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1pPr>
    <a:lvl2pPr marL="2178389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2pPr>
    <a:lvl3pPr marL="4356777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3pPr>
    <a:lvl4pPr marL="6535164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4pPr>
    <a:lvl5pPr marL="8713552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5pPr>
    <a:lvl6pPr marL="10891941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6pPr>
    <a:lvl7pPr marL="13070330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7pPr>
    <a:lvl8pPr marL="15248717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8pPr>
    <a:lvl9pPr marL="17427106" algn="l" defTabSz="4356777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2" userDrawn="1">
          <p15:clr>
            <a:srgbClr val="A4A3A4"/>
          </p15:clr>
        </p15:guide>
        <p15:guide id="2" orient="horz" pos="341" userDrawn="1">
          <p15:clr>
            <a:srgbClr val="A4A3A4"/>
          </p15:clr>
        </p15:guide>
        <p15:guide id="3" orient="horz" pos="23888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365" userDrawn="1">
          <p15:clr>
            <a:srgbClr val="A4A3A4"/>
          </p15:clr>
        </p15:guide>
        <p15:guide id="6" pos="16919" userDrawn="1">
          <p15:clr>
            <a:srgbClr val="A4A3A4"/>
          </p15:clr>
        </p15:guide>
        <p15:guide id="7" orient="horz" pos="4423" userDrawn="1">
          <p15:clr>
            <a:srgbClr val="A4A3A4"/>
          </p15:clr>
        </p15:guide>
        <p15:guide id="8" orient="horz" pos="384" userDrawn="1">
          <p15:clr>
            <a:srgbClr val="A4A3A4"/>
          </p15:clr>
        </p15:guide>
        <p15:guide id="9" orient="horz" pos="26880" userDrawn="1">
          <p15:clr>
            <a:srgbClr val="A4A3A4"/>
          </p15:clr>
        </p15:guide>
        <p15:guide id="10" pos="437" userDrawn="1">
          <p15:clr>
            <a:srgbClr val="A4A3A4"/>
          </p15:clr>
        </p15:guide>
        <p15:guide id="11" pos="20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40"/>
    <a:srgbClr val="5B9BD6"/>
    <a:srgbClr val="EE7D31"/>
    <a:srgbClr val="5B9BD5"/>
    <a:srgbClr val="F7C028"/>
    <a:srgbClr val="5A9AD3"/>
    <a:srgbClr val="4395DF"/>
    <a:srgbClr val="E97028"/>
    <a:srgbClr val="4497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 autoAdjust="0"/>
    <p:restoredTop sz="91399" autoAdjust="0"/>
  </p:normalViewPr>
  <p:slideViewPr>
    <p:cSldViewPr snapToGrid="0" snapToObjects="1" showGuides="1">
      <p:cViewPr>
        <p:scale>
          <a:sx n="38" d="100"/>
          <a:sy n="38" d="100"/>
        </p:scale>
        <p:origin x="600" y="144"/>
      </p:cViewPr>
      <p:guideLst>
        <p:guide orient="horz" pos="3932"/>
        <p:guide orient="horz" pos="341"/>
        <p:guide orient="horz" pos="23888"/>
        <p:guide orient="horz"/>
        <p:guide pos="365"/>
        <p:guide pos="16919"/>
        <p:guide orient="horz" pos="4423"/>
        <p:guide orient="horz" pos="384"/>
        <p:guide orient="horz" pos="26880"/>
        <p:guide pos="437"/>
        <p:guide pos="20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1pPr>
    <a:lvl2pPr marL="2178389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2pPr>
    <a:lvl3pPr marL="4356777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3pPr>
    <a:lvl4pPr marL="6535164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4pPr>
    <a:lvl5pPr marL="8713552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5pPr>
    <a:lvl6pPr marL="10891941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6pPr>
    <a:lvl7pPr marL="13070330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7pPr>
    <a:lvl8pPr marL="15248717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8pPr>
    <a:lvl9pPr marL="17427106" algn="l" defTabSz="4356777" rtl="0" eaLnBrk="1" latinLnBrk="0" hangingPunct="1">
      <a:defRPr sz="57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5" y="6701458"/>
            <a:ext cx="15547547" cy="889204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74900" indent="-567270">
              <a:defRPr sz="2500">
                <a:latin typeface="Trebuchet MS" pitchFamily="34" charset="0"/>
              </a:defRPr>
            </a:lvl2pPr>
            <a:lvl3pPr marL="2042168" indent="-567270">
              <a:defRPr sz="2500">
                <a:latin typeface="Trebuchet MS" pitchFamily="34" charset="0"/>
              </a:defRPr>
            </a:lvl3pPr>
            <a:lvl4pPr marL="2666166" indent="-623997">
              <a:defRPr sz="2500">
                <a:latin typeface="Trebuchet MS" pitchFamily="34" charset="0"/>
              </a:defRPr>
            </a:lvl4pPr>
            <a:lvl5pPr marL="3119981" indent="-453815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60" y="5936797"/>
            <a:ext cx="15535274" cy="814143"/>
          </a:xfrm>
          <a:prstGeom prst="rect">
            <a:avLst/>
          </a:prstGeom>
          <a:noFill/>
        </p:spPr>
        <p:txBody>
          <a:bodyPr wrap="square" lIns="90778" tIns="90778" rIns="90778" bIns="90778" anchor="ctr" anchorCtr="0">
            <a:spAutoFit/>
          </a:bodyPr>
          <a:lstStyle>
            <a:lvl1pPr marL="0" indent="0" algn="ctr">
              <a:buNone/>
              <a:defRPr sz="4099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8" y="17888690"/>
            <a:ext cx="15539069" cy="814143"/>
          </a:xfrm>
          <a:prstGeom prst="rect">
            <a:avLst/>
          </a:prstGeom>
          <a:noFill/>
        </p:spPr>
        <p:txBody>
          <a:bodyPr wrap="square" lIns="90778" tIns="90778" rIns="90778" bIns="90778" anchor="ctr" anchorCtr="0">
            <a:spAutoFit/>
          </a:bodyPr>
          <a:lstStyle>
            <a:lvl1pPr marL="0" indent="0" algn="ctr">
              <a:buNone/>
              <a:defRPr sz="4099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4" y="5936797"/>
            <a:ext cx="15535073" cy="814143"/>
          </a:xfrm>
          <a:prstGeom prst="rect">
            <a:avLst/>
          </a:prstGeom>
          <a:noFill/>
        </p:spPr>
        <p:txBody>
          <a:bodyPr wrap="square" lIns="90778" tIns="90778" rIns="90778" bIns="90778" anchor="ctr" anchorCtr="0">
            <a:spAutoFit/>
          </a:bodyPr>
          <a:lstStyle>
            <a:lvl1pPr marL="0" indent="0" algn="ctr">
              <a:buNone/>
              <a:defRPr sz="4099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28064" y="6701458"/>
            <a:ext cx="15535073" cy="889204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74900" indent="-567270">
              <a:defRPr sz="2500">
                <a:latin typeface="Trebuchet MS" pitchFamily="34" charset="0"/>
              </a:defRPr>
            </a:lvl2pPr>
            <a:lvl3pPr marL="2042168" indent="-567270">
              <a:defRPr sz="2500">
                <a:latin typeface="Trebuchet MS" pitchFamily="34" charset="0"/>
              </a:defRPr>
            </a:lvl3pPr>
            <a:lvl4pPr marL="2666166" indent="-623997">
              <a:defRPr sz="2500">
                <a:latin typeface="Trebuchet MS" pitchFamily="34" charset="0"/>
              </a:defRPr>
            </a:lvl4pPr>
            <a:lvl5pPr marL="3119981" indent="-453815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2" y="17911841"/>
            <a:ext cx="15530804" cy="814143"/>
          </a:xfrm>
          <a:prstGeom prst="rect">
            <a:avLst/>
          </a:prstGeom>
          <a:noFill/>
        </p:spPr>
        <p:txBody>
          <a:bodyPr wrap="square" lIns="90778" tIns="90778" rIns="90778" bIns="90778" anchor="ctr" anchorCtr="0">
            <a:spAutoFit/>
          </a:bodyPr>
          <a:lstStyle>
            <a:lvl1pPr marL="0" indent="0" algn="ctr">
              <a:buNone/>
              <a:defRPr sz="4099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8732239"/>
            <a:ext cx="15536759" cy="889204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74900" indent="-567270">
              <a:defRPr sz="2500">
                <a:latin typeface="Trebuchet MS" pitchFamily="34" charset="0"/>
              </a:defRPr>
            </a:lvl2pPr>
            <a:lvl3pPr marL="2042168" indent="-567270">
              <a:defRPr sz="2500">
                <a:latin typeface="Trebuchet MS" pitchFamily="34" charset="0"/>
              </a:defRPr>
            </a:lvl3pPr>
            <a:lvl4pPr marL="2666166" indent="-623997">
              <a:defRPr sz="2500">
                <a:latin typeface="Trebuchet MS" pitchFamily="34" charset="0"/>
              </a:defRPr>
            </a:lvl4pPr>
            <a:lvl5pPr marL="3119981" indent="-453815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3122131"/>
            <a:ext cx="15523028" cy="814143"/>
          </a:xfrm>
          <a:prstGeom prst="rect">
            <a:avLst/>
          </a:prstGeom>
          <a:noFill/>
        </p:spPr>
        <p:txBody>
          <a:bodyPr wrap="square" lIns="90778" tIns="90778" rIns="90778" bIns="90778" anchor="ctr" anchorCtr="0">
            <a:spAutoFit/>
          </a:bodyPr>
          <a:lstStyle>
            <a:lvl1pPr marL="0" indent="0" algn="ctr">
              <a:buNone/>
              <a:defRPr sz="4099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28062" y="33963040"/>
            <a:ext cx="15530804" cy="889204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74900" indent="-567270">
              <a:defRPr sz="2500">
                <a:latin typeface="Trebuchet MS" pitchFamily="34" charset="0"/>
              </a:defRPr>
            </a:lvl2pPr>
            <a:lvl3pPr marL="2042168" indent="-567270">
              <a:defRPr sz="2500">
                <a:latin typeface="Trebuchet MS" pitchFamily="34" charset="0"/>
              </a:defRPr>
            </a:lvl3pPr>
            <a:lvl4pPr marL="2666166" indent="-623997">
              <a:defRPr sz="2500">
                <a:latin typeface="Trebuchet MS" pitchFamily="34" charset="0"/>
              </a:defRPr>
            </a:lvl4pPr>
            <a:lvl5pPr marL="3119981" indent="-453815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5" y="18710997"/>
            <a:ext cx="15548888" cy="889204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74900" indent="-567270">
              <a:defRPr sz="2500">
                <a:latin typeface="Trebuchet MS" pitchFamily="34" charset="0"/>
              </a:defRPr>
            </a:lvl2pPr>
            <a:lvl3pPr marL="2042168" indent="-567270">
              <a:defRPr sz="2500">
                <a:latin typeface="Trebuchet MS" pitchFamily="34" charset="0"/>
              </a:defRPr>
            </a:lvl3pPr>
            <a:lvl4pPr marL="2666166" indent="-623997">
              <a:defRPr sz="2500">
                <a:latin typeface="Trebuchet MS" pitchFamily="34" charset="0"/>
              </a:defRPr>
            </a:lvl4pPr>
            <a:lvl5pPr marL="3119981" indent="-453815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8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2" y="4689627"/>
            <a:ext cx="24504080" cy="1014730"/>
          </a:xfrm>
          <a:prstGeom prst="rect">
            <a:avLst/>
          </a:prstGeom>
        </p:spPr>
        <p:txBody>
          <a:bodyPr lIns="110682" tIns="55341" rIns="110682" bIns="55341">
            <a:normAutofit/>
          </a:bodyPr>
          <a:lstStyle>
            <a:lvl1pPr marL="0" indent="0" algn="ctr">
              <a:buFontTx/>
              <a:buNone/>
              <a:defRPr sz="5600" b="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8698"/>
            </a:lvl2pPr>
            <a:lvl3pPr>
              <a:buFontTx/>
              <a:buNone/>
              <a:defRPr sz="8698"/>
            </a:lvl3pPr>
            <a:lvl4pPr>
              <a:buFontTx/>
              <a:buNone/>
              <a:defRPr sz="8698"/>
            </a:lvl4pPr>
            <a:lvl5pPr>
              <a:buFontTx/>
              <a:buNone/>
              <a:defRPr sz="8698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1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2" y="3424019"/>
            <a:ext cx="24504080" cy="1560782"/>
          </a:xfrm>
          <a:prstGeom prst="rect">
            <a:avLst/>
          </a:prstGeom>
        </p:spPr>
        <p:txBody>
          <a:bodyPr lIns="110682" tIns="55341" rIns="110682" bIns="55341" anchor="t" anchorCtr="1">
            <a:noAutofit/>
          </a:bodyPr>
          <a:lstStyle>
            <a:lvl1pPr marL="0" indent="0" algn="ctr">
              <a:buFontTx/>
              <a:buNone/>
              <a:defRPr sz="7599" b="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8698"/>
            </a:lvl2pPr>
            <a:lvl3pPr>
              <a:buFontTx/>
              <a:buNone/>
              <a:defRPr sz="8698"/>
            </a:lvl3pPr>
            <a:lvl4pPr>
              <a:buFontTx/>
              <a:buNone/>
              <a:defRPr sz="8698"/>
            </a:lvl4pPr>
            <a:lvl5pPr>
              <a:buFontTx/>
              <a:buNone/>
              <a:defRPr sz="8698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21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2" y="707429"/>
            <a:ext cx="24504080" cy="1997033"/>
          </a:xfrm>
          <a:prstGeom prst="rect">
            <a:avLst/>
          </a:prstGeom>
        </p:spPr>
        <p:txBody>
          <a:bodyPr lIns="110682" tIns="55341" rIns="110682" bIns="55341" anchor="t" anchorCtr="1">
            <a:normAutofit/>
          </a:bodyPr>
          <a:lstStyle>
            <a:lvl1pPr marL="0" indent="0" algn="ctr">
              <a:buFontTx/>
              <a:buNone/>
              <a:defRPr sz="13898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8698"/>
            </a:lvl2pPr>
            <a:lvl3pPr>
              <a:buFontTx/>
              <a:buNone/>
              <a:defRPr sz="8698"/>
            </a:lvl3pPr>
            <a:lvl4pPr>
              <a:buFontTx/>
              <a:buNone/>
              <a:defRPr sz="8698"/>
            </a:lvl4pPr>
            <a:lvl5pPr>
              <a:buFontTx/>
              <a:buNone/>
              <a:defRPr sz="8698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356629" rtl="0" eaLnBrk="1" latinLnBrk="0" hangingPunct="1">
        <a:spcBef>
          <a:spcPct val="0"/>
        </a:spcBef>
        <a:buNone/>
        <a:defRPr sz="8698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33734" indent="-1633734" algn="l" defTabSz="4356629" rtl="0" eaLnBrk="1" latinLnBrk="0" hangingPunct="1">
        <a:spcBef>
          <a:spcPct val="20000"/>
        </a:spcBef>
        <a:buFont typeface="Arial" pitchFamily="34" charset="0"/>
        <a:buChar char="•"/>
        <a:defRPr sz="15298" kern="1200">
          <a:solidFill>
            <a:schemeClr val="tx1"/>
          </a:solidFill>
          <a:latin typeface="+mn-lt"/>
          <a:ea typeface="+mn-ea"/>
          <a:cs typeface="+mn-cs"/>
        </a:defRPr>
      </a:lvl1pPr>
      <a:lvl2pPr marL="3539760" indent="-1361448" algn="l" defTabSz="4356629" rtl="0" eaLnBrk="1" latinLnBrk="0" hangingPunct="1">
        <a:spcBef>
          <a:spcPct val="20000"/>
        </a:spcBef>
        <a:buFont typeface="Arial" pitchFamily="34" charset="0"/>
        <a:buChar char="–"/>
        <a:defRPr sz="13398" kern="1200">
          <a:solidFill>
            <a:schemeClr val="tx1"/>
          </a:solidFill>
          <a:latin typeface="+mn-lt"/>
          <a:ea typeface="+mn-ea"/>
          <a:cs typeface="+mn-cs"/>
        </a:defRPr>
      </a:lvl2pPr>
      <a:lvl3pPr marL="5445786" indent="-1089157" algn="l" defTabSz="4356629" rtl="0" eaLnBrk="1" latinLnBrk="0" hangingPunct="1">
        <a:spcBef>
          <a:spcPct val="20000"/>
        </a:spcBef>
        <a:buFont typeface="Arial" pitchFamily="34" charset="0"/>
        <a:buChar char="•"/>
        <a:defRPr sz="11499" kern="1200">
          <a:solidFill>
            <a:schemeClr val="tx1"/>
          </a:solidFill>
          <a:latin typeface="+mn-lt"/>
          <a:ea typeface="+mn-ea"/>
          <a:cs typeface="+mn-cs"/>
        </a:defRPr>
      </a:lvl3pPr>
      <a:lvl4pPr marL="7624100" indent="-1089157" algn="l" defTabSz="4356629" rtl="0" eaLnBrk="1" latinLnBrk="0" hangingPunct="1">
        <a:spcBef>
          <a:spcPct val="20000"/>
        </a:spcBef>
        <a:buFont typeface="Arial" pitchFamily="34" charset="0"/>
        <a:buChar char="–"/>
        <a:defRPr sz="9598" kern="1200">
          <a:solidFill>
            <a:schemeClr val="tx1"/>
          </a:solidFill>
          <a:latin typeface="+mn-lt"/>
          <a:ea typeface="+mn-ea"/>
          <a:cs typeface="+mn-cs"/>
        </a:defRPr>
      </a:lvl4pPr>
      <a:lvl5pPr marL="9802413" indent="-1089157" algn="l" defTabSz="4356629" rtl="0" eaLnBrk="1" latinLnBrk="0" hangingPunct="1">
        <a:spcBef>
          <a:spcPct val="20000"/>
        </a:spcBef>
        <a:buFont typeface="Arial" pitchFamily="34" charset="0"/>
        <a:buChar char="»"/>
        <a:defRPr sz="9598" kern="1200">
          <a:solidFill>
            <a:schemeClr val="tx1"/>
          </a:solidFill>
          <a:latin typeface="+mn-lt"/>
          <a:ea typeface="+mn-ea"/>
          <a:cs typeface="+mn-cs"/>
        </a:defRPr>
      </a:lvl5pPr>
      <a:lvl6pPr marL="11980727" indent="-1089157" algn="l" defTabSz="4356629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6pPr>
      <a:lvl7pPr marL="14159040" indent="-1089157" algn="l" defTabSz="4356629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7pPr>
      <a:lvl8pPr marL="16337354" indent="-1089157" algn="l" defTabSz="4356629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8pPr>
      <a:lvl9pPr marL="18515668" indent="-1089157" algn="l" defTabSz="4356629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1pPr>
      <a:lvl2pPr marL="2178316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2pPr>
      <a:lvl3pPr marL="4356629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3pPr>
      <a:lvl4pPr marL="6534942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4pPr>
      <a:lvl5pPr marL="8713254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5pPr>
      <a:lvl6pPr marL="10891570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6pPr>
      <a:lvl7pPr marL="13069886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7pPr>
      <a:lvl8pPr marL="15248197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8pPr>
      <a:lvl9pPr marL="17426513" algn="l" defTabSz="4356629" rtl="0" eaLnBrk="1" latinLnBrk="0" hangingPunct="1">
        <a:defRPr sz="8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tif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1B537DB2-32B4-B743-A665-AC993541DA58}"/>
              </a:ext>
            </a:extLst>
          </p:cNvPr>
          <p:cNvSpPr txBox="1">
            <a:spLocks/>
          </p:cNvSpPr>
          <p:nvPr/>
        </p:nvSpPr>
        <p:spPr>
          <a:xfrm>
            <a:off x="16763159" y="4800862"/>
            <a:ext cx="15531478" cy="921993"/>
          </a:xfrm>
          <a:prstGeom prst="rect">
            <a:avLst/>
          </a:prstGeom>
          <a:solidFill>
            <a:srgbClr val="920D40"/>
          </a:solidFill>
        </p:spPr>
        <p:txBody>
          <a:bodyPr wrap="square" lIns="90778" tIns="90778" rIns="90778" bIns="90778" anchor="ctr" anchorCtr="0">
            <a:sp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4099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u="none" dirty="0" err="1">
                <a:solidFill>
                  <a:schemeClr val="bg1"/>
                </a:solidFill>
              </a:rPr>
              <a:t>Durinn</a:t>
            </a:r>
            <a:r>
              <a:rPr lang="en-US" sz="4800" u="none" dirty="0">
                <a:solidFill>
                  <a:schemeClr val="bg1"/>
                </a:solidFill>
              </a:rPr>
              <a:t> Overall Architecture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99666" y="4749974"/>
            <a:ext cx="15535274" cy="921993"/>
          </a:xfrm>
          <a:solidFill>
            <a:srgbClr val="920D40"/>
          </a:solidFill>
        </p:spPr>
        <p:txBody>
          <a:bodyPr/>
          <a:lstStyle/>
          <a:p>
            <a:pPr algn="l"/>
            <a:r>
              <a:rPr lang="en-US" u="none" dirty="0"/>
              <a:t> </a:t>
            </a:r>
            <a:r>
              <a:rPr lang="en-US" sz="4800" u="none" dirty="0">
                <a:solidFill>
                  <a:schemeClr val="bg1"/>
                </a:solidFill>
              </a:rPr>
              <a:t>NVM Correctness Condition</a:t>
            </a:r>
            <a:endParaRPr lang="en-US" u="none" dirty="0">
              <a:solidFill>
                <a:schemeClr val="bg1"/>
              </a:solidFill>
            </a:endParaRP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526759" y="3515855"/>
            <a:ext cx="11807958" cy="921992"/>
          </a:xfrm>
        </p:spPr>
        <p:txBody>
          <a:bodyPr/>
          <a:lstStyle/>
          <a:p>
            <a:pPr algn="l"/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Xinwei Fu</a:t>
            </a:r>
            <a:r>
              <a:rPr lang="en-US" altLang="zh-CN" sz="4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Dongyoon</a:t>
            </a: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 Lee</a:t>
            </a:r>
            <a:r>
              <a:rPr lang="en-US" altLang="zh-CN" sz="4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Changwoo</a:t>
            </a: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 Min</a:t>
            </a:r>
            <a:r>
              <a:rPr lang="en-US" altLang="zh-CN" sz="4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3"/>
          </p:nvPr>
        </p:nvSpPr>
        <p:spPr>
          <a:xfrm>
            <a:off x="3466630" y="477681"/>
            <a:ext cx="25269998" cy="2816478"/>
          </a:xfrm>
        </p:spPr>
        <p:txBody>
          <a:bodyPr>
            <a:noAutofit/>
          </a:bodyPr>
          <a:lstStyle/>
          <a:p>
            <a:r>
              <a:rPr lang="en-US" altLang="zh-CN" sz="8000" dirty="0" err="1">
                <a:solidFill>
                  <a:srgbClr val="920D40"/>
                </a:solidFill>
              </a:rPr>
              <a:t>Durinn</a:t>
            </a:r>
            <a:r>
              <a:rPr lang="en-US" altLang="zh-CN" sz="8000" dirty="0">
                <a:solidFill>
                  <a:srgbClr val="920D40"/>
                </a:solidFill>
              </a:rPr>
              <a:t>: </a:t>
            </a:r>
            <a:r>
              <a:rPr lang="en-US" altLang="zh-CN" sz="8000" dirty="0">
                <a:solidFill>
                  <a:srgbClr val="920D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</a:t>
            </a:r>
            <a:r>
              <a:rPr lang="en-US" altLang="zh-CN" sz="8000" dirty="0">
                <a:solidFill>
                  <a:srgbClr val="920D40"/>
                </a:solidFill>
              </a:rPr>
              <a:t> Memory and Thread Interleaving</a:t>
            </a:r>
          </a:p>
          <a:p>
            <a:r>
              <a:rPr lang="en-US" altLang="zh-CN" sz="8000" dirty="0">
                <a:solidFill>
                  <a:srgbClr val="920D40"/>
                </a:solidFill>
              </a:rPr>
              <a:t>for Detecting Durable Linearizability Bugs</a:t>
            </a:r>
          </a:p>
        </p:txBody>
      </p:sp>
      <p:sp>
        <p:nvSpPr>
          <p:cNvPr id="92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1489" y="20758775"/>
            <a:ext cx="15535274" cy="860437"/>
          </a:xfrm>
        </p:spPr>
        <p:txBody>
          <a:bodyPr/>
          <a:lstStyle/>
          <a:p>
            <a:pPr algn="l"/>
            <a:r>
              <a:rPr lang="en-US" u="none" dirty="0"/>
              <a:t>  </a:t>
            </a:r>
            <a:r>
              <a:rPr lang="en-US" sz="4400" u="none" dirty="0">
                <a:solidFill>
                  <a:schemeClr val="bg1"/>
                </a:solidFill>
              </a:rPr>
              <a:t>PROBLEM</a:t>
            </a:r>
            <a:endParaRPr lang="en-US" u="none" dirty="0">
              <a:solidFill>
                <a:schemeClr val="bg1"/>
              </a:solidFill>
            </a:endParaRP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0"/>
          </p:nvPr>
        </p:nvSpPr>
        <p:spPr>
          <a:xfrm>
            <a:off x="533021" y="30772891"/>
            <a:ext cx="15535473" cy="921993"/>
          </a:xfrm>
        </p:spPr>
        <p:txBody>
          <a:bodyPr/>
          <a:lstStyle/>
          <a:p>
            <a:pPr algn="l"/>
            <a:r>
              <a:rPr lang="en-US" sz="4800" u="none" dirty="0">
                <a:solidFill>
                  <a:schemeClr val="bg1"/>
                </a:solidFill>
              </a:rPr>
              <a:t>  OUR APPROACH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E224CB6-E3A7-F5E9-6FB7-AA1595B5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9391" y="3588231"/>
            <a:ext cx="3920742" cy="7772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3D3CB2-C9EA-AC80-49D9-39B3C2B2E8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85718" y="3382491"/>
            <a:ext cx="3236806" cy="1188720"/>
          </a:xfrm>
          <a:prstGeom prst="rect">
            <a:avLst/>
          </a:prstGeom>
        </p:spPr>
      </p:pic>
      <p:sp>
        <p:nvSpPr>
          <p:cNvPr id="36" name="Text Placeholder 55">
            <a:extLst>
              <a:ext uri="{FF2B5EF4-FFF2-40B4-BE49-F238E27FC236}">
                <a16:creationId xmlns:a16="http://schemas.microsoft.com/office/drawing/2014/main" id="{002C258C-EEB1-CC40-B25E-D85F5E3BFAF5}"/>
              </a:ext>
            </a:extLst>
          </p:cNvPr>
          <p:cNvSpPr txBox="1">
            <a:spLocks/>
          </p:cNvSpPr>
          <p:nvPr/>
        </p:nvSpPr>
        <p:spPr>
          <a:xfrm>
            <a:off x="23302535" y="3588231"/>
            <a:ext cx="679153" cy="777240"/>
          </a:xfrm>
          <a:prstGeom prst="rect">
            <a:avLst/>
          </a:prstGeom>
        </p:spPr>
        <p:txBody>
          <a:bodyPr lIns="110682" tIns="55341" rIns="110682" bIns="55341" anchor="t" anchorCtr="1">
            <a:no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Tx/>
              <a:buNone/>
              <a:defRPr sz="75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400" dirty="0"/>
              <a:t>+</a:t>
            </a:r>
            <a:endParaRPr lang="en-US" altLang="zh-CN" sz="4400" baseline="30000" dirty="0"/>
          </a:p>
        </p:txBody>
      </p:sp>
      <p:sp>
        <p:nvSpPr>
          <p:cNvPr id="37" name="Text Placeholder 55">
            <a:extLst>
              <a:ext uri="{FF2B5EF4-FFF2-40B4-BE49-F238E27FC236}">
                <a16:creationId xmlns:a16="http://schemas.microsoft.com/office/drawing/2014/main" id="{5BCDC5F4-2E57-3C7B-EDAD-E009603EB657}"/>
              </a:ext>
            </a:extLst>
          </p:cNvPr>
          <p:cNvSpPr txBox="1">
            <a:spLocks/>
          </p:cNvSpPr>
          <p:nvPr/>
        </p:nvSpPr>
        <p:spPr>
          <a:xfrm>
            <a:off x="18316208" y="3747915"/>
            <a:ext cx="679153" cy="457872"/>
          </a:xfrm>
          <a:prstGeom prst="rect">
            <a:avLst/>
          </a:prstGeom>
        </p:spPr>
        <p:txBody>
          <a:bodyPr lIns="110682" tIns="55341" rIns="110682" bIns="55341" anchor="t" anchorCtr="1">
            <a:no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Tx/>
              <a:buNone/>
              <a:defRPr sz="75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Tx/>
              <a:buNone/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800" dirty="0"/>
              <a:t>*</a:t>
            </a:r>
            <a:endParaRPr lang="en-US" altLang="zh-CN" sz="4800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89D1D8-47C6-7487-07FF-C0872DF7A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3" y="6883003"/>
            <a:ext cx="146304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901D02-1F88-155B-0B03-88E309117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03" y="11400789"/>
            <a:ext cx="13716000" cy="4610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EE7759-061E-4177-1949-4E7B5351A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2" y="24075211"/>
            <a:ext cx="14630400" cy="38873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734485-6A50-229A-ACF9-EBAB84BBD7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" y="18442953"/>
            <a:ext cx="14630400" cy="38779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6A3FA8-0009-B4A8-567D-AC3290B8E3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" y="29569559"/>
            <a:ext cx="14630400" cy="38426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EDF826-71A3-923F-98FF-5888F6E24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6" y="18318330"/>
            <a:ext cx="7315200" cy="36747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60A52-1AC7-C7DC-C2D5-CCEFAF2048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553" y="18267145"/>
            <a:ext cx="7315200" cy="37451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D39E86-3995-20A6-7963-9868B035C5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842" y="26819627"/>
            <a:ext cx="13688568" cy="66828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872FDC-A041-2BB3-77F8-71E9762DEA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6" y="23051016"/>
            <a:ext cx="15535655" cy="370575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E8EEF0E-5AEA-56A0-5159-867403879C30}"/>
              </a:ext>
            </a:extLst>
          </p:cNvPr>
          <p:cNvSpPr txBox="1"/>
          <p:nvPr/>
        </p:nvSpPr>
        <p:spPr>
          <a:xfrm>
            <a:off x="16509353" y="6541689"/>
            <a:ext cx="16882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8EFE4D6-199B-8BEF-7FB3-C67C365A1EB6}"/>
              </a:ext>
            </a:extLst>
          </p:cNvPr>
          <p:cNvSpPr txBox="1"/>
          <p:nvPr/>
        </p:nvSpPr>
        <p:spPr>
          <a:xfrm>
            <a:off x="16752063" y="7544483"/>
            <a:ext cx="10326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9870B5-8C1C-263A-3777-B49AB6F68559}"/>
              </a:ext>
            </a:extLst>
          </p:cNvPr>
          <p:cNvSpPr txBox="1"/>
          <p:nvPr/>
        </p:nvSpPr>
        <p:spPr>
          <a:xfrm>
            <a:off x="20105501" y="6365748"/>
            <a:ext cx="11632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Trace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BA6F6B1-789A-3830-DACE-EF9EFF6A5BAD}"/>
              </a:ext>
            </a:extLst>
          </p:cNvPr>
          <p:cNvSpPr txBox="1"/>
          <p:nvPr/>
        </p:nvSpPr>
        <p:spPr>
          <a:xfrm>
            <a:off x="23457746" y="6344483"/>
            <a:ext cx="11644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Likely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LPs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95F994-51A3-8E34-6DD0-94F95B5A51AC}"/>
              </a:ext>
            </a:extLst>
          </p:cNvPr>
          <p:cNvSpPr txBox="1"/>
          <p:nvPr/>
        </p:nvSpPr>
        <p:spPr>
          <a:xfrm>
            <a:off x="21709257" y="7578529"/>
            <a:ext cx="12823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Trace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CC8EEA5-B154-99CA-5FD7-6302AB709480}"/>
              </a:ext>
            </a:extLst>
          </p:cNvPr>
          <p:cNvSpPr txBox="1"/>
          <p:nvPr/>
        </p:nvSpPr>
        <p:spPr>
          <a:xfrm>
            <a:off x="26880186" y="6365748"/>
            <a:ext cx="22577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NVM States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A2AA187-CBA6-8FAD-76BF-2F1D85867B0C}"/>
              </a:ext>
            </a:extLst>
          </p:cNvPr>
          <p:cNvSpPr txBox="1"/>
          <p:nvPr/>
        </p:nvSpPr>
        <p:spPr>
          <a:xfrm>
            <a:off x="27134430" y="7086086"/>
            <a:ext cx="19566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Interleave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C07C915-5372-ACF8-2C9F-D3B745D1CA01}"/>
              </a:ext>
            </a:extLst>
          </p:cNvPr>
          <p:cNvCxnSpPr>
            <a:cxnSpLocks/>
          </p:cNvCxnSpPr>
          <p:nvPr/>
        </p:nvCxnSpPr>
        <p:spPr>
          <a:xfrm flipV="1">
            <a:off x="20108098" y="6897871"/>
            <a:ext cx="118872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0D1616-D87A-049F-D6E6-FB5FFD2B9902}"/>
              </a:ext>
            </a:extLst>
          </p:cNvPr>
          <p:cNvCxnSpPr>
            <a:cxnSpLocks/>
          </p:cNvCxnSpPr>
          <p:nvPr/>
        </p:nvCxnSpPr>
        <p:spPr>
          <a:xfrm flipV="1">
            <a:off x="23377747" y="6897871"/>
            <a:ext cx="13716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86C915A-A80F-91E7-B929-F0833DF4C668}"/>
              </a:ext>
            </a:extLst>
          </p:cNvPr>
          <p:cNvCxnSpPr>
            <a:cxnSpLocks/>
          </p:cNvCxnSpPr>
          <p:nvPr/>
        </p:nvCxnSpPr>
        <p:spPr>
          <a:xfrm>
            <a:off x="20108097" y="8125622"/>
            <a:ext cx="4572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A75EC32-3828-D7C4-2196-AB4A40B54111}"/>
              </a:ext>
            </a:extLst>
          </p:cNvPr>
          <p:cNvCxnSpPr>
            <a:cxnSpLocks/>
          </p:cNvCxnSpPr>
          <p:nvPr/>
        </p:nvCxnSpPr>
        <p:spPr>
          <a:xfrm>
            <a:off x="26930853" y="6897871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5FCC56C-F72E-5FCA-62FE-4FAC6D8AB471}"/>
              </a:ext>
            </a:extLst>
          </p:cNvPr>
          <p:cNvCxnSpPr>
            <a:cxnSpLocks/>
          </p:cNvCxnSpPr>
          <p:nvPr/>
        </p:nvCxnSpPr>
        <p:spPr>
          <a:xfrm>
            <a:off x="26922327" y="8125622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5E129A9-1810-0A8C-47DB-66208599E540}"/>
              </a:ext>
            </a:extLst>
          </p:cNvPr>
          <p:cNvSpPr/>
          <p:nvPr/>
        </p:nvSpPr>
        <p:spPr>
          <a:xfrm>
            <a:off x="18389557" y="6277635"/>
            <a:ext cx="1707613" cy="2272093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Tracing 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89E3E4C-4DD0-95E1-AC44-4A90BA5F8B8C}"/>
              </a:ext>
            </a:extLst>
          </p:cNvPr>
          <p:cNvSpPr/>
          <p:nvPr/>
        </p:nvSpPr>
        <p:spPr>
          <a:xfrm>
            <a:off x="24719570" y="6277635"/>
            <a:ext cx="2213678" cy="2272093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Adversarial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18BAA0B-F16E-8FDD-856A-193F804FAF1B}"/>
              </a:ext>
            </a:extLst>
          </p:cNvPr>
          <p:cNvSpPr/>
          <p:nvPr/>
        </p:nvSpPr>
        <p:spPr>
          <a:xfrm>
            <a:off x="21301807" y="6277635"/>
            <a:ext cx="2040437" cy="1232204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Likely-LP Inference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3B74762-BD2A-00F6-555D-05A319C7E097}"/>
              </a:ext>
            </a:extLst>
          </p:cNvPr>
          <p:cNvCxnSpPr>
            <a:cxnSpLocks/>
          </p:cNvCxnSpPr>
          <p:nvPr/>
        </p:nvCxnSpPr>
        <p:spPr>
          <a:xfrm>
            <a:off x="17759259" y="8125622"/>
            <a:ext cx="6400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64161A6-60E8-F2F5-D60F-95FC275565D6}"/>
              </a:ext>
            </a:extLst>
          </p:cNvPr>
          <p:cNvCxnSpPr>
            <a:cxnSpLocks/>
          </p:cNvCxnSpPr>
          <p:nvPr/>
        </p:nvCxnSpPr>
        <p:spPr>
          <a:xfrm>
            <a:off x="18113338" y="6897871"/>
            <a:ext cx="274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2DAD159-12FC-957B-2BB8-C9340C227C2F}"/>
              </a:ext>
            </a:extLst>
          </p:cNvPr>
          <p:cNvSpPr/>
          <p:nvPr/>
        </p:nvSpPr>
        <p:spPr>
          <a:xfrm>
            <a:off x="29214996" y="6279825"/>
            <a:ext cx="2057245" cy="2267712"/>
          </a:xfrm>
          <a:prstGeom prst="rect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DL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1CA999-ED71-980B-C4C3-3CF3A9A5D293}"/>
              </a:ext>
            </a:extLst>
          </p:cNvPr>
          <p:cNvSpPr txBox="1"/>
          <p:nvPr/>
        </p:nvSpPr>
        <p:spPr>
          <a:xfrm>
            <a:off x="31387712" y="6853807"/>
            <a:ext cx="10262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DL</a:t>
            </a:r>
          </a:p>
          <a:p>
            <a:pPr algn="ctr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Bugs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D4EB5D-832A-9885-0D29-E7CA05C09DF6}"/>
              </a:ext>
            </a:extLst>
          </p:cNvPr>
          <p:cNvCxnSpPr>
            <a:cxnSpLocks/>
          </p:cNvCxnSpPr>
          <p:nvPr/>
        </p:nvCxnSpPr>
        <p:spPr>
          <a:xfrm>
            <a:off x="31272241" y="7413681"/>
            <a:ext cx="274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Text Placeholder 52">
            <a:extLst>
              <a:ext uri="{FF2B5EF4-FFF2-40B4-BE49-F238E27FC236}">
                <a16:creationId xmlns:a16="http://schemas.microsoft.com/office/drawing/2014/main" id="{0E2F7977-4090-0B99-AE2B-BF9A75CF9A32}"/>
              </a:ext>
            </a:extLst>
          </p:cNvPr>
          <p:cNvSpPr txBox="1">
            <a:spLocks/>
          </p:cNvSpPr>
          <p:nvPr/>
        </p:nvSpPr>
        <p:spPr>
          <a:xfrm>
            <a:off x="599665" y="5854559"/>
            <a:ext cx="15535274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Durable Linearizability Example</a:t>
            </a:r>
          </a:p>
        </p:txBody>
      </p:sp>
      <p:sp>
        <p:nvSpPr>
          <p:cNvPr id="211" name="Text Placeholder 52">
            <a:extLst>
              <a:ext uri="{FF2B5EF4-FFF2-40B4-BE49-F238E27FC236}">
                <a16:creationId xmlns:a16="http://schemas.microsoft.com/office/drawing/2014/main" id="{AFF8DCC7-F62A-DC38-C7A1-924097D72E8E}"/>
              </a:ext>
            </a:extLst>
          </p:cNvPr>
          <p:cNvSpPr txBox="1">
            <a:spLocks/>
          </p:cNvSpPr>
          <p:nvPr/>
        </p:nvSpPr>
        <p:spPr>
          <a:xfrm>
            <a:off x="608355" y="10388267"/>
            <a:ext cx="15535274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Gap between LP and DP</a:t>
            </a:r>
          </a:p>
        </p:txBody>
      </p:sp>
      <p:sp>
        <p:nvSpPr>
          <p:cNvPr id="212" name="Text Placeholder 32">
            <a:extLst>
              <a:ext uri="{FF2B5EF4-FFF2-40B4-BE49-F238E27FC236}">
                <a16:creationId xmlns:a16="http://schemas.microsoft.com/office/drawing/2014/main" id="{147829A6-BD89-A18B-8D39-1463E72D0638}"/>
              </a:ext>
            </a:extLst>
          </p:cNvPr>
          <p:cNvSpPr txBox="1">
            <a:spLocks/>
          </p:cNvSpPr>
          <p:nvPr/>
        </p:nvSpPr>
        <p:spPr>
          <a:xfrm>
            <a:off x="608355" y="16336140"/>
            <a:ext cx="15535274" cy="921993"/>
          </a:xfrm>
          <a:prstGeom prst="rect">
            <a:avLst/>
          </a:prstGeom>
          <a:solidFill>
            <a:srgbClr val="920D40"/>
          </a:solidFill>
        </p:spPr>
        <p:txBody>
          <a:bodyPr wrap="square" lIns="90778" tIns="90778" rIns="90778" bIns="90778" anchor="ctr" anchorCtr="0">
            <a:sp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4099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u="none" dirty="0">
                <a:solidFill>
                  <a:schemeClr val="bg1"/>
                </a:solidFill>
              </a:rPr>
              <a:t> Durable Linearizability Bugs</a:t>
            </a:r>
            <a:endParaRPr lang="en-US" u="none" dirty="0">
              <a:solidFill>
                <a:schemeClr val="bg1"/>
              </a:solidFill>
            </a:endParaRPr>
          </a:p>
        </p:txBody>
      </p:sp>
      <p:sp>
        <p:nvSpPr>
          <p:cNvPr id="213" name="Text Placeholder 52">
            <a:extLst>
              <a:ext uri="{FF2B5EF4-FFF2-40B4-BE49-F238E27FC236}">
                <a16:creationId xmlns:a16="http://schemas.microsoft.com/office/drawing/2014/main" id="{42D30D20-05E8-BC4F-49ED-D12110B6E30D}"/>
              </a:ext>
            </a:extLst>
          </p:cNvPr>
          <p:cNvSpPr txBox="1">
            <a:spLocks/>
          </p:cNvSpPr>
          <p:nvPr/>
        </p:nvSpPr>
        <p:spPr>
          <a:xfrm>
            <a:off x="599665" y="17408382"/>
            <a:ext cx="15535274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DL1 Bug: An Incompletely-Durable Bug</a:t>
            </a:r>
          </a:p>
        </p:txBody>
      </p:sp>
      <p:sp>
        <p:nvSpPr>
          <p:cNvPr id="214" name="Text Placeholder 52">
            <a:extLst>
              <a:ext uri="{FF2B5EF4-FFF2-40B4-BE49-F238E27FC236}">
                <a16:creationId xmlns:a16="http://schemas.microsoft.com/office/drawing/2014/main" id="{9B08FBB1-9027-4FA8-5AAF-9D31B7C62E8E}"/>
              </a:ext>
            </a:extLst>
          </p:cNvPr>
          <p:cNvSpPr txBox="1">
            <a:spLocks/>
          </p:cNvSpPr>
          <p:nvPr/>
        </p:nvSpPr>
        <p:spPr>
          <a:xfrm>
            <a:off x="608355" y="22825238"/>
            <a:ext cx="15535274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DL2 Bug: An Unrecovered-Durable Bug</a:t>
            </a:r>
          </a:p>
        </p:txBody>
      </p:sp>
      <p:sp>
        <p:nvSpPr>
          <p:cNvPr id="215" name="Text Placeholder 52">
            <a:extLst>
              <a:ext uri="{FF2B5EF4-FFF2-40B4-BE49-F238E27FC236}">
                <a16:creationId xmlns:a16="http://schemas.microsoft.com/office/drawing/2014/main" id="{2CADCE77-C434-27D4-87F7-7D486ED481D5}"/>
              </a:ext>
            </a:extLst>
          </p:cNvPr>
          <p:cNvSpPr txBox="1">
            <a:spLocks/>
          </p:cNvSpPr>
          <p:nvPr/>
        </p:nvSpPr>
        <p:spPr>
          <a:xfrm>
            <a:off x="608355" y="28356057"/>
            <a:ext cx="15535274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DL3 Bug: A Visible-But-Not-Durable Bug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7BBF652-444D-66BD-33EF-75C764A49322}"/>
              </a:ext>
            </a:extLst>
          </p:cNvPr>
          <p:cNvGrpSpPr/>
          <p:nvPr/>
        </p:nvGrpSpPr>
        <p:grpSpPr>
          <a:xfrm>
            <a:off x="17195125" y="10563140"/>
            <a:ext cx="14870672" cy="5068210"/>
            <a:chOff x="1588528" y="1220973"/>
            <a:chExt cx="14870672" cy="506821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A8BB82F-EFD8-0B98-F4FD-4396C8820F0B}"/>
                </a:ext>
              </a:extLst>
            </p:cNvPr>
            <p:cNvSpPr txBox="1"/>
            <p:nvPr/>
          </p:nvSpPr>
          <p:spPr>
            <a:xfrm>
              <a:off x="1588528" y="1220973"/>
              <a:ext cx="322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(1)  Atomic Inst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F09EA60-82A3-AEFE-AABA-9A0D42044B92}"/>
                </a:ext>
              </a:extLst>
            </p:cNvPr>
            <p:cNvSpPr txBox="1"/>
            <p:nvPr/>
          </p:nvSpPr>
          <p:spPr>
            <a:xfrm>
              <a:off x="5288550" y="1220973"/>
              <a:ext cx="6328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(2) Guarded-Protection Pattern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C293DBA-FA7C-4F92-BAD0-CBB67BC95334}"/>
                </a:ext>
              </a:extLst>
            </p:cNvPr>
            <p:cNvSpPr txBox="1"/>
            <p:nvPr/>
          </p:nvSpPr>
          <p:spPr>
            <a:xfrm>
              <a:off x="12293749" y="1220973"/>
              <a:ext cx="416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(3) Publish-after-Init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C159399-F7E9-E0D4-FCFE-65513C5D014C}"/>
                </a:ext>
              </a:extLst>
            </p:cNvPr>
            <p:cNvSpPr/>
            <p:nvPr/>
          </p:nvSpPr>
          <p:spPr>
            <a:xfrm>
              <a:off x="1590012" y="1851772"/>
              <a:ext cx="3226480" cy="323783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2B90AAE-731E-760B-7826-2448E2AA5946}"/>
                </a:ext>
              </a:extLst>
            </p:cNvPr>
            <p:cNvSpPr txBox="1"/>
            <p:nvPr/>
          </p:nvSpPr>
          <p:spPr>
            <a:xfrm>
              <a:off x="1590011" y="1832147"/>
              <a:ext cx="3151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Lock-free Insert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DA57303-D93A-B55E-BBB3-3E4B8CC7AB1A}"/>
                </a:ext>
              </a:extLst>
            </p:cNvPr>
            <p:cNvSpPr txBox="1"/>
            <p:nvPr/>
          </p:nvSpPr>
          <p:spPr>
            <a:xfrm>
              <a:off x="1874490" y="2201310"/>
              <a:ext cx="29286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......</a:t>
              </a:r>
            </a:p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CAS (T)</a:t>
              </a:r>
            </a:p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...... 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DBC53C4-811C-CCE4-AA1C-8AD70D8BD41C}"/>
                </a:ext>
              </a:extLst>
            </p:cNvPr>
            <p:cNvSpPr/>
            <p:nvPr/>
          </p:nvSpPr>
          <p:spPr>
            <a:xfrm>
              <a:off x="5278528" y="1851773"/>
              <a:ext cx="2810744" cy="431985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749FC6B-2DC5-0A50-16DA-09B2D1D80E4B}"/>
                </a:ext>
              </a:extLst>
            </p:cNvPr>
            <p:cNvSpPr txBox="1"/>
            <p:nvPr/>
          </p:nvSpPr>
          <p:spPr>
            <a:xfrm>
              <a:off x="5278528" y="1832147"/>
              <a:ext cx="2438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r>
                <a:rPr lang="zh-CN" alt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(K,</a:t>
              </a:r>
              <a:r>
                <a:rPr lang="zh-CN" alt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V)</a:t>
              </a:r>
              <a:endParaRPr lang="en-US" sz="3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2CA84E-1911-BDB4-A760-73A15C59DB67}"/>
                </a:ext>
              </a:extLst>
            </p:cNvPr>
            <p:cNvSpPr txBox="1"/>
            <p:nvPr/>
          </p:nvSpPr>
          <p:spPr>
            <a:xfrm>
              <a:off x="5563008" y="2249436"/>
              <a:ext cx="22570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W(K)</a:t>
              </a:r>
            </a:p>
            <a:p>
              <a:r>
                <a:rPr lang="en-US" altLang="zh-CN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W(V)</a:t>
              </a:r>
            </a:p>
            <a:p>
              <a:r>
                <a:rPr lang="en-US" altLang="zh-CN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Persist(KV)</a:t>
              </a:r>
            </a:p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W(T)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Persist(T)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23AED1F-A0C2-4A00-26F3-BDF6389C2A0B}"/>
                </a:ext>
              </a:extLst>
            </p:cNvPr>
            <p:cNvSpPr/>
            <p:nvPr/>
          </p:nvSpPr>
          <p:spPr>
            <a:xfrm>
              <a:off x="8663922" y="1851773"/>
              <a:ext cx="3189527" cy="431985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9AFAD1B-70B7-692D-6AAC-FA55EE0DD7E0}"/>
                </a:ext>
              </a:extLst>
            </p:cNvPr>
            <p:cNvSpPr txBox="1"/>
            <p:nvPr/>
          </p:nvSpPr>
          <p:spPr>
            <a:xfrm>
              <a:off x="8663923" y="1832147"/>
              <a:ext cx="1515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Get</a:t>
              </a:r>
              <a:r>
                <a:rPr lang="zh-CN" alt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(K)</a:t>
              </a:r>
              <a:endParaRPr lang="en-US" sz="3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4048E0-0085-A6DE-2DEA-AFE338F75FFC}"/>
                </a:ext>
              </a:extLst>
            </p:cNvPr>
            <p:cNvSpPr txBox="1"/>
            <p:nvPr/>
          </p:nvSpPr>
          <p:spPr>
            <a:xfrm>
              <a:off x="8948403" y="3873362"/>
              <a:ext cx="25822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if ( R(T) ) {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      R(K)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      R(V)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A9A0EED-883F-2C4B-4EEA-06536F0E14AF}"/>
                </a:ext>
              </a:extLst>
            </p:cNvPr>
            <p:cNvSpPr/>
            <p:nvPr/>
          </p:nvSpPr>
          <p:spPr>
            <a:xfrm>
              <a:off x="5282708" y="3964999"/>
              <a:ext cx="2803993" cy="112935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26511A1-533F-B66A-9268-7A0EB4A9B2C0}"/>
                </a:ext>
              </a:extLst>
            </p:cNvPr>
            <p:cNvSpPr txBox="1"/>
            <p:nvPr/>
          </p:nvSpPr>
          <p:spPr>
            <a:xfrm>
              <a:off x="5536581" y="3894658"/>
              <a:ext cx="28039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Set guardian</a:t>
              </a:r>
              <a:endPara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B061B2E-2A05-F789-86A7-E7433772B53A}"/>
                </a:ext>
              </a:extLst>
            </p:cNvPr>
            <p:cNvSpPr txBox="1"/>
            <p:nvPr/>
          </p:nvSpPr>
          <p:spPr>
            <a:xfrm>
              <a:off x="8915917" y="3876102"/>
              <a:ext cx="30767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Read guardian</a:t>
              </a:r>
              <a:endPara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90351F1-C8C9-8DAC-358E-79992574528B}"/>
                </a:ext>
              </a:extLst>
            </p:cNvPr>
            <p:cNvSpPr/>
            <p:nvPr/>
          </p:nvSpPr>
          <p:spPr>
            <a:xfrm>
              <a:off x="8663923" y="3930898"/>
              <a:ext cx="3189526" cy="115871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FF3B667-153A-9E96-BC71-2A9976E01A4E}"/>
                </a:ext>
              </a:extLst>
            </p:cNvPr>
            <p:cNvSpPr/>
            <p:nvPr/>
          </p:nvSpPr>
          <p:spPr>
            <a:xfrm>
              <a:off x="12511549" y="1851772"/>
              <a:ext cx="3620153" cy="431985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98E6BB7-69B6-B256-1529-BC7D87E1E009}"/>
                </a:ext>
              </a:extLst>
            </p:cNvPr>
            <p:cNvSpPr txBox="1"/>
            <p:nvPr/>
          </p:nvSpPr>
          <p:spPr>
            <a:xfrm>
              <a:off x="12511550" y="1832147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3C1B606-6B5B-6582-C6B9-9FB84FD23415}"/>
                </a:ext>
              </a:extLst>
            </p:cNvPr>
            <p:cNvSpPr txBox="1"/>
            <p:nvPr/>
          </p:nvSpPr>
          <p:spPr>
            <a:xfrm>
              <a:off x="12796031" y="2201310"/>
              <a:ext cx="338227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node = malloc()</a:t>
              </a:r>
            </a:p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node.key</a:t>
              </a:r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 = k</a:t>
              </a:r>
            </a:p>
            <a:p>
              <a:r>
                <a:rPr lang="en-US" sz="3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node.val</a:t>
              </a:r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  = v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......</a:t>
              </a:r>
            </a:p>
            <a:p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3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prev.next</a:t>
              </a:r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 = node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D3425A2-D798-6510-592F-CE136724C923}"/>
                </a:ext>
              </a:extLst>
            </p:cNvPr>
            <p:cNvSpPr txBox="1"/>
            <p:nvPr/>
          </p:nvSpPr>
          <p:spPr>
            <a:xfrm>
              <a:off x="1964721" y="5088854"/>
              <a:ext cx="265059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Linearization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Point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7E23F86-739A-D406-BC2A-8B76BB975E9D}"/>
                </a:ext>
              </a:extLst>
            </p:cNvPr>
            <p:cNvSpPr/>
            <p:nvPr/>
          </p:nvSpPr>
          <p:spPr>
            <a:xfrm>
              <a:off x="12511762" y="5187514"/>
              <a:ext cx="3619939" cy="98411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FCD8DC0-63A3-4DB0-14AE-CEEE81060A87}"/>
                </a:ext>
              </a:extLst>
            </p:cNvPr>
            <p:cNvSpPr txBox="1"/>
            <p:nvPr/>
          </p:nvSpPr>
          <p:spPr>
            <a:xfrm>
              <a:off x="12837183" y="5161256"/>
              <a:ext cx="17637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Publish</a:t>
              </a:r>
              <a:endPara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9391EE2-A9F6-FB34-3D54-A8CC052D6B72}"/>
                </a:ext>
              </a:extLst>
            </p:cNvPr>
            <p:cNvSpPr/>
            <p:nvPr/>
          </p:nvSpPr>
          <p:spPr>
            <a:xfrm>
              <a:off x="1605243" y="2799627"/>
              <a:ext cx="3197856" cy="111965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E4EB755-CEB3-58B6-43D1-A05963020F69}"/>
                </a:ext>
              </a:extLst>
            </p:cNvPr>
            <p:cNvSpPr txBox="1"/>
            <p:nvPr/>
          </p:nvSpPr>
          <p:spPr>
            <a:xfrm>
              <a:off x="1874490" y="2740981"/>
              <a:ext cx="29420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Atomic Inst</a:t>
              </a:r>
              <a:endPara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EC8E844-20F3-32DF-23C8-55D5E4433237}"/>
                </a:ext>
              </a:extLst>
            </p:cNvPr>
            <p:cNvSpPr/>
            <p:nvPr/>
          </p:nvSpPr>
          <p:spPr>
            <a:xfrm>
              <a:off x="1658045" y="5544178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1D8CD80-BD66-1EA5-116C-E5F4A1FD159A}"/>
                </a:ext>
              </a:extLst>
            </p:cNvPr>
            <p:cNvSpPr/>
            <p:nvPr/>
          </p:nvSpPr>
          <p:spPr>
            <a:xfrm>
              <a:off x="12511548" y="2808391"/>
              <a:ext cx="3620153" cy="2255241"/>
            </a:xfrm>
            <a:prstGeom prst="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F79B4E5-413B-DAE5-68D4-539C110DFA18}"/>
                </a:ext>
              </a:extLst>
            </p:cNvPr>
            <p:cNvSpPr txBox="1"/>
            <p:nvPr/>
          </p:nvSpPr>
          <p:spPr>
            <a:xfrm>
              <a:off x="12796031" y="2812484"/>
              <a:ext cx="24917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Initialization</a:t>
              </a:r>
              <a:endParaRPr lang="en-US" sz="36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F4D6AB1-CC0F-CD0D-4BA4-38CC6BDA7B17}"/>
                </a:ext>
              </a:extLst>
            </p:cNvPr>
            <p:cNvSpPr txBox="1"/>
            <p:nvPr/>
          </p:nvSpPr>
          <p:spPr>
            <a:xfrm>
              <a:off x="14423373" y="4399902"/>
              <a:ext cx="18034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No LPs.</a:t>
              </a:r>
              <a:endParaRPr lang="en-US" sz="3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E302DFD-3029-F80B-37FF-0FE9260A6155}"/>
                </a:ext>
              </a:extLst>
            </p:cNvPr>
            <p:cNvSpPr/>
            <p:nvPr/>
          </p:nvSpPr>
          <p:spPr>
            <a:xfrm>
              <a:off x="1658045" y="3493519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2A7DA88-FE6D-7134-898A-946BE181BCBF}"/>
                </a:ext>
              </a:extLst>
            </p:cNvPr>
            <p:cNvSpPr/>
            <p:nvPr/>
          </p:nvSpPr>
          <p:spPr>
            <a:xfrm>
              <a:off x="5359429" y="463087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7BEEF7D-8C50-6D13-9FBF-6B37B983F12F}"/>
                </a:ext>
              </a:extLst>
            </p:cNvPr>
            <p:cNvSpPr/>
            <p:nvPr/>
          </p:nvSpPr>
          <p:spPr>
            <a:xfrm>
              <a:off x="8739372" y="463087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41ABE2A-1165-FFB3-2E0A-0EEE5063497F}"/>
                </a:ext>
              </a:extLst>
            </p:cNvPr>
            <p:cNvCxnSpPr/>
            <p:nvPr/>
          </p:nvCxnSpPr>
          <p:spPr>
            <a:xfrm>
              <a:off x="8113944" y="4768032"/>
              <a:ext cx="512064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8EDDA28-1EBC-B55C-EF38-358656CB907C}"/>
                </a:ext>
              </a:extLst>
            </p:cNvPr>
            <p:cNvSpPr/>
            <p:nvPr/>
          </p:nvSpPr>
          <p:spPr>
            <a:xfrm>
              <a:off x="12589958" y="5731148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 Placeholder 34">
            <a:extLst>
              <a:ext uri="{FF2B5EF4-FFF2-40B4-BE49-F238E27FC236}">
                <a16:creationId xmlns:a16="http://schemas.microsoft.com/office/drawing/2014/main" id="{608EDF30-8A70-6A2E-B959-31575E4C151B}"/>
              </a:ext>
            </a:extLst>
          </p:cNvPr>
          <p:cNvSpPr txBox="1">
            <a:spLocks/>
          </p:cNvSpPr>
          <p:nvPr/>
        </p:nvSpPr>
        <p:spPr>
          <a:xfrm>
            <a:off x="16763159" y="9243478"/>
            <a:ext cx="15531478" cy="921993"/>
          </a:xfrm>
          <a:prstGeom prst="rect">
            <a:avLst/>
          </a:prstGeom>
          <a:solidFill>
            <a:srgbClr val="920D40"/>
          </a:solidFill>
        </p:spPr>
        <p:txBody>
          <a:bodyPr wrap="square" lIns="90778" tIns="90778" rIns="90778" bIns="90778" anchor="ctr" anchorCtr="0">
            <a:sp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4099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800" u="none" dirty="0">
                <a:solidFill>
                  <a:schemeClr val="bg1"/>
                </a:solidFill>
              </a:rPr>
              <a:t> Likely-</a:t>
            </a:r>
            <a:r>
              <a:rPr lang="en-US" sz="4800" u="none" dirty="0">
                <a:solidFill>
                  <a:schemeClr val="bg1"/>
                </a:solidFill>
              </a:rPr>
              <a:t>Linearization Point</a:t>
            </a:r>
            <a:r>
              <a:rPr lang="en-US" altLang="zh-CN" sz="4800" u="none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85" name="Text Placeholder 34">
            <a:extLst>
              <a:ext uri="{FF2B5EF4-FFF2-40B4-BE49-F238E27FC236}">
                <a16:creationId xmlns:a16="http://schemas.microsoft.com/office/drawing/2014/main" id="{3E1B7DBF-5CB8-1940-EA3C-DE4D1C077730}"/>
              </a:ext>
            </a:extLst>
          </p:cNvPr>
          <p:cNvSpPr txBox="1">
            <a:spLocks/>
          </p:cNvSpPr>
          <p:nvPr/>
        </p:nvSpPr>
        <p:spPr>
          <a:xfrm>
            <a:off x="16763159" y="16336140"/>
            <a:ext cx="15531478" cy="921993"/>
          </a:xfrm>
          <a:prstGeom prst="rect">
            <a:avLst/>
          </a:prstGeom>
          <a:solidFill>
            <a:srgbClr val="920D40"/>
          </a:solidFill>
        </p:spPr>
        <p:txBody>
          <a:bodyPr wrap="square" lIns="90778" tIns="90778" rIns="90778" bIns="90778" anchor="ctr" anchorCtr="0">
            <a:sp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4099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u="none" dirty="0">
                <a:solidFill>
                  <a:schemeClr val="bg1"/>
                </a:solidFill>
              </a:rPr>
              <a:t> </a:t>
            </a:r>
            <a:r>
              <a:rPr lang="en-US" altLang="zh-CN" sz="4800" u="none" dirty="0">
                <a:solidFill>
                  <a:schemeClr val="bg1"/>
                </a:solidFill>
              </a:rPr>
              <a:t>Adversarial</a:t>
            </a:r>
            <a:r>
              <a:rPr lang="zh-CN" altLang="en-US" sz="4800" u="none" dirty="0">
                <a:solidFill>
                  <a:schemeClr val="bg1"/>
                </a:solidFill>
              </a:rPr>
              <a:t> </a:t>
            </a:r>
            <a:r>
              <a:rPr lang="en-US" altLang="zh-CN" sz="4800" u="none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8F7D593B-2BF6-B364-1215-A063442ABE37}"/>
              </a:ext>
            </a:extLst>
          </p:cNvPr>
          <p:cNvSpPr txBox="1">
            <a:spLocks/>
          </p:cNvSpPr>
          <p:nvPr/>
        </p:nvSpPr>
        <p:spPr>
          <a:xfrm>
            <a:off x="16763160" y="22217692"/>
            <a:ext cx="15531477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DL3 Adversarial Test</a:t>
            </a:r>
          </a:p>
        </p:txBody>
      </p:sp>
      <p:sp>
        <p:nvSpPr>
          <p:cNvPr id="87" name="Text Placeholder 52">
            <a:extLst>
              <a:ext uri="{FF2B5EF4-FFF2-40B4-BE49-F238E27FC236}">
                <a16:creationId xmlns:a16="http://schemas.microsoft.com/office/drawing/2014/main" id="{341F0560-A078-C8AA-DBB2-B62070DD32F8}"/>
              </a:ext>
            </a:extLst>
          </p:cNvPr>
          <p:cNvSpPr txBox="1">
            <a:spLocks/>
          </p:cNvSpPr>
          <p:nvPr/>
        </p:nvSpPr>
        <p:spPr>
          <a:xfrm>
            <a:off x="24617553" y="17387932"/>
            <a:ext cx="6843191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DL2 Adversarial Test</a:t>
            </a:r>
          </a:p>
        </p:txBody>
      </p:sp>
      <p:sp>
        <p:nvSpPr>
          <p:cNvPr id="88" name="Text Placeholder 52">
            <a:extLst>
              <a:ext uri="{FF2B5EF4-FFF2-40B4-BE49-F238E27FC236}">
                <a16:creationId xmlns:a16="http://schemas.microsoft.com/office/drawing/2014/main" id="{EFDC6446-81BF-4C84-2BFF-7C6513B4A134}"/>
              </a:ext>
            </a:extLst>
          </p:cNvPr>
          <p:cNvSpPr txBox="1">
            <a:spLocks/>
          </p:cNvSpPr>
          <p:nvPr/>
        </p:nvSpPr>
        <p:spPr>
          <a:xfrm>
            <a:off x="17002507" y="17387932"/>
            <a:ext cx="6843191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DL1 Adversarial Test</a:t>
            </a:r>
          </a:p>
        </p:txBody>
      </p:sp>
      <p:sp>
        <p:nvSpPr>
          <p:cNvPr id="89" name="Text Placeholder 34">
            <a:extLst>
              <a:ext uri="{FF2B5EF4-FFF2-40B4-BE49-F238E27FC236}">
                <a16:creationId xmlns:a16="http://schemas.microsoft.com/office/drawing/2014/main" id="{30F963E1-CD6B-98D3-BA8F-8185CF551276}"/>
              </a:ext>
            </a:extLst>
          </p:cNvPr>
          <p:cNvSpPr txBox="1">
            <a:spLocks/>
          </p:cNvSpPr>
          <p:nvPr/>
        </p:nvSpPr>
        <p:spPr>
          <a:xfrm>
            <a:off x="589873" y="33963951"/>
            <a:ext cx="31704764" cy="921993"/>
          </a:xfrm>
          <a:prstGeom prst="rect">
            <a:avLst/>
          </a:prstGeom>
          <a:solidFill>
            <a:srgbClr val="920D40"/>
          </a:solidFill>
        </p:spPr>
        <p:txBody>
          <a:bodyPr wrap="square" lIns="90778" tIns="90778" rIns="90778" bIns="90778" anchor="ctr" anchorCtr="0">
            <a:spAutoFit/>
          </a:bodyPr>
          <a:lstStyle>
            <a:lvl1pPr marL="0" indent="0" algn="ctr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4099" b="1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39760" indent="-1361448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45786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2410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2413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D4C9AFA8-D328-EE78-E8AD-F7B62593B1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1703" y="37786971"/>
            <a:ext cx="10058400" cy="548639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A2413CF-6AB0-320E-B8FD-A4073FAE27A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87" t="2370" r="734" b="1627"/>
          <a:stretch/>
        </p:blipFill>
        <p:spPr>
          <a:xfrm>
            <a:off x="22098947" y="35858704"/>
            <a:ext cx="10239838" cy="7576950"/>
          </a:xfrm>
          <a:prstGeom prst="rect">
            <a:avLst/>
          </a:prstGeom>
        </p:spPr>
      </p:pic>
      <p:sp>
        <p:nvSpPr>
          <p:cNvPr id="94" name="Text Placeholder 52">
            <a:extLst>
              <a:ext uri="{FF2B5EF4-FFF2-40B4-BE49-F238E27FC236}">
                <a16:creationId xmlns:a16="http://schemas.microsoft.com/office/drawing/2014/main" id="{92648D52-5444-6F4E-4A20-4B0A15B013DF}"/>
              </a:ext>
            </a:extLst>
          </p:cNvPr>
          <p:cNvSpPr txBox="1">
            <a:spLocks/>
          </p:cNvSpPr>
          <p:nvPr/>
        </p:nvSpPr>
        <p:spPr>
          <a:xfrm>
            <a:off x="620353" y="34852915"/>
            <a:ext cx="8721912" cy="4028525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Tested Applications: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13 concurrent NVM data structures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Low-level and high-level persistency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Lock-based and lock-free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1000 ops generated by AFL++ </a:t>
            </a:r>
            <a:r>
              <a:rPr lang="en-US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en-US" altLang="zh-C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 Placeholder 52">
            <a:extLst>
              <a:ext uri="{FF2B5EF4-FFF2-40B4-BE49-F238E27FC236}">
                <a16:creationId xmlns:a16="http://schemas.microsoft.com/office/drawing/2014/main" id="{6064C3A9-9B67-A3D0-7D02-1A102376ECE3}"/>
              </a:ext>
            </a:extLst>
          </p:cNvPr>
          <p:cNvSpPr txBox="1">
            <a:spLocks/>
          </p:cNvSpPr>
          <p:nvPr/>
        </p:nvSpPr>
        <p:spPr>
          <a:xfrm>
            <a:off x="638835" y="39469164"/>
            <a:ext cx="9905260" cy="3289861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Bug Detection: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Detected 27 bugs from 12 data structures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15 new bugs and 7 are confirmed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10 DL1 bugs, 7 DL2 bugs, and 10 DL3 bugs.</a:t>
            </a:r>
          </a:p>
        </p:txBody>
      </p:sp>
      <p:sp>
        <p:nvSpPr>
          <p:cNvPr id="97" name="Text Placeholder 52">
            <a:extLst>
              <a:ext uri="{FF2B5EF4-FFF2-40B4-BE49-F238E27FC236}">
                <a16:creationId xmlns:a16="http://schemas.microsoft.com/office/drawing/2014/main" id="{2DD3B7B0-6972-FE68-05B8-61A3A6342282}"/>
              </a:ext>
            </a:extLst>
          </p:cNvPr>
          <p:cNvSpPr txBox="1">
            <a:spLocks/>
          </p:cNvSpPr>
          <p:nvPr/>
        </p:nvSpPr>
        <p:spPr>
          <a:xfrm>
            <a:off x="10862004" y="34852915"/>
            <a:ext cx="10837799" cy="2551197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Likely-LP Inference Effective and Sound</a:t>
            </a:r>
            <a:endParaRPr lang="en-US" altLang="zh-C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Durinn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only tested 35% and 82% of Total Stores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Durinn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did not miss true Linearization points</a:t>
            </a:r>
            <a:endParaRPr lang="en-US" altLang="zh-C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 Placeholder 52">
            <a:extLst>
              <a:ext uri="{FF2B5EF4-FFF2-40B4-BE49-F238E27FC236}">
                <a16:creationId xmlns:a16="http://schemas.microsoft.com/office/drawing/2014/main" id="{F352269F-725C-7225-DD8B-9ED7FFE4837F}"/>
              </a:ext>
            </a:extLst>
          </p:cNvPr>
          <p:cNvSpPr txBox="1">
            <a:spLocks/>
          </p:cNvSpPr>
          <p:nvPr/>
        </p:nvSpPr>
        <p:spPr>
          <a:xfrm>
            <a:off x="22393385" y="34852915"/>
            <a:ext cx="9650963" cy="1073870"/>
          </a:xfrm>
          <a:prstGeom prst="rect">
            <a:avLst/>
          </a:prstGeom>
        </p:spPr>
        <p:txBody>
          <a:bodyPr wrap="square" lIns="226942" tIns="226942" rIns="226942" bIns="226942">
            <a:spAutoFit/>
          </a:bodyPr>
          <a:lstStyle>
            <a:lvl1pPr marL="0" indent="0" algn="l" defTabSz="4356629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74900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42168" indent="-567270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66166" indent="-623997" algn="l" defTabSz="435662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19981" indent="-453815" algn="l" defTabSz="435662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980727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59040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337354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5668" indent="-1089157" algn="l" defTabSz="43566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against Witcher</a:t>
            </a:r>
            <a:endParaRPr lang="en-US" altLang="zh-C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454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2349</TotalTime>
  <Words>287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Xinwei Fu</cp:lastModifiedBy>
  <cp:revision>523</cp:revision>
  <cp:lastPrinted>2017-03-16T17:22:15Z</cp:lastPrinted>
  <dcterms:created xsi:type="dcterms:W3CDTF">2012-02-10T00:10:15Z</dcterms:created>
  <dcterms:modified xsi:type="dcterms:W3CDTF">2022-06-26T22:43:52Z</dcterms:modified>
</cp:coreProperties>
</file>