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1"/>
  </p:sldMasterIdLst>
  <p:notesMasterIdLst>
    <p:notesMasterId r:id="rId31"/>
  </p:notesMasterIdLst>
  <p:sldIdLst>
    <p:sldId id="737" r:id="rId2"/>
    <p:sldId id="768" r:id="rId3"/>
    <p:sldId id="550" r:id="rId4"/>
    <p:sldId id="746" r:id="rId5"/>
    <p:sldId id="747" r:id="rId6"/>
    <p:sldId id="748" r:id="rId7"/>
    <p:sldId id="773" r:id="rId8"/>
    <p:sldId id="769" r:id="rId9"/>
    <p:sldId id="751" r:id="rId10"/>
    <p:sldId id="774" r:id="rId11"/>
    <p:sldId id="753" r:id="rId12"/>
    <p:sldId id="754" r:id="rId13"/>
    <p:sldId id="755" r:id="rId14"/>
    <p:sldId id="756" r:id="rId15"/>
    <p:sldId id="757" r:id="rId16"/>
    <p:sldId id="758" r:id="rId17"/>
    <p:sldId id="759" r:id="rId18"/>
    <p:sldId id="760" r:id="rId19"/>
    <p:sldId id="775" r:id="rId20"/>
    <p:sldId id="762" r:id="rId21"/>
    <p:sldId id="770" r:id="rId22"/>
    <p:sldId id="764" r:id="rId23"/>
    <p:sldId id="765" r:id="rId24"/>
    <p:sldId id="766" r:id="rId25"/>
    <p:sldId id="767" r:id="rId26"/>
    <p:sldId id="771" r:id="rId27"/>
    <p:sldId id="776" r:id="rId28"/>
    <p:sldId id="714" r:id="rId29"/>
    <p:sldId id="7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6288AC5A-7C82-884B-B6F7-F94D9B4CB3B5}">
          <p14:sldIdLst>
            <p14:sldId id="737"/>
            <p14:sldId id="768"/>
            <p14:sldId id="550"/>
            <p14:sldId id="746"/>
            <p14:sldId id="747"/>
            <p14:sldId id="748"/>
            <p14:sldId id="773"/>
            <p14:sldId id="769"/>
            <p14:sldId id="751"/>
            <p14:sldId id="774"/>
            <p14:sldId id="753"/>
            <p14:sldId id="754"/>
            <p14:sldId id="755"/>
            <p14:sldId id="756"/>
            <p14:sldId id="757"/>
            <p14:sldId id="758"/>
            <p14:sldId id="759"/>
            <p14:sldId id="760"/>
            <p14:sldId id="775"/>
            <p14:sldId id="762"/>
            <p14:sldId id="770"/>
            <p14:sldId id="764"/>
            <p14:sldId id="765"/>
            <p14:sldId id="766"/>
            <p14:sldId id="767"/>
            <p14:sldId id="771"/>
            <p14:sldId id="776"/>
          </p14:sldIdLst>
        </p14:section>
        <p14:section name="backup" id="{F5B5FFE5-ACFC-E648-A0BC-F12C7EAD1FF4}">
          <p14:sldIdLst>
            <p14:sldId id="714"/>
            <p14:sldId id="772"/>
          </p14:sldIdLst>
        </p14:section>
      </p14:sectionLst>
    </p:ext>
    <p:ext uri="{EFAFB233-063F-42B5-8137-9DF3F51BA10A}">
      <p15:sldGuideLst xmlns:p15="http://schemas.microsoft.com/office/powerpoint/2012/main">
        <p15:guide id="1" orient="horz" pos="2112"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F41"/>
    <a:srgbClr val="F47B22"/>
    <a:srgbClr val="006600"/>
    <a:srgbClr val="FFFFFF"/>
    <a:srgbClr val="8C3836"/>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30"/>
    <p:restoredTop sz="73440" autoAdjust="0"/>
  </p:normalViewPr>
  <p:slideViewPr>
    <p:cSldViewPr snapToGrid="0">
      <p:cViewPr varScale="1">
        <p:scale>
          <a:sx n="161" d="100"/>
          <a:sy n="161" d="100"/>
        </p:scale>
        <p:origin x="232" y="224"/>
      </p:cViewPr>
      <p:guideLst>
        <p:guide orient="horz" pos="2112"/>
        <p:guide pos="4032"/>
      </p:guideLst>
    </p:cSldViewPr>
  </p:slideViewPr>
  <p:outlineViewPr>
    <p:cViewPr>
      <p:scale>
        <a:sx n="33" d="100"/>
        <a:sy n="33" d="100"/>
      </p:scale>
      <p:origin x="0" y="0"/>
    </p:cViewPr>
  </p:outlin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5BCB2-2864-4CAA-ADD0-DFF757981DE1}" type="datetimeFigureOut">
              <a:rPr lang="en-US" smtClean="0"/>
              <a:t>7/4/22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6A20E-E93F-41B6-ADC2-0C189BB608EC}" type="slidenum">
              <a:rPr lang="en-US" smtClean="0"/>
              <a:t>‹#›</a:t>
            </a:fld>
            <a:endParaRPr lang="en-US"/>
          </a:p>
        </p:txBody>
      </p:sp>
    </p:spTree>
    <p:extLst>
      <p:ext uri="{BB962C8B-B14F-4D97-AF65-F5344CB8AC3E}">
        <p14:creationId xmlns:p14="http://schemas.microsoft.com/office/powerpoint/2010/main" val="107941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Thank you for the introduction. And thank you so much for all of you attending my talk. </a:t>
            </a:r>
            <a:br>
              <a:rPr lang="en-US" dirty="0"/>
            </a:br>
            <a:r>
              <a:rPr lang="en-US" dirty="0"/>
              <a:t>My name is Xinwei Fu. I have just graduated from Virginia Tech with a Ph.D. degree.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Today I will present </a:t>
            </a:r>
            <a:r>
              <a:rPr lang="en-US" sz="1200" b="0" i="0" u="none" strike="noStrike" kern="1200" dirty="0" err="1">
                <a:solidFill>
                  <a:schemeClr val="tx1"/>
                </a:solidFill>
                <a:effectLst/>
                <a:latin typeface="+mn-lt"/>
                <a:ea typeface="+mn-ea"/>
                <a:cs typeface="+mn-cs"/>
              </a:rPr>
              <a:t>Durinn</a:t>
            </a:r>
            <a:r>
              <a:rPr lang="en-US" sz="1200" b="0" i="0" u="none" strike="noStrike" kern="1200" dirty="0">
                <a:solidFill>
                  <a:schemeClr val="tx1"/>
                </a:solidFill>
                <a:effectLst/>
                <a:latin typeface="+mn-lt"/>
                <a:ea typeface="+mn-ea"/>
                <a:cs typeface="+mn-cs"/>
              </a:rPr>
              <a:t>: Adversarial Memory and Thread Interleaving for Detecting Durable Linearizability Bugs.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is joint work with Dr. </a:t>
            </a:r>
            <a:r>
              <a:rPr lang="en-US" sz="1200" b="0" i="0" u="none" strike="noStrike" kern="1200" dirty="0" err="1">
                <a:solidFill>
                  <a:schemeClr val="tx1"/>
                </a:solidFill>
                <a:effectLst/>
                <a:latin typeface="+mn-lt"/>
                <a:ea typeface="+mn-ea"/>
                <a:cs typeface="+mn-cs"/>
              </a:rPr>
              <a:t>Dongyoon</a:t>
            </a:r>
            <a:r>
              <a:rPr lang="en-US" sz="1200" b="0" i="0" u="none" strike="noStrike" kern="1200" dirty="0">
                <a:solidFill>
                  <a:schemeClr val="tx1"/>
                </a:solidFill>
                <a:effectLst/>
                <a:latin typeface="+mn-lt"/>
                <a:ea typeface="+mn-ea"/>
                <a:cs typeface="+mn-cs"/>
              </a:rPr>
              <a:t> Lee and Dr. </a:t>
            </a:r>
            <a:r>
              <a:rPr lang="en-US" sz="1200" b="0" i="0" u="none" strike="noStrike" kern="1200" dirty="0" err="1">
                <a:solidFill>
                  <a:schemeClr val="tx1"/>
                </a:solidFill>
                <a:effectLst/>
                <a:latin typeface="+mn-lt"/>
                <a:ea typeface="+mn-ea"/>
                <a:cs typeface="+mn-cs"/>
              </a:rPr>
              <a:t>Changwee</a:t>
            </a:r>
            <a:r>
              <a:rPr lang="en-US" sz="1200" b="0" i="0" u="none" strike="noStrike" kern="1200" dirty="0">
                <a:solidFill>
                  <a:schemeClr val="tx1"/>
                </a:solidFill>
                <a:effectLst/>
                <a:latin typeface="+mn-lt"/>
                <a:ea typeface="+mn-ea"/>
                <a:cs typeface="+mn-cs"/>
              </a:rPr>
              <a:t> Min.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p:txBody>
      </p:sp>
      <p:sp>
        <p:nvSpPr>
          <p:cNvPr id="4" name="Slide Number Placeholder 3"/>
          <p:cNvSpPr>
            <a:spLocks noGrp="1"/>
          </p:cNvSpPr>
          <p:nvPr>
            <p:ph type="sldNum" sz="quarter" idx="10"/>
          </p:nvPr>
        </p:nvSpPr>
        <p:spPr/>
        <p:txBody>
          <a:bodyPr/>
          <a:lstStyle/>
          <a:p>
            <a:fld id="{A7B6A20E-E93F-41B6-ADC2-0C189BB608EC}" type="slidenum">
              <a:rPr lang="en-US" smtClean="0"/>
              <a:t>1</a:t>
            </a:fld>
            <a:endParaRPr lang="en-US"/>
          </a:p>
        </p:txBody>
      </p:sp>
    </p:spTree>
    <p:extLst>
      <p:ext uri="{BB962C8B-B14F-4D97-AF65-F5344CB8AC3E}">
        <p14:creationId xmlns:p14="http://schemas.microsoft.com/office/powerpoint/2010/main" val="195845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10</a:t>
            </a:fld>
            <a:endParaRPr lang="en-US"/>
          </a:p>
        </p:txBody>
      </p:sp>
    </p:spTree>
    <p:extLst>
      <p:ext uri="{BB962C8B-B14F-4D97-AF65-F5344CB8AC3E}">
        <p14:creationId xmlns:p14="http://schemas.microsoft.com/office/powerpoint/2010/main" val="257940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cache is volatile, once a operation is visible, it doesn’t mean it is durable.</a:t>
            </a:r>
          </a:p>
          <a:p>
            <a:r>
              <a:rPr lang="en-US" sz="1200" dirty="0">
                <a:sym typeface="Wingdings" pitchFamily="2" charset="2"/>
              </a:rPr>
              <a:t>Linearization Point is a program point where an operation takes effect and its effects become visible, for example, a CAS to token, CAS is an atomic instruction which stands for compare and swap.</a:t>
            </a:r>
            <a:endParaRPr lang="en-US" dirty="0"/>
          </a:p>
          <a:p>
            <a:r>
              <a:rPr lang="en-US" sz="1200" dirty="0">
                <a:sym typeface="Wingdings" pitchFamily="2" charset="2"/>
              </a:rPr>
              <a:t>Durability Point  is a program point where the effect becomes persisted, for example, Persist(T) in the figure.</a:t>
            </a:r>
          </a:p>
          <a:p>
            <a:endParaRPr lang="en-US" sz="1200" dirty="0">
              <a:sym typeface="Wingdings" pitchFamily="2" charset="2"/>
            </a:endParaRPr>
          </a:p>
          <a:p>
            <a:r>
              <a:rPr lang="en-US" sz="1200" dirty="0">
                <a:sym typeface="Wingdings" pitchFamily="2" charset="2"/>
              </a:rPr>
              <a:t>T</a:t>
            </a:r>
            <a:r>
              <a:rPr lang="en-US" sz="1200" kern="1200" dirty="0">
                <a:solidFill>
                  <a:schemeClr val="tx1"/>
                </a:solidFill>
                <a:effectLst/>
                <a:latin typeface="+mn-lt"/>
                <a:ea typeface="+mn-ea"/>
                <a:cs typeface="+mn-cs"/>
              </a:rPr>
              <a:t>he duration of an operation can be partitioned into three regions based on the linearization point and the durability point.</a:t>
            </a:r>
          </a:p>
          <a:p>
            <a:r>
              <a:rPr lang="en-US" sz="1200" kern="1200" dirty="0">
                <a:solidFill>
                  <a:schemeClr val="tx1"/>
                </a:solidFill>
                <a:effectLst/>
                <a:latin typeface="+mn-lt"/>
                <a:ea typeface="+mn-ea"/>
                <a:cs typeface="+mn-cs"/>
              </a:rPr>
              <a:t>Before LP (region R1), the effect of an operation is neither visible nor durable. </a:t>
            </a:r>
          </a:p>
          <a:p>
            <a:r>
              <a:rPr lang="en-US" sz="1200" kern="1200" dirty="0">
                <a:solidFill>
                  <a:schemeClr val="tx1"/>
                </a:solidFill>
                <a:effectLst/>
                <a:latin typeface="+mn-lt"/>
                <a:ea typeface="+mn-ea"/>
                <a:cs typeface="+mn-cs"/>
              </a:rPr>
              <a:t>Between LP and DP (region R2), the effect of an operation is visible but not durable. </a:t>
            </a:r>
          </a:p>
          <a:p>
            <a:r>
              <a:rPr lang="en-US" sz="1200" kern="1200" dirty="0">
                <a:solidFill>
                  <a:schemeClr val="tx1"/>
                </a:solidFill>
                <a:effectLst/>
                <a:latin typeface="+mn-lt"/>
                <a:ea typeface="+mn-ea"/>
                <a:cs typeface="+mn-cs"/>
              </a:rPr>
              <a:t>After DP (region R3), the effect of an operation is visible as well as durable.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derive three bug patterns based on where crash happens.</a:t>
            </a:r>
          </a:p>
        </p:txBody>
      </p:sp>
      <p:sp>
        <p:nvSpPr>
          <p:cNvPr id="4" name="Slide Number Placeholder 3"/>
          <p:cNvSpPr>
            <a:spLocks noGrp="1"/>
          </p:cNvSpPr>
          <p:nvPr>
            <p:ph type="sldNum" sz="quarter" idx="5"/>
          </p:nvPr>
        </p:nvSpPr>
        <p:spPr/>
        <p:txBody>
          <a:bodyPr/>
          <a:lstStyle/>
          <a:p>
            <a:fld id="{A7B6A20E-E93F-41B6-ADC2-0C189BB608EC}" type="slidenum">
              <a:rPr lang="en-US" smtClean="0"/>
              <a:t>11</a:t>
            </a:fld>
            <a:endParaRPr lang="en-US"/>
          </a:p>
        </p:txBody>
      </p:sp>
    </p:spTree>
    <p:extLst>
      <p:ext uri="{BB962C8B-B14F-4D97-AF65-F5344CB8AC3E}">
        <p14:creationId xmlns:p14="http://schemas.microsoft.com/office/powerpoint/2010/main" val="3036979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bug pattern is Incompletely-Durable Bug. And we will call it DL1 bug for short.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Under Durable Linearizability, if a crash occurs after Durability Point, the crashing operation should preserve all semantic after the recovery.</a:t>
            </a:r>
          </a:p>
          <a:p>
            <a:endParaRPr lang="en-US" dirty="0"/>
          </a:p>
          <a:p>
            <a:r>
              <a:rPr lang="en-US" dirty="0"/>
              <a:t>For example, an insert is executing, and a crash happens after the durability point.</a:t>
            </a:r>
          </a:p>
          <a:p>
            <a:r>
              <a:rPr lang="en-US" dirty="0"/>
              <a:t>After recovery, there is a get operation.</a:t>
            </a:r>
          </a:p>
          <a:p>
            <a:r>
              <a:rPr lang="en-US" sz="1200" dirty="0">
                <a:sym typeface="Wingdings" pitchFamily="2" charset="2"/>
              </a:rPr>
              <a:t>As the crash occurs after Durability Point</a:t>
            </a:r>
            <a:r>
              <a:rPr lang="en-US" altLang="zh-CN" sz="1200" dirty="0">
                <a:sym typeface="Wingdings" pitchFamily="2" charset="2"/>
              </a:rPr>
              <a:t>,</a:t>
            </a:r>
            <a:r>
              <a:rPr lang="zh-CN" altLang="en-US" sz="1200" dirty="0">
                <a:sym typeface="Wingdings" pitchFamily="2" charset="2"/>
              </a:rPr>
              <a:t>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insert</a:t>
            </a:r>
            <a:r>
              <a:rPr lang="zh-CN" altLang="en-US" sz="1200" dirty="0">
                <a:sym typeface="Wingdings" pitchFamily="2" charset="2"/>
              </a:rPr>
              <a:t> </a:t>
            </a:r>
            <a:r>
              <a:rPr lang="en-US" altLang="zh-CN" sz="1200" dirty="0">
                <a:sym typeface="Wingdings" pitchFamily="2" charset="2"/>
              </a:rPr>
              <a:t>should</a:t>
            </a:r>
            <a:r>
              <a:rPr lang="zh-CN" altLang="en-US" sz="1200" dirty="0">
                <a:sym typeface="Wingdings" pitchFamily="2" charset="2"/>
              </a:rPr>
              <a:t> </a:t>
            </a:r>
            <a:r>
              <a:rPr lang="en-US" altLang="zh-CN" sz="1200" dirty="0">
                <a:sym typeface="Wingdings" pitchFamily="2" charset="2"/>
              </a:rPr>
              <a:t>preserve</a:t>
            </a:r>
            <a:r>
              <a:rPr lang="zh-CN" altLang="en-US" sz="1200" dirty="0">
                <a:sym typeface="Wingdings" pitchFamily="2" charset="2"/>
              </a:rPr>
              <a:t> </a:t>
            </a:r>
            <a:r>
              <a:rPr lang="en-US" altLang="zh-CN" sz="1200" dirty="0">
                <a:sym typeface="Wingdings" pitchFamily="2" charset="2"/>
              </a:rPr>
              <a:t>all</a:t>
            </a:r>
            <a:r>
              <a:rPr lang="zh-CN" altLang="en-US" sz="1200" dirty="0">
                <a:sym typeface="Wingdings" pitchFamily="2" charset="2"/>
              </a:rPr>
              <a:t> </a:t>
            </a:r>
            <a:r>
              <a:rPr lang="en-US" altLang="zh-CN" sz="1200" dirty="0">
                <a:sym typeface="Wingdings" pitchFamily="2" charset="2"/>
              </a:rPr>
              <a:t>semantic,</a:t>
            </a:r>
            <a:r>
              <a:rPr lang="zh-CN" altLang="en-US" sz="1200" dirty="0">
                <a:sym typeface="Wingdings" pitchFamily="2" charset="2"/>
              </a:rPr>
              <a:t> </a:t>
            </a:r>
            <a:r>
              <a:rPr lang="en-US" altLang="zh-CN" sz="1200" dirty="0">
                <a:sym typeface="Wingdings" pitchFamily="2" charset="2"/>
              </a:rPr>
              <a:t>so</a:t>
            </a:r>
            <a:r>
              <a:rPr lang="zh-CN" altLang="en-US" sz="1200" dirty="0">
                <a:sym typeface="Wingdings" pitchFamily="2" charset="2"/>
              </a:rPr>
              <a:t>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correct</a:t>
            </a:r>
            <a:r>
              <a:rPr lang="zh-CN" altLang="en-US" sz="1200" dirty="0">
                <a:sym typeface="Wingdings" pitchFamily="2" charset="2"/>
              </a:rPr>
              <a:t> </a:t>
            </a:r>
            <a:r>
              <a:rPr lang="en-US" altLang="zh-CN" sz="1200" dirty="0">
                <a:sym typeface="Wingdings" pitchFamily="2" charset="2"/>
              </a:rPr>
              <a:t>return</a:t>
            </a:r>
            <a:r>
              <a:rPr lang="zh-CN" altLang="en-US" sz="1200" dirty="0">
                <a:sym typeface="Wingdings" pitchFamily="2" charset="2"/>
              </a:rPr>
              <a:t> </a:t>
            </a:r>
            <a:r>
              <a:rPr lang="en-US" altLang="zh-CN" sz="1200" dirty="0">
                <a:sym typeface="Wingdings" pitchFamily="2" charset="2"/>
              </a:rPr>
              <a:t>of</a:t>
            </a:r>
            <a:r>
              <a:rPr lang="zh-CN" altLang="en-US" sz="1200" dirty="0">
                <a:sym typeface="Wingdings" pitchFamily="2" charset="2"/>
              </a:rPr>
              <a:t> </a:t>
            </a:r>
            <a:r>
              <a:rPr lang="en-US" altLang="zh-CN" sz="1200" dirty="0">
                <a:sym typeface="Wingdings" pitchFamily="2" charset="2"/>
              </a:rPr>
              <a:t>get</a:t>
            </a:r>
            <a:r>
              <a:rPr lang="zh-CN" altLang="en-US" sz="1200" dirty="0">
                <a:sym typeface="Wingdings" pitchFamily="2" charset="2"/>
              </a:rPr>
              <a:t> </a:t>
            </a:r>
            <a:r>
              <a:rPr lang="en-US" altLang="zh-CN" sz="1200" dirty="0">
                <a:sym typeface="Wingdings" pitchFamily="2" charset="2"/>
              </a:rPr>
              <a:t>should</a:t>
            </a:r>
            <a:r>
              <a:rPr lang="zh-CN" altLang="en-US" sz="1200" dirty="0">
                <a:sym typeface="Wingdings" pitchFamily="2" charset="2"/>
              </a:rPr>
              <a:t> </a:t>
            </a:r>
            <a:r>
              <a:rPr lang="en-US" altLang="zh-CN" sz="1200" dirty="0">
                <a:sym typeface="Wingdings" pitchFamily="2" charset="2"/>
              </a:rPr>
              <a:t>be</a:t>
            </a:r>
            <a:r>
              <a:rPr lang="zh-CN" altLang="en-US" sz="1200" dirty="0">
                <a:sym typeface="Wingdings" pitchFamily="2" charset="2"/>
              </a:rPr>
              <a:t>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Value.</a:t>
            </a:r>
          </a:p>
          <a:p>
            <a:endParaRPr lang="en-US" dirty="0"/>
          </a:p>
          <a:p>
            <a:r>
              <a:rPr lang="en-US" altLang="zh-CN" dirty="0"/>
              <a:t>The</a:t>
            </a:r>
            <a:r>
              <a:rPr lang="zh-CN" altLang="en-US" dirty="0"/>
              <a:t> </a:t>
            </a:r>
            <a:r>
              <a:rPr lang="en-US" altLang="zh-CN" dirty="0"/>
              <a:t>DL1</a:t>
            </a:r>
            <a:r>
              <a:rPr lang="zh-CN" altLang="en-US" dirty="0"/>
              <a:t> </a:t>
            </a:r>
            <a:r>
              <a:rPr lang="en-US" altLang="zh-CN" dirty="0"/>
              <a:t>bug</a:t>
            </a:r>
            <a:r>
              <a:rPr lang="zh-CN" altLang="en-US" dirty="0"/>
              <a:t> </a:t>
            </a:r>
            <a:r>
              <a:rPr lang="en-US" altLang="zh-CN" dirty="0"/>
              <a:t>is</a:t>
            </a:r>
            <a:r>
              <a:rPr lang="zh-CN" altLang="en-US" dirty="0"/>
              <a:t> </a:t>
            </a:r>
            <a:r>
              <a:rPr lang="en-US" altLang="zh-CN" dirty="0"/>
              <a:t>triggered</a:t>
            </a:r>
            <a:r>
              <a:rPr lang="zh-CN" altLang="en-US" dirty="0"/>
              <a:t> </a:t>
            </a:r>
            <a:r>
              <a:rPr lang="en-US" altLang="zh-CN" dirty="0"/>
              <a:t>as</a:t>
            </a:r>
            <a:r>
              <a:rPr lang="zh-CN" altLang="en-US" dirty="0"/>
              <a:t> </a:t>
            </a:r>
            <a:r>
              <a:rPr lang="en-US" altLang="zh-CN" dirty="0"/>
              <a:t>followed:</a:t>
            </a:r>
            <a:endParaRPr lang="en-US" dirty="0"/>
          </a:p>
          <a:p>
            <a:r>
              <a:rPr lang="en-US" dirty="0"/>
              <a:t>Suppose some or all of the writes before the linearization point are not persisted, after recovery, the get cannot access the key and value anymore, so the get returns NULL.</a:t>
            </a:r>
          </a:p>
          <a:p>
            <a:r>
              <a:rPr lang="en-US" dirty="0"/>
              <a:t>This behavior violates the correctness-condition, since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insert</a:t>
            </a:r>
            <a:r>
              <a:rPr lang="zh-CN" altLang="en-US" sz="1200" dirty="0">
                <a:sym typeface="Wingdings" pitchFamily="2" charset="2"/>
              </a:rPr>
              <a:t> </a:t>
            </a:r>
            <a:r>
              <a:rPr lang="en-US" altLang="zh-CN" sz="1200" dirty="0">
                <a:sym typeface="Wingdings" pitchFamily="2" charset="2"/>
              </a:rPr>
              <a:t>should</a:t>
            </a:r>
            <a:r>
              <a:rPr lang="zh-CN" altLang="en-US" sz="1200" dirty="0">
                <a:sym typeface="Wingdings" pitchFamily="2" charset="2"/>
              </a:rPr>
              <a:t> </a:t>
            </a:r>
            <a:r>
              <a:rPr lang="en-US" altLang="zh-CN" sz="1200" dirty="0">
                <a:sym typeface="Wingdings" pitchFamily="2" charset="2"/>
              </a:rPr>
              <a:t>preserve</a:t>
            </a:r>
            <a:r>
              <a:rPr lang="zh-CN" altLang="en-US" sz="1200" dirty="0">
                <a:sym typeface="Wingdings" pitchFamily="2" charset="2"/>
              </a:rPr>
              <a:t> </a:t>
            </a:r>
            <a:r>
              <a:rPr lang="en-US" altLang="zh-CN" sz="1200" dirty="0">
                <a:sym typeface="Wingdings" pitchFamily="2" charset="2"/>
              </a:rPr>
              <a:t>all</a:t>
            </a:r>
            <a:r>
              <a:rPr lang="zh-CN" altLang="en-US" sz="1200" dirty="0">
                <a:sym typeface="Wingdings" pitchFamily="2" charset="2"/>
              </a:rPr>
              <a:t> </a:t>
            </a:r>
            <a:r>
              <a:rPr lang="en-US" altLang="zh-CN" sz="1200" dirty="0">
                <a:sym typeface="Wingdings" pitchFamily="2" charset="2"/>
              </a:rPr>
              <a:t>semantic.</a:t>
            </a: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12</a:t>
            </a:fld>
            <a:endParaRPr lang="en-US"/>
          </a:p>
        </p:txBody>
      </p:sp>
    </p:spTree>
    <p:extLst>
      <p:ext uri="{BB962C8B-B14F-4D97-AF65-F5344CB8AC3E}">
        <p14:creationId xmlns:p14="http://schemas.microsoft.com/office/powerpoint/2010/main" val="4110601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Now we are going to introduce the adversarial test for DL1 bug.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is adversarial test? Adversarial test is to construct the worst-case scenario to increase the chance of triggering the bug.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have a look at the DL1 bug again.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right table shows the all the possible crash states.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a:t>
            </a:r>
            <a:r>
              <a:rPr lang="zh-CN" altLang="en-US" dirty="0"/>
              <a:t> </a:t>
            </a:r>
            <a:r>
              <a:rPr lang="en-US" altLang="zh-CN" dirty="0"/>
              <a:t>the</a:t>
            </a:r>
            <a:r>
              <a:rPr lang="zh-CN" altLang="en-US" dirty="0"/>
              <a:t> </a:t>
            </a:r>
            <a:r>
              <a:rPr lang="en-US" altLang="zh-CN" dirty="0"/>
              <a:t>correctness</a:t>
            </a:r>
            <a:r>
              <a:rPr lang="zh-CN" altLang="en-US" dirty="0"/>
              <a:t> </a:t>
            </a:r>
            <a:r>
              <a:rPr lang="en-US" altLang="zh-CN" dirty="0"/>
              <a:t>condition</a:t>
            </a:r>
            <a:r>
              <a:rPr lang="zh-CN" altLang="en-US" dirty="0"/>
              <a:t> </a:t>
            </a:r>
            <a:r>
              <a:rPr lang="en-US" altLang="zh-CN" dirty="0"/>
              <a:t>is</a:t>
            </a:r>
            <a:r>
              <a:rPr lang="zh-CN" altLang="en-US" dirty="0"/>
              <a:t> </a:t>
            </a:r>
            <a:r>
              <a:rPr lang="en-US" altLang="zh-CN" dirty="0"/>
              <a:t>to preserve</a:t>
            </a:r>
            <a:r>
              <a:rPr lang="zh-CN" altLang="en-US" dirty="0"/>
              <a:t> </a:t>
            </a:r>
            <a:r>
              <a:rPr lang="en-US" altLang="zh-CN" dirty="0"/>
              <a:t>all</a:t>
            </a:r>
            <a:r>
              <a:rPr lang="zh-CN" altLang="en-US" dirty="0"/>
              <a:t> </a:t>
            </a:r>
            <a:r>
              <a:rPr lang="en-US" altLang="zh-CN" dirty="0"/>
              <a:t>semantic,</a:t>
            </a:r>
            <a:r>
              <a:rPr lang="zh-CN" altLang="en-US" dirty="0"/>
              <a:t> </a:t>
            </a:r>
            <a:r>
              <a:rPr lang="en-US" altLang="zh-CN" dirty="0"/>
              <a:t>which</a:t>
            </a:r>
            <a:r>
              <a:rPr lang="zh-CN" altLang="en-US" dirty="0"/>
              <a:t> </a:t>
            </a:r>
            <a:r>
              <a:rPr lang="en-US" altLang="zh-CN" dirty="0"/>
              <a:t>means</a:t>
            </a:r>
            <a:r>
              <a:rPr lang="zh-CN" altLang="en-US" dirty="0"/>
              <a:t> </a:t>
            </a:r>
            <a:r>
              <a:rPr lang="en-US" altLang="zh-CN" dirty="0"/>
              <a:t>every</a:t>
            </a:r>
            <a:r>
              <a:rPr lang="zh-CN" altLang="en-US" dirty="0"/>
              <a:t> </a:t>
            </a:r>
            <a:r>
              <a:rPr lang="en-US" altLang="zh-CN" dirty="0"/>
              <a:t>store</a:t>
            </a:r>
            <a:r>
              <a:rPr lang="zh-CN" altLang="en-US" dirty="0"/>
              <a:t> </a:t>
            </a:r>
            <a:r>
              <a:rPr lang="en-US" altLang="zh-CN" dirty="0"/>
              <a:t>is</a:t>
            </a:r>
            <a:r>
              <a:rPr lang="zh-CN" altLang="en-US" dirty="0"/>
              <a:t> </a:t>
            </a:r>
            <a:r>
              <a:rPr lang="en-US" altLang="zh-CN" dirty="0"/>
              <a:t>persisted.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a:t>
            </a:r>
            <a:r>
              <a:rPr lang="zh-CN" altLang="en-US" dirty="0"/>
              <a:t> </a:t>
            </a:r>
            <a:r>
              <a:rPr lang="en-US" altLang="zh-CN" dirty="0" err="1"/>
              <a:t>adversarially</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is</a:t>
            </a:r>
            <a:r>
              <a:rPr lang="zh-CN" altLang="en-US" dirty="0"/>
              <a:t> </a:t>
            </a:r>
            <a:r>
              <a:rPr lang="en-US" altLang="zh-CN" dirty="0"/>
              <a:t>that</a:t>
            </a:r>
            <a:r>
              <a:rPr lang="zh-CN" altLang="en-US" dirty="0"/>
              <a:t> </a:t>
            </a:r>
            <a:r>
              <a:rPr lang="en-US" altLang="zh-CN" dirty="0"/>
              <a:t>every</a:t>
            </a:r>
            <a:r>
              <a:rPr lang="zh-CN" altLang="en-US" dirty="0"/>
              <a:t> </a:t>
            </a:r>
            <a:r>
              <a:rPr lang="en-US" altLang="zh-CN" dirty="0"/>
              <a:t>store</a:t>
            </a:r>
            <a:r>
              <a:rPr lang="zh-CN" altLang="en-US" dirty="0"/>
              <a:t> </a:t>
            </a:r>
            <a:r>
              <a:rPr lang="en-US" altLang="zh-CN" dirty="0"/>
              <a:t>is</a:t>
            </a:r>
            <a:r>
              <a:rPr lang="zh-CN" altLang="en-US" dirty="0"/>
              <a:t> </a:t>
            </a:r>
            <a:r>
              <a:rPr lang="en-US" altLang="zh-CN" dirty="0" err="1"/>
              <a:t>unpersisted</a:t>
            </a:r>
            <a:r>
              <a:rPr lang="en-US" altLang="zh-CN"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this example the worst case is that both Key and value are not persisted.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there is a DL1 bug, the worst case must trigger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DL1 bug is called </a:t>
            </a:r>
            <a:r>
              <a:rPr lang="en-US" dirty="0"/>
              <a:t>Incompletely-Durable bug, because not all of the stores of the crash operations are persisted.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13</a:t>
            </a:fld>
            <a:endParaRPr lang="en-US"/>
          </a:p>
        </p:txBody>
      </p:sp>
    </p:spTree>
    <p:extLst>
      <p:ext uri="{BB962C8B-B14F-4D97-AF65-F5344CB8AC3E}">
        <p14:creationId xmlns:p14="http://schemas.microsoft.com/office/powerpoint/2010/main" val="808234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bug pattern is Unrecovered-Durable Bug. And we will call it DL2 bug for short.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Under Durable Linearizability, if a crash occurs before Durability Point, , the crashing operation should preserve nothing semantic after the recovery.</a:t>
            </a:r>
          </a:p>
          <a:p>
            <a:endParaRPr lang="en-US" dirty="0"/>
          </a:p>
          <a:p>
            <a:r>
              <a:rPr lang="en-US" dirty="0"/>
              <a:t>For example, an insert is executing, and a crash happens before the durability point.</a:t>
            </a:r>
          </a:p>
          <a:p>
            <a:r>
              <a:rPr lang="en-US" dirty="0"/>
              <a:t>After recovery, there is a get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As the crash occurs before Durability Point</a:t>
            </a:r>
            <a:r>
              <a:rPr lang="en-US" altLang="zh-CN" sz="1200" dirty="0">
                <a:sym typeface="Wingdings" pitchFamily="2" charset="2"/>
              </a:rPr>
              <a:t>,</a:t>
            </a:r>
            <a:r>
              <a:rPr lang="zh-CN" altLang="en-US" sz="1200" dirty="0">
                <a:sym typeface="Wingdings" pitchFamily="2" charset="2"/>
              </a:rPr>
              <a:t>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insert</a:t>
            </a:r>
            <a:r>
              <a:rPr lang="zh-CN" altLang="en-US" sz="1200" dirty="0">
                <a:sym typeface="Wingdings" pitchFamily="2" charset="2"/>
              </a:rPr>
              <a:t> </a:t>
            </a:r>
            <a:r>
              <a:rPr lang="en-US" altLang="zh-CN" sz="1200" dirty="0">
                <a:sym typeface="Wingdings" pitchFamily="2" charset="2"/>
              </a:rPr>
              <a:t>should</a:t>
            </a:r>
            <a:r>
              <a:rPr lang="zh-CN" altLang="en-US" sz="1200" dirty="0">
                <a:sym typeface="Wingdings" pitchFamily="2" charset="2"/>
              </a:rPr>
              <a:t> </a:t>
            </a:r>
            <a:r>
              <a:rPr lang="en-US" altLang="zh-CN" sz="1200" dirty="0">
                <a:sym typeface="Wingdings" pitchFamily="2" charset="2"/>
              </a:rPr>
              <a:t>preserve</a:t>
            </a:r>
            <a:r>
              <a:rPr lang="zh-CN" altLang="en-US" sz="1200" dirty="0">
                <a:sym typeface="Wingdings" pitchFamily="2" charset="2"/>
              </a:rPr>
              <a:t> </a:t>
            </a:r>
            <a:r>
              <a:rPr lang="en-US" altLang="zh-CN" sz="1200" dirty="0">
                <a:sym typeface="Wingdings" pitchFamily="2" charset="2"/>
              </a:rPr>
              <a:t>nothing</a:t>
            </a:r>
            <a:r>
              <a:rPr lang="zh-CN" altLang="en-US" sz="1200" dirty="0">
                <a:sym typeface="Wingdings" pitchFamily="2" charset="2"/>
              </a:rPr>
              <a:t> </a:t>
            </a:r>
            <a:r>
              <a:rPr lang="en-US" altLang="zh-CN" sz="1200" dirty="0">
                <a:sym typeface="Wingdings" pitchFamily="2" charset="2"/>
              </a:rPr>
              <a:t>semantic,</a:t>
            </a:r>
            <a:r>
              <a:rPr lang="zh-CN" altLang="en-US" sz="1200" dirty="0">
                <a:sym typeface="Wingdings" pitchFamily="2" charset="2"/>
              </a:rPr>
              <a:t> </a:t>
            </a:r>
            <a:r>
              <a:rPr lang="en-US" altLang="zh-CN" sz="1200" dirty="0">
                <a:sym typeface="Wingdings" pitchFamily="2" charset="2"/>
              </a:rPr>
              <a:t>so</a:t>
            </a:r>
            <a:r>
              <a:rPr lang="zh-CN" altLang="en-US" sz="1200" dirty="0">
                <a:sym typeface="Wingdings" pitchFamily="2" charset="2"/>
              </a:rPr>
              <a:t>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correct</a:t>
            </a:r>
            <a:r>
              <a:rPr lang="zh-CN" altLang="en-US" sz="1200" dirty="0">
                <a:sym typeface="Wingdings" pitchFamily="2" charset="2"/>
              </a:rPr>
              <a:t> </a:t>
            </a:r>
            <a:r>
              <a:rPr lang="en-US" altLang="zh-CN" sz="1200" dirty="0">
                <a:sym typeface="Wingdings" pitchFamily="2" charset="2"/>
              </a:rPr>
              <a:t>return</a:t>
            </a:r>
            <a:r>
              <a:rPr lang="zh-CN" altLang="en-US" sz="1200" dirty="0">
                <a:sym typeface="Wingdings" pitchFamily="2" charset="2"/>
              </a:rPr>
              <a:t> </a:t>
            </a:r>
            <a:r>
              <a:rPr lang="en-US" altLang="zh-CN" sz="1200" dirty="0">
                <a:sym typeface="Wingdings" pitchFamily="2" charset="2"/>
              </a:rPr>
              <a:t>of</a:t>
            </a:r>
            <a:r>
              <a:rPr lang="zh-CN" altLang="en-US" sz="1200" dirty="0">
                <a:sym typeface="Wingdings" pitchFamily="2" charset="2"/>
              </a:rPr>
              <a:t> </a:t>
            </a:r>
            <a:r>
              <a:rPr lang="en-US" altLang="zh-CN" sz="1200" dirty="0">
                <a:sym typeface="Wingdings" pitchFamily="2" charset="2"/>
              </a:rPr>
              <a:t>get</a:t>
            </a:r>
            <a:r>
              <a:rPr lang="zh-CN" altLang="en-US" sz="1200" dirty="0">
                <a:sym typeface="Wingdings" pitchFamily="2" charset="2"/>
              </a:rPr>
              <a:t> </a:t>
            </a:r>
            <a:r>
              <a:rPr lang="en-US" altLang="zh-CN" sz="1200" dirty="0">
                <a:sym typeface="Wingdings" pitchFamily="2" charset="2"/>
              </a:rPr>
              <a:t>should</a:t>
            </a:r>
            <a:r>
              <a:rPr lang="zh-CN" altLang="en-US" sz="1200" dirty="0">
                <a:sym typeface="Wingdings" pitchFamily="2" charset="2"/>
              </a:rPr>
              <a:t> </a:t>
            </a:r>
            <a:r>
              <a:rPr lang="en-US" altLang="zh-CN" sz="1200" dirty="0">
                <a:sym typeface="Wingdings" pitchFamily="2" charset="2"/>
              </a:rPr>
              <a:t>be</a:t>
            </a:r>
            <a:r>
              <a:rPr lang="zh-CN" altLang="en-US" sz="1200" dirty="0">
                <a:sym typeface="Wingdings" pitchFamily="2" charset="2"/>
              </a:rPr>
              <a:t> </a:t>
            </a:r>
            <a:r>
              <a:rPr lang="en-US" altLang="zh-CN" sz="1200" dirty="0">
                <a:sym typeface="Wingdings" pitchFamily="2" charset="2"/>
              </a:rPr>
              <a:t>NULL.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a:t>
            </a:r>
            <a:r>
              <a:rPr lang="zh-CN" altLang="en-US" dirty="0"/>
              <a:t> </a:t>
            </a:r>
            <a:r>
              <a:rPr lang="en-US" altLang="zh-CN" dirty="0"/>
              <a:t>DL2</a:t>
            </a:r>
            <a:r>
              <a:rPr lang="zh-CN" altLang="en-US" dirty="0"/>
              <a:t> </a:t>
            </a:r>
            <a:r>
              <a:rPr lang="en-US" altLang="zh-CN" dirty="0"/>
              <a:t>bug</a:t>
            </a:r>
            <a:r>
              <a:rPr lang="zh-CN" altLang="en-US" dirty="0"/>
              <a:t> </a:t>
            </a:r>
            <a:r>
              <a:rPr lang="en-US" altLang="zh-CN" dirty="0"/>
              <a:t>is</a:t>
            </a:r>
            <a:r>
              <a:rPr lang="zh-CN" altLang="en-US" dirty="0"/>
              <a:t> </a:t>
            </a:r>
            <a:r>
              <a:rPr lang="en-US" altLang="zh-CN" dirty="0"/>
              <a:t>triggered</a:t>
            </a:r>
            <a:r>
              <a:rPr lang="zh-CN" altLang="en-US" dirty="0"/>
              <a:t> </a:t>
            </a:r>
            <a:r>
              <a:rPr lang="en-US" altLang="zh-CN" dirty="0"/>
              <a:t>as</a:t>
            </a:r>
            <a:r>
              <a:rPr lang="zh-CN" altLang="en-US" dirty="0"/>
              <a:t> </a:t>
            </a:r>
            <a:r>
              <a:rPr lang="en-US" altLang="zh-CN" dirty="0"/>
              <a:t>followed:</a:t>
            </a:r>
            <a:endParaRPr lang="en-US" dirty="0"/>
          </a:p>
          <a:p>
            <a:r>
              <a:rPr lang="en-US" dirty="0"/>
              <a:t>Suppose some or all of the writes before the linearization point are persisted, after the crash and recovery, the get can still access the key and value, so the get returns V.</a:t>
            </a:r>
          </a:p>
          <a:p>
            <a:r>
              <a:rPr lang="en-US" dirty="0"/>
              <a:t>This behavior violates the correctness-condition, since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insert</a:t>
            </a:r>
            <a:r>
              <a:rPr lang="zh-CN" altLang="en-US" sz="1200" dirty="0">
                <a:sym typeface="Wingdings" pitchFamily="2" charset="2"/>
              </a:rPr>
              <a:t> </a:t>
            </a:r>
            <a:r>
              <a:rPr lang="en-US" altLang="zh-CN" sz="1200" dirty="0">
                <a:sym typeface="Wingdings" pitchFamily="2" charset="2"/>
              </a:rPr>
              <a:t>should</a:t>
            </a:r>
            <a:r>
              <a:rPr lang="zh-CN" altLang="en-US" sz="1200" dirty="0">
                <a:sym typeface="Wingdings" pitchFamily="2" charset="2"/>
              </a:rPr>
              <a:t> </a:t>
            </a:r>
            <a:r>
              <a:rPr lang="en-US" altLang="zh-CN" sz="1200" dirty="0">
                <a:sym typeface="Wingdings" pitchFamily="2" charset="2"/>
              </a:rPr>
              <a:t>preserve</a:t>
            </a:r>
            <a:r>
              <a:rPr lang="zh-CN" altLang="en-US" sz="1200" dirty="0">
                <a:sym typeface="Wingdings" pitchFamily="2" charset="2"/>
              </a:rPr>
              <a:t> </a:t>
            </a:r>
            <a:r>
              <a:rPr lang="en-US" altLang="zh-CN" sz="1200" dirty="0">
                <a:sym typeface="Wingdings" pitchFamily="2" charset="2"/>
              </a:rPr>
              <a:t>nothing</a:t>
            </a:r>
            <a:r>
              <a:rPr lang="zh-CN" altLang="en-US" sz="1200" dirty="0">
                <a:sym typeface="Wingdings" pitchFamily="2" charset="2"/>
              </a:rPr>
              <a:t> </a:t>
            </a:r>
            <a:r>
              <a:rPr lang="en-US" altLang="zh-CN" sz="1200" dirty="0">
                <a:sym typeface="Wingdings" pitchFamily="2" charset="2"/>
              </a:rPr>
              <a:t>semantic.</a:t>
            </a: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14</a:t>
            </a:fld>
            <a:endParaRPr lang="en-US"/>
          </a:p>
        </p:txBody>
      </p:sp>
    </p:spTree>
    <p:extLst>
      <p:ext uri="{BB962C8B-B14F-4D97-AF65-F5344CB8AC3E}">
        <p14:creationId xmlns:p14="http://schemas.microsoft.com/office/powerpoint/2010/main" val="755306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Now we are going to introduce the adversarial test for DL2 bug.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Again, adversarial test is to construct the worst-case scenario to increase the chance of triggering the bug.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have a look at the DL2 bug again.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right table shows the all the possible crash states.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a:t>
            </a:r>
            <a:r>
              <a:rPr lang="zh-CN" altLang="en-US" dirty="0"/>
              <a:t> </a:t>
            </a:r>
            <a:r>
              <a:rPr lang="en-US" altLang="zh-CN" dirty="0"/>
              <a:t>the</a:t>
            </a:r>
            <a:r>
              <a:rPr lang="zh-CN" altLang="en-US" dirty="0"/>
              <a:t> </a:t>
            </a:r>
            <a:r>
              <a:rPr lang="en-US" altLang="zh-CN" dirty="0"/>
              <a:t>correctness</a:t>
            </a:r>
            <a:r>
              <a:rPr lang="zh-CN" altLang="en-US" dirty="0"/>
              <a:t> </a:t>
            </a:r>
            <a:r>
              <a:rPr lang="en-US" altLang="zh-CN" dirty="0"/>
              <a:t>condition</a:t>
            </a:r>
            <a:r>
              <a:rPr lang="zh-CN" altLang="en-US" dirty="0"/>
              <a:t> </a:t>
            </a:r>
            <a:r>
              <a:rPr lang="en-US" altLang="zh-CN" dirty="0"/>
              <a:t>is</a:t>
            </a:r>
            <a:r>
              <a:rPr lang="zh-CN" altLang="en-US" dirty="0"/>
              <a:t> </a:t>
            </a:r>
            <a:r>
              <a:rPr lang="en-US" altLang="zh-CN" dirty="0"/>
              <a:t>to </a:t>
            </a:r>
            <a:r>
              <a:rPr lang="en-US" altLang="zh-CN" dirty="0" err="1"/>
              <a:t>preseve</a:t>
            </a:r>
            <a:r>
              <a:rPr lang="en-US" altLang="zh-CN" dirty="0"/>
              <a:t> nothing semantic, which means every store is not persisted.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a:t>
            </a:r>
            <a:r>
              <a:rPr lang="en-US" altLang="zh-CN" dirty="0" err="1"/>
              <a:t>adversarially</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is</a:t>
            </a:r>
            <a:r>
              <a:rPr lang="zh-CN" altLang="en-US" dirty="0"/>
              <a:t> </a:t>
            </a:r>
            <a:r>
              <a:rPr lang="en-US" altLang="zh-CN" dirty="0"/>
              <a:t>every store is persisted.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this example the worst case is that both Key and value are persisted.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there is a DL2 bug, the worst case must trigger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DL2 bug is called </a:t>
            </a:r>
            <a:r>
              <a:rPr lang="en-US" dirty="0"/>
              <a:t>Unrecovered-Durable bug, because some temporal changes of the operation are durable and cannot be recovered after a crash.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15</a:t>
            </a:fld>
            <a:endParaRPr lang="en-US"/>
          </a:p>
        </p:txBody>
      </p:sp>
    </p:spTree>
    <p:extLst>
      <p:ext uri="{BB962C8B-B14F-4D97-AF65-F5344CB8AC3E}">
        <p14:creationId xmlns:p14="http://schemas.microsoft.com/office/powerpoint/2010/main" val="3936097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third bug pattern is Visible-But-Not-Durable Bug. And we will call it DL3 bug for short.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Under Durable Linearizability, If a crash occurs between Linearization Point and Durability</a:t>
            </a:r>
            <a:r>
              <a:rPr lang="zh-CN" altLang="en-US" sz="1200" dirty="0">
                <a:sym typeface="Wingdings" pitchFamily="2" charset="2"/>
              </a:rPr>
              <a:t> </a:t>
            </a:r>
            <a:r>
              <a:rPr lang="en-US" altLang="zh-CN" sz="1200" dirty="0">
                <a:sym typeface="Wingdings" pitchFamily="2" charset="2"/>
              </a:rPr>
              <a:t>Point</a:t>
            </a:r>
            <a:r>
              <a:rPr lang="en-US" sz="1200" dirty="0">
                <a:sym typeface="Wingdings" pitchFamily="2" charset="2"/>
              </a:rPr>
              <a:t>, and if the effect of the crashing operation has been already observed before crash, the crashing operation should preserve All Semantic.</a:t>
            </a:r>
          </a:p>
          <a:p>
            <a:endParaRPr lang="en-US" sz="1200" kern="1200" dirty="0">
              <a:solidFill>
                <a:schemeClr val="tx1"/>
              </a:solidFill>
              <a:effectLst/>
              <a:latin typeface="+mn-lt"/>
              <a:ea typeface="+mn-ea"/>
              <a:cs typeface="+mn-cs"/>
            </a:endParaRPr>
          </a:p>
          <a:p>
            <a:r>
              <a:rPr lang="en-US" dirty="0"/>
              <a:t>For example,</a:t>
            </a:r>
            <a:r>
              <a:rPr lang="en-US" sz="1200" kern="1200" dirty="0">
                <a:solidFill>
                  <a:schemeClr val="tx1"/>
                </a:solidFill>
                <a:effectLst/>
                <a:latin typeface="+mn-lt"/>
                <a:ea typeface="+mn-ea"/>
                <a:cs typeface="+mn-cs"/>
              </a:rPr>
              <a:t> </a:t>
            </a:r>
            <a:r>
              <a:rPr lang="en-US" altLang="zh-CN" dirty="0"/>
              <a:t>thread</a:t>
            </a:r>
            <a:r>
              <a:rPr lang="zh-CN" altLang="en-US" dirty="0"/>
              <a:t> </a:t>
            </a:r>
            <a:r>
              <a:rPr lang="en-US" altLang="zh-CN" dirty="0"/>
              <a:t>1</a:t>
            </a:r>
            <a:r>
              <a:rPr lang="zh-CN" altLang="en-US" dirty="0"/>
              <a:t> </a:t>
            </a:r>
            <a:r>
              <a:rPr lang="en-US" altLang="zh-CN" dirty="0"/>
              <a:t>is</a:t>
            </a:r>
            <a:r>
              <a:rPr lang="zh-CN" altLang="en-US" dirty="0"/>
              <a:t> </a:t>
            </a:r>
            <a:r>
              <a:rPr lang="en-US" altLang="zh-CN" dirty="0"/>
              <a:t>executing</a:t>
            </a:r>
            <a:r>
              <a:rPr lang="zh-CN" altLang="en-US" dirty="0"/>
              <a:t> </a:t>
            </a:r>
            <a:r>
              <a:rPr lang="en-US" altLang="zh-CN" dirty="0"/>
              <a:t>an</a:t>
            </a:r>
            <a:r>
              <a:rPr lang="zh-CN" altLang="en-US" dirty="0"/>
              <a:t> </a:t>
            </a:r>
            <a:r>
              <a:rPr lang="en-US" altLang="zh-CN" dirty="0"/>
              <a:t>insert</a:t>
            </a:r>
            <a:r>
              <a:rPr lang="zh-CN" altLang="en-US" dirty="0"/>
              <a:t> </a:t>
            </a:r>
            <a:r>
              <a:rPr lang="en-US" altLang="zh-CN" dirty="0"/>
              <a:t>operation:</a:t>
            </a:r>
            <a:r>
              <a:rPr lang="zh-CN" altLang="en-US" dirty="0"/>
              <a:t> </a:t>
            </a:r>
            <a:r>
              <a:rPr lang="en-US" altLang="zh-CN" dirty="0"/>
              <a:t>write</a:t>
            </a:r>
            <a:r>
              <a:rPr lang="zh-CN" altLang="en-US" dirty="0"/>
              <a:t> </a:t>
            </a:r>
            <a:r>
              <a:rPr lang="en-US" altLang="zh-CN" dirty="0"/>
              <a:t>key,</a:t>
            </a:r>
            <a:r>
              <a:rPr lang="zh-CN" altLang="en-US" dirty="0"/>
              <a:t> </a:t>
            </a:r>
            <a:r>
              <a:rPr lang="en-US" altLang="zh-CN" dirty="0"/>
              <a:t>write</a:t>
            </a:r>
            <a:r>
              <a:rPr lang="zh-CN" altLang="en-US" dirty="0"/>
              <a:t> </a:t>
            </a:r>
            <a:r>
              <a:rPr lang="en-US" altLang="zh-CN" dirty="0"/>
              <a:t>value</a:t>
            </a:r>
            <a:r>
              <a:rPr lang="zh-CN" altLang="en-US" dirty="0"/>
              <a:t> </a:t>
            </a:r>
            <a:r>
              <a:rPr lang="en-US" altLang="zh-CN" dirty="0"/>
              <a:t>and</a:t>
            </a:r>
            <a:r>
              <a:rPr lang="zh-CN" altLang="en-US" dirty="0"/>
              <a:t> </a:t>
            </a:r>
            <a:r>
              <a:rPr lang="en-US" altLang="zh-CN" dirty="0"/>
              <a:t>write</a:t>
            </a:r>
            <a:r>
              <a:rPr lang="zh-CN" altLang="en-US" dirty="0"/>
              <a:t> </a:t>
            </a:r>
            <a:r>
              <a:rPr lang="en-US" altLang="zh-CN" dirty="0"/>
              <a:t>a</a:t>
            </a:r>
            <a:r>
              <a:rPr lang="zh-CN" altLang="en-US" dirty="0"/>
              <a:t> </a:t>
            </a:r>
            <a:r>
              <a:rPr lang="en-US" altLang="zh-CN" dirty="0"/>
              <a:t>token.</a:t>
            </a:r>
            <a:r>
              <a:rPr lang="zh-CN" altLang="en-US" dirty="0"/>
              <a:t> </a:t>
            </a:r>
            <a:r>
              <a:rPr lang="en-US" altLang="zh-CN" dirty="0"/>
              <a:t>The</a:t>
            </a:r>
            <a:r>
              <a:rPr lang="zh-CN" altLang="en-US" dirty="0"/>
              <a:t> </a:t>
            </a:r>
            <a:r>
              <a:rPr lang="en-US" altLang="zh-CN" dirty="0"/>
              <a:t>write</a:t>
            </a:r>
            <a:r>
              <a:rPr lang="zh-CN" altLang="en-US" dirty="0"/>
              <a:t> </a:t>
            </a:r>
            <a:r>
              <a:rPr lang="en-US" altLang="zh-CN" dirty="0"/>
              <a:t>to</a:t>
            </a:r>
            <a:r>
              <a:rPr lang="zh-CN" altLang="en-US" dirty="0"/>
              <a:t> </a:t>
            </a:r>
            <a:r>
              <a:rPr lang="en-US" altLang="zh-CN" dirty="0"/>
              <a:t>token</a:t>
            </a:r>
            <a:r>
              <a:rPr lang="zh-CN" altLang="en-US" dirty="0"/>
              <a:t> </a:t>
            </a:r>
            <a:r>
              <a:rPr lang="en-US" altLang="zh-CN" dirty="0"/>
              <a:t>is</a:t>
            </a:r>
            <a:r>
              <a:rPr lang="zh-CN" altLang="en-US" dirty="0"/>
              <a:t> </a:t>
            </a:r>
            <a:r>
              <a:rPr lang="en-US" altLang="zh-CN" dirty="0"/>
              <a:t>the</a:t>
            </a:r>
            <a:r>
              <a:rPr lang="zh-CN" altLang="en-US" dirty="0"/>
              <a:t> </a:t>
            </a:r>
            <a:r>
              <a:rPr lang="en-US" altLang="zh-CN" dirty="0"/>
              <a:t>Linearization</a:t>
            </a:r>
            <a:r>
              <a:rPr lang="zh-CN" altLang="en-US" dirty="0"/>
              <a:t> </a:t>
            </a:r>
            <a:r>
              <a:rPr lang="en-US" altLang="zh-CN" dirty="0"/>
              <a:t>point,</a:t>
            </a:r>
            <a:r>
              <a:rPr lang="zh-CN" altLang="en-US" dirty="0"/>
              <a:t> </a:t>
            </a:r>
            <a:r>
              <a:rPr lang="en-US" altLang="zh-CN" dirty="0"/>
              <a:t>which</a:t>
            </a:r>
            <a:r>
              <a:rPr lang="zh-CN" altLang="en-US" dirty="0"/>
              <a:t> </a:t>
            </a:r>
            <a:r>
              <a:rPr lang="en-US" altLang="zh-CN" dirty="0"/>
              <a:t>makes</a:t>
            </a:r>
            <a:r>
              <a:rPr lang="zh-CN" altLang="en-US" dirty="0"/>
              <a:t> </a:t>
            </a:r>
            <a:r>
              <a:rPr lang="en-US" altLang="zh-CN" dirty="0"/>
              <a:t>the</a:t>
            </a:r>
            <a:r>
              <a:rPr lang="zh-CN" altLang="en-US" dirty="0"/>
              <a:t> </a:t>
            </a:r>
            <a:r>
              <a:rPr lang="en-US" altLang="zh-CN" dirty="0"/>
              <a:t>effect</a:t>
            </a:r>
            <a:r>
              <a:rPr lang="zh-CN" altLang="en-US" dirty="0"/>
              <a:t> </a:t>
            </a:r>
            <a:r>
              <a:rPr lang="en-US" altLang="zh-CN" dirty="0"/>
              <a:t>visible.</a:t>
            </a:r>
            <a:r>
              <a:rPr lang="zh-CN" altLang="en-US" dirty="0"/>
              <a:t> </a:t>
            </a:r>
            <a:endParaRPr lang="en-US" altLang="zh-CN" dirty="0"/>
          </a:p>
          <a:p>
            <a:r>
              <a:rPr lang="en-US" altLang="zh-CN" dirty="0"/>
              <a:t>Concurrently,</a:t>
            </a:r>
            <a:r>
              <a:rPr lang="zh-CN" altLang="en-US" dirty="0"/>
              <a:t> </a:t>
            </a:r>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get</a:t>
            </a:r>
            <a:r>
              <a:rPr lang="zh-CN" altLang="en-US" dirty="0"/>
              <a:t> </a:t>
            </a:r>
            <a:r>
              <a:rPr lang="en-US" altLang="zh-CN" dirty="0"/>
              <a:t>operation,</a:t>
            </a:r>
            <a:r>
              <a:rPr lang="zh-CN" altLang="en-US" dirty="0"/>
              <a:t> </a:t>
            </a:r>
            <a:r>
              <a:rPr lang="en-US" altLang="zh-CN" dirty="0"/>
              <a:t>which</a:t>
            </a:r>
            <a:r>
              <a:rPr lang="zh-CN" altLang="en-US" dirty="0"/>
              <a:t> </a:t>
            </a:r>
            <a:r>
              <a:rPr lang="en-US" altLang="zh-CN" dirty="0"/>
              <a:t>observes</a:t>
            </a:r>
            <a:r>
              <a:rPr lang="zh-CN" altLang="en-US" dirty="0"/>
              <a:t> </a:t>
            </a:r>
            <a:r>
              <a:rPr lang="en-US" altLang="zh-CN" dirty="0"/>
              <a:t>the</a:t>
            </a:r>
            <a:r>
              <a:rPr lang="zh-CN" altLang="en-US" dirty="0"/>
              <a:t> </a:t>
            </a:r>
            <a:r>
              <a:rPr lang="en-US" altLang="zh-CN" dirty="0"/>
              <a:t>effect</a:t>
            </a:r>
            <a:r>
              <a:rPr lang="zh-CN" altLang="en-US" dirty="0"/>
              <a:t> </a:t>
            </a:r>
            <a:r>
              <a:rPr lang="en-US" altLang="zh-CN" dirty="0"/>
              <a:t>of</a:t>
            </a:r>
            <a:r>
              <a:rPr lang="zh-CN" altLang="en-US" dirty="0"/>
              <a:t> </a:t>
            </a:r>
            <a:r>
              <a:rPr lang="en-US" altLang="zh-CN" dirty="0"/>
              <a:t>the</a:t>
            </a:r>
            <a:r>
              <a:rPr lang="zh-CN" altLang="en-US" dirty="0"/>
              <a:t> </a:t>
            </a:r>
            <a:r>
              <a:rPr lang="en-US" altLang="zh-CN" dirty="0"/>
              <a:t>insert</a:t>
            </a:r>
            <a:r>
              <a:rPr lang="zh-CN" altLang="en-US" dirty="0"/>
              <a:t> </a:t>
            </a:r>
            <a:r>
              <a:rPr lang="en-US" altLang="zh-CN" dirty="0"/>
              <a:t>operation.</a:t>
            </a:r>
            <a:r>
              <a:rPr lang="zh-CN" altLang="en-US" dirty="0"/>
              <a:t> </a:t>
            </a:r>
            <a:r>
              <a:rPr lang="en-US" altLang="zh-CN" dirty="0"/>
              <a:t>So</a:t>
            </a:r>
            <a:r>
              <a:rPr lang="zh-CN" altLang="en-US" dirty="0"/>
              <a:t> </a:t>
            </a:r>
            <a:r>
              <a:rPr lang="en-US" altLang="zh-CN" dirty="0"/>
              <a:t>it</a:t>
            </a:r>
            <a:r>
              <a:rPr lang="zh-CN" altLang="en-US" dirty="0"/>
              <a:t> </a:t>
            </a:r>
            <a:r>
              <a:rPr lang="en-US" altLang="zh-CN" dirty="0"/>
              <a:t>returns</a:t>
            </a:r>
            <a:r>
              <a:rPr lang="zh-CN" altLang="en-US" dirty="0"/>
              <a:t> </a:t>
            </a:r>
            <a:r>
              <a:rPr lang="en-US" altLang="zh-CN" dirty="0"/>
              <a:t>Value.</a:t>
            </a: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Right after that, a crash happens. After recovery, the thread 3 is executing a get operation again.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As the crash occurs between Linearization Point and Durability</a:t>
            </a:r>
            <a:r>
              <a:rPr lang="zh-CN" altLang="en-US" sz="1200" dirty="0">
                <a:sym typeface="Wingdings" pitchFamily="2" charset="2"/>
              </a:rPr>
              <a:t> </a:t>
            </a:r>
            <a:r>
              <a:rPr lang="en-US" altLang="zh-CN" sz="1200" dirty="0">
                <a:sym typeface="Wingdings" pitchFamily="2" charset="2"/>
              </a:rPr>
              <a:t>Point</a:t>
            </a:r>
            <a:r>
              <a:rPr lang="en-US" sz="1200" dirty="0">
                <a:sym typeface="Wingdings" pitchFamily="2" charset="2"/>
              </a:rPr>
              <a:t>, and the effect of the crashing operation has been already observed before crash</a:t>
            </a:r>
            <a:r>
              <a:rPr lang="en-US" altLang="zh-CN" sz="1200" dirty="0">
                <a:sym typeface="Wingdings" pitchFamily="2" charset="2"/>
              </a:rPr>
              <a:t>,</a:t>
            </a:r>
            <a:r>
              <a:rPr lang="zh-CN" altLang="en-US" sz="1200" dirty="0">
                <a:sym typeface="Wingdings" pitchFamily="2" charset="2"/>
              </a:rPr>
              <a:t> </a:t>
            </a:r>
            <a:r>
              <a:rPr lang="en-US" altLang="zh-CN" sz="1200" dirty="0">
                <a:sym typeface="Wingdings" pitchFamily="2" charset="2"/>
              </a:rPr>
              <a:t>so</a:t>
            </a:r>
            <a:r>
              <a:rPr lang="zh-CN" altLang="en-US" sz="1200" dirty="0">
                <a:sym typeface="Wingdings" pitchFamily="2" charset="2"/>
              </a:rPr>
              <a:t>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insert</a:t>
            </a:r>
            <a:r>
              <a:rPr lang="zh-CN" altLang="en-US" sz="1200" dirty="0">
                <a:sym typeface="Wingdings" pitchFamily="2" charset="2"/>
              </a:rPr>
              <a:t> </a:t>
            </a:r>
            <a:r>
              <a:rPr lang="en-US" altLang="zh-CN" sz="1200" dirty="0">
                <a:sym typeface="Wingdings" pitchFamily="2" charset="2"/>
              </a:rPr>
              <a:t>should</a:t>
            </a:r>
            <a:r>
              <a:rPr lang="zh-CN" altLang="en-US" sz="1200" dirty="0">
                <a:sym typeface="Wingdings" pitchFamily="2" charset="2"/>
              </a:rPr>
              <a:t> </a:t>
            </a:r>
            <a:r>
              <a:rPr lang="en-US" altLang="zh-CN" sz="1200" dirty="0">
                <a:sym typeface="Wingdings" pitchFamily="2" charset="2"/>
              </a:rPr>
              <a:t>preserve</a:t>
            </a:r>
            <a:r>
              <a:rPr lang="zh-CN" altLang="en-US" sz="1200" dirty="0">
                <a:sym typeface="Wingdings" pitchFamily="2" charset="2"/>
              </a:rPr>
              <a:t> </a:t>
            </a:r>
            <a:r>
              <a:rPr lang="en-US" altLang="zh-CN" sz="1200" dirty="0">
                <a:sym typeface="Wingdings" pitchFamily="2" charset="2"/>
              </a:rPr>
              <a:t>all</a:t>
            </a:r>
            <a:r>
              <a:rPr lang="zh-CN" altLang="en-US" sz="1200" dirty="0">
                <a:sym typeface="Wingdings" pitchFamily="2" charset="2"/>
              </a:rPr>
              <a:t> </a:t>
            </a:r>
            <a:r>
              <a:rPr lang="en-US" altLang="zh-CN" sz="1200" dirty="0">
                <a:sym typeface="Wingdings" pitchFamily="2" charset="2"/>
              </a:rPr>
              <a:t>semantic,</a:t>
            </a:r>
            <a:r>
              <a:rPr lang="zh-CN" altLang="en-US" sz="1200" dirty="0">
                <a:sym typeface="Wingdings" pitchFamily="2" charset="2"/>
              </a:rPr>
              <a:t> </a:t>
            </a:r>
            <a:r>
              <a:rPr lang="en-US" altLang="zh-CN" sz="1200" dirty="0">
                <a:sym typeface="Wingdings" pitchFamily="2" charset="2"/>
              </a:rPr>
              <a:t>and</a:t>
            </a:r>
            <a:r>
              <a:rPr lang="zh-CN" altLang="en-US" sz="1200" dirty="0">
                <a:sym typeface="Wingdings" pitchFamily="2" charset="2"/>
              </a:rPr>
              <a:t>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correct</a:t>
            </a:r>
            <a:r>
              <a:rPr lang="zh-CN" altLang="en-US" sz="1200" dirty="0">
                <a:sym typeface="Wingdings" pitchFamily="2" charset="2"/>
              </a:rPr>
              <a:t> </a:t>
            </a:r>
            <a:r>
              <a:rPr lang="en-US" altLang="zh-CN" sz="1200" dirty="0">
                <a:sym typeface="Wingdings" pitchFamily="2" charset="2"/>
              </a:rPr>
              <a:t>return</a:t>
            </a:r>
            <a:r>
              <a:rPr lang="zh-CN" altLang="en-US" sz="1200" dirty="0">
                <a:sym typeface="Wingdings" pitchFamily="2" charset="2"/>
              </a:rPr>
              <a:t> </a:t>
            </a:r>
            <a:r>
              <a:rPr lang="en-US" altLang="zh-CN" sz="1200" dirty="0">
                <a:sym typeface="Wingdings" pitchFamily="2" charset="2"/>
              </a:rPr>
              <a:t>of</a:t>
            </a:r>
            <a:r>
              <a:rPr lang="zh-CN" altLang="en-US" sz="1200" dirty="0">
                <a:sym typeface="Wingdings" pitchFamily="2" charset="2"/>
              </a:rPr>
              <a:t> </a:t>
            </a:r>
            <a:r>
              <a:rPr lang="en-US" altLang="zh-CN" sz="1200" dirty="0">
                <a:sym typeface="Wingdings" pitchFamily="2" charset="2"/>
              </a:rPr>
              <a:t>get after recovery</a:t>
            </a:r>
            <a:r>
              <a:rPr lang="zh-CN" altLang="en-US" sz="1200" dirty="0">
                <a:sym typeface="Wingdings" pitchFamily="2" charset="2"/>
              </a:rPr>
              <a:t> </a:t>
            </a:r>
            <a:r>
              <a:rPr lang="en-US" altLang="zh-CN" sz="1200" dirty="0">
                <a:sym typeface="Wingdings" pitchFamily="2" charset="2"/>
              </a:rPr>
              <a:t>should</a:t>
            </a:r>
            <a:r>
              <a:rPr lang="zh-CN" altLang="en-US" sz="1200" dirty="0">
                <a:sym typeface="Wingdings" pitchFamily="2" charset="2"/>
              </a:rPr>
              <a:t> </a:t>
            </a:r>
            <a:r>
              <a:rPr lang="en-US" altLang="zh-CN" sz="1200" dirty="0">
                <a:sym typeface="Wingdings" pitchFamily="2" charset="2"/>
              </a:rPr>
              <a:t>be</a:t>
            </a:r>
            <a:r>
              <a:rPr lang="zh-CN" altLang="en-US" sz="1200" dirty="0">
                <a:sym typeface="Wingdings" pitchFamily="2" charset="2"/>
              </a:rPr>
              <a:t>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Value.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The</a:t>
            </a:r>
            <a:r>
              <a:rPr lang="zh-CN" altLang="en-US" dirty="0"/>
              <a:t> </a:t>
            </a:r>
            <a:r>
              <a:rPr lang="en-US" altLang="zh-CN" dirty="0"/>
              <a:t>DL3</a:t>
            </a:r>
            <a:r>
              <a:rPr lang="zh-CN" altLang="en-US" dirty="0"/>
              <a:t> </a:t>
            </a:r>
            <a:r>
              <a:rPr lang="en-US" altLang="zh-CN" dirty="0"/>
              <a:t>bug</a:t>
            </a:r>
            <a:r>
              <a:rPr lang="zh-CN" altLang="en-US" dirty="0"/>
              <a:t> </a:t>
            </a:r>
            <a:r>
              <a:rPr lang="en-US" altLang="zh-CN" dirty="0"/>
              <a:t>is</a:t>
            </a:r>
            <a:r>
              <a:rPr lang="zh-CN" altLang="en-US" dirty="0"/>
              <a:t> </a:t>
            </a:r>
            <a:r>
              <a:rPr lang="en-US" altLang="zh-CN" dirty="0"/>
              <a:t>triggered</a:t>
            </a:r>
            <a:r>
              <a:rPr lang="zh-CN" altLang="en-US" dirty="0"/>
              <a:t> </a:t>
            </a:r>
            <a:r>
              <a:rPr lang="en-US" altLang="zh-CN" dirty="0"/>
              <a:t>as</a:t>
            </a:r>
            <a:r>
              <a:rPr lang="zh-CN" altLang="en-US" dirty="0"/>
              <a:t> </a:t>
            </a:r>
            <a:r>
              <a:rPr lang="en-US" altLang="zh-CN" dirty="0"/>
              <a:t>followed:</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Suppose some or all of the writes before the crash are not persisted, after recovery, the get cannot access the key and value anymore, so the get returns NULL.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behavior violates the correctness-condition, since </a:t>
            </a:r>
            <a:r>
              <a:rPr lang="en-US" altLang="zh-CN" sz="1200" dirty="0">
                <a:sym typeface="Wingdings" pitchFamily="2" charset="2"/>
              </a:rPr>
              <a:t>the</a:t>
            </a:r>
            <a:r>
              <a:rPr lang="zh-CN" altLang="en-US" sz="1200" dirty="0">
                <a:sym typeface="Wingdings" pitchFamily="2" charset="2"/>
              </a:rPr>
              <a:t> </a:t>
            </a:r>
            <a:r>
              <a:rPr lang="en-US" altLang="zh-CN" sz="1200" dirty="0">
                <a:sym typeface="Wingdings" pitchFamily="2" charset="2"/>
              </a:rPr>
              <a:t>insert</a:t>
            </a:r>
            <a:r>
              <a:rPr lang="zh-CN" altLang="en-US" sz="1200" dirty="0">
                <a:sym typeface="Wingdings" pitchFamily="2" charset="2"/>
              </a:rPr>
              <a:t> </a:t>
            </a:r>
            <a:r>
              <a:rPr lang="en-US" altLang="zh-CN" sz="1200" dirty="0">
                <a:sym typeface="Wingdings" pitchFamily="2" charset="2"/>
              </a:rPr>
              <a:t>should</a:t>
            </a:r>
            <a:r>
              <a:rPr lang="zh-CN" altLang="en-US" sz="1200" dirty="0">
                <a:sym typeface="Wingdings" pitchFamily="2" charset="2"/>
              </a:rPr>
              <a:t> </a:t>
            </a:r>
            <a:r>
              <a:rPr lang="en-US" altLang="zh-CN" sz="1200" dirty="0">
                <a:sym typeface="Wingdings" pitchFamily="2" charset="2"/>
              </a:rPr>
              <a:t>preserve</a:t>
            </a:r>
            <a:r>
              <a:rPr lang="zh-CN" altLang="en-US" sz="1200" dirty="0">
                <a:sym typeface="Wingdings" pitchFamily="2" charset="2"/>
              </a:rPr>
              <a:t> </a:t>
            </a:r>
            <a:r>
              <a:rPr lang="en-US" altLang="zh-CN" sz="1200" dirty="0">
                <a:sym typeface="Wingdings" pitchFamily="2" charset="2"/>
              </a:rPr>
              <a:t>all</a:t>
            </a:r>
            <a:r>
              <a:rPr lang="zh-CN" altLang="en-US" sz="1200" dirty="0">
                <a:sym typeface="Wingdings" pitchFamily="2" charset="2"/>
              </a:rPr>
              <a:t> </a:t>
            </a:r>
            <a:r>
              <a:rPr lang="en-US" altLang="zh-CN" sz="1200" dirty="0">
                <a:sym typeface="Wingdings" pitchFamily="2" charset="2"/>
              </a:rPr>
              <a:t>semantic.</a:t>
            </a: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16</a:t>
            </a:fld>
            <a:endParaRPr lang="en-US"/>
          </a:p>
        </p:txBody>
      </p:sp>
    </p:spTree>
    <p:extLst>
      <p:ext uri="{BB962C8B-B14F-4D97-AF65-F5344CB8AC3E}">
        <p14:creationId xmlns:p14="http://schemas.microsoft.com/office/powerpoint/2010/main" val="177153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Now we are going to introduce the adversarial test for DL3 bug.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Again, adversarial test is to construct the worst-case scenario to increase the chance of triggering the bug.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have a look at the DL3 bug again.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right table shows the all the possible crash states.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a:t>
            </a:r>
            <a:r>
              <a:rPr lang="zh-CN" altLang="en-US" dirty="0"/>
              <a:t> </a:t>
            </a:r>
            <a:r>
              <a:rPr lang="en-US" altLang="zh-CN" dirty="0"/>
              <a:t>the</a:t>
            </a:r>
            <a:r>
              <a:rPr lang="zh-CN" altLang="en-US" dirty="0"/>
              <a:t> </a:t>
            </a:r>
            <a:r>
              <a:rPr lang="en-US" altLang="zh-CN" dirty="0"/>
              <a:t>correctness</a:t>
            </a:r>
            <a:r>
              <a:rPr lang="zh-CN" altLang="en-US" dirty="0"/>
              <a:t> </a:t>
            </a:r>
            <a:r>
              <a:rPr lang="en-US" altLang="zh-CN" dirty="0"/>
              <a:t>condition</a:t>
            </a:r>
            <a:r>
              <a:rPr lang="zh-CN" altLang="en-US" dirty="0"/>
              <a:t> </a:t>
            </a:r>
            <a:r>
              <a:rPr lang="en-US" altLang="zh-CN" dirty="0"/>
              <a:t>is</a:t>
            </a:r>
            <a:r>
              <a:rPr lang="zh-CN" altLang="en-US" dirty="0"/>
              <a:t> </a:t>
            </a:r>
            <a:r>
              <a:rPr lang="en-US" altLang="zh-CN" dirty="0"/>
              <a:t>to preserve all semantic, which means every store is persisted.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a:t>
            </a:r>
            <a:r>
              <a:rPr lang="en-US" altLang="zh-CN" dirty="0" err="1"/>
              <a:t>adversarially</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is</a:t>
            </a:r>
            <a:r>
              <a:rPr lang="zh-CN" altLang="en-US" dirty="0"/>
              <a:t> </a:t>
            </a:r>
            <a:r>
              <a:rPr lang="en-US" altLang="zh-CN" dirty="0"/>
              <a:t>every store is not persisted.</a:t>
            </a:r>
            <a:endParaRPr lang="en-US" altLang="zh-CN"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this example the worst case is that both Key and value are not persisted.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there is a DL3 bug, the worst case must trigger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DL3 bug is called Visible-But-Not-Durable bug, because the effect of operation is visible before the crash but not durable after the crash.</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trigger a DL3 bug, there are two requirements:</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sz="1200" dirty="0"/>
              <a:t>A pair of racy operations just like the insert and get in this example.</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sz="1200" dirty="0"/>
              <a:t>A specific thread interleaving shown in the figure.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i="0" dirty="0"/>
          </a:p>
        </p:txBody>
      </p:sp>
      <p:sp>
        <p:nvSpPr>
          <p:cNvPr id="4" name="Slide Number Placeholder 3"/>
          <p:cNvSpPr>
            <a:spLocks noGrp="1"/>
          </p:cNvSpPr>
          <p:nvPr>
            <p:ph type="sldNum" sz="quarter" idx="5"/>
          </p:nvPr>
        </p:nvSpPr>
        <p:spPr/>
        <p:txBody>
          <a:bodyPr/>
          <a:lstStyle/>
          <a:p>
            <a:fld id="{A7B6A20E-E93F-41B6-ADC2-0C189BB608EC}" type="slidenum">
              <a:rPr lang="en-US" smtClean="0"/>
              <a:t>17</a:t>
            </a:fld>
            <a:endParaRPr lang="en-US"/>
          </a:p>
        </p:txBody>
      </p:sp>
    </p:spTree>
    <p:extLst>
      <p:ext uri="{BB962C8B-B14F-4D97-AF65-F5344CB8AC3E}">
        <p14:creationId xmlns:p14="http://schemas.microsoft.com/office/powerpoint/2010/main" val="660484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uses a best effort solution to </a:t>
            </a:r>
            <a:r>
              <a:rPr lang="en-US" sz="1200" kern="1200" dirty="0" err="1">
                <a:solidFill>
                  <a:schemeClr val="tx1"/>
                </a:solidFill>
                <a:effectLst/>
                <a:latin typeface="+mn-lt"/>
                <a:ea typeface="+mn-ea"/>
                <a:cs typeface="+mn-cs"/>
              </a:rPr>
              <a:t>adversarially</a:t>
            </a:r>
            <a:r>
              <a:rPr lang="en-US" sz="1200" kern="1200" dirty="0">
                <a:solidFill>
                  <a:schemeClr val="tx1"/>
                </a:solidFill>
                <a:effectLst/>
                <a:latin typeface="+mn-lt"/>
                <a:ea typeface="+mn-ea"/>
                <a:cs typeface="+mn-cs"/>
              </a:rPr>
              <a:t> construct the thread interleaving.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is </a:t>
            </a:r>
            <a:r>
              <a:rPr lang="en-US" sz="1200" kern="1200" dirty="0">
                <a:solidFill>
                  <a:schemeClr val="tx1"/>
                </a:solidFill>
                <a:effectLst/>
                <a:latin typeface="+mn-lt"/>
                <a:ea typeface="+mn-ea"/>
                <a:cs typeface="+mn-cs"/>
              </a:rPr>
              <a:t>to find potentially race operations in the single-threaded trace. Here we have a single-threaded trace, and we found a pair of potentially racy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 step is to generate thread interleaving by using </a:t>
            </a:r>
            <a:r>
              <a:rPr lang="en-US" sz="1200" kern="1200" dirty="0" err="1">
                <a:solidFill>
                  <a:schemeClr val="tx1"/>
                </a:solidFill>
                <a:effectLst/>
                <a:latin typeface="+mn-lt"/>
                <a:ea typeface="+mn-ea"/>
                <a:cs typeface="+mn-cs"/>
              </a:rPr>
              <a:t>gdb</a:t>
            </a:r>
            <a:r>
              <a:rPr lang="en-US" sz="1200" kern="1200" dirty="0">
                <a:solidFill>
                  <a:schemeClr val="tx1"/>
                </a:solidFill>
                <a:effectLst/>
                <a:latin typeface="+mn-lt"/>
                <a:ea typeface="+mn-ea"/>
                <a:cs typeface="+mn-cs"/>
              </a:rPr>
              <a:t> breakpoints.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example, after executing the first </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operations in a single-threaded manner to make the program reach a certain state, we let thread 1 run until reaching to the breakpoint of the store to the token. Then we let thread 2 run until it reaches the breakpoint of the load of the token. Then we let thread 2 </a:t>
            </a:r>
            <a:r>
              <a:rPr lang="en-US" altLang="zh-CN" sz="1200" kern="1200" dirty="0">
                <a:solidFill>
                  <a:schemeClr val="tx1"/>
                </a:solidFill>
                <a:effectLst/>
                <a:latin typeface="+mn-lt"/>
                <a:ea typeface="+mn-ea"/>
                <a:cs typeface="+mn-cs"/>
              </a:rPr>
              <a:t>resume</a:t>
            </a:r>
            <a:r>
              <a:rPr lang="en-US" sz="1200" kern="1200" dirty="0">
                <a:solidFill>
                  <a:schemeClr val="tx1"/>
                </a:solidFill>
                <a:effectLst/>
                <a:latin typeface="+mn-lt"/>
                <a:ea typeface="+mn-ea"/>
                <a:cs typeface="+mn-cs"/>
              </a:rPr>
              <a:t> and injects a crash right after finishing its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way, an adversarial thread interleaving has been constructed to trigger the DL3 bug.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18</a:t>
            </a:fld>
            <a:endParaRPr lang="en-US"/>
          </a:p>
        </p:txBody>
      </p:sp>
    </p:spTree>
    <p:extLst>
      <p:ext uri="{BB962C8B-B14F-4D97-AF65-F5344CB8AC3E}">
        <p14:creationId xmlns:p14="http://schemas.microsoft.com/office/powerpoint/2010/main" val="419765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19</a:t>
            </a:fld>
            <a:endParaRPr lang="en-US"/>
          </a:p>
        </p:txBody>
      </p:sp>
    </p:spTree>
    <p:extLst>
      <p:ext uri="{BB962C8B-B14F-4D97-AF65-F5344CB8AC3E}">
        <p14:creationId xmlns:p14="http://schemas.microsoft.com/office/powerpoint/2010/main" val="224441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a:t>
            </a:fld>
            <a:endParaRPr lang="en-US"/>
          </a:p>
        </p:txBody>
      </p:sp>
    </p:spTree>
    <p:extLst>
      <p:ext uri="{BB962C8B-B14F-4D97-AF65-F5344CB8AC3E}">
        <p14:creationId xmlns:p14="http://schemas.microsoft.com/office/powerpoint/2010/main" val="3937753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infers likely-linearization points by analyzing three concurrent NVM programming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practice is the atomic Instruction.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lock-free data structures, atomic instructions are typically used to update a synchronization variable and to make the effect of an operation atomically visible to other threads. Thus, </a:t>
            </a: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identifies atomic instructions as likely-linearization points for lock-free writer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practice is </a:t>
            </a:r>
            <a:r>
              <a:rPr lang="en-US" sz="1200" kern="1200" dirty="0">
                <a:solidFill>
                  <a:schemeClr val="tx1"/>
                </a:solidFill>
                <a:effectLst/>
                <a:latin typeface="+mn-lt"/>
                <a:ea typeface="+mn-ea"/>
                <a:cs typeface="+mn-cs"/>
              </a:rPr>
              <a:t>Guarded-Protection pattern, which has been introduced in </a:t>
            </a:r>
            <a:r>
              <a:rPr lang="en-US" altLang="zh-CN" sz="1200" kern="1200" dirty="0">
                <a:solidFill>
                  <a:schemeClr val="tx1"/>
                </a:solidFill>
                <a:effectLst/>
                <a:latin typeface="+mn-lt"/>
                <a:ea typeface="+mn-ea"/>
                <a:cs typeface="+mn-cs"/>
              </a:rPr>
              <a:t>introduction</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writer ensures that key and value are persisted before the token is </a:t>
            </a:r>
            <a:r>
              <a:rPr lang="en-US" altLang="zh-CN" sz="1200" kern="1200" dirty="0">
                <a:solidFill>
                  <a:schemeClr val="tx1"/>
                </a:solidFill>
                <a:effectLst/>
                <a:latin typeface="+mn-lt"/>
                <a:ea typeface="+mn-ea"/>
                <a:cs typeface="+mn-cs"/>
              </a:rPr>
              <a:t>updated</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Also, a reader check if the flag is set before reading the key and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Writing to the token is writer’s linearization point since the changes become visible after setting the flag.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practice is publish-after-initialization, which is </a:t>
            </a:r>
            <a:r>
              <a:rPr lang="en-US" sz="1200" kern="1200" dirty="0">
                <a:solidFill>
                  <a:schemeClr val="tx1"/>
                </a:solidFill>
                <a:effectLst/>
                <a:latin typeface="+mn-lt"/>
                <a:ea typeface="+mn-ea"/>
                <a:cs typeface="+mn-cs"/>
              </a:rPr>
              <a:t>an optimization to reduce persistence overhead.</a:t>
            </a:r>
          </a:p>
          <a:p>
            <a:r>
              <a:rPr lang="en-US" dirty="0"/>
              <a:t>It works as following:</a:t>
            </a:r>
          </a:p>
          <a:p>
            <a:r>
              <a:rPr lang="en-US" sz="1200" kern="1200" dirty="0">
                <a:solidFill>
                  <a:schemeClr val="tx1"/>
                </a:solidFill>
                <a:effectLst/>
                <a:latin typeface="+mn-lt"/>
                <a:ea typeface="+mn-ea"/>
                <a:cs typeface="+mn-cs"/>
              </a:rPr>
              <a:t>first allocating a new node,</a:t>
            </a:r>
          </a:p>
          <a:p>
            <a:r>
              <a:rPr lang="en-US" sz="1200" kern="1200" dirty="0">
                <a:solidFill>
                  <a:schemeClr val="tx1"/>
                </a:solidFill>
                <a:effectLst/>
                <a:latin typeface="+mn-lt"/>
                <a:ea typeface="+mn-ea"/>
                <a:cs typeface="+mn-cs"/>
              </a:rPr>
              <a:t>initializing the node node by setting key and value, at this moment, the new node is not visible yet.</a:t>
            </a:r>
          </a:p>
          <a:p>
            <a:r>
              <a:rPr lang="en-US" sz="1200" kern="1200" dirty="0">
                <a:solidFill>
                  <a:schemeClr val="tx1"/>
                </a:solidFill>
                <a:effectLst/>
                <a:latin typeface="+mn-lt"/>
                <a:ea typeface="+mn-ea"/>
                <a:cs typeface="+mn-cs"/>
              </a:rPr>
              <a:t>and finally publishing the node by adding the node into the core structure, which is the linearization point that makes the new node visible. </a:t>
            </a:r>
          </a:p>
          <a:p>
            <a:r>
              <a:rPr lang="en-US" sz="1200" kern="1200" dirty="0">
                <a:solidFill>
                  <a:schemeClr val="tx1"/>
                </a:solidFill>
                <a:effectLst/>
                <a:latin typeface="+mn-lt"/>
                <a:ea typeface="+mn-ea"/>
                <a:cs typeface="+mn-cs"/>
              </a:rPr>
              <a:t>Based on this practice, we filter out all the stores to newly allocated memory regions, and exclude them from likely-linearization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20</a:t>
            </a:fld>
            <a:endParaRPr lang="en-US"/>
          </a:p>
        </p:txBody>
      </p:sp>
    </p:spTree>
    <p:extLst>
      <p:ext uri="{BB962C8B-B14F-4D97-AF65-F5344CB8AC3E}">
        <p14:creationId xmlns:p14="http://schemas.microsoft.com/office/powerpoint/2010/main" val="1648146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21</a:t>
            </a:fld>
            <a:endParaRPr lang="en-US"/>
          </a:p>
        </p:txBody>
      </p:sp>
    </p:spTree>
    <p:extLst>
      <p:ext uri="{BB962C8B-B14F-4D97-AF65-F5344CB8AC3E}">
        <p14:creationId xmlns:p14="http://schemas.microsoft.com/office/powerpoint/2010/main" val="1341787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evaluation, we tested </a:t>
            </a:r>
            <a:r>
              <a:rPr lang="en-US" sz="1200" dirty="0">
                <a:sym typeface="Wingdings" pitchFamily="2" charset="2"/>
              </a:rPr>
              <a:t>13 concurrent NVM data structures.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The data structures are diverse.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The types include: Array, queue, linked list, skip list, </a:t>
            </a:r>
            <a:r>
              <a:rPr lang="en-US" sz="1200" dirty="0" err="1">
                <a:sym typeface="Wingdings" pitchFamily="2" charset="2"/>
              </a:rPr>
              <a:t>hashtable</a:t>
            </a:r>
            <a:r>
              <a:rPr lang="en-US" sz="1200" dirty="0">
                <a:sym typeface="Wingdings" pitchFamily="2" charset="2"/>
              </a:rPr>
              <a:t>, radix tree, </a:t>
            </a:r>
            <a:r>
              <a:rPr lang="en-US" sz="1200" dirty="0" err="1">
                <a:sym typeface="Wingdings" pitchFamily="2" charset="2"/>
              </a:rPr>
              <a:t>B+tree</a:t>
            </a:r>
            <a:r>
              <a:rPr lang="en-US" sz="1200" dirty="0">
                <a:sym typeface="Wingdings" pitchFamily="2" charset="2"/>
              </a:rPr>
              <a:t> and </a:t>
            </a:r>
            <a:r>
              <a:rPr lang="en-US" sz="1200" dirty="0" err="1">
                <a:sym typeface="Wingdings" pitchFamily="2" charset="2"/>
              </a:rPr>
              <a:t>trie</a:t>
            </a:r>
            <a:r>
              <a:rPr lang="en-US" sz="1200" dirty="0">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All tested data structures </a:t>
            </a:r>
            <a:r>
              <a:rPr lang="en-US" sz="1200" kern="1200" dirty="0">
                <a:solidFill>
                  <a:schemeClr val="tx1"/>
                </a:solidFill>
                <a:effectLst/>
                <a:latin typeface="+mn-lt"/>
                <a:ea typeface="+mn-ea"/>
                <a:cs typeface="+mn-cs"/>
              </a:rPr>
              <a:t>are highly-optimized and use application-specific crash consistency mechanisms.</a:t>
            </a:r>
            <a:endParaRPr lang="en-US" sz="1200"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The persistence implementation includes both Low-level persistence primitives and High-level persistence transactions. The concurrency implementation includes both lock-based and lock-free.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We ran each experiment with 1000 operations generated by AFL++ </a:t>
            </a:r>
            <a:r>
              <a:rPr lang="en-US" sz="1200" dirty="0" err="1">
                <a:sym typeface="Wingdings" pitchFamily="2" charset="2"/>
              </a:rPr>
              <a:t>fuzzer</a:t>
            </a:r>
            <a:r>
              <a:rPr lang="en-US" sz="1200" dirty="0">
                <a:sym typeface="Wingdings" pitchFamily="2" charset="2"/>
              </a:rPr>
              <a:t>.</a:t>
            </a:r>
          </a:p>
          <a:p>
            <a:endParaRPr lang="en-US" dirty="0"/>
          </a:p>
          <a:p>
            <a:endParaRPr lang="en-US" dirty="0"/>
          </a:p>
          <a:p>
            <a:r>
              <a:rPr lang="en-US" dirty="0"/>
              <a:t>The evaluation aim to answer the following questions: </a:t>
            </a:r>
          </a:p>
          <a:p>
            <a:r>
              <a:rPr lang="en-US" dirty="0"/>
              <a:t>Can </a:t>
            </a:r>
            <a:r>
              <a:rPr lang="en-US" dirty="0" err="1"/>
              <a:t>Durinn</a:t>
            </a:r>
            <a:r>
              <a:rPr lang="en-US" dirty="0"/>
              <a:t> detect new bugs?</a:t>
            </a:r>
          </a:p>
          <a:p>
            <a:r>
              <a:rPr lang="en-US" dirty="0"/>
              <a:t>How effective and sound is </a:t>
            </a:r>
            <a:r>
              <a:rPr lang="en-US" dirty="0" err="1"/>
              <a:t>Durinn’s</a:t>
            </a:r>
            <a:r>
              <a:rPr lang="en-US" dirty="0"/>
              <a:t> likely-linearization point technique?</a:t>
            </a:r>
          </a:p>
          <a:p>
            <a:r>
              <a:rPr lang="en-US" dirty="0"/>
              <a:t>Does </a:t>
            </a:r>
            <a:r>
              <a:rPr lang="en-US" dirty="0" err="1"/>
              <a:t>Durinn</a:t>
            </a:r>
            <a:r>
              <a:rPr lang="en-US" dirty="0"/>
              <a:t> outperform the state-of-the-art?</a:t>
            </a:r>
          </a:p>
          <a:p>
            <a:endParaRPr lang="en-US" dirty="0"/>
          </a:p>
          <a:p>
            <a:r>
              <a:rPr lang="en-US" dirty="0"/>
              <a:t>We are going answer those three questions one by one in the next three slides.</a:t>
            </a:r>
          </a:p>
          <a:p>
            <a:endParaRPr lang="en-US" dirty="0"/>
          </a:p>
          <a:p>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22</a:t>
            </a:fld>
            <a:endParaRPr lang="en-US"/>
          </a:p>
        </p:txBody>
      </p:sp>
    </p:spTree>
    <p:extLst>
      <p:ext uri="{BB962C8B-B14F-4D97-AF65-F5344CB8AC3E}">
        <p14:creationId xmlns:p14="http://schemas.microsoft.com/office/powerpoint/2010/main" val="3505170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 first question: Can </a:t>
            </a:r>
            <a:r>
              <a:rPr lang="en-US" dirty="0" err="1"/>
              <a:t>Durinn</a:t>
            </a:r>
            <a:r>
              <a:rPr lang="en-US" dirty="0"/>
              <a:t> detect new bugs?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In total we detected 27 bugs from 12 data structures.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15 bugs are new bugs.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7 new bugs have been confirmed by the developers.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There are 10 DL1 bugs, 7 DL2 bugs, 10 DL3 bugs.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We also report the code location, description of each bug, impact of each bug and fix strategy of each bug.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23</a:t>
            </a:fld>
            <a:endParaRPr lang="en-US"/>
          </a:p>
        </p:txBody>
      </p:sp>
    </p:spTree>
    <p:extLst>
      <p:ext uri="{BB962C8B-B14F-4D97-AF65-F5344CB8AC3E}">
        <p14:creationId xmlns:p14="http://schemas.microsoft.com/office/powerpoint/2010/main" val="1036049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question: </a:t>
            </a:r>
            <a:r>
              <a:rPr lang="en-US" dirty="0"/>
              <a:t>How effective and sound is </a:t>
            </a:r>
            <a:r>
              <a:rPr lang="en-US" dirty="0" err="1"/>
              <a:t>Durinn’s</a:t>
            </a:r>
            <a:r>
              <a:rPr lang="en-US" dirty="0"/>
              <a:t> likely-linearization point technique?</a:t>
            </a:r>
            <a:endParaRPr lang="en-US" altLang="zh-CN" dirty="0"/>
          </a:p>
          <a:p>
            <a:endParaRPr lang="en-US" altLang="zh-CN" dirty="0"/>
          </a:p>
          <a:p>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inferred</a:t>
            </a:r>
            <a:r>
              <a:rPr lang="zh-CN" altLang="en-US" dirty="0"/>
              <a:t> </a:t>
            </a:r>
            <a:r>
              <a:rPr lang="en-US" sz="1200" dirty="0"/>
              <a:t>Likely-Linearization Point</a:t>
            </a:r>
            <a:r>
              <a:rPr lang="en-US" altLang="zh-CN" sz="1200" dirty="0"/>
              <a:t>s</a:t>
            </a:r>
            <a:r>
              <a:rPr lang="zh-CN" altLang="en-US" sz="1200" dirty="0"/>
              <a:t> </a:t>
            </a:r>
            <a:r>
              <a:rPr lang="en-US" altLang="zh-CN" sz="1200" dirty="0"/>
              <a:t>determines</a:t>
            </a:r>
            <a:r>
              <a:rPr lang="zh-CN" altLang="en-US" sz="1200" dirty="0"/>
              <a:t> </a:t>
            </a:r>
            <a:r>
              <a:rPr lang="en-US" altLang="zh-CN" sz="1200" dirty="0"/>
              <a:t>the</a:t>
            </a:r>
            <a:r>
              <a:rPr lang="zh-CN" altLang="en-US" sz="1200" dirty="0"/>
              <a:t> </a:t>
            </a:r>
            <a:r>
              <a:rPr lang="en-US" altLang="zh-CN" sz="1200" dirty="0"/>
              <a:t>number</a:t>
            </a:r>
            <a:r>
              <a:rPr lang="zh-CN" altLang="en-US" sz="1200" dirty="0"/>
              <a:t> </a:t>
            </a:r>
            <a:r>
              <a:rPr lang="en-US" altLang="zh-CN" sz="1200" dirty="0"/>
              <a:t>the</a:t>
            </a:r>
            <a:r>
              <a:rPr lang="zh-CN" altLang="en-US" sz="1200" dirty="0"/>
              <a:t> </a:t>
            </a:r>
            <a:r>
              <a:rPr lang="en-US" altLang="zh-CN" sz="1200" dirty="0"/>
              <a:t>tests.</a:t>
            </a:r>
          </a:p>
          <a:p>
            <a:r>
              <a:rPr lang="en-US" altLang="zh-CN" sz="1200" dirty="0"/>
              <a:t>More</a:t>
            </a:r>
            <a:r>
              <a:rPr lang="zh-CN" altLang="en-US" sz="1200" dirty="0"/>
              <a:t> </a:t>
            </a:r>
            <a:r>
              <a:rPr lang="en-US" sz="1200" dirty="0"/>
              <a:t>Likely-Linearization Point</a:t>
            </a:r>
            <a:r>
              <a:rPr lang="en-US" altLang="zh-CN" sz="1200" dirty="0"/>
              <a:t>s</a:t>
            </a:r>
            <a:r>
              <a:rPr lang="zh-CN" altLang="en-US" sz="1200" dirty="0"/>
              <a:t> </a:t>
            </a:r>
            <a:r>
              <a:rPr lang="en-US" altLang="zh-CN" sz="1200" dirty="0"/>
              <a:t>leads</a:t>
            </a:r>
            <a:r>
              <a:rPr lang="zh-CN" altLang="en-US" sz="1200" dirty="0"/>
              <a:t> </a:t>
            </a:r>
            <a:r>
              <a:rPr lang="en-US" altLang="zh-CN" sz="1200" dirty="0"/>
              <a:t>to</a:t>
            </a:r>
            <a:r>
              <a:rPr lang="zh-CN" altLang="en-US" sz="1200" dirty="0"/>
              <a:t> </a:t>
            </a:r>
            <a:r>
              <a:rPr lang="en-US" altLang="zh-CN" sz="1200" dirty="0"/>
              <a:t>more</a:t>
            </a:r>
            <a:r>
              <a:rPr lang="zh-CN" altLang="en-US" sz="1200" dirty="0"/>
              <a:t> </a:t>
            </a:r>
            <a:r>
              <a:rPr lang="en-US" altLang="zh-CN" sz="1200" dirty="0"/>
              <a:t>tests.</a:t>
            </a:r>
            <a:r>
              <a:rPr lang="zh-CN" altLang="en-US" sz="1200" dirty="0"/>
              <a:t> </a:t>
            </a:r>
            <a:r>
              <a:rPr lang="en-US" altLang="zh-CN" sz="1200" dirty="0"/>
              <a:t>Any</a:t>
            </a:r>
            <a:r>
              <a:rPr lang="zh-CN" altLang="en-US" sz="1200" dirty="0"/>
              <a:t> </a:t>
            </a:r>
            <a:r>
              <a:rPr lang="en-US" altLang="zh-CN" sz="1200" dirty="0"/>
              <a:t>miss</a:t>
            </a:r>
            <a:r>
              <a:rPr lang="zh-CN" altLang="en-US" sz="1200" dirty="0"/>
              <a:t> </a:t>
            </a:r>
            <a:r>
              <a:rPr lang="en-US" altLang="zh-CN" sz="1200" dirty="0"/>
              <a:t>of</a:t>
            </a:r>
            <a:r>
              <a:rPr lang="zh-CN" altLang="en-US" sz="1200" dirty="0"/>
              <a:t> </a:t>
            </a:r>
            <a:r>
              <a:rPr lang="en-US" altLang="zh-CN" sz="1200" dirty="0"/>
              <a:t>a</a:t>
            </a:r>
            <a:r>
              <a:rPr lang="zh-CN" altLang="en-US" sz="1200" dirty="0"/>
              <a:t> </a:t>
            </a:r>
            <a:r>
              <a:rPr lang="en-US" altLang="zh-CN" sz="1200" dirty="0"/>
              <a:t>true </a:t>
            </a:r>
            <a:r>
              <a:rPr lang="en-US" sz="1200" dirty="0"/>
              <a:t>Linearization Point</a:t>
            </a:r>
            <a:r>
              <a:rPr lang="zh-CN" altLang="en-US" sz="1200" dirty="0"/>
              <a:t> </a:t>
            </a:r>
            <a:r>
              <a:rPr lang="en-US" altLang="zh-CN" sz="1200" dirty="0"/>
              <a:t>may</a:t>
            </a:r>
            <a:r>
              <a:rPr lang="zh-CN" altLang="en-US" sz="1200" dirty="0"/>
              <a:t> </a:t>
            </a:r>
            <a:r>
              <a:rPr lang="en-US" altLang="zh-CN" sz="1200" dirty="0"/>
              <a:t>lead</a:t>
            </a:r>
            <a:r>
              <a:rPr lang="zh-CN" altLang="en-US" sz="1200" dirty="0"/>
              <a:t> </a:t>
            </a:r>
            <a:r>
              <a:rPr lang="en-US" altLang="zh-CN" sz="1200" dirty="0"/>
              <a:t>to</a:t>
            </a:r>
            <a:r>
              <a:rPr lang="zh-CN" altLang="en-US" sz="1200" dirty="0"/>
              <a:t> </a:t>
            </a:r>
            <a:r>
              <a:rPr lang="en-US" altLang="zh-CN" sz="1200" dirty="0"/>
              <a:t>missing</a:t>
            </a:r>
            <a:r>
              <a:rPr lang="zh-CN" altLang="en-US" sz="1200" dirty="0"/>
              <a:t> </a:t>
            </a:r>
            <a:r>
              <a:rPr lang="en-US" altLang="zh-CN" sz="1200" dirty="0"/>
              <a:t>a</a:t>
            </a:r>
            <a:r>
              <a:rPr lang="zh-CN" altLang="en-US" sz="1200" dirty="0"/>
              <a:t> </a:t>
            </a:r>
            <a:r>
              <a:rPr lang="en-US" altLang="zh-CN" sz="1200" dirty="0"/>
              <a:t>bug.</a:t>
            </a:r>
            <a:endParaRPr lang="en-US" dirty="0"/>
          </a:p>
          <a:p>
            <a:r>
              <a:rPr lang="en-US" dirty="0"/>
              <a:t>To test the </a:t>
            </a:r>
            <a:r>
              <a:rPr lang="en-US" sz="1200" dirty="0"/>
              <a:t>Effectiveness and soundness of our Likely-Linearization Point Inference, </a:t>
            </a:r>
            <a:r>
              <a:rPr lang="en-US" dirty="0"/>
              <a:t>We performed a detailed case study in which we manually analyzed the true linearization points for comparison.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Manual linearization point identification is expensive, so we use a </a:t>
            </a:r>
            <a:r>
              <a:rPr lang="en-US" dirty="0" err="1"/>
              <a:t>hashtable</a:t>
            </a:r>
            <a:r>
              <a:rPr lang="en-US" dirty="0"/>
              <a:t> and a </a:t>
            </a:r>
            <a:r>
              <a:rPr lang="en-US" dirty="0" err="1"/>
              <a:t>B+tree</a:t>
            </a:r>
            <a:r>
              <a:rPr lang="en-US" dirty="0"/>
              <a:t> for the case study. </a:t>
            </a:r>
            <a:r>
              <a:rPr lang="en-US" sz="1200" kern="1200" dirty="0">
                <a:solidFill>
                  <a:schemeClr val="tx1"/>
                </a:solidFill>
                <a:effectLst/>
                <a:latin typeface="+mn-lt"/>
                <a:ea typeface="+mn-ea"/>
                <a:cs typeface="+mn-cs"/>
              </a:rPr>
              <a:t>They both use lock-based concurrency control in which the store instructions serving as </a:t>
            </a:r>
            <a:r>
              <a:rPr lang="en-US" dirty="0"/>
              <a:t>point identifications</a:t>
            </a:r>
            <a:r>
              <a:rPr lang="en-US" sz="1200" kern="1200" dirty="0">
                <a:solidFill>
                  <a:schemeClr val="tx1"/>
                </a:solidFill>
                <a:effectLst/>
                <a:latin typeface="+mn-lt"/>
                <a:ea typeface="+mn-ea"/>
                <a:cs typeface="+mn-cs"/>
              </a:rPr>
              <a:t> are not explicit. They are non-trivial concurrent data structures including balancing operations such as rehashing and node split/merge operations.</a:t>
            </a:r>
            <a:endParaRPr lang="en-US" dirty="0"/>
          </a:p>
          <a:p>
            <a:endParaRPr lang="en-US" dirty="0"/>
          </a:p>
          <a:p>
            <a:r>
              <a:rPr lang="en-US" dirty="0"/>
              <a:t>The first bar is the baseline, which is the total stores in the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t>
            </a:r>
            <a:r>
              <a:rPr lang="en-US" altLang="zh-CN" dirty="0"/>
              <a:t>bar</a:t>
            </a:r>
            <a:r>
              <a:rPr lang="zh-CN" altLang="en-US" dirty="0"/>
              <a:t> </a:t>
            </a:r>
            <a:r>
              <a:rPr lang="en-US" dirty="0"/>
              <a:t>represent</a:t>
            </a:r>
            <a:r>
              <a:rPr lang="en-US" altLang="zh-CN" dirty="0"/>
              <a:t>s</a:t>
            </a:r>
            <a:r>
              <a:rPr lang="en-US" dirty="0"/>
              <a:t> the number of likely-</a:t>
            </a:r>
            <a:r>
              <a:rPr lang="en-US" sz="1200" dirty="0"/>
              <a:t>Linearization Point</a:t>
            </a:r>
            <a:r>
              <a:rPr lang="en-US" altLang="zh-CN" sz="1200" dirty="0"/>
              <a:t>s</a:t>
            </a:r>
            <a:r>
              <a:rPr lang="en-US" dirty="0"/>
              <a:t> when only Guarded-Protection </a:t>
            </a:r>
            <a:r>
              <a:rPr lang="en-US" altLang="zh-CN" dirty="0"/>
              <a:t>is</a:t>
            </a:r>
            <a:r>
              <a:rPr lang="zh-CN" altLang="en-US" dirty="0"/>
              <a:t> </a:t>
            </a:r>
            <a:r>
              <a:rPr lang="en-US" altLang="zh-CN" dirty="0"/>
              <a:t>used.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third bar represent</a:t>
            </a:r>
            <a:r>
              <a:rPr lang="en-US" altLang="zh-CN" dirty="0"/>
              <a:t>s</a:t>
            </a:r>
            <a:r>
              <a:rPr lang="en-US" dirty="0"/>
              <a:t> the number of likely-</a:t>
            </a:r>
            <a:r>
              <a:rPr lang="en-US" sz="1200" dirty="0"/>
              <a:t>Linearization Point</a:t>
            </a:r>
            <a:r>
              <a:rPr lang="en-US" altLang="zh-CN" sz="1200" dirty="0"/>
              <a:t>s</a:t>
            </a:r>
            <a:r>
              <a:rPr lang="en-US" dirty="0"/>
              <a:t> when only Publish-after-Initialization is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altLang="zh-CN" dirty="0"/>
              <a:t>fourth</a:t>
            </a:r>
            <a:r>
              <a:rPr lang="en-US" dirty="0"/>
              <a:t> bar shows the number of likely-</a:t>
            </a:r>
            <a:r>
              <a:rPr lang="en-US" sz="1200" dirty="0"/>
              <a:t>Linearization Point</a:t>
            </a:r>
            <a:r>
              <a:rPr lang="en-US" altLang="zh-CN" sz="1200" dirty="0"/>
              <a:t>s</a:t>
            </a:r>
            <a:r>
              <a:rPr lang="en-US" dirty="0"/>
              <a:t> of </a:t>
            </a:r>
            <a:r>
              <a:rPr lang="en-US" dirty="0" err="1"/>
              <a:t>Durinn</a:t>
            </a:r>
            <a:r>
              <a:rPr lang="en-US" dirty="0"/>
              <a:t> where both are considered.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bar is the number of </a:t>
            </a:r>
            <a:r>
              <a:rPr lang="en-US" sz="1200" dirty="0"/>
              <a:t>Linearization Point</a:t>
            </a:r>
            <a:r>
              <a:rPr lang="en-US" altLang="zh-CN" sz="1200" dirty="0"/>
              <a:t>s</a:t>
            </a:r>
            <a:r>
              <a:rPr lang="en-US" dirty="0"/>
              <a:t> from our manual source code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 shows that </a:t>
            </a:r>
            <a:r>
              <a:rPr lang="en-US" dirty="0" err="1"/>
              <a:t>Durinn</a:t>
            </a:r>
            <a:r>
              <a:rPr lang="en-US" dirty="0"/>
              <a:t> effectively reduces the number of likely-</a:t>
            </a:r>
            <a:r>
              <a:rPr lang="en-US" sz="1200" dirty="0"/>
              <a:t>Linearization Point</a:t>
            </a:r>
            <a:r>
              <a:rPr lang="en-US" altLang="zh-CN" sz="1200" dirty="0"/>
              <a:t>s</a:t>
            </a:r>
            <a:r>
              <a:rPr lang="en-US" dirty="0"/>
              <a:t> using two heuristics.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Durinn</a:t>
            </a:r>
            <a:r>
              <a:rPr lang="en-US" sz="1200" dirty="0"/>
              <a:t> only tests 35% and 82% of Total Stores.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number of likely-</a:t>
            </a:r>
            <a:r>
              <a:rPr lang="en-US" sz="1200" dirty="0"/>
              <a:t>Linearization Point</a:t>
            </a:r>
            <a:r>
              <a:rPr lang="en-US" altLang="zh-CN" sz="1200" dirty="0"/>
              <a:t>s</a:t>
            </a:r>
            <a:r>
              <a:rPr lang="en-US" sz="1200" kern="1200" dirty="0">
                <a:solidFill>
                  <a:schemeClr val="tx1"/>
                </a:solidFill>
                <a:effectLst/>
                <a:latin typeface="+mn-lt"/>
                <a:ea typeface="+mn-ea"/>
                <a:cs typeface="+mn-cs"/>
              </a:rPr>
              <a:t> inferred by </a:t>
            </a: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is twice as the number of manually-identified </a:t>
            </a:r>
            <a:r>
              <a:rPr lang="en-US" sz="1200" dirty="0"/>
              <a:t>Linearization Point</a:t>
            </a:r>
            <a:r>
              <a:rPr lang="en-US" altLang="zh-CN" sz="1200" dirty="0"/>
              <a:t>s</a:t>
            </a:r>
            <a:r>
              <a:rPr lang="en-US" sz="1200" kern="1200" dirty="0">
                <a:solidFill>
                  <a:schemeClr val="tx1"/>
                </a:solidFill>
                <a:effectLst/>
                <a:latin typeface="+mn-lt"/>
                <a:ea typeface="+mn-ea"/>
                <a:cs typeface="+mn-cs"/>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importantly our likely-</a:t>
            </a:r>
            <a:r>
              <a:rPr lang="en-US" sz="1200" dirty="0"/>
              <a:t>Linearization Point</a:t>
            </a:r>
            <a:r>
              <a:rPr lang="en-US" altLang="zh-CN" sz="1200" dirty="0"/>
              <a:t>s</a:t>
            </a:r>
            <a:r>
              <a:rPr lang="en-US" sz="1200" kern="1200" dirty="0">
                <a:solidFill>
                  <a:schemeClr val="tx1"/>
                </a:solidFill>
                <a:effectLst/>
                <a:latin typeface="+mn-lt"/>
                <a:ea typeface="+mn-ea"/>
                <a:cs typeface="+mn-cs"/>
              </a:rPr>
              <a:t> inference did not miss any true </a:t>
            </a:r>
            <a:r>
              <a:rPr lang="en-US" sz="1200" dirty="0"/>
              <a:t>Linearization Point</a:t>
            </a:r>
            <a:r>
              <a:rPr lang="en-US" sz="1200" kern="1200" dirty="0">
                <a:solidFill>
                  <a:schemeClr val="tx1"/>
                </a:solidFill>
                <a:effectLst/>
                <a:latin typeface="+mn-lt"/>
                <a:ea typeface="+mn-ea"/>
                <a:cs typeface="+mn-cs"/>
              </a:rPr>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24</a:t>
            </a:fld>
            <a:endParaRPr lang="en-US"/>
          </a:p>
        </p:txBody>
      </p:sp>
    </p:spTree>
    <p:extLst>
      <p:ext uri="{BB962C8B-B14F-4D97-AF65-F5344CB8AC3E}">
        <p14:creationId xmlns:p14="http://schemas.microsoft.com/office/powerpoint/2010/main" val="3091897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third question: </a:t>
            </a:r>
            <a:r>
              <a:rPr lang="en-US" dirty="0"/>
              <a:t>Does </a:t>
            </a:r>
            <a:r>
              <a:rPr lang="en-US" dirty="0" err="1"/>
              <a:t>Durinn</a:t>
            </a:r>
            <a:r>
              <a:rPr lang="en-US" dirty="0"/>
              <a:t> outperform the state-of-the-art?</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I am going to present the detailed comparison with Witcher, the state-of-the-art NVM crash consistency bug detector.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detected all the bugs detected by Witcher in the common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Beyond them, </a:t>
            </a: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reports 10 DL3 bugs that Witcher missed.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because that </a:t>
            </a:r>
            <a:r>
              <a:rPr lang="en-US" sz="1200" dirty="0" err="1">
                <a:sym typeface="Wingdings" pitchFamily="2" charset="2"/>
              </a:rPr>
              <a:t>Durinn</a:t>
            </a:r>
            <a:r>
              <a:rPr lang="en-US" sz="1200" dirty="0">
                <a:sym typeface="Wingdings" pitchFamily="2" charset="2"/>
              </a:rPr>
              <a:t> reduces the test space of thread interleave while Witcher doesn’t.</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compare the number of tests performed by </a:t>
            </a: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Yat</a:t>
            </a:r>
            <a:r>
              <a:rPr lang="en-US" sz="1200" kern="1200" dirty="0">
                <a:solidFill>
                  <a:schemeClr val="tx1"/>
                </a:solidFill>
                <a:effectLst/>
                <a:latin typeface="+mn-lt"/>
                <a:ea typeface="+mn-ea"/>
                <a:cs typeface="+mn-cs"/>
              </a:rPr>
              <a:t>, and Witcher over the same 1000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x-axis is the number of operations, the y-axis is the number of tests.</a:t>
            </a:r>
          </a:p>
          <a:p>
            <a:r>
              <a:rPr lang="en-US" sz="1200" kern="1200" dirty="0" err="1">
                <a:solidFill>
                  <a:schemeClr val="tx1"/>
                </a:solidFill>
                <a:effectLst/>
                <a:latin typeface="+mn-lt"/>
                <a:ea typeface="+mn-ea"/>
                <a:cs typeface="+mn-cs"/>
              </a:rPr>
              <a:t>Yat</a:t>
            </a:r>
            <a:r>
              <a:rPr lang="en-US" sz="1200" kern="1200" dirty="0">
                <a:solidFill>
                  <a:schemeClr val="tx1"/>
                </a:solidFill>
                <a:effectLst/>
                <a:latin typeface="+mn-lt"/>
                <a:ea typeface="+mn-ea"/>
                <a:cs typeface="+mn-cs"/>
              </a:rPr>
              <a:t> is an exhaustive testing tool, so the test space explodes within the first ten operations. Witcher performs several times more tests than </a:t>
            </a: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because that </a:t>
            </a:r>
            <a:r>
              <a:rPr lang="en-US" b="0" dirty="0"/>
              <a:t>Witcher has to test every NVM accesses to explores all possible behaviors of each operation</a:t>
            </a:r>
            <a:r>
              <a:rPr lang="en-US" altLang="zh-CN" b="0" dirty="0"/>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While</a:t>
            </a:r>
            <a:r>
              <a:rPr lang="zh-CN" altLang="en-US" sz="1200" dirty="0"/>
              <a:t> </a:t>
            </a:r>
            <a:r>
              <a:rPr lang="en-US" sz="1200" dirty="0" err="1"/>
              <a:t>Durinn</a:t>
            </a:r>
            <a:r>
              <a:rPr lang="en-US" sz="1200" dirty="0"/>
              <a:t> only </a:t>
            </a:r>
            <a:r>
              <a:rPr lang="en-US" sz="1200" dirty="0" err="1"/>
              <a:t>adversarially</a:t>
            </a:r>
            <a:r>
              <a:rPr lang="en-US" sz="1200" dirty="0"/>
              <a:t> tests worst-case scenarios based on </a:t>
            </a:r>
            <a:r>
              <a:rPr lang="en-US" altLang="zh-CN" sz="1200" dirty="0"/>
              <a:t>Durable</a:t>
            </a:r>
            <a:r>
              <a:rPr lang="zh-CN" altLang="en-US" sz="1200" dirty="0"/>
              <a:t> </a:t>
            </a:r>
            <a:r>
              <a:rPr lang="en-US" altLang="zh-CN" sz="1200" dirty="0"/>
              <a:t>Linearizability.</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7B6A20E-E93F-41B6-ADC2-0C189BB608EC}" type="slidenum">
              <a:rPr lang="en-US" smtClean="0"/>
              <a:t>25</a:t>
            </a:fld>
            <a:endParaRPr lang="en-US"/>
          </a:p>
        </p:txBody>
      </p:sp>
    </p:spTree>
    <p:extLst>
      <p:ext uri="{BB962C8B-B14F-4D97-AF65-F5344CB8AC3E}">
        <p14:creationId xmlns:p14="http://schemas.microsoft.com/office/powerpoint/2010/main" val="183233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26</a:t>
            </a:fld>
            <a:endParaRPr lang="en-US"/>
          </a:p>
        </p:txBody>
      </p:sp>
    </p:spTree>
    <p:extLst>
      <p:ext uri="{BB962C8B-B14F-4D97-AF65-F5344CB8AC3E}">
        <p14:creationId xmlns:p14="http://schemas.microsoft.com/office/powerpoint/2010/main" val="420693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27</a:t>
            </a:fld>
            <a:endParaRPr lang="en-US"/>
          </a:p>
        </p:txBody>
      </p:sp>
    </p:spTree>
    <p:extLst>
      <p:ext uri="{BB962C8B-B14F-4D97-AF65-F5344CB8AC3E}">
        <p14:creationId xmlns:p14="http://schemas.microsoft.com/office/powerpoint/2010/main" val="996335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generating NVM states and Thread Interleaving, </a:t>
            </a:r>
            <a:r>
              <a:rPr lang="en-US" dirty="0" err="1"/>
              <a:t>Durinn</a:t>
            </a:r>
            <a:r>
              <a:rPr lang="en-US" dirty="0"/>
              <a:t> performs DL validation.</a:t>
            </a:r>
          </a:p>
          <a:p>
            <a:endParaRPr lang="en-US" dirty="0"/>
          </a:p>
          <a:p>
            <a:r>
              <a:rPr lang="en-US" dirty="0"/>
              <a:t>At a high level, the validating operations checks whether all operations before crash take effects; and whether the crashed operation is either fully executed or not at all executed.</a:t>
            </a:r>
          </a:p>
          <a:p>
            <a:endParaRPr lang="en-US" dirty="0"/>
          </a:p>
          <a:p>
            <a:r>
              <a:rPr lang="en-US" dirty="0"/>
              <a:t>More specifically, for an NVM index data structure, the validating operations comprise:</a:t>
            </a:r>
          </a:p>
          <a:p>
            <a:r>
              <a:rPr lang="en-US" dirty="0"/>
              <a:t>• (1) A list of get operations to check all previously inserted but not deleted key-values exist,</a:t>
            </a:r>
          </a:p>
          <a:p>
            <a:r>
              <a:rPr lang="en-US" dirty="0"/>
              <a:t>• (2) A get operation to check the crash operations follows all or nothing semantics,</a:t>
            </a:r>
          </a:p>
          <a:p>
            <a:r>
              <a:rPr lang="en-US" dirty="0"/>
              <a:t>• (3) A list of delete operations for all inserted keys,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(4) A list of get operations to check all the deleted keys in the previous step are indeed </a:t>
            </a:r>
            <a:r>
              <a:rPr lang="en-US" sz="1200" kern="1200" dirty="0">
                <a:solidFill>
                  <a:schemeClr val="tx1"/>
                </a:solidFill>
                <a:effectLst/>
                <a:latin typeface="+mn-lt"/>
                <a:ea typeface="+mn-ea"/>
                <a:cs typeface="+mn-cs"/>
              </a:rPr>
              <a:t>deleted</a:t>
            </a:r>
          </a:p>
          <a:p>
            <a:r>
              <a:rPr lang="en-US" dirty="0"/>
              <a:t> </a:t>
            </a:r>
          </a:p>
          <a:p>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28</a:t>
            </a:fld>
            <a:endParaRPr lang="en-US"/>
          </a:p>
        </p:txBody>
      </p:sp>
    </p:spTree>
    <p:extLst>
      <p:ext uri="{BB962C8B-B14F-4D97-AF65-F5344CB8AC3E}">
        <p14:creationId xmlns:p14="http://schemas.microsoft.com/office/powerpoint/2010/main" val="774976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question: </a:t>
            </a:r>
            <a:r>
              <a:rPr lang="en-US" dirty="0"/>
              <a:t>How effective and sound is </a:t>
            </a:r>
            <a:r>
              <a:rPr lang="en-US" dirty="0" err="1"/>
              <a:t>Durinn’s</a:t>
            </a:r>
            <a:r>
              <a:rPr lang="en-US" dirty="0"/>
              <a:t> likely-linearization point technique?</a:t>
            </a:r>
            <a:endParaRPr lang="en-US" altLang="zh-CN" dirty="0"/>
          </a:p>
          <a:p>
            <a:endParaRPr lang="en-US" altLang="zh-CN" dirty="0"/>
          </a:p>
          <a:p>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inferred</a:t>
            </a:r>
            <a:r>
              <a:rPr lang="zh-CN" altLang="en-US" dirty="0"/>
              <a:t> </a:t>
            </a:r>
            <a:r>
              <a:rPr lang="en-US" sz="1200" dirty="0"/>
              <a:t>Likely-Linearization Point</a:t>
            </a:r>
            <a:r>
              <a:rPr lang="en-US" altLang="zh-CN" sz="1200" dirty="0"/>
              <a:t>s</a:t>
            </a:r>
            <a:r>
              <a:rPr lang="zh-CN" altLang="en-US" sz="1200" dirty="0"/>
              <a:t> </a:t>
            </a:r>
            <a:r>
              <a:rPr lang="en-US" altLang="zh-CN" sz="1200" dirty="0"/>
              <a:t>determines</a:t>
            </a:r>
            <a:r>
              <a:rPr lang="zh-CN" altLang="en-US" sz="1200" dirty="0"/>
              <a:t> </a:t>
            </a:r>
            <a:r>
              <a:rPr lang="en-US" altLang="zh-CN" sz="1200" dirty="0"/>
              <a:t>the</a:t>
            </a:r>
            <a:r>
              <a:rPr lang="zh-CN" altLang="en-US" sz="1200" dirty="0"/>
              <a:t> </a:t>
            </a:r>
            <a:r>
              <a:rPr lang="en-US" altLang="zh-CN" sz="1200" dirty="0"/>
              <a:t>number</a:t>
            </a:r>
            <a:r>
              <a:rPr lang="zh-CN" altLang="en-US" sz="1200" dirty="0"/>
              <a:t> </a:t>
            </a:r>
            <a:r>
              <a:rPr lang="en-US" altLang="zh-CN" sz="1200" dirty="0"/>
              <a:t>the</a:t>
            </a:r>
            <a:r>
              <a:rPr lang="zh-CN" altLang="en-US" sz="1200" dirty="0"/>
              <a:t> </a:t>
            </a:r>
            <a:r>
              <a:rPr lang="en-US" altLang="zh-CN" sz="1200" dirty="0"/>
              <a:t>tests.</a:t>
            </a:r>
          </a:p>
          <a:p>
            <a:r>
              <a:rPr lang="en-US" altLang="zh-CN" sz="1200" dirty="0"/>
              <a:t>More</a:t>
            </a:r>
            <a:r>
              <a:rPr lang="zh-CN" altLang="en-US" sz="1200" dirty="0"/>
              <a:t> </a:t>
            </a:r>
            <a:r>
              <a:rPr lang="en-US" sz="1200" dirty="0"/>
              <a:t>Likely-Linearization Point</a:t>
            </a:r>
            <a:r>
              <a:rPr lang="en-US" altLang="zh-CN" sz="1200" dirty="0"/>
              <a:t>s</a:t>
            </a:r>
            <a:r>
              <a:rPr lang="zh-CN" altLang="en-US" sz="1200" dirty="0"/>
              <a:t> </a:t>
            </a:r>
            <a:r>
              <a:rPr lang="en-US" altLang="zh-CN" sz="1200" dirty="0"/>
              <a:t>leads</a:t>
            </a:r>
            <a:r>
              <a:rPr lang="zh-CN" altLang="en-US" sz="1200" dirty="0"/>
              <a:t> </a:t>
            </a:r>
            <a:r>
              <a:rPr lang="en-US" altLang="zh-CN" sz="1200" dirty="0"/>
              <a:t>to</a:t>
            </a:r>
            <a:r>
              <a:rPr lang="zh-CN" altLang="en-US" sz="1200" dirty="0"/>
              <a:t> </a:t>
            </a:r>
            <a:r>
              <a:rPr lang="en-US" altLang="zh-CN" sz="1200" dirty="0"/>
              <a:t>more</a:t>
            </a:r>
            <a:r>
              <a:rPr lang="zh-CN" altLang="en-US" sz="1200" dirty="0"/>
              <a:t> </a:t>
            </a:r>
            <a:r>
              <a:rPr lang="en-US" altLang="zh-CN" sz="1200" dirty="0"/>
              <a:t>tests.</a:t>
            </a:r>
            <a:r>
              <a:rPr lang="zh-CN" altLang="en-US" sz="1200" dirty="0"/>
              <a:t> </a:t>
            </a:r>
            <a:r>
              <a:rPr lang="en-US" altLang="zh-CN" sz="1200" dirty="0"/>
              <a:t>Any</a:t>
            </a:r>
            <a:r>
              <a:rPr lang="zh-CN" altLang="en-US" sz="1200" dirty="0"/>
              <a:t> </a:t>
            </a:r>
            <a:r>
              <a:rPr lang="en-US" altLang="zh-CN" sz="1200" dirty="0"/>
              <a:t>miss</a:t>
            </a:r>
            <a:r>
              <a:rPr lang="zh-CN" altLang="en-US" sz="1200" dirty="0"/>
              <a:t> </a:t>
            </a:r>
            <a:r>
              <a:rPr lang="en-US" altLang="zh-CN" sz="1200" dirty="0"/>
              <a:t>of</a:t>
            </a:r>
            <a:r>
              <a:rPr lang="zh-CN" altLang="en-US" sz="1200" dirty="0"/>
              <a:t> </a:t>
            </a:r>
            <a:r>
              <a:rPr lang="en-US" altLang="zh-CN" sz="1200" dirty="0"/>
              <a:t>a</a:t>
            </a:r>
            <a:r>
              <a:rPr lang="zh-CN" altLang="en-US" sz="1200" dirty="0"/>
              <a:t> </a:t>
            </a:r>
            <a:r>
              <a:rPr lang="en-US" altLang="zh-CN" sz="1200" dirty="0"/>
              <a:t>true </a:t>
            </a:r>
            <a:r>
              <a:rPr lang="en-US" sz="1200" dirty="0"/>
              <a:t>Linearization Point</a:t>
            </a:r>
            <a:r>
              <a:rPr lang="zh-CN" altLang="en-US" sz="1200" dirty="0"/>
              <a:t> </a:t>
            </a:r>
            <a:r>
              <a:rPr lang="en-US" altLang="zh-CN" sz="1200" dirty="0"/>
              <a:t>may</a:t>
            </a:r>
            <a:r>
              <a:rPr lang="zh-CN" altLang="en-US" sz="1200" dirty="0"/>
              <a:t> </a:t>
            </a:r>
            <a:r>
              <a:rPr lang="en-US" altLang="zh-CN" sz="1200" dirty="0"/>
              <a:t>lead</a:t>
            </a:r>
            <a:r>
              <a:rPr lang="zh-CN" altLang="en-US" sz="1200" dirty="0"/>
              <a:t> </a:t>
            </a:r>
            <a:r>
              <a:rPr lang="en-US" altLang="zh-CN" sz="1200" dirty="0"/>
              <a:t>to</a:t>
            </a:r>
            <a:r>
              <a:rPr lang="zh-CN" altLang="en-US" sz="1200" dirty="0"/>
              <a:t> </a:t>
            </a:r>
            <a:r>
              <a:rPr lang="en-US" altLang="zh-CN" sz="1200" dirty="0"/>
              <a:t>missing</a:t>
            </a:r>
            <a:r>
              <a:rPr lang="zh-CN" altLang="en-US" sz="1200" dirty="0"/>
              <a:t> </a:t>
            </a:r>
            <a:r>
              <a:rPr lang="en-US" altLang="zh-CN" sz="1200" dirty="0"/>
              <a:t>a</a:t>
            </a:r>
            <a:r>
              <a:rPr lang="zh-CN" altLang="en-US" sz="1200" dirty="0"/>
              <a:t> </a:t>
            </a:r>
            <a:r>
              <a:rPr lang="en-US" altLang="zh-CN" sz="1200" dirty="0"/>
              <a:t>bug.</a:t>
            </a:r>
            <a:endParaRPr lang="en-US" dirty="0"/>
          </a:p>
          <a:p>
            <a:r>
              <a:rPr lang="en-US" dirty="0"/>
              <a:t>To test the </a:t>
            </a:r>
            <a:r>
              <a:rPr lang="en-US" sz="1200" dirty="0"/>
              <a:t>Effectiveness and soundness of our Likely-Linearization Point Inference, </a:t>
            </a:r>
            <a:r>
              <a:rPr lang="en-US" dirty="0"/>
              <a:t>We performed a detailed case study in which we manually analyzed the true linearization points for comparison.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Manual linearization point identification is expensive, so we use a </a:t>
            </a:r>
            <a:r>
              <a:rPr lang="en-US" dirty="0" err="1"/>
              <a:t>hashtable</a:t>
            </a:r>
            <a:r>
              <a:rPr lang="en-US" dirty="0"/>
              <a:t> and a </a:t>
            </a:r>
            <a:r>
              <a:rPr lang="en-US" dirty="0" err="1"/>
              <a:t>B+tree</a:t>
            </a:r>
            <a:r>
              <a:rPr lang="en-US" dirty="0"/>
              <a:t> for the case study. </a:t>
            </a:r>
            <a:r>
              <a:rPr lang="en-US" sz="1200" kern="1200" dirty="0">
                <a:solidFill>
                  <a:schemeClr val="tx1"/>
                </a:solidFill>
                <a:effectLst/>
                <a:latin typeface="+mn-lt"/>
                <a:ea typeface="+mn-ea"/>
                <a:cs typeface="+mn-cs"/>
              </a:rPr>
              <a:t>They both use lock-based concurrency control in which the store instructions serving as </a:t>
            </a:r>
            <a:r>
              <a:rPr lang="en-US" dirty="0"/>
              <a:t>point identifications</a:t>
            </a:r>
            <a:r>
              <a:rPr lang="en-US" sz="1200" kern="1200" dirty="0">
                <a:solidFill>
                  <a:schemeClr val="tx1"/>
                </a:solidFill>
                <a:effectLst/>
                <a:latin typeface="+mn-lt"/>
                <a:ea typeface="+mn-ea"/>
                <a:cs typeface="+mn-cs"/>
              </a:rPr>
              <a:t> are not explicit. They are non-trivial concurrent data structures including balancing operations such as rehashing and node split/merge operations.</a:t>
            </a:r>
            <a:endParaRPr lang="en-US" dirty="0"/>
          </a:p>
          <a:p>
            <a:endParaRPr lang="en-US" dirty="0"/>
          </a:p>
          <a:p>
            <a:r>
              <a:rPr lang="en-US" dirty="0"/>
              <a:t>The first bar is the baseline, which is the total stores in the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t>
            </a:r>
            <a:r>
              <a:rPr lang="en-US" altLang="zh-CN" dirty="0"/>
              <a:t>bar</a:t>
            </a:r>
            <a:r>
              <a:rPr lang="zh-CN" altLang="en-US" dirty="0"/>
              <a:t> </a:t>
            </a:r>
            <a:r>
              <a:rPr lang="en-US" dirty="0"/>
              <a:t>represent</a:t>
            </a:r>
            <a:r>
              <a:rPr lang="en-US" altLang="zh-CN" dirty="0"/>
              <a:t>s</a:t>
            </a:r>
            <a:r>
              <a:rPr lang="en-US" dirty="0"/>
              <a:t> the number of likely-</a:t>
            </a:r>
            <a:r>
              <a:rPr lang="en-US" sz="1200" dirty="0"/>
              <a:t>Linearization Point</a:t>
            </a:r>
            <a:r>
              <a:rPr lang="en-US" altLang="zh-CN" sz="1200" dirty="0"/>
              <a:t>s</a:t>
            </a:r>
            <a:r>
              <a:rPr lang="en-US" dirty="0"/>
              <a:t> when only Guarded-Protection </a:t>
            </a:r>
            <a:r>
              <a:rPr lang="en-US" altLang="zh-CN" dirty="0"/>
              <a:t>is</a:t>
            </a:r>
            <a:r>
              <a:rPr lang="zh-CN" altLang="en-US" dirty="0"/>
              <a:t> </a:t>
            </a:r>
            <a:r>
              <a:rPr lang="en-US" altLang="zh-CN" dirty="0"/>
              <a:t>used.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third bar represent</a:t>
            </a:r>
            <a:r>
              <a:rPr lang="en-US" altLang="zh-CN" dirty="0"/>
              <a:t>s</a:t>
            </a:r>
            <a:r>
              <a:rPr lang="en-US" dirty="0"/>
              <a:t> the number of likely-</a:t>
            </a:r>
            <a:r>
              <a:rPr lang="en-US" sz="1200" dirty="0"/>
              <a:t>Linearization Point</a:t>
            </a:r>
            <a:r>
              <a:rPr lang="en-US" altLang="zh-CN" sz="1200" dirty="0"/>
              <a:t>s</a:t>
            </a:r>
            <a:r>
              <a:rPr lang="en-US" dirty="0"/>
              <a:t> when only Publish-after-Initialization is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altLang="zh-CN" dirty="0"/>
              <a:t>fourth</a:t>
            </a:r>
            <a:r>
              <a:rPr lang="en-US" dirty="0"/>
              <a:t> bar shows the number of likely-</a:t>
            </a:r>
            <a:r>
              <a:rPr lang="en-US" sz="1200" dirty="0"/>
              <a:t>Linearization Point</a:t>
            </a:r>
            <a:r>
              <a:rPr lang="en-US" altLang="zh-CN" sz="1200" dirty="0"/>
              <a:t>s</a:t>
            </a:r>
            <a:r>
              <a:rPr lang="en-US" dirty="0"/>
              <a:t> of </a:t>
            </a:r>
            <a:r>
              <a:rPr lang="en-US" dirty="0" err="1"/>
              <a:t>Durinn</a:t>
            </a:r>
            <a:r>
              <a:rPr lang="en-US" dirty="0"/>
              <a:t> where both are considered.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bar is the number of </a:t>
            </a:r>
            <a:r>
              <a:rPr lang="en-US" sz="1200" dirty="0"/>
              <a:t>Linearization Point</a:t>
            </a:r>
            <a:r>
              <a:rPr lang="en-US" altLang="zh-CN" sz="1200" dirty="0"/>
              <a:t>s</a:t>
            </a:r>
            <a:r>
              <a:rPr lang="en-US" dirty="0"/>
              <a:t> from our manual source code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 shows that </a:t>
            </a:r>
            <a:r>
              <a:rPr lang="en-US" dirty="0" err="1"/>
              <a:t>Durinn</a:t>
            </a:r>
            <a:r>
              <a:rPr lang="en-US" dirty="0"/>
              <a:t> effectively reduces the number of likely-</a:t>
            </a:r>
            <a:r>
              <a:rPr lang="en-US" sz="1200" dirty="0"/>
              <a:t>Linearization Point</a:t>
            </a:r>
            <a:r>
              <a:rPr lang="en-US" altLang="zh-CN" sz="1200" dirty="0"/>
              <a:t>s</a:t>
            </a:r>
            <a:r>
              <a:rPr lang="en-US" dirty="0"/>
              <a:t> using two heuristics.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Durinn</a:t>
            </a:r>
            <a:r>
              <a:rPr lang="en-US" sz="1200" dirty="0"/>
              <a:t> only tests 35% and 82% of Total Stores.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number of likely-</a:t>
            </a:r>
            <a:r>
              <a:rPr lang="en-US" sz="1200" dirty="0"/>
              <a:t>Linearization Point</a:t>
            </a:r>
            <a:r>
              <a:rPr lang="en-US" altLang="zh-CN" sz="1200" dirty="0"/>
              <a:t>s</a:t>
            </a:r>
            <a:r>
              <a:rPr lang="en-US" sz="1200" kern="1200" dirty="0">
                <a:solidFill>
                  <a:schemeClr val="tx1"/>
                </a:solidFill>
                <a:effectLst/>
                <a:latin typeface="+mn-lt"/>
                <a:ea typeface="+mn-ea"/>
                <a:cs typeface="+mn-cs"/>
              </a:rPr>
              <a:t> inferred by </a:t>
            </a: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is twice as the number of manually-identified </a:t>
            </a:r>
            <a:r>
              <a:rPr lang="en-US" sz="1200" dirty="0"/>
              <a:t>Linearization Point</a:t>
            </a:r>
            <a:r>
              <a:rPr lang="en-US" altLang="zh-CN" sz="1200" dirty="0"/>
              <a:t>s</a:t>
            </a:r>
            <a:r>
              <a:rPr lang="en-US" sz="1200" kern="1200" dirty="0">
                <a:solidFill>
                  <a:schemeClr val="tx1"/>
                </a:solidFill>
                <a:effectLst/>
                <a:latin typeface="+mn-lt"/>
                <a:ea typeface="+mn-ea"/>
                <a:cs typeface="+mn-cs"/>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importantly our likely-</a:t>
            </a:r>
            <a:r>
              <a:rPr lang="en-US" sz="1200" dirty="0"/>
              <a:t>Linearization Point</a:t>
            </a:r>
            <a:r>
              <a:rPr lang="en-US" altLang="zh-CN" sz="1200" dirty="0"/>
              <a:t>s</a:t>
            </a:r>
            <a:r>
              <a:rPr lang="en-US" sz="1200" kern="1200" dirty="0">
                <a:solidFill>
                  <a:schemeClr val="tx1"/>
                </a:solidFill>
                <a:effectLst/>
                <a:latin typeface="+mn-lt"/>
                <a:ea typeface="+mn-ea"/>
                <a:cs typeface="+mn-cs"/>
              </a:rPr>
              <a:t> inference did not miss any true </a:t>
            </a:r>
            <a:r>
              <a:rPr lang="en-US" sz="1200" dirty="0"/>
              <a:t>Linearization Point</a:t>
            </a:r>
            <a:r>
              <a:rPr lang="en-US" sz="1200" kern="1200" dirty="0">
                <a:solidFill>
                  <a:schemeClr val="tx1"/>
                </a:solidFill>
                <a:effectLst/>
                <a:latin typeface="+mn-lt"/>
                <a:ea typeface="+mn-ea"/>
                <a:cs typeface="+mn-cs"/>
              </a:rPr>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29</a:t>
            </a:fld>
            <a:endParaRPr lang="en-US"/>
          </a:p>
        </p:txBody>
      </p:sp>
    </p:spTree>
    <p:extLst>
      <p:ext uri="{BB962C8B-B14F-4D97-AF65-F5344CB8AC3E}">
        <p14:creationId xmlns:p14="http://schemas.microsoft.com/office/powerpoint/2010/main" val="3873605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3</a:t>
            </a:fld>
            <a:endParaRPr lang="en-US"/>
          </a:p>
        </p:txBody>
      </p:sp>
    </p:spTree>
    <p:extLst>
      <p:ext uri="{BB962C8B-B14F-4D97-AF65-F5344CB8AC3E}">
        <p14:creationId xmlns:p14="http://schemas.microsoft.com/office/powerpoint/2010/main" val="61482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Linearizability is used for determining whether a crash state is consistent. Now we are going to present the definition of Durable Linearizability.</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Durable Linearizability requires</a:t>
            </a:r>
            <a:r>
              <a:rPr lang="zh-CN" altLang="en-US" dirty="0"/>
              <a:t> </a:t>
            </a:r>
            <a:r>
              <a:rPr lang="en-US" altLang="zh-CN" dirty="0"/>
              <a:t>3</a:t>
            </a:r>
            <a:r>
              <a:rPr lang="zh-CN" altLang="en-US" dirty="0"/>
              <a:t> </a:t>
            </a:r>
            <a:r>
              <a:rPr lang="en-US" altLang="zh-CN" dirty="0"/>
              <a:t>conditions</a:t>
            </a:r>
            <a:r>
              <a:rPr lang="en-US" dirty="0"/>
              <a:t>: </a:t>
            </a:r>
          </a:p>
          <a:p>
            <a:r>
              <a:rPr lang="en-US" altLang="zh-CN" dirty="0"/>
              <a:t>The</a:t>
            </a:r>
            <a:r>
              <a:rPr lang="zh-CN" altLang="en-US" dirty="0"/>
              <a:t> </a:t>
            </a:r>
            <a:r>
              <a:rPr lang="en-US" altLang="zh-CN" dirty="0"/>
              <a:t>first</a:t>
            </a:r>
            <a:r>
              <a:rPr lang="zh-CN" altLang="en-US" dirty="0"/>
              <a:t> </a:t>
            </a:r>
            <a:r>
              <a:rPr lang="en-US" altLang="zh-CN" dirty="0"/>
              <a:t>condition</a:t>
            </a:r>
            <a:r>
              <a:rPr lang="zh-CN" altLang="en-US" dirty="0"/>
              <a:t> </a:t>
            </a:r>
            <a:r>
              <a:rPr lang="en-US" altLang="zh-CN" dirty="0"/>
              <a:t>is</a:t>
            </a:r>
            <a:r>
              <a:rPr lang="zh-CN" altLang="en-US" dirty="0"/>
              <a:t> </a:t>
            </a:r>
            <a:r>
              <a:rPr lang="en-US" altLang="zh-CN" dirty="0"/>
              <a:t>that</a:t>
            </a:r>
            <a:r>
              <a:rPr lang="en-US" dirty="0"/>
              <a:t>, without a crash, all operations are linearizable</a:t>
            </a:r>
            <a:r>
              <a:rPr lang="en-US" altLang="zh-CN" dirty="0"/>
              <a:t>.</a:t>
            </a:r>
          </a:p>
          <a:p>
            <a:endParaRPr lang="en-US" dirty="0"/>
          </a:p>
          <a:p>
            <a:r>
              <a:rPr lang="en-US" dirty="0"/>
              <a:t>Linearizability is the </a:t>
            </a:r>
            <a:r>
              <a:rPr lang="en-US" sz="1200" kern="1200" dirty="0">
                <a:solidFill>
                  <a:schemeClr val="tx1"/>
                </a:solidFill>
                <a:effectLst/>
                <a:latin typeface="+mn-lt"/>
                <a:ea typeface="+mn-ea"/>
                <a:cs typeface="+mn-cs"/>
              </a:rPr>
              <a:t>existing widely-used correctness standard for concurrent programs.</a:t>
            </a:r>
            <a:endParaRPr lang="en-US" dirty="0"/>
          </a:p>
          <a:p>
            <a:r>
              <a:rPr lang="en-US" dirty="0"/>
              <a:t>Linearizability requires that all operations: </a:t>
            </a:r>
          </a:p>
          <a:p>
            <a:r>
              <a:rPr lang="en-US" dirty="0"/>
              <a:t>take effect </a:t>
            </a:r>
            <a:r>
              <a:rPr lang="en-US" sz="1200" dirty="0">
                <a:sym typeface="Wingdings" pitchFamily="2" charset="2"/>
              </a:rPr>
              <a:t>instantaneously</a:t>
            </a:r>
            <a:r>
              <a:rPr lang="en-US" dirty="0"/>
              <a:t> at a program point, which is called Linearizability point.</a:t>
            </a:r>
          </a:p>
          <a:p>
            <a:r>
              <a:rPr lang="en-US" dirty="0"/>
              <a:t>and that point is between the operation begin and end.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thread 1 is executing an insert operation</a:t>
            </a:r>
            <a:r>
              <a:rPr lang="zh-CN" altLang="en-US" dirty="0"/>
              <a:t> </a:t>
            </a:r>
            <a:r>
              <a:rPr lang="en-US" altLang="zh-CN" dirty="0"/>
              <a:t>and thread 2 is executing</a:t>
            </a:r>
            <a:r>
              <a:rPr lang="en-US" dirty="0"/>
              <a:t> a get operation after the insert. Under Linearizability, the effect of the </a:t>
            </a:r>
            <a:r>
              <a:rPr lang="en-US" altLang="zh-CN" dirty="0"/>
              <a:t>operation</a:t>
            </a:r>
            <a:r>
              <a:rPr lang="en-US" dirty="0"/>
              <a:t> must be token between the operation begin and end. </a:t>
            </a:r>
            <a:r>
              <a:rPr lang="en-US" altLang="zh-CN" dirty="0"/>
              <a:t>So</a:t>
            </a:r>
            <a:r>
              <a:rPr lang="zh-CN" altLang="en-US" dirty="0"/>
              <a:t> </a:t>
            </a:r>
            <a:r>
              <a:rPr lang="en-US" altLang="zh-CN" dirty="0"/>
              <a:t>the</a:t>
            </a:r>
            <a:r>
              <a:rPr lang="zh-CN" altLang="en-US" dirty="0"/>
              <a:t> </a:t>
            </a:r>
            <a:r>
              <a:rPr lang="en-US" altLang="zh-CN" dirty="0"/>
              <a:t>get</a:t>
            </a:r>
            <a:r>
              <a:rPr lang="zh-CN" altLang="en-US" dirty="0"/>
              <a:t> </a:t>
            </a:r>
            <a:r>
              <a:rPr lang="en-US" altLang="zh-CN" dirty="0"/>
              <a:t>must</a:t>
            </a:r>
            <a:r>
              <a:rPr lang="zh-CN" altLang="en-US" dirty="0"/>
              <a:t> </a:t>
            </a:r>
            <a:r>
              <a:rPr lang="en-US" altLang="zh-CN" dirty="0"/>
              <a:t>observe</a:t>
            </a:r>
            <a:r>
              <a:rPr lang="zh-CN" altLang="en-US" dirty="0"/>
              <a:t> </a:t>
            </a:r>
            <a:r>
              <a:rPr lang="en-US" altLang="zh-CN" dirty="0"/>
              <a:t>the</a:t>
            </a:r>
            <a:r>
              <a:rPr lang="zh-CN" altLang="en-US" dirty="0"/>
              <a:t> </a:t>
            </a:r>
            <a:r>
              <a:rPr lang="en-US" altLang="zh-CN" dirty="0"/>
              <a:t>effect</a:t>
            </a:r>
            <a:r>
              <a:rPr lang="zh-CN" altLang="en-US" dirty="0"/>
              <a:t> </a:t>
            </a:r>
            <a:r>
              <a:rPr lang="en-US" altLang="zh-CN" dirty="0"/>
              <a:t>of</a:t>
            </a:r>
            <a:r>
              <a:rPr lang="zh-CN" altLang="en-US" dirty="0"/>
              <a:t> </a:t>
            </a:r>
            <a:r>
              <a:rPr lang="en-US" altLang="zh-CN" dirty="0"/>
              <a:t>the</a:t>
            </a:r>
            <a:r>
              <a:rPr lang="zh-CN" altLang="en-US" dirty="0"/>
              <a:t> </a:t>
            </a:r>
            <a:r>
              <a:rPr lang="en-US" altLang="zh-CN" dirty="0"/>
              <a:t>insert,</a:t>
            </a:r>
            <a:r>
              <a:rPr lang="zh-CN" altLang="en-US" dirty="0"/>
              <a:t> </a:t>
            </a:r>
            <a:r>
              <a:rPr lang="en-US" altLang="zh-CN" dirty="0"/>
              <a:t>so</a:t>
            </a:r>
            <a:r>
              <a:rPr lang="zh-CN" altLang="en-US" dirty="0"/>
              <a:t> </a:t>
            </a:r>
            <a:r>
              <a:rPr lang="en-US" altLang="zh-CN" dirty="0"/>
              <a:t>the</a:t>
            </a:r>
            <a:r>
              <a:rPr lang="zh-CN" altLang="en-US" dirty="0"/>
              <a:t> </a:t>
            </a:r>
            <a:r>
              <a:rPr lang="en-US" altLang="zh-CN" dirty="0"/>
              <a:t>get</a:t>
            </a:r>
            <a:r>
              <a:rPr lang="zh-CN" altLang="en-US" dirty="0"/>
              <a:t> </a:t>
            </a:r>
            <a:r>
              <a:rPr lang="en-US" altLang="zh-CN" dirty="0"/>
              <a:t>returns</a:t>
            </a:r>
            <a:r>
              <a:rPr lang="zh-CN" altLang="en-US" dirty="0"/>
              <a:t> </a:t>
            </a:r>
            <a:r>
              <a:rPr lang="en-US" altLang="zh-CN" dirty="0"/>
              <a:t>v1.</a:t>
            </a:r>
            <a:endParaRPr lang="en-US" dirty="0"/>
          </a:p>
          <a:p>
            <a:endParaRPr lang="en-US" dirty="0"/>
          </a:p>
          <a:p>
            <a:r>
              <a:rPr lang="en-US" dirty="0"/>
              <a:t>Let’s have another example. </a:t>
            </a:r>
            <a:r>
              <a:rPr lang="en-US" altLang="zh-CN" dirty="0"/>
              <a:t>What</a:t>
            </a:r>
            <a:r>
              <a:rPr lang="zh-CN" altLang="en-US" dirty="0"/>
              <a:t> </a:t>
            </a:r>
            <a:r>
              <a:rPr lang="en-US" altLang="zh-CN" dirty="0"/>
              <a:t>if</a:t>
            </a:r>
            <a:r>
              <a:rPr lang="zh-CN" altLang="en-US" dirty="0"/>
              <a:t> </a:t>
            </a:r>
            <a:r>
              <a:rPr lang="en-US" altLang="zh-CN" dirty="0"/>
              <a:t>there</a:t>
            </a:r>
            <a:r>
              <a:rPr lang="zh-CN" altLang="en-US" dirty="0"/>
              <a:t> </a:t>
            </a:r>
            <a:r>
              <a:rPr lang="en-US" altLang="zh-CN" dirty="0"/>
              <a:t>an</a:t>
            </a:r>
            <a:r>
              <a:rPr lang="zh-CN" altLang="en-US" dirty="0"/>
              <a:t> </a:t>
            </a:r>
            <a:r>
              <a:rPr lang="en-US" altLang="zh-CN" dirty="0"/>
              <a:t>insert</a:t>
            </a:r>
            <a:r>
              <a:rPr lang="zh-CN" altLang="en-US" dirty="0"/>
              <a:t> </a:t>
            </a:r>
            <a:r>
              <a:rPr lang="en-US" altLang="zh-CN" dirty="0"/>
              <a:t>and</a:t>
            </a:r>
            <a:r>
              <a:rPr lang="zh-CN" altLang="en-US" dirty="0"/>
              <a:t> </a:t>
            </a:r>
            <a:r>
              <a:rPr lang="en-US" altLang="zh-CN" dirty="0"/>
              <a:t>get</a:t>
            </a:r>
            <a:r>
              <a:rPr lang="zh-CN" altLang="en-US" dirty="0"/>
              <a:t> </a:t>
            </a:r>
            <a:r>
              <a:rPr lang="en-US" altLang="zh-CN" dirty="0"/>
              <a:t>running</a:t>
            </a:r>
            <a:r>
              <a:rPr lang="zh-CN" altLang="en-US" dirty="0"/>
              <a:t> </a:t>
            </a:r>
            <a:r>
              <a:rPr lang="en-US" altLang="zh-CN" dirty="0"/>
              <a:t>concurrently.</a:t>
            </a:r>
            <a:endParaRPr lang="en-US" dirty="0"/>
          </a:p>
          <a:p>
            <a:r>
              <a:rPr lang="en-US" dirty="0"/>
              <a:t>Thread 1 is executing two continuous insert operations, the thread 2 is running a get operation concurrently.</a:t>
            </a:r>
          </a:p>
          <a:p>
            <a:r>
              <a:rPr lang="en-US" dirty="0"/>
              <a:t>Under Linearizability, the effect of the </a:t>
            </a:r>
            <a:r>
              <a:rPr lang="en-US" altLang="zh-CN" dirty="0"/>
              <a:t>operation</a:t>
            </a:r>
            <a:r>
              <a:rPr lang="en-US" dirty="0"/>
              <a:t> must be token between the operation begin and end</a:t>
            </a:r>
            <a:r>
              <a:rPr lang="en-US" altLang="zh-CN" dirty="0"/>
              <a:t>.</a:t>
            </a:r>
            <a:r>
              <a:rPr lang="zh-CN" altLang="en-US" dirty="0"/>
              <a:t> </a:t>
            </a:r>
            <a:r>
              <a:rPr lang="en-US" altLang="zh-CN" dirty="0"/>
              <a:t>So</a:t>
            </a:r>
            <a:r>
              <a:rPr lang="zh-CN" altLang="en-US" dirty="0"/>
              <a:t> </a:t>
            </a:r>
            <a:r>
              <a:rPr lang="en-US" altLang="zh-CN" dirty="0"/>
              <a:t>the</a:t>
            </a:r>
            <a:r>
              <a:rPr lang="zh-CN" altLang="en-US" dirty="0"/>
              <a:t> </a:t>
            </a:r>
            <a:r>
              <a:rPr lang="en-US" altLang="zh-CN" dirty="0"/>
              <a:t>get</a:t>
            </a:r>
            <a:r>
              <a:rPr lang="zh-CN" altLang="en-US" dirty="0"/>
              <a:t> </a:t>
            </a:r>
            <a:r>
              <a:rPr lang="en-US" altLang="zh-CN" dirty="0"/>
              <a:t>must</a:t>
            </a:r>
            <a:r>
              <a:rPr lang="zh-CN" altLang="en-US" dirty="0"/>
              <a:t> </a:t>
            </a:r>
            <a:r>
              <a:rPr lang="en-US" altLang="zh-CN" dirty="0"/>
              <a:t>observe</a:t>
            </a:r>
            <a:r>
              <a:rPr lang="zh-CN" altLang="en-US" dirty="0"/>
              <a:t> </a:t>
            </a:r>
            <a:r>
              <a:rPr lang="en-US" altLang="zh-CN" dirty="0"/>
              <a:t>the</a:t>
            </a:r>
            <a:r>
              <a:rPr lang="zh-CN" altLang="en-US" dirty="0"/>
              <a:t> </a:t>
            </a:r>
            <a:r>
              <a:rPr lang="en-US" altLang="zh-CN" dirty="0"/>
              <a:t>effect</a:t>
            </a:r>
            <a:r>
              <a:rPr lang="zh-CN" altLang="en-US" dirty="0"/>
              <a:t> </a:t>
            </a:r>
            <a:r>
              <a:rPr lang="en-US" altLang="zh-CN" dirty="0"/>
              <a:t>of</a:t>
            </a:r>
            <a:r>
              <a:rPr lang="zh-CN" altLang="en-US" dirty="0"/>
              <a:t> </a:t>
            </a:r>
            <a:r>
              <a:rPr lang="en-US" altLang="zh-CN" dirty="0"/>
              <a:t>the</a:t>
            </a:r>
            <a:r>
              <a:rPr lang="zh-CN" altLang="en-US" dirty="0"/>
              <a:t> </a:t>
            </a:r>
            <a:r>
              <a:rPr lang="en-US" altLang="zh-CN" dirty="0"/>
              <a:t>first</a:t>
            </a:r>
            <a:r>
              <a:rPr lang="zh-CN" altLang="en-US" dirty="0"/>
              <a:t> </a:t>
            </a:r>
            <a:r>
              <a:rPr lang="en-US" altLang="zh-CN" dirty="0"/>
              <a:t>insert,</a:t>
            </a:r>
            <a:r>
              <a:rPr lang="zh-CN" altLang="en-US" dirty="0"/>
              <a:t> </a:t>
            </a:r>
            <a:r>
              <a:rPr lang="en-US" altLang="zh-CN" dirty="0"/>
              <a:t>but</a:t>
            </a:r>
            <a:r>
              <a:rPr lang="zh-CN" altLang="en-US" dirty="0"/>
              <a:t> </a:t>
            </a:r>
            <a:r>
              <a:rPr lang="en-US" altLang="zh-CN" dirty="0"/>
              <a:t>the</a:t>
            </a:r>
            <a:r>
              <a:rPr lang="zh-CN" altLang="en-US" dirty="0"/>
              <a:t> </a:t>
            </a:r>
            <a:r>
              <a:rPr lang="en-US" altLang="zh-CN" dirty="0"/>
              <a:t>get</a:t>
            </a:r>
            <a:r>
              <a:rPr lang="zh-CN" altLang="en-US" dirty="0"/>
              <a:t> </a:t>
            </a:r>
            <a:r>
              <a:rPr lang="en-US" altLang="zh-CN" dirty="0"/>
              <a:t>may</a:t>
            </a:r>
            <a:r>
              <a:rPr lang="zh-CN" altLang="en-US" dirty="0"/>
              <a:t> </a:t>
            </a:r>
            <a:r>
              <a:rPr lang="en-US" altLang="zh-CN" dirty="0"/>
              <a:t>or</a:t>
            </a:r>
            <a:r>
              <a:rPr lang="zh-CN" altLang="en-US" dirty="0"/>
              <a:t> </a:t>
            </a:r>
            <a:r>
              <a:rPr lang="en-US" altLang="zh-CN" dirty="0"/>
              <a:t>may</a:t>
            </a:r>
            <a:r>
              <a:rPr lang="zh-CN" altLang="en-US" dirty="0"/>
              <a:t> </a:t>
            </a:r>
            <a:r>
              <a:rPr lang="en-US" altLang="zh-CN" dirty="0"/>
              <a:t>not</a:t>
            </a:r>
            <a:r>
              <a:rPr lang="zh-CN" altLang="en-US" dirty="0"/>
              <a:t> </a:t>
            </a:r>
            <a:r>
              <a:rPr lang="en-US" altLang="zh-CN" dirty="0"/>
              <a:t>observe</a:t>
            </a:r>
            <a:r>
              <a:rPr lang="zh-CN" altLang="en-US" dirty="0"/>
              <a:t> </a:t>
            </a:r>
            <a:r>
              <a:rPr lang="en-US" altLang="zh-CN" dirty="0"/>
              <a:t>the</a:t>
            </a:r>
            <a:r>
              <a:rPr lang="zh-CN" altLang="en-US" dirty="0"/>
              <a:t> </a:t>
            </a:r>
            <a:r>
              <a:rPr lang="en-US" altLang="zh-CN" dirty="0"/>
              <a:t>effect</a:t>
            </a:r>
            <a:r>
              <a:rPr lang="zh-CN" altLang="en-US" dirty="0"/>
              <a:t> </a:t>
            </a:r>
            <a:r>
              <a:rPr lang="en-US" altLang="zh-CN" dirty="0"/>
              <a:t>of</a:t>
            </a:r>
            <a:r>
              <a:rPr lang="zh-CN" altLang="en-US" dirty="0"/>
              <a:t> </a:t>
            </a:r>
            <a:r>
              <a:rPr lang="en-US" altLang="zh-CN" dirty="0"/>
              <a:t>the</a:t>
            </a:r>
            <a:r>
              <a:rPr lang="zh-CN" altLang="en-US" dirty="0"/>
              <a:t> </a:t>
            </a:r>
            <a:r>
              <a:rPr lang="en-US" altLang="zh-CN" dirty="0"/>
              <a:t>second</a:t>
            </a:r>
            <a:r>
              <a:rPr lang="zh-CN" altLang="en-US" dirty="0"/>
              <a:t> </a:t>
            </a:r>
            <a:r>
              <a:rPr lang="en-US" altLang="zh-CN" dirty="0"/>
              <a:t>insert.</a:t>
            </a:r>
            <a:endParaRPr lang="en-US" dirty="0"/>
          </a:p>
          <a:p>
            <a:r>
              <a:rPr lang="en-US" dirty="0"/>
              <a:t>If the get does not </a:t>
            </a:r>
            <a:r>
              <a:rPr lang="en-US" altLang="zh-CN" dirty="0"/>
              <a:t>observe</a:t>
            </a:r>
            <a:r>
              <a:rPr lang="en-US" dirty="0"/>
              <a:t> the effect of the second insert, that is the linearization point happens earlier, then the get returns v1.</a:t>
            </a:r>
          </a:p>
          <a:p>
            <a:r>
              <a:rPr lang="en-US" dirty="0"/>
              <a:t>If the get does </a:t>
            </a:r>
            <a:r>
              <a:rPr lang="en-US" altLang="zh-CN" dirty="0"/>
              <a:t>observe</a:t>
            </a:r>
            <a:r>
              <a:rPr lang="en-US" dirty="0"/>
              <a:t> the effect of the second insert, that is the linearization point happens later, then the get returns v2.</a:t>
            </a:r>
          </a:p>
        </p:txBody>
      </p:sp>
      <p:sp>
        <p:nvSpPr>
          <p:cNvPr id="4" name="Slide Number Placeholder 3"/>
          <p:cNvSpPr>
            <a:spLocks noGrp="1"/>
          </p:cNvSpPr>
          <p:nvPr>
            <p:ph type="sldNum" sz="quarter" idx="5"/>
          </p:nvPr>
        </p:nvSpPr>
        <p:spPr/>
        <p:txBody>
          <a:bodyPr/>
          <a:lstStyle/>
          <a:p>
            <a:fld id="{A7B6A20E-E93F-41B6-ADC2-0C189BB608EC}" type="slidenum">
              <a:rPr lang="en-US" smtClean="0"/>
              <a:t>4</a:t>
            </a:fld>
            <a:endParaRPr lang="en-US"/>
          </a:p>
        </p:txBody>
      </p:sp>
    </p:spTree>
    <p:extLst>
      <p:ext uri="{BB962C8B-B14F-4D97-AF65-F5344CB8AC3E}">
        <p14:creationId xmlns:p14="http://schemas.microsoft.com/office/powerpoint/2010/main" val="386284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condition of Durable Linearizability, completed operations before a crash should preserve all semantic after crash. All semantic means that the operation should be treated as full executed after crash.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condition, incomplete operations upon a crash should preserve all or nothing semantic after crash. Nothing semantic means that the operation should be treated as not-at-all executed after crash.</a:t>
            </a:r>
          </a:p>
          <a:p>
            <a:endParaRPr lang="en-US" dirty="0"/>
          </a:p>
          <a:p>
            <a:r>
              <a:rPr lang="en-US" dirty="0"/>
              <a:t>For example, a crash happens at the second insert. </a:t>
            </a:r>
          </a:p>
          <a:p>
            <a:r>
              <a:rPr lang="en-US" dirty="0"/>
              <a:t>The first insert is a completed operation, the second insert is an incomplete operation.</a:t>
            </a:r>
          </a:p>
          <a:p>
            <a:r>
              <a:rPr lang="en-US" dirty="0"/>
              <a:t>Under Durable Linearizability, the second incomplete insert should preserve all or nothing semantic, so the get returns either v1 or v2.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there is an operation running concurrently with a crashing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Thread 1 is executing two continuous insert operation, the thread 2 is running a get operation concurrently.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 Durable Linearizability, there are two legal execution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If the get does not see the effect of the second insert, the get will return v1, which means the second insert is incomplete and should preserve all or nothing semantic, so the get after crash should return v1 or v2.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If the get does see the effect of the second insert, which means the second insert is completed and should preserve all semantic, so the get after crash should return v2.</a:t>
            </a:r>
          </a:p>
        </p:txBody>
      </p:sp>
      <p:sp>
        <p:nvSpPr>
          <p:cNvPr id="4" name="Slide Number Placeholder 3"/>
          <p:cNvSpPr>
            <a:spLocks noGrp="1"/>
          </p:cNvSpPr>
          <p:nvPr>
            <p:ph type="sldNum" sz="quarter" idx="5"/>
          </p:nvPr>
        </p:nvSpPr>
        <p:spPr/>
        <p:txBody>
          <a:bodyPr/>
          <a:lstStyle/>
          <a:p>
            <a:fld id="{A7B6A20E-E93F-41B6-ADC2-0C189BB608EC}" type="slidenum">
              <a:rPr lang="en-US" smtClean="0"/>
              <a:t>5</a:t>
            </a:fld>
            <a:endParaRPr lang="en-US"/>
          </a:p>
        </p:txBody>
      </p:sp>
    </p:spTree>
    <p:extLst>
      <p:ext uri="{BB962C8B-B14F-4D97-AF65-F5344CB8AC3E}">
        <p14:creationId xmlns:p14="http://schemas.microsoft.com/office/powerpoint/2010/main" val="411726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Durable Linearizability describes the correct NVM operation behaviors in two dimensions: (1) crash state and (2) thread interleaving.</a:t>
            </a:r>
          </a:p>
          <a:p>
            <a:endParaRPr lang="en-US" dirty="0"/>
          </a:p>
          <a:p>
            <a:r>
              <a:rPr lang="en-US" dirty="0"/>
              <a:t>And any incorrect operation behavior leads to a durable linearizability bug.</a:t>
            </a:r>
          </a:p>
          <a:p>
            <a:r>
              <a:rPr lang="en-US" dirty="0"/>
              <a:t>Let’s use the previous example here again.</a:t>
            </a:r>
          </a:p>
          <a:p>
            <a:r>
              <a:rPr lang="en-US" dirty="0"/>
              <a:t>If the get does see the effect of the second insert, which means the second insert is completed and should preserve all semantic, so the get after crash should return v2. This is one correct behavior.</a:t>
            </a:r>
          </a:p>
          <a:p>
            <a:r>
              <a:rPr lang="en-US" dirty="0"/>
              <a:t>An incorrect behavior could be that the crashing insert fails preserve the all semantic, then the get after return v1. This is indeed a durable linearizability bug!</a:t>
            </a:r>
          </a:p>
        </p:txBody>
      </p:sp>
      <p:sp>
        <p:nvSpPr>
          <p:cNvPr id="4" name="Slide Number Placeholder 3"/>
          <p:cNvSpPr>
            <a:spLocks noGrp="1"/>
          </p:cNvSpPr>
          <p:nvPr>
            <p:ph type="sldNum" sz="quarter" idx="5"/>
          </p:nvPr>
        </p:nvSpPr>
        <p:spPr/>
        <p:txBody>
          <a:bodyPr/>
          <a:lstStyle/>
          <a:p>
            <a:fld id="{A7B6A20E-E93F-41B6-ADC2-0C189BB608EC}" type="slidenum">
              <a:rPr lang="en-US" smtClean="0"/>
              <a:t>6</a:t>
            </a:fld>
            <a:endParaRPr lang="en-US"/>
          </a:p>
        </p:txBody>
      </p:sp>
    </p:spTree>
    <p:extLst>
      <p:ext uri="{BB962C8B-B14F-4D97-AF65-F5344CB8AC3E}">
        <p14:creationId xmlns:p14="http://schemas.microsoft.com/office/powerpoint/2010/main" val="534333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7</a:t>
            </a:fld>
            <a:endParaRPr lang="en-US"/>
          </a:p>
        </p:txBody>
      </p:sp>
    </p:spTree>
    <p:extLst>
      <p:ext uri="{BB962C8B-B14F-4D97-AF65-F5344CB8AC3E}">
        <p14:creationId xmlns:p14="http://schemas.microsoft.com/office/powerpoint/2010/main" val="150969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B6A20E-E93F-41B6-ADC2-0C189BB608EC}" type="slidenum">
              <a:rPr lang="en-US" smtClean="0"/>
              <a:t>8</a:t>
            </a:fld>
            <a:endParaRPr lang="en-US"/>
          </a:p>
        </p:txBody>
      </p:sp>
    </p:spTree>
    <p:extLst>
      <p:ext uri="{BB962C8B-B14F-4D97-AF65-F5344CB8AC3E}">
        <p14:creationId xmlns:p14="http://schemas.microsoft.com/office/powerpoint/2010/main" val="218156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Now I am going to introduce the overview of </a:t>
            </a:r>
            <a:r>
              <a:rPr lang="en-US" sz="1200" dirty="0" err="1">
                <a:sym typeface="Wingdings" pitchFamily="2" charset="2"/>
              </a:rPr>
              <a:t>Durinn</a:t>
            </a:r>
            <a:r>
              <a:rPr lang="en-US" sz="1200" dirty="0">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The </a:t>
            </a:r>
            <a:r>
              <a:rPr lang="en-US" dirty="0"/>
              <a:t>heuristic</a:t>
            </a:r>
            <a:r>
              <a:rPr lang="en-US" sz="1200" dirty="0">
                <a:sym typeface="Wingdings" pitchFamily="2" charset="2"/>
              </a:rPr>
              <a:t> of </a:t>
            </a:r>
            <a:r>
              <a:rPr lang="en-US" sz="1200" dirty="0" err="1">
                <a:sym typeface="Wingdings" pitchFamily="2" charset="2"/>
              </a:rPr>
              <a:t>Durinn</a:t>
            </a:r>
            <a:r>
              <a:rPr lang="en-US" sz="1200" dirty="0">
                <a:sym typeface="Wingdings" pitchFamily="2" charset="2"/>
              </a:rPr>
              <a:t> is that once we know the Linearization point, then we can understand the operation behaviors.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For example, what’s is the operation behavior if a crash before Linearization point,  between those two points, or after the durability 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The design of </a:t>
            </a:r>
            <a:r>
              <a:rPr lang="en-US" sz="1200" dirty="0" err="1">
                <a:sym typeface="Wingdings" pitchFamily="2" charset="2"/>
              </a:rPr>
              <a:t>Durinn</a:t>
            </a:r>
            <a:r>
              <a:rPr lang="en-US" sz="1200" dirty="0">
                <a:sym typeface="Wingdings" pitchFamily="2" charset="2"/>
              </a:rPr>
              <a:t> is based on two key ideas.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The first key idea is that by understanding the operation behaviors under Durable Linearizability, </a:t>
            </a:r>
            <a:r>
              <a:rPr lang="en-US" sz="1200" dirty="0" err="1">
                <a:sym typeface="Wingdings" pitchFamily="2" charset="2"/>
              </a:rPr>
              <a:t>Durinn</a:t>
            </a:r>
            <a:r>
              <a:rPr lang="en-US" sz="1200" dirty="0">
                <a:sym typeface="Wingdings" pitchFamily="2" charset="2"/>
              </a:rPr>
              <a:t> classifies three bug patterns.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The second key idea is that, for each bug pattern, </a:t>
            </a:r>
            <a:r>
              <a:rPr lang="en-US" sz="1200" dirty="0" err="1">
                <a:sym typeface="Wingdings" pitchFamily="2" charset="2"/>
              </a:rPr>
              <a:t>Durinn</a:t>
            </a:r>
            <a:r>
              <a:rPr lang="en-US" sz="1200" dirty="0">
                <a:sym typeface="Wingdings" pitchFamily="2" charset="2"/>
              </a:rPr>
              <a:t> constructs worst-case scenario to trigger incorrect behaviors.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By constructing worst case scenario, </a:t>
            </a:r>
            <a:r>
              <a:rPr lang="en-US" sz="1200" dirty="0" err="1">
                <a:sym typeface="Wingdings" pitchFamily="2" charset="2"/>
              </a:rPr>
              <a:t>Durinn</a:t>
            </a:r>
            <a:r>
              <a:rPr lang="en-US" sz="1200" dirty="0">
                <a:sym typeface="Wingdings" pitchFamily="2" charset="2"/>
              </a:rPr>
              <a:t> only tests certain NVM accesses, thus further reducing the test space of crash states, and also reducing the test space of thread interleaving in a unified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itchFamily="2" charset="2"/>
              </a:rPr>
              <a:t>The figure shows the workflow of </a:t>
            </a:r>
            <a:r>
              <a:rPr lang="en-US" sz="1200" dirty="0" err="1">
                <a:sym typeface="Wingdings" pitchFamily="2" charset="2"/>
              </a:rPr>
              <a:t>Durinn</a:t>
            </a:r>
            <a:r>
              <a:rPr lang="en-US" sz="1200" dirty="0">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takes a target NVM data structure and a test case as inputs.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first instruments a program and runs a test case to collect a memory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then infers likely-linearization points from the trace.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Given the memory trace and the identified likely-linearization points, </a:t>
            </a: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performs adversarial test to generate a collection of crashed NVM images and thread schedules.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Lastly, </a:t>
            </a:r>
            <a:r>
              <a:rPr lang="en-US" sz="1200" kern="1200" dirty="0" err="1">
                <a:solidFill>
                  <a:schemeClr val="tx1"/>
                </a:solidFill>
                <a:effectLst/>
                <a:latin typeface="+mn-lt"/>
                <a:ea typeface="+mn-ea"/>
                <a:cs typeface="+mn-cs"/>
              </a:rPr>
              <a:t>Durinn</a:t>
            </a:r>
            <a:r>
              <a:rPr lang="en-US" sz="1200" kern="1200" dirty="0">
                <a:solidFill>
                  <a:schemeClr val="tx1"/>
                </a:solidFill>
                <a:effectLst/>
                <a:latin typeface="+mn-lt"/>
                <a:ea typeface="+mn-ea"/>
                <a:cs typeface="+mn-cs"/>
              </a:rPr>
              <a:t> validates the generated crashed NVM images along with the generated thread schedules to detect durable linearizability bugs.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Today’s talk mainly focuses on the component of likely-linearization point inference and adversarial test.</a:t>
            </a:r>
          </a:p>
        </p:txBody>
      </p:sp>
      <p:sp>
        <p:nvSpPr>
          <p:cNvPr id="4" name="Slide Number Placeholder 3"/>
          <p:cNvSpPr>
            <a:spLocks noGrp="1"/>
          </p:cNvSpPr>
          <p:nvPr>
            <p:ph type="sldNum" sz="quarter" idx="5"/>
          </p:nvPr>
        </p:nvSpPr>
        <p:spPr/>
        <p:txBody>
          <a:bodyPr/>
          <a:lstStyle/>
          <a:p>
            <a:fld id="{A7B6A20E-E93F-41B6-ADC2-0C189BB608EC}" type="slidenum">
              <a:rPr lang="en-US" smtClean="0"/>
              <a:t>9</a:t>
            </a:fld>
            <a:endParaRPr lang="en-US"/>
          </a:p>
        </p:txBody>
      </p:sp>
    </p:spTree>
    <p:extLst>
      <p:ext uri="{BB962C8B-B14F-4D97-AF65-F5344CB8AC3E}">
        <p14:creationId xmlns:p14="http://schemas.microsoft.com/office/powerpoint/2010/main" val="1365245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empla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65CC3B-F366-4ECD-95B1-5FAE048F45BA}"/>
              </a:ext>
            </a:extLst>
          </p:cNvPr>
          <p:cNvSpPr/>
          <p:nvPr userDrawn="1"/>
        </p:nvSpPr>
        <p:spPr>
          <a:xfrm>
            <a:off x="0" y="6347460"/>
            <a:ext cx="12192000" cy="510540"/>
          </a:xfrm>
          <a:prstGeom prst="rect">
            <a:avLst/>
          </a:prstGeom>
          <a:solidFill>
            <a:srgbClr val="85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38002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empla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65CC3B-F366-4ECD-95B1-5FAE048F45BA}"/>
              </a:ext>
            </a:extLst>
          </p:cNvPr>
          <p:cNvSpPr/>
          <p:nvPr userDrawn="1"/>
        </p:nvSpPr>
        <p:spPr>
          <a:xfrm>
            <a:off x="0" y="6347460"/>
            <a:ext cx="12192000" cy="510540"/>
          </a:xfrm>
          <a:prstGeom prst="rect">
            <a:avLst/>
          </a:prstGeom>
          <a:solidFill>
            <a:srgbClr val="85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EA83F-B2B0-4BB8-88C7-7813E3532BF0}"/>
              </a:ext>
            </a:extLst>
          </p:cNvPr>
          <p:cNvSpPr>
            <a:spLocks noGrp="1"/>
          </p:cNvSpPr>
          <p:nvPr>
            <p:ph type="title"/>
          </p:nvPr>
        </p:nvSpPr>
        <p:spPr>
          <a:xfrm>
            <a:off x="409575" y="362605"/>
            <a:ext cx="10515600" cy="510541"/>
          </a:xfrm>
          <a:prstGeom prst="rect">
            <a:avLst/>
          </a:prstGeom>
        </p:spPr>
        <p:txBody>
          <a:bodyPr/>
          <a:lstStyle>
            <a:lvl1pPr>
              <a:defRPr sz="3600">
                <a:latin typeface="HK Grotesk" panose="00000500000000000000" pitchFamily="50" charset="0"/>
              </a:defRPr>
            </a:lvl1pPr>
          </a:lstStyle>
          <a:p>
            <a:r>
              <a:rPr lang="en-US" dirty="0"/>
              <a:t>Click to edit Master title style</a:t>
            </a:r>
          </a:p>
        </p:txBody>
      </p:sp>
      <p:sp>
        <p:nvSpPr>
          <p:cNvPr id="14" name="Rectangle 13">
            <a:extLst>
              <a:ext uri="{FF2B5EF4-FFF2-40B4-BE49-F238E27FC236}">
                <a16:creationId xmlns:a16="http://schemas.microsoft.com/office/drawing/2014/main" id="{B32257E3-F7B0-4B6D-8248-3AA29C8F9A2F}"/>
              </a:ext>
            </a:extLst>
          </p:cNvPr>
          <p:cNvSpPr/>
          <p:nvPr userDrawn="1"/>
        </p:nvSpPr>
        <p:spPr>
          <a:xfrm>
            <a:off x="409575" y="843192"/>
            <a:ext cx="10515600" cy="75673"/>
          </a:xfrm>
          <a:prstGeom prst="rect">
            <a:avLst/>
          </a:prstGeom>
          <a:solidFill>
            <a:srgbClr val="85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2BA4071-8255-40FB-B27E-9AB4B9B66CE8}"/>
              </a:ext>
            </a:extLst>
          </p:cNvPr>
          <p:cNvSpPr>
            <a:spLocks noGrp="1"/>
          </p:cNvSpPr>
          <p:nvPr>
            <p:ph type="sldNum" sz="quarter" idx="10"/>
          </p:nvPr>
        </p:nvSpPr>
        <p:spPr>
          <a:xfrm>
            <a:off x="-97104" y="6420167"/>
            <a:ext cx="648070" cy="365125"/>
          </a:xfrm>
        </p:spPr>
        <p:txBody>
          <a:bodyPr/>
          <a:lstStyle>
            <a:lvl1pPr>
              <a:defRPr sz="2800">
                <a:solidFill>
                  <a:schemeClr val="bg1"/>
                </a:solidFill>
              </a:defRPr>
            </a:lvl1pPr>
          </a:lstStyle>
          <a:p>
            <a:fld id="{857551B3-D6DC-457C-8811-E5AD463B26DA}" type="slidenum">
              <a:rPr lang="en-US" smtClean="0"/>
              <a:pPr/>
              <a:t>‹#›</a:t>
            </a:fld>
            <a:endParaRPr lang="en-US" dirty="0"/>
          </a:p>
        </p:txBody>
      </p:sp>
    </p:spTree>
    <p:extLst>
      <p:ext uri="{BB962C8B-B14F-4D97-AF65-F5344CB8AC3E}">
        <p14:creationId xmlns:p14="http://schemas.microsoft.com/office/powerpoint/2010/main" val="325392137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C2309-5BD9-C1B4-F75C-BCC0B3B03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DEE0E4-AC5D-D661-8902-3B10D7924F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1E4AA-9A39-FDAE-C83B-C8C48314F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F6C89-7794-A145-85CB-D794F5CB411B}" type="datetimeFigureOut">
              <a:rPr lang="en-US" smtClean="0"/>
              <a:t>7/4/22</a:t>
            </a:fld>
            <a:endParaRPr lang="en-US"/>
          </a:p>
        </p:txBody>
      </p:sp>
      <p:sp>
        <p:nvSpPr>
          <p:cNvPr id="5" name="Footer Placeholder 4">
            <a:extLst>
              <a:ext uri="{FF2B5EF4-FFF2-40B4-BE49-F238E27FC236}">
                <a16:creationId xmlns:a16="http://schemas.microsoft.com/office/drawing/2014/main" id="{D053D457-EB95-0D1D-A982-ADC2B7643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85C051-C8D8-3AE4-C5F3-EACA95318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1CCB2-2719-7748-91C6-3207EFB8C4D4}" type="slidenum">
              <a:rPr lang="en-US" smtClean="0"/>
              <a:t>‹#›</a:t>
            </a:fld>
            <a:endParaRPr lang="en-US"/>
          </a:p>
        </p:txBody>
      </p:sp>
    </p:spTree>
    <p:extLst>
      <p:ext uri="{BB962C8B-B14F-4D97-AF65-F5344CB8AC3E}">
        <p14:creationId xmlns:p14="http://schemas.microsoft.com/office/powerpoint/2010/main" val="3370528367"/>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8A3D5D-79D9-4BFE-982E-99D40BA52E4F}"/>
              </a:ext>
            </a:extLst>
          </p:cNvPr>
          <p:cNvSpPr/>
          <p:nvPr/>
        </p:nvSpPr>
        <p:spPr>
          <a:xfrm>
            <a:off x="0" y="1935288"/>
            <a:ext cx="12192000" cy="1200329"/>
          </a:xfrm>
          <a:prstGeom prst="rect">
            <a:avLst/>
          </a:prstGeom>
          <a:noFill/>
        </p:spPr>
        <p:txBody>
          <a:bodyPr wrap="square" anchor="ctr">
            <a:spAutoFit/>
          </a:bodyPr>
          <a:lstStyle/>
          <a:p>
            <a:pPr algn="ctr"/>
            <a:r>
              <a:rPr lang="en-US" sz="3600" b="1" dirty="0" err="1">
                <a:latin typeface="HK Grotesk Medium" panose="00000600000000000000" pitchFamily="50" charset="0"/>
              </a:rPr>
              <a:t>Durinn</a:t>
            </a:r>
            <a:r>
              <a:rPr lang="en-US" sz="3600" b="1" dirty="0">
                <a:latin typeface="HK Grotesk Medium" panose="00000600000000000000" pitchFamily="50" charset="0"/>
              </a:rPr>
              <a:t>: Adversarial Memory and Thread Interleaving for Detecting Durable Linearizability Bugs</a:t>
            </a:r>
          </a:p>
        </p:txBody>
      </p:sp>
      <p:sp>
        <p:nvSpPr>
          <p:cNvPr id="10" name="Rectangle 9">
            <a:extLst>
              <a:ext uri="{FF2B5EF4-FFF2-40B4-BE49-F238E27FC236}">
                <a16:creationId xmlns:a16="http://schemas.microsoft.com/office/drawing/2014/main" id="{0605A2E2-B456-D141-CB70-D2CEE263B1AA}"/>
              </a:ext>
            </a:extLst>
          </p:cNvPr>
          <p:cNvSpPr/>
          <p:nvPr/>
        </p:nvSpPr>
        <p:spPr>
          <a:xfrm>
            <a:off x="0" y="3590440"/>
            <a:ext cx="12192000" cy="589072"/>
          </a:xfrm>
          <a:prstGeom prst="rect">
            <a:avLst/>
          </a:prstGeom>
        </p:spPr>
        <p:txBody>
          <a:bodyPr wrap="square">
            <a:spAutoFit/>
          </a:bodyPr>
          <a:lstStyle/>
          <a:p>
            <a:pPr algn="ctr">
              <a:lnSpc>
                <a:spcPct val="150000"/>
              </a:lnSpc>
            </a:pPr>
            <a:r>
              <a:rPr lang="en-US" sz="2400" dirty="0">
                <a:latin typeface="Calibri" panose="020F0502020204030204" pitchFamily="34" charset="0"/>
                <a:cs typeface="Calibri" panose="020F0502020204030204" pitchFamily="34" charset="0"/>
              </a:rPr>
              <a:t>Xinwei Fu</a:t>
            </a:r>
            <a:r>
              <a:rPr lang="en-US" sz="2400" baseline="30000"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Dongyoon</a:t>
            </a:r>
            <a:r>
              <a:rPr lang="en-US" sz="2400" dirty="0">
                <a:latin typeface="Calibri" panose="020F0502020204030204" pitchFamily="34" charset="0"/>
                <a:cs typeface="Calibri" panose="020F0502020204030204" pitchFamily="34" charset="0"/>
              </a:rPr>
              <a:t> Lee</a:t>
            </a:r>
            <a:r>
              <a:rPr lang="en-US" sz="2400" baseline="30000"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Changwoo</a:t>
            </a:r>
            <a:r>
              <a:rPr lang="en-US" sz="2400" dirty="0">
                <a:latin typeface="Calibri" panose="020F0502020204030204" pitchFamily="34" charset="0"/>
                <a:cs typeface="Calibri" panose="020F0502020204030204" pitchFamily="34" charset="0"/>
              </a:rPr>
              <a:t> Min</a:t>
            </a:r>
            <a:r>
              <a:rPr lang="en-US" sz="2400" baseline="300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26E4E867-EC1E-DCA1-77FA-E5B85550BFBF}"/>
              </a:ext>
            </a:extLst>
          </p:cNvPr>
          <p:cNvGrpSpPr/>
          <p:nvPr/>
        </p:nvGrpSpPr>
        <p:grpSpPr>
          <a:xfrm>
            <a:off x="0" y="4450624"/>
            <a:ext cx="12192000" cy="796052"/>
            <a:chOff x="0" y="4686599"/>
            <a:chExt cx="12192000" cy="796052"/>
          </a:xfrm>
        </p:grpSpPr>
        <p:sp>
          <p:nvSpPr>
            <p:cNvPr id="11" name="Rectangle 10">
              <a:extLst>
                <a:ext uri="{FF2B5EF4-FFF2-40B4-BE49-F238E27FC236}">
                  <a16:creationId xmlns:a16="http://schemas.microsoft.com/office/drawing/2014/main" id="{D4A5B7D6-1721-22D9-73D8-C7487090FE64}"/>
                </a:ext>
              </a:extLst>
            </p:cNvPr>
            <p:cNvSpPr/>
            <p:nvPr/>
          </p:nvSpPr>
          <p:spPr>
            <a:xfrm>
              <a:off x="0" y="4686599"/>
              <a:ext cx="12192000" cy="796052"/>
            </a:xfrm>
            <a:prstGeom prst="rect">
              <a:avLst/>
            </a:prstGeom>
          </p:spPr>
          <p:txBody>
            <a:bodyPr wrap="square">
              <a:spAutoFit/>
            </a:bodyPr>
            <a:lstStyle/>
            <a:p>
              <a:pPr>
                <a:lnSpc>
                  <a:spcPct val="150000"/>
                </a:lnSpc>
              </a:pPr>
              <a:r>
                <a:rPr lang="en-US" sz="2800" dirty="0">
                  <a:latin typeface="HK Grotesk Medium" panose="00000600000000000000" pitchFamily="50" charset="0"/>
                </a:rPr>
                <a:t>                                            </a:t>
              </a:r>
              <a:r>
                <a:rPr lang="en-US" sz="3200" dirty="0">
                  <a:latin typeface="HK Grotesk Medium" panose="00000600000000000000" pitchFamily="50" charset="0"/>
                </a:rPr>
                <a:t>*</a:t>
              </a:r>
              <a:r>
                <a:rPr lang="en-US" sz="2800" dirty="0">
                  <a:latin typeface="HK Grotesk Medium" panose="00000600000000000000" pitchFamily="50" charset="0"/>
                </a:rPr>
                <a:t>                                 </a:t>
              </a:r>
              <a:r>
                <a:rPr lang="en-US" sz="3400" baseline="30000" dirty="0">
                  <a:latin typeface="HK Grotesk Medium" panose="00000600000000000000" pitchFamily="50" charset="0"/>
                </a:rPr>
                <a:t>+</a:t>
              </a:r>
              <a:endParaRPr lang="en-US" sz="3400" dirty="0">
                <a:latin typeface="HK Grotesk Medium" panose="00000600000000000000" pitchFamily="50" charset="0"/>
              </a:endParaRPr>
            </a:p>
          </p:txBody>
        </p:sp>
        <p:pic>
          <p:nvPicPr>
            <p:cNvPr id="12" name="Graphic 11">
              <a:extLst>
                <a:ext uri="{FF2B5EF4-FFF2-40B4-BE49-F238E27FC236}">
                  <a16:creationId xmlns:a16="http://schemas.microsoft.com/office/drawing/2014/main" id="{CCC107A5-E104-3B08-8ECF-614E69A6988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864514" y="4913150"/>
              <a:ext cx="2021576" cy="400753"/>
            </a:xfrm>
            <a:prstGeom prst="rect">
              <a:avLst/>
            </a:prstGeom>
          </p:spPr>
        </p:pic>
        <p:pic>
          <p:nvPicPr>
            <p:cNvPr id="13" name="Picture 12">
              <a:extLst>
                <a:ext uri="{FF2B5EF4-FFF2-40B4-BE49-F238E27FC236}">
                  <a16:creationId xmlns:a16="http://schemas.microsoft.com/office/drawing/2014/main" id="{9606B6C2-67B2-185B-1350-2676141684A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94100" y="4782343"/>
              <a:ext cx="1803582" cy="662367"/>
            </a:xfrm>
            <a:prstGeom prst="rect">
              <a:avLst/>
            </a:prstGeom>
          </p:spPr>
        </p:pic>
      </p:grpSp>
      <p:sp>
        <p:nvSpPr>
          <p:cNvPr id="14" name="Half Frame 13">
            <a:extLst>
              <a:ext uri="{FF2B5EF4-FFF2-40B4-BE49-F238E27FC236}">
                <a16:creationId xmlns:a16="http://schemas.microsoft.com/office/drawing/2014/main" id="{E2AC8E77-A24B-DAEF-9A3D-8141EA616EA8}"/>
              </a:ext>
            </a:extLst>
          </p:cNvPr>
          <p:cNvSpPr/>
          <p:nvPr/>
        </p:nvSpPr>
        <p:spPr>
          <a:xfrm>
            <a:off x="220154" y="1676807"/>
            <a:ext cx="998291" cy="1040235"/>
          </a:xfrm>
          <a:prstGeom prst="halfFrame">
            <a:avLst>
              <a:gd name="adj1" fmla="val 18518"/>
              <a:gd name="adj2" fmla="val 18518"/>
            </a:avLst>
          </a:prstGeom>
          <a:solidFill>
            <a:srgbClr val="85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lf Frame 14">
            <a:extLst>
              <a:ext uri="{FF2B5EF4-FFF2-40B4-BE49-F238E27FC236}">
                <a16:creationId xmlns:a16="http://schemas.microsoft.com/office/drawing/2014/main" id="{959FD1F0-700D-2327-5574-CE4D0EE5C194}"/>
              </a:ext>
            </a:extLst>
          </p:cNvPr>
          <p:cNvSpPr/>
          <p:nvPr/>
        </p:nvSpPr>
        <p:spPr>
          <a:xfrm rot="10800000">
            <a:off x="10976517" y="2255751"/>
            <a:ext cx="998291" cy="1040235"/>
          </a:xfrm>
          <a:prstGeom prst="halfFrame">
            <a:avLst>
              <a:gd name="adj1" fmla="val 18518"/>
              <a:gd name="adj2" fmla="val 18518"/>
            </a:avLst>
          </a:prstGeom>
          <a:solidFill>
            <a:srgbClr val="85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596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409575" y="362605"/>
            <a:ext cx="10515600" cy="510541"/>
          </a:xfrm>
        </p:spPr>
        <p:txBody>
          <a:bodyPr>
            <a:normAutofit fontScale="90000"/>
          </a:bodyPr>
          <a:lstStyle/>
          <a:p>
            <a:r>
              <a:rPr lang="en-US" dirty="0"/>
              <a:t>Outline</a:t>
            </a:r>
          </a:p>
        </p:txBody>
      </p:sp>
      <p:sp>
        <p:nvSpPr>
          <p:cNvPr id="3" name="Slide Number Placeholder 2">
            <a:extLst>
              <a:ext uri="{FF2B5EF4-FFF2-40B4-BE49-F238E27FC236}">
                <a16:creationId xmlns:a16="http://schemas.microsoft.com/office/drawing/2014/main" id="{BC2A7882-8D87-1641-B1B9-22D9D8DCCDE8}"/>
              </a:ext>
            </a:extLst>
          </p:cNvPr>
          <p:cNvSpPr>
            <a:spLocks noGrp="1"/>
          </p:cNvSpPr>
          <p:nvPr>
            <p:ph type="sldNum" sz="quarter" idx="10"/>
          </p:nvPr>
        </p:nvSpPr>
        <p:spPr/>
        <p:txBody>
          <a:bodyPr/>
          <a:lstStyle/>
          <a:p>
            <a:fld id="{857551B3-D6DC-457C-8811-E5AD463B26DA}" type="slidenum">
              <a:rPr lang="en-US" smtClean="0"/>
              <a:pPr/>
              <a:t>10</a:t>
            </a:fld>
            <a:endParaRPr lang="en-US" dirty="0"/>
          </a:p>
        </p:txBody>
      </p:sp>
      <p:sp>
        <p:nvSpPr>
          <p:cNvPr id="4" name="Rectangle 3">
            <a:extLst>
              <a:ext uri="{FF2B5EF4-FFF2-40B4-BE49-F238E27FC236}">
                <a16:creationId xmlns:a16="http://schemas.microsoft.com/office/drawing/2014/main" id="{A573C5BE-883F-974D-B8C8-B9CC4979C815}"/>
              </a:ext>
            </a:extLst>
          </p:cNvPr>
          <p:cNvSpPr/>
          <p:nvPr/>
        </p:nvSpPr>
        <p:spPr>
          <a:xfrm>
            <a:off x="367535" y="1143358"/>
            <a:ext cx="92933" cy="49179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61DDF34-3F33-284E-92B2-686B6C8C2342}"/>
              </a:ext>
            </a:extLst>
          </p:cNvPr>
          <p:cNvSpPr txBox="1"/>
          <p:nvPr/>
        </p:nvSpPr>
        <p:spPr>
          <a:xfrm>
            <a:off x="502508" y="844334"/>
            <a:ext cx="7335983" cy="5213863"/>
          </a:xfrm>
          <a:prstGeom prst="rect">
            <a:avLst/>
          </a:prstGeom>
          <a:noFill/>
        </p:spPr>
        <p:txBody>
          <a:bodyPr wrap="none" rtlCol="0" anchor="ctr">
            <a:spAutoFit/>
          </a:bodyPr>
          <a:lstStyle/>
          <a:p>
            <a:pPr marL="342900" indent="-342900">
              <a:lnSpc>
                <a:spcPct val="300000"/>
              </a:lnSpc>
              <a:buFont typeface="Arial" panose="020B0604020202020204" pitchFamily="34" charset="0"/>
              <a:buChar char="•"/>
            </a:pPr>
            <a:r>
              <a:rPr lang="en-US" sz="2300" dirty="0"/>
              <a:t>Introduction</a:t>
            </a:r>
            <a:endParaRPr lang="en-US" sz="2300" b="1" i="1" u="sng" dirty="0">
              <a:solidFill>
                <a:srgbClr val="FF0000"/>
              </a:solidFill>
            </a:endParaRPr>
          </a:p>
          <a:p>
            <a:pPr marL="342900" indent="-342900">
              <a:lnSpc>
                <a:spcPct val="200000"/>
              </a:lnSpc>
              <a:buFont typeface="Arial" panose="020B0604020202020204" pitchFamily="34" charset="0"/>
              <a:buChar char="•"/>
            </a:pPr>
            <a:r>
              <a:rPr lang="en-US" sz="2300" dirty="0" err="1"/>
              <a:t>Durinn</a:t>
            </a:r>
            <a:endParaRPr lang="en-US" sz="2300" dirty="0"/>
          </a:p>
          <a:p>
            <a:pPr marL="800100" lvl="1" indent="-342900">
              <a:lnSpc>
                <a:spcPct val="200000"/>
              </a:lnSpc>
              <a:buFont typeface="Arial" panose="020B0604020202020204" pitchFamily="34" charset="0"/>
              <a:buChar char="•"/>
            </a:pPr>
            <a:r>
              <a:rPr lang="en-US" sz="2300" b="1" i="1" u="sng" dirty="0">
                <a:solidFill>
                  <a:srgbClr val="FF0000"/>
                </a:solidFill>
              </a:rPr>
              <a:t>Durable Linearizability Bugs and Adversarial Testing</a:t>
            </a:r>
          </a:p>
          <a:p>
            <a:pPr marL="800100" lvl="1" indent="-342900">
              <a:lnSpc>
                <a:spcPct val="200000"/>
              </a:lnSpc>
              <a:buFont typeface="Arial" panose="020B0604020202020204" pitchFamily="34" charset="0"/>
              <a:buChar char="•"/>
            </a:pPr>
            <a:r>
              <a:rPr lang="en-US" sz="2300" dirty="0"/>
              <a:t>Likely-Linearization Point Inference</a:t>
            </a:r>
            <a:endParaRPr lang="en-US" sz="2300" b="1" i="1" u="sng" dirty="0">
              <a:solidFill>
                <a:srgbClr val="FF0000"/>
              </a:solidFill>
            </a:endParaRPr>
          </a:p>
          <a:p>
            <a:pPr marL="342900" indent="-342900">
              <a:lnSpc>
                <a:spcPct val="300000"/>
              </a:lnSpc>
              <a:buFont typeface="Arial" panose="020B0604020202020204" pitchFamily="34" charset="0"/>
              <a:buChar char="•"/>
            </a:pPr>
            <a:r>
              <a:rPr lang="en-US" sz="2300" dirty="0"/>
              <a:t>Evaluation</a:t>
            </a:r>
          </a:p>
          <a:p>
            <a:pPr marL="342900" indent="-342900">
              <a:lnSpc>
                <a:spcPct val="300000"/>
              </a:lnSpc>
              <a:buFont typeface="Arial" panose="020B0604020202020204" pitchFamily="34" charset="0"/>
              <a:buChar char="•"/>
            </a:pPr>
            <a:r>
              <a:rPr lang="en-US" sz="2300" dirty="0"/>
              <a:t>Conclusion</a:t>
            </a:r>
          </a:p>
        </p:txBody>
      </p:sp>
    </p:spTree>
    <p:extLst>
      <p:ext uri="{BB962C8B-B14F-4D97-AF65-F5344CB8AC3E}">
        <p14:creationId xmlns:p14="http://schemas.microsoft.com/office/powerpoint/2010/main" val="286254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The gap between LP and DP</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11</a:t>
            </a:fld>
            <a:endParaRPr lang="en-US" dirty="0"/>
          </a:p>
        </p:txBody>
      </p:sp>
      <p:sp>
        <p:nvSpPr>
          <p:cNvPr id="5" name="TextBox 4">
            <a:extLst>
              <a:ext uri="{FF2B5EF4-FFF2-40B4-BE49-F238E27FC236}">
                <a16:creationId xmlns:a16="http://schemas.microsoft.com/office/drawing/2014/main" id="{F2745768-BBFA-6D44-9FB4-8B3AE565CCC5}"/>
              </a:ext>
            </a:extLst>
          </p:cNvPr>
          <p:cNvSpPr txBox="1"/>
          <p:nvPr/>
        </p:nvSpPr>
        <p:spPr>
          <a:xfrm>
            <a:off x="409575" y="983349"/>
            <a:ext cx="11163670" cy="830997"/>
          </a:xfrm>
          <a:prstGeom prst="rect">
            <a:avLst/>
          </a:prstGeom>
          <a:noFill/>
        </p:spPr>
        <p:txBody>
          <a:bodyPr wrap="square" rtlCol="0">
            <a:spAutoFit/>
          </a:bodyPr>
          <a:lstStyle/>
          <a:p>
            <a:r>
              <a:rPr lang="en-US" sz="2400" dirty="0">
                <a:sym typeface="Wingdings" pitchFamily="2" charset="2"/>
              </a:rPr>
              <a:t>Linearization Point     </a:t>
            </a:r>
          </a:p>
          <a:p>
            <a:r>
              <a:rPr lang="en-US" sz="2400" dirty="0">
                <a:sym typeface="Wingdings" pitchFamily="2" charset="2"/>
              </a:rPr>
              <a:t>	a program point where an operation takes effect and its effects become visible</a:t>
            </a:r>
          </a:p>
        </p:txBody>
      </p:sp>
      <p:sp>
        <p:nvSpPr>
          <p:cNvPr id="6" name="TextBox 5">
            <a:extLst>
              <a:ext uri="{FF2B5EF4-FFF2-40B4-BE49-F238E27FC236}">
                <a16:creationId xmlns:a16="http://schemas.microsoft.com/office/drawing/2014/main" id="{AE97C28E-2C65-7B46-8166-6CF798F55A57}"/>
              </a:ext>
            </a:extLst>
          </p:cNvPr>
          <p:cNvSpPr txBox="1"/>
          <p:nvPr/>
        </p:nvSpPr>
        <p:spPr>
          <a:xfrm>
            <a:off x="409575" y="1892364"/>
            <a:ext cx="11163670" cy="830997"/>
          </a:xfrm>
          <a:prstGeom prst="rect">
            <a:avLst/>
          </a:prstGeom>
          <a:noFill/>
        </p:spPr>
        <p:txBody>
          <a:bodyPr wrap="square" rtlCol="0">
            <a:spAutoFit/>
          </a:bodyPr>
          <a:lstStyle/>
          <a:p>
            <a:r>
              <a:rPr lang="en-US" sz="2400" dirty="0">
                <a:sym typeface="Wingdings" pitchFamily="2" charset="2"/>
              </a:rPr>
              <a:t>Durability Point </a:t>
            </a:r>
          </a:p>
          <a:p>
            <a:r>
              <a:rPr lang="en-US" sz="2400" dirty="0">
                <a:sym typeface="Wingdings" pitchFamily="2" charset="2"/>
              </a:rPr>
              <a:t>	a program point where the effect becomes persisted</a:t>
            </a:r>
          </a:p>
        </p:txBody>
      </p:sp>
      <p:sp>
        <p:nvSpPr>
          <p:cNvPr id="7" name="Oval 6">
            <a:extLst>
              <a:ext uri="{FF2B5EF4-FFF2-40B4-BE49-F238E27FC236}">
                <a16:creationId xmlns:a16="http://schemas.microsoft.com/office/drawing/2014/main" id="{61139B21-D53C-1A4C-8E9B-4A5ADD15C66D}"/>
              </a:ext>
            </a:extLst>
          </p:cNvPr>
          <p:cNvSpPr/>
          <p:nvPr/>
        </p:nvSpPr>
        <p:spPr>
          <a:xfrm>
            <a:off x="2872736" y="1133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9F5D03-149E-1246-9EFB-48099B18F5DB}"/>
              </a:ext>
            </a:extLst>
          </p:cNvPr>
          <p:cNvSpPr/>
          <p:nvPr/>
        </p:nvSpPr>
        <p:spPr>
          <a:xfrm>
            <a:off x="2483963" y="2060879"/>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C4F8A2D-7FB1-F243-853B-D30FDF30A85C}"/>
              </a:ext>
            </a:extLst>
          </p:cNvPr>
          <p:cNvCxnSpPr>
            <a:cxnSpLocks/>
          </p:cNvCxnSpPr>
          <p:nvPr/>
        </p:nvCxnSpPr>
        <p:spPr>
          <a:xfrm>
            <a:off x="1768458" y="5417622"/>
            <a:ext cx="749248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9E52EE8-0BA5-DE42-8C30-8405A03081D7}"/>
              </a:ext>
            </a:extLst>
          </p:cNvPr>
          <p:cNvSpPr txBox="1"/>
          <p:nvPr/>
        </p:nvSpPr>
        <p:spPr>
          <a:xfrm>
            <a:off x="8515429" y="5373865"/>
            <a:ext cx="746449" cy="400110"/>
          </a:xfrm>
          <a:prstGeom prst="rect">
            <a:avLst/>
          </a:prstGeom>
          <a:noFill/>
        </p:spPr>
        <p:txBody>
          <a:bodyPr wrap="square" rtlCol="0">
            <a:spAutoFit/>
          </a:bodyPr>
          <a:lstStyle/>
          <a:p>
            <a:pPr algn="ctr"/>
            <a:r>
              <a:rPr lang="en-US" sz="2000" dirty="0"/>
              <a:t>time</a:t>
            </a:r>
          </a:p>
        </p:txBody>
      </p:sp>
      <p:cxnSp>
        <p:nvCxnSpPr>
          <p:cNvPr id="11" name="Straight Arrow Connector 10">
            <a:extLst>
              <a:ext uri="{FF2B5EF4-FFF2-40B4-BE49-F238E27FC236}">
                <a16:creationId xmlns:a16="http://schemas.microsoft.com/office/drawing/2014/main" id="{9532A461-9D34-D944-9F41-35065EF0CB45}"/>
              </a:ext>
            </a:extLst>
          </p:cNvPr>
          <p:cNvCxnSpPr>
            <a:cxnSpLocks/>
          </p:cNvCxnSpPr>
          <p:nvPr/>
        </p:nvCxnSpPr>
        <p:spPr>
          <a:xfrm>
            <a:off x="3166336" y="3793546"/>
            <a:ext cx="5385477"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16A189D-529D-0843-AFB3-1512B47148A9}"/>
              </a:ext>
            </a:extLst>
          </p:cNvPr>
          <p:cNvSpPr txBox="1"/>
          <p:nvPr/>
        </p:nvSpPr>
        <p:spPr>
          <a:xfrm>
            <a:off x="1907677" y="3593491"/>
            <a:ext cx="1225596" cy="400110"/>
          </a:xfrm>
          <a:prstGeom prst="rect">
            <a:avLst/>
          </a:prstGeom>
          <a:noFill/>
        </p:spPr>
        <p:txBody>
          <a:bodyPr wrap="square" rtlCol="0">
            <a:spAutoFit/>
          </a:bodyPr>
          <a:lstStyle/>
          <a:p>
            <a:pPr algn="ctr"/>
            <a:r>
              <a:rPr lang="en-US" sz="2000" dirty="0"/>
              <a:t>operation</a:t>
            </a:r>
          </a:p>
        </p:txBody>
      </p:sp>
      <p:sp>
        <p:nvSpPr>
          <p:cNvPr id="17" name="Oval 16">
            <a:extLst>
              <a:ext uri="{FF2B5EF4-FFF2-40B4-BE49-F238E27FC236}">
                <a16:creationId xmlns:a16="http://schemas.microsoft.com/office/drawing/2014/main" id="{E047EAA9-FC16-5144-BF02-4429D86BFCBC}"/>
              </a:ext>
            </a:extLst>
          </p:cNvPr>
          <p:cNvSpPr/>
          <p:nvPr/>
        </p:nvSpPr>
        <p:spPr>
          <a:xfrm>
            <a:off x="4855808" y="3702106"/>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B7C7835-9CC7-604F-8D42-827812B33BD1}"/>
              </a:ext>
            </a:extLst>
          </p:cNvPr>
          <p:cNvSpPr/>
          <p:nvPr/>
        </p:nvSpPr>
        <p:spPr>
          <a:xfrm>
            <a:off x="6657704" y="3702106"/>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2B83B4D-B26A-0F4A-B69F-DC0752ACAA46}"/>
              </a:ext>
            </a:extLst>
          </p:cNvPr>
          <p:cNvSpPr txBox="1"/>
          <p:nvPr/>
        </p:nvSpPr>
        <p:spPr>
          <a:xfrm>
            <a:off x="3495552" y="4784191"/>
            <a:ext cx="1306287" cy="400110"/>
          </a:xfrm>
          <a:prstGeom prst="rect">
            <a:avLst/>
          </a:prstGeom>
          <a:noFill/>
        </p:spPr>
        <p:txBody>
          <a:bodyPr wrap="square" rtlCol="0">
            <a:spAutoFit/>
          </a:bodyPr>
          <a:lstStyle/>
          <a:p>
            <a:pPr algn="ctr"/>
            <a:r>
              <a:rPr lang="en-US" sz="2000" dirty="0"/>
              <a:t>not visible</a:t>
            </a:r>
          </a:p>
        </p:txBody>
      </p:sp>
      <p:sp>
        <p:nvSpPr>
          <p:cNvPr id="22" name="TextBox 21">
            <a:extLst>
              <a:ext uri="{FF2B5EF4-FFF2-40B4-BE49-F238E27FC236}">
                <a16:creationId xmlns:a16="http://schemas.microsoft.com/office/drawing/2014/main" id="{DD814500-0BEE-D94D-B926-55385A7F4E90}"/>
              </a:ext>
            </a:extLst>
          </p:cNvPr>
          <p:cNvSpPr txBox="1"/>
          <p:nvPr/>
        </p:nvSpPr>
        <p:spPr>
          <a:xfrm>
            <a:off x="5063545" y="4630303"/>
            <a:ext cx="1566658" cy="707886"/>
          </a:xfrm>
          <a:prstGeom prst="rect">
            <a:avLst/>
          </a:prstGeom>
          <a:noFill/>
        </p:spPr>
        <p:txBody>
          <a:bodyPr wrap="square" rtlCol="0">
            <a:spAutoFit/>
          </a:bodyPr>
          <a:lstStyle/>
          <a:p>
            <a:pPr algn="ctr"/>
            <a:r>
              <a:rPr lang="en-US" sz="2000" dirty="0"/>
              <a:t>visible but</a:t>
            </a:r>
          </a:p>
          <a:p>
            <a:pPr algn="ctr"/>
            <a:r>
              <a:rPr lang="en-US" sz="2000" dirty="0"/>
              <a:t>not durable</a:t>
            </a:r>
          </a:p>
        </p:txBody>
      </p:sp>
      <p:sp>
        <p:nvSpPr>
          <p:cNvPr id="23" name="TextBox 22">
            <a:extLst>
              <a:ext uri="{FF2B5EF4-FFF2-40B4-BE49-F238E27FC236}">
                <a16:creationId xmlns:a16="http://schemas.microsoft.com/office/drawing/2014/main" id="{B526D07B-1469-5345-BA3C-47C3E33314AF}"/>
              </a:ext>
            </a:extLst>
          </p:cNvPr>
          <p:cNvSpPr txBox="1"/>
          <p:nvPr/>
        </p:nvSpPr>
        <p:spPr>
          <a:xfrm>
            <a:off x="6847627" y="4630303"/>
            <a:ext cx="1566658" cy="707886"/>
          </a:xfrm>
          <a:prstGeom prst="rect">
            <a:avLst/>
          </a:prstGeom>
          <a:noFill/>
        </p:spPr>
        <p:txBody>
          <a:bodyPr wrap="square" rtlCol="0">
            <a:spAutoFit/>
          </a:bodyPr>
          <a:lstStyle/>
          <a:p>
            <a:pPr algn="ctr"/>
            <a:r>
              <a:rPr lang="en-US" sz="2000" dirty="0"/>
              <a:t>both visible</a:t>
            </a:r>
          </a:p>
          <a:p>
            <a:pPr algn="ctr"/>
            <a:r>
              <a:rPr lang="en-US" sz="2000" dirty="0"/>
              <a:t>and durable</a:t>
            </a:r>
          </a:p>
        </p:txBody>
      </p:sp>
      <p:sp>
        <p:nvSpPr>
          <p:cNvPr id="24" name="TextBox 23">
            <a:extLst>
              <a:ext uri="{FF2B5EF4-FFF2-40B4-BE49-F238E27FC236}">
                <a16:creationId xmlns:a16="http://schemas.microsoft.com/office/drawing/2014/main" id="{E61BAB62-B3E6-C74A-8D28-0AA823B84AA8}"/>
              </a:ext>
            </a:extLst>
          </p:cNvPr>
          <p:cNvSpPr txBox="1"/>
          <p:nvPr/>
        </p:nvSpPr>
        <p:spPr>
          <a:xfrm>
            <a:off x="3495552" y="4330400"/>
            <a:ext cx="1306287" cy="400110"/>
          </a:xfrm>
          <a:prstGeom prst="rect">
            <a:avLst/>
          </a:prstGeom>
          <a:noFill/>
        </p:spPr>
        <p:txBody>
          <a:bodyPr wrap="square" rtlCol="0">
            <a:spAutoFit/>
          </a:bodyPr>
          <a:lstStyle/>
          <a:p>
            <a:pPr algn="ctr"/>
            <a:r>
              <a:rPr lang="en-US" sz="2000" dirty="0"/>
              <a:t>R1</a:t>
            </a:r>
          </a:p>
        </p:txBody>
      </p:sp>
      <p:sp>
        <p:nvSpPr>
          <p:cNvPr id="25" name="TextBox 24">
            <a:extLst>
              <a:ext uri="{FF2B5EF4-FFF2-40B4-BE49-F238E27FC236}">
                <a16:creationId xmlns:a16="http://schemas.microsoft.com/office/drawing/2014/main" id="{609CE869-B7D4-2742-AFC8-59A44467F14E}"/>
              </a:ext>
            </a:extLst>
          </p:cNvPr>
          <p:cNvSpPr txBox="1"/>
          <p:nvPr/>
        </p:nvSpPr>
        <p:spPr>
          <a:xfrm>
            <a:off x="5193731" y="4330400"/>
            <a:ext cx="1306287" cy="400110"/>
          </a:xfrm>
          <a:prstGeom prst="rect">
            <a:avLst/>
          </a:prstGeom>
          <a:noFill/>
        </p:spPr>
        <p:txBody>
          <a:bodyPr wrap="square" rtlCol="0">
            <a:spAutoFit/>
          </a:bodyPr>
          <a:lstStyle/>
          <a:p>
            <a:pPr algn="ctr"/>
            <a:r>
              <a:rPr lang="en-US" sz="2000" dirty="0"/>
              <a:t>R2</a:t>
            </a:r>
          </a:p>
        </p:txBody>
      </p:sp>
      <p:sp>
        <p:nvSpPr>
          <p:cNvPr id="26" name="TextBox 25">
            <a:extLst>
              <a:ext uri="{FF2B5EF4-FFF2-40B4-BE49-F238E27FC236}">
                <a16:creationId xmlns:a16="http://schemas.microsoft.com/office/drawing/2014/main" id="{F6CA81D7-CEF9-1A47-B2DE-37F82E871FDE}"/>
              </a:ext>
            </a:extLst>
          </p:cNvPr>
          <p:cNvSpPr txBox="1"/>
          <p:nvPr/>
        </p:nvSpPr>
        <p:spPr>
          <a:xfrm>
            <a:off x="6977813" y="4330400"/>
            <a:ext cx="1306287" cy="400110"/>
          </a:xfrm>
          <a:prstGeom prst="rect">
            <a:avLst/>
          </a:prstGeom>
          <a:noFill/>
        </p:spPr>
        <p:txBody>
          <a:bodyPr wrap="square" rtlCol="0">
            <a:spAutoFit/>
          </a:bodyPr>
          <a:lstStyle/>
          <a:p>
            <a:pPr algn="ctr"/>
            <a:r>
              <a:rPr lang="en-US" sz="2000" dirty="0"/>
              <a:t>R3</a:t>
            </a:r>
          </a:p>
        </p:txBody>
      </p:sp>
      <p:sp>
        <p:nvSpPr>
          <p:cNvPr id="31" name="Left Brace 30">
            <a:extLst>
              <a:ext uri="{FF2B5EF4-FFF2-40B4-BE49-F238E27FC236}">
                <a16:creationId xmlns:a16="http://schemas.microsoft.com/office/drawing/2014/main" id="{BF45962B-E4C8-0540-BF0D-EB221B2D0A12}"/>
              </a:ext>
            </a:extLst>
          </p:cNvPr>
          <p:cNvSpPr/>
          <p:nvPr/>
        </p:nvSpPr>
        <p:spPr>
          <a:xfrm rot="16200000">
            <a:off x="3983415" y="3409073"/>
            <a:ext cx="258235" cy="1675334"/>
          </a:xfrm>
          <a:prstGeom prst="leftBrace">
            <a:avLst>
              <a:gd name="adj1" fmla="val 26399"/>
              <a:gd name="adj2" fmla="val 4927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63BA29CF-00A8-704E-ADFE-EB61A549D953}"/>
              </a:ext>
            </a:extLst>
          </p:cNvPr>
          <p:cNvSpPr/>
          <p:nvPr/>
        </p:nvSpPr>
        <p:spPr>
          <a:xfrm rot="16200000">
            <a:off x="5720011" y="3402601"/>
            <a:ext cx="258235" cy="1675334"/>
          </a:xfrm>
          <a:prstGeom prst="leftBrace">
            <a:avLst>
              <a:gd name="adj1" fmla="val 26399"/>
              <a:gd name="adj2" fmla="val 4927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C9A0BA68-DCD7-CE46-B197-A5B5D866B8E4}"/>
              </a:ext>
            </a:extLst>
          </p:cNvPr>
          <p:cNvSpPr/>
          <p:nvPr/>
        </p:nvSpPr>
        <p:spPr>
          <a:xfrm rot="16200000">
            <a:off x="7501839" y="3406542"/>
            <a:ext cx="258235" cy="1675334"/>
          </a:xfrm>
          <a:prstGeom prst="leftBrace">
            <a:avLst>
              <a:gd name="adj1" fmla="val 26399"/>
              <a:gd name="adj2" fmla="val 4927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B7D68E4D-EDB2-724E-958A-1A7595F7FA07}"/>
              </a:ext>
            </a:extLst>
          </p:cNvPr>
          <p:cNvSpPr txBox="1"/>
          <p:nvPr/>
        </p:nvSpPr>
        <p:spPr>
          <a:xfrm>
            <a:off x="4173676" y="2988211"/>
            <a:ext cx="1545597" cy="707886"/>
          </a:xfrm>
          <a:prstGeom prst="rect">
            <a:avLst/>
          </a:prstGeom>
          <a:noFill/>
        </p:spPr>
        <p:txBody>
          <a:bodyPr wrap="square" rtlCol="0">
            <a:spAutoFit/>
          </a:bodyPr>
          <a:lstStyle/>
          <a:p>
            <a:pPr algn="ctr"/>
            <a:r>
              <a:rPr lang="en-US" sz="2000" dirty="0"/>
              <a:t>Linearization Point (LP)</a:t>
            </a:r>
          </a:p>
        </p:txBody>
      </p:sp>
      <p:sp>
        <p:nvSpPr>
          <p:cNvPr id="36" name="TextBox 35">
            <a:extLst>
              <a:ext uri="{FF2B5EF4-FFF2-40B4-BE49-F238E27FC236}">
                <a16:creationId xmlns:a16="http://schemas.microsoft.com/office/drawing/2014/main" id="{430430A6-05CA-E846-8831-8B3A37473CF6}"/>
              </a:ext>
            </a:extLst>
          </p:cNvPr>
          <p:cNvSpPr txBox="1"/>
          <p:nvPr/>
        </p:nvSpPr>
        <p:spPr>
          <a:xfrm>
            <a:off x="6096000" y="2988211"/>
            <a:ext cx="1306288" cy="707886"/>
          </a:xfrm>
          <a:prstGeom prst="rect">
            <a:avLst/>
          </a:prstGeom>
          <a:noFill/>
        </p:spPr>
        <p:txBody>
          <a:bodyPr wrap="square" rtlCol="0">
            <a:spAutoFit/>
          </a:bodyPr>
          <a:lstStyle/>
          <a:p>
            <a:pPr algn="ctr"/>
            <a:r>
              <a:rPr lang="en-US" sz="2000" dirty="0"/>
              <a:t>Durability Point (DP)</a:t>
            </a:r>
          </a:p>
        </p:txBody>
      </p:sp>
      <p:sp>
        <p:nvSpPr>
          <p:cNvPr id="27" name="TextBox 26">
            <a:extLst>
              <a:ext uri="{FF2B5EF4-FFF2-40B4-BE49-F238E27FC236}">
                <a16:creationId xmlns:a16="http://schemas.microsoft.com/office/drawing/2014/main" id="{20A088CB-B2D3-3246-8F3E-F926EEE346CE}"/>
              </a:ext>
            </a:extLst>
          </p:cNvPr>
          <p:cNvSpPr txBox="1"/>
          <p:nvPr/>
        </p:nvSpPr>
        <p:spPr>
          <a:xfrm>
            <a:off x="4235779" y="3801804"/>
            <a:ext cx="1545597" cy="400110"/>
          </a:xfrm>
          <a:prstGeom prst="rect">
            <a:avLst/>
          </a:prstGeom>
          <a:noFill/>
        </p:spPr>
        <p:txBody>
          <a:bodyPr wrap="square" rtlCol="0">
            <a:spAutoFit/>
          </a:bodyPr>
          <a:lstStyle/>
          <a:p>
            <a:pPr algn="ctr"/>
            <a:r>
              <a:rPr lang="en-US" sz="2000" dirty="0"/>
              <a:t>CAS(T)</a:t>
            </a:r>
          </a:p>
        </p:txBody>
      </p:sp>
      <p:sp>
        <p:nvSpPr>
          <p:cNvPr id="28" name="TextBox 27">
            <a:extLst>
              <a:ext uri="{FF2B5EF4-FFF2-40B4-BE49-F238E27FC236}">
                <a16:creationId xmlns:a16="http://schemas.microsoft.com/office/drawing/2014/main" id="{6C6A3628-E35A-144F-BCD6-854C165B6225}"/>
              </a:ext>
            </a:extLst>
          </p:cNvPr>
          <p:cNvSpPr txBox="1"/>
          <p:nvPr/>
        </p:nvSpPr>
        <p:spPr>
          <a:xfrm>
            <a:off x="6073211" y="3801804"/>
            <a:ext cx="1545597" cy="400110"/>
          </a:xfrm>
          <a:prstGeom prst="rect">
            <a:avLst/>
          </a:prstGeom>
          <a:noFill/>
        </p:spPr>
        <p:txBody>
          <a:bodyPr wrap="square" rtlCol="0">
            <a:spAutoFit/>
          </a:bodyPr>
          <a:lstStyle/>
          <a:p>
            <a:pPr algn="ctr"/>
            <a:r>
              <a:rPr lang="en-US" sz="2000" dirty="0"/>
              <a:t>Persist(T)</a:t>
            </a:r>
          </a:p>
        </p:txBody>
      </p:sp>
    </p:spTree>
    <p:extLst>
      <p:ext uri="{BB962C8B-B14F-4D97-AF65-F5344CB8AC3E}">
        <p14:creationId xmlns:p14="http://schemas.microsoft.com/office/powerpoint/2010/main" val="143436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17" grpId="0" animBg="1"/>
      <p:bldP spid="20" grpId="0" animBg="1"/>
      <p:bldP spid="21" grpId="0"/>
      <p:bldP spid="22" grpId="0"/>
      <p:bldP spid="23" grpId="0"/>
      <p:bldP spid="24" grpId="0"/>
      <p:bldP spid="25" grpId="0"/>
      <p:bldP spid="26" grpId="0"/>
      <p:bldP spid="31" grpId="0" animBg="1"/>
      <p:bldP spid="32" grpId="0" animBg="1"/>
      <p:bldP spid="33" grpId="0" animBg="1"/>
      <p:bldP spid="35" grpId="0"/>
      <p:bldP spid="3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05FDF622-B506-DC4F-8C9B-198FAFBA61E8}"/>
              </a:ext>
            </a:extLst>
          </p:cNvPr>
          <p:cNvSpPr/>
          <p:nvPr/>
        </p:nvSpPr>
        <p:spPr>
          <a:xfrm>
            <a:off x="1831850" y="4453067"/>
            <a:ext cx="1547144" cy="71548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DL1 Bug: An Incompletely-Durable Bug</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12</a:t>
            </a:fld>
            <a:endParaRPr lang="en-US" dirty="0"/>
          </a:p>
        </p:txBody>
      </p:sp>
      <p:sp>
        <p:nvSpPr>
          <p:cNvPr id="5" name="TextBox 4">
            <a:extLst>
              <a:ext uri="{FF2B5EF4-FFF2-40B4-BE49-F238E27FC236}">
                <a16:creationId xmlns:a16="http://schemas.microsoft.com/office/drawing/2014/main" id="{0515EE2D-25FD-0D46-AA36-BE10A2540FE5}"/>
              </a:ext>
            </a:extLst>
          </p:cNvPr>
          <p:cNvSpPr txBox="1"/>
          <p:nvPr/>
        </p:nvSpPr>
        <p:spPr>
          <a:xfrm>
            <a:off x="1393391" y="2789916"/>
            <a:ext cx="8536050" cy="830997"/>
          </a:xfrm>
          <a:prstGeom prst="rect">
            <a:avLst/>
          </a:prstGeom>
          <a:noFill/>
        </p:spPr>
        <p:txBody>
          <a:bodyPr wrap="square" rtlCol="0">
            <a:spAutoFit/>
          </a:bodyPr>
          <a:lstStyle/>
          <a:p>
            <a:r>
              <a:rPr lang="en-US" sz="2400" b="1" dirty="0">
                <a:sym typeface="Wingdings" pitchFamily="2" charset="2"/>
              </a:rPr>
              <a:t>Correctness condition:</a:t>
            </a:r>
          </a:p>
          <a:p>
            <a:r>
              <a:rPr lang="en-US" sz="2400" i="1" dirty="0">
                <a:sym typeface="Wingdings" pitchFamily="2" charset="2"/>
              </a:rPr>
              <a:t>A crash occurs after DP, the operation should preserve </a:t>
            </a:r>
            <a:r>
              <a:rPr lang="en-US" sz="2400" i="1" dirty="0">
                <a:solidFill>
                  <a:srgbClr val="FF0000"/>
                </a:solidFill>
                <a:sym typeface="Wingdings" pitchFamily="2" charset="2"/>
              </a:rPr>
              <a:t>All Semantic.</a:t>
            </a:r>
          </a:p>
        </p:txBody>
      </p:sp>
      <p:cxnSp>
        <p:nvCxnSpPr>
          <p:cNvPr id="6" name="Straight Arrow Connector 5">
            <a:extLst>
              <a:ext uri="{FF2B5EF4-FFF2-40B4-BE49-F238E27FC236}">
                <a16:creationId xmlns:a16="http://schemas.microsoft.com/office/drawing/2014/main" id="{947C8319-3D97-BF49-AFB4-4D41EDECD60D}"/>
              </a:ext>
            </a:extLst>
          </p:cNvPr>
          <p:cNvCxnSpPr>
            <a:cxnSpLocks/>
          </p:cNvCxnSpPr>
          <p:nvPr/>
        </p:nvCxnSpPr>
        <p:spPr>
          <a:xfrm>
            <a:off x="1796450" y="2505913"/>
            <a:ext cx="749248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5C7A7CB-7A19-0246-AA57-C440875FADC0}"/>
              </a:ext>
            </a:extLst>
          </p:cNvPr>
          <p:cNvSpPr txBox="1"/>
          <p:nvPr/>
        </p:nvSpPr>
        <p:spPr>
          <a:xfrm>
            <a:off x="8543421" y="2462156"/>
            <a:ext cx="746449" cy="400110"/>
          </a:xfrm>
          <a:prstGeom prst="rect">
            <a:avLst/>
          </a:prstGeom>
          <a:noFill/>
        </p:spPr>
        <p:txBody>
          <a:bodyPr wrap="square" rtlCol="0">
            <a:spAutoFit/>
          </a:bodyPr>
          <a:lstStyle/>
          <a:p>
            <a:pPr algn="ctr"/>
            <a:r>
              <a:rPr lang="en-US" sz="2000" dirty="0"/>
              <a:t>time</a:t>
            </a:r>
          </a:p>
        </p:txBody>
      </p:sp>
      <p:cxnSp>
        <p:nvCxnSpPr>
          <p:cNvPr id="8" name="Straight Arrow Connector 7">
            <a:extLst>
              <a:ext uri="{FF2B5EF4-FFF2-40B4-BE49-F238E27FC236}">
                <a16:creationId xmlns:a16="http://schemas.microsoft.com/office/drawing/2014/main" id="{5F1E5C27-092F-B540-8486-9126BFD8404A}"/>
              </a:ext>
            </a:extLst>
          </p:cNvPr>
          <p:cNvCxnSpPr>
            <a:cxnSpLocks/>
          </p:cNvCxnSpPr>
          <p:nvPr/>
        </p:nvCxnSpPr>
        <p:spPr>
          <a:xfrm>
            <a:off x="3194328" y="1603460"/>
            <a:ext cx="5385477"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46D402D-CBE1-3247-89CF-B36026983858}"/>
              </a:ext>
            </a:extLst>
          </p:cNvPr>
          <p:cNvSpPr txBox="1"/>
          <p:nvPr/>
        </p:nvSpPr>
        <p:spPr>
          <a:xfrm>
            <a:off x="1935669" y="1403405"/>
            <a:ext cx="1225596" cy="400110"/>
          </a:xfrm>
          <a:prstGeom prst="rect">
            <a:avLst/>
          </a:prstGeom>
          <a:noFill/>
          <a:ln>
            <a:noFill/>
          </a:ln>
        </p:spPr>
        <p:txBody>
          <a:bodyPr wrap="square" rtlCol="0">
            <a:spAutoFit/>
          </a:bodyPr>
          <a:lstStyle/>
          <a:p>
            <a:pPr algn="ctr"/>
            <a:r>
              <a:rPr lang="en-US" sz="2000" dirty="0"/>
              <a:t>operation</a:t>
            </a:r>
          </a:p>
        </p:txBody>
      </p:sp>
      <p:sp>
        <p:nvSpPr>
          <p:cNvPr id="10" name="Oval 9">
            <a:extLst>
              <a:ext uri="{FF2B5EF4-FFF2-40B4-BE49-F238E27FC236}">
                <a16:creationId xmlns:a16="http://schemas.microsoft.com/office/drawing/2014/main" id="{153412B4-0D16-A241-94B1-6F6FBE378DEB}"/>
              </a:ext>
            </a:extLst>
          </p:cNvPr>
          <p:cNvSpPr/>
          <p:nvPr/>
        </p:nvSpPr>
        <p:spPr>
          <a:xfrm>
            <a:off x="4883800" y="1512020"/>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BF540D5-1AC8-9743-B209-011F6F6786E4}"/>
              </a:ext>
            </a:extLst>
          </p:cNvPr>
          <p:cNvSpPr/>
          <p:nvPr/>
        </p:nvSpPr>
        <p:spPr>
          <a:xfrm>
            <a:off x="6685696" y="1512020"/>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D43EC70-378D-3D42-B2BC-FA92DD671777}"/>
              </a:ext>
            </a:extLst>
          </p:cNvPr>
          <p:cNvSpPr txBox="1"/>
          <p:nvPr/>
        </p:nvSpPr>
        <p:spPr>
          <a:xfrm>
            <a:off x="5961220" y="2114270"/>
            <a:ext cx="3394816" cy="400110"/>
          </a:xfrm>
          <a:prstGeom prst="rect">
            <a:avLst/>
          </a:prstGeom>
          <a:noFill/>
        </p:spPr>
        <p:txBody>
          <a:bodyPr wrap="square" rtlCol="0">
            <a:spAutoFit/>
          </a:bodyPr>
          <a:lstStyle/>
          <a:p>
            <a:pPr algn="ctr"/>
            <a:r>
              <a:rPr lang="en-US" sz="2000" dirty="0"/>
              <a:t>both visible and durable</a:t>
            </a:r>
          </a:p>
        </p:txBody>
      </p:sp>
      <p:sp>
        <p:nvSpPr>
          <p:cNvPr id="17" name="TextBox 16">
            <a:extLst>
              <a:ext uri="{FF2B5EF4-FFF2-40B4-BE49-F238E27FC236}">
                <a16:creationId xmlns:a16="http://schemas.microsoft.com/office/drawing/2014/main" id="{08561090-684F-784A-B79A-F631B8DB80D4}"/>
              </a:ext>
            </a:extLst>
          </p:cNvPr>
          <p:cNvSpPr txBox="1"/>
          <p:nvPr/>
        </p:nvSpPr>
        <p:spPr>
          <a:xfrm>
            <a:off x="7005805" y="1907677"/>
            <a:ext cx="1306287" cy="400110"/>
          </a:xfrm>
          <a:prstGeom prst="rect">
            <a:avLst/>
          </a:prstGeom>
          <a:noFill/>
        </p:spPr>
        <p:txBody>
          <a:bodyPr wrap="square" rtlCol="0">
            <a:spAutoFit/>
          </a:bodyPr>
          <a:lstStyle/>
          <a:p>
            <a:pPr algn="ctr"/>
            <a:r>
              <a:rPr lang="en-US" sz="2000" dirty="0"/>
              <a:t>R3</a:t>
            </a:r>
          </a:p>
        </p:txBody>
      </p:sp>
      <p:sp>
        <p:nvSpPr>
          <p:cNvPr id="20" name="Left Brace 19">
            <a:extLst>
              <a:ext uri="{FF2B5EF4-FFF2-40B4-BE49-F238E27FC236}">
                <a16:creationId xmlns:a16="http://schemas.microsoft.com/office/drawing/2014/main" id="{81933D41-6830-044B-9F07-D802A3206B29}"/>
              </a:ext>
            </a:extLst>
          </p:cNvPr>
          <p:cNvSpPr/>
          <p:nvPr/>
        </p:nvSpPr>
        <p:spPr>
          <a:xfrm rot="16200000">
            <a:off x="7529831" y="983819"/>
            <a:ext cx="258235" cy="1675334"/>
          </a:xfrm>
          <a:prstGeom prst="leftBrace">
            <a:avLst>
              <a:gd name="adj1" fmla="val 26399"/>
              <a:gd name="adj2" fmla="val 4927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5918BE98-8876-5F43-A1E4-F2D66AADE54B}"/>
              </a:ext>
            </a:extLst>
          </p:cNvPr>
          <p:cNvSpPr txBox="1"/>
          <p:nvPr/>
        </p:nvSpPr>
        <p:spPr>
          <a:xfrm>
            <a:off x="4201668" y="869978"/>
            <a:ext cx="1545597" cy="707886"/>
          </a:xfrm>
          <a:prstGeom prst="rect">
            <a:avLst/>
          </a:prstGeom>
          <a:noFill/>
        </p:spPr>
        <p:txBody>
          <a:bodyPr wrap="square" rtlCol="0">
            <a:spAutoFit/>
          </a:bodyPr>
          <a:lstStyle/>
          <a:p>
            <a:pPr algn="ctr"/>
            <a:r>
              <a:rPr lang="en-US" sz="2000" dirty="0"/>
              <a:t>Linearization Point (LP)</a:t>
            </a:r>
          </a:p>
        </p:txBody>
      </p:sp>
      <p:sp>
        <p:nvSpPr>
          <p:cNvPr id="22" name="TextBox 21">
            <a:extLst>
              <a:ext uri="{FF2B5EF4-FFF2-40B4-BE49-F238E27FC236}">
                <a16:creationId xmlns:a16="http://schemas.microsoft.com/office/drawing/2014/main" id="{50A12DD4-C079-4845-9F84-9A3B18E3D59B}"/>
              </a:ext>
            </a:extLst>
          </p:cNvPr>
          <p:cNvSpPr txBox="1"/>
          <p:nvPr/>
        </p:nvSpPr>
        <p:spPr>
          <a:xfrm>
            <a:off x="6123992" y="869978"/>
            <a:ext cx="1306288" cy="707886"/>
          </a:xfrm>
          <a:prstGeom prst="rect">
            <a:avLst/>
          </a:prstGeom>
          <a:noFill/>
        </p:spPr>
        <p:txBody>
          <a:bodyPr wrap="square" rtlCol="0">
            <a:spAutoFit/>
          </a:bodyPr>
          <a:lstStyle/>
          <a:p>
            <a:pPr algn="ctr"/>
            <a:r>
              <a:rPr lang="en-US" sz="2000" dirty="0"/>
              <a:t>Durability Point (DP)</a:t>
            </a:r>
          </a:p>
        </p:txBody>
      </p:sp>
      <p:sp>
        <p:nvSpPr>
          <p:cNvPr id="23" name="Lightning Bolt 22">
            <a:extLst>
              <a:ext uri="{FF2B5EF4-FFF2-40B4-BE49-F238E27FC236}">
                <a16:creationId xmlns:a16="http://schemas.microsoft.com/office/drawing/2014/main" id="{E05D1C9F-933B-0D4C-B925-663ADF6C1196}"/>
              </a:ext>
            </a:extLst>
          </p:cNvPr>
          <p:cNvSpPr/>
          <p:nvPr/>
        </p:nvSpPr>
        <p:spPr>
          <a:xfrm>
            <a:off x="7436178" y="1353654"/>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7E3AA11-6CB8-4F4C-8641-F5C2D82459D0}"/>
              </a:ext>
            </a:extLst>
          </p:cNvPr>
          <p:cNvSpPr txBox="1"/>
          <p:nvPr/>
        </p:nvSpPr>
        <p:spPr>
          <a:xfrm>
            <a:off x="7240383" y="1054317"/>
            <a:ext cx="754711" cy="400110"/>
          </a:xfrm>
          <a:prstGeom prst="rect">
            <a:avLst/>
          </a:prstGeom>
          <a:noFill/>
        </p:spPr>
        <p:txBody>
          <a:bodyPr wrap="square" rtlCol="0">
            <a:spAutoFit/>
          </a:bodyPr>
          <a:lstStyle/>
          <a:p>
            <a:pPr algn="ctr"/>
            <a:r>
              <a:rPr lang="en-US" sz="2000" dirty="0">
                <a:solidFill>
                  <a:srgbClr val="FF0000"/>
                </a:solidFill>
              </a:rPr>
              <a:t>crash</a:t>
            </a:r>
          </a:p>
        </p:txBody>
      </p:sp>
      <p:cxnSp>
        <p:nvCxnSpPr>
          <p:cNvPr id="25" name="Straight Arrow Connector 24">
            <a:extLst>
              <a:ext uri="{FF2B5EF4-FFF2-40B4-BE49-F238E27FC236}">
                <a16:creationId xmlns:a16="http://schemas.microsoft.com/office/drawing/2014/main" id="{82DB4C97-11E8-1C42-9042-E87E92604643}"/>
              </a:ext>
            </a:extLst>
          </p:cNvPr>
          <p:cNvCxnSpPr>
            <a:cxnSpLocks/>
          </p:cNvCxnSpPr>
          <p:nvPr/>
        </p:nvCxnSpPr>
        <p:spPr>
          <a:xfrm flipV="1">
            <a:off x="1173760" y="5782788"/>
            <a:ext cx="925904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E0EAD011-A047-FC45-8FE8-5514974C048A}"/>
              </a:ext>
            </a:extLst>
          </p:cNvPr>
          <p:cNvSpPr txBox="1"/>
          <p:nvPr/>
        </p:nvSpPr>
        <p:spPr>
          <a:xfrm>
            <a:off x="9706385" y="5725188"/>
            <a:ext cx="746449" cy="400110"/>
          </a:xfrm>
          <a:prstGeom prst="rect">
            <a:avLst/>
          </a:prstGeom>
          <a:noFill/>
        </p:spPr>
        <p:txBody>
          <a:bodyPr wrap="square" rtlCol="0">
            <a:spAutoFit/>
          </a:bodyPr>
          <a:lstStyle/>
          <a:p>
            <a:pPr algn="ctr"/>
            <a:r>
              <a:rPr lang="en-US" sz="2000" dirty="0"/>
              <a:t>time</a:t>
            </a:r>
          </a:p>
        </p:txBody>
      </p:sp>
      <p:sp>
        <p:nvSpPr>
          <p:cNvPr id="28" name="TextBox 27">
            <a:extLst>
              <a:ext uri="{FF2B5EF4-FFF2-40B4-BE49-F238E27FC236}">
                <a16:creationId xmlns:a16="http://schemas.microsoft.com/office/drawing/2014/main" id="{05C966B1-2D50-E548-9AA1-D508E1939775}"/>
              </a:ext>
            </a:extLst>
          </p:cNvPr>
          <p:cNvSpPr txBox="1"/>
          <p:nvPr/>
        </p:nvSpPr>
        <p:spPr>
          <a:xfrm>
            <a:off x="1223486" y="4052957"/>
            <a:ext cx="1830641" cy="400110"/>
          </a:xfrm>
          <a:prstGeom prst="rect">
            <a:avLst/>
          </a:prstGeom>
          <a:noFill/>
        </p:spPr>
        <p:txBody>
          <a:bodyPr wrap="square" rtlCol="0">
            <a:spAutoFit/>
          </a:bodyPr>
          <a:lstStyle/>
          <a:p>
            <a:pPr algn="ctr"/>
            <a:r>
              <a:rPr lang="en-US" sz="2000" dirty="0"/>
              <a:t>T1: insert (K, V)</a:t>
            </a:r>
          </a:p>
        </p:txBody>
      </p:sp>
      <p:cxnSp>
        <p:nvCxnSpPr>
          <p:cNvPr id="30" name="Straight Arrow Connector 29">
            <a:extLst>
              <a:ext uri="{FF2B5EF4-FFF2-40B4-BE49-F238E27FC236}">
                <a16:creationId xmlns:a16="http://schemas.microsoft.com/office/drawing/2014/main" id="{FA00260B-1800-B744-9F3B-91588FC46156}"/>
              </a:ext>
            </a:extLst>
          </p:cNvPr>
          <p:cNvCxnSpPr>
            <a:cxnSpLocks/>
          </p:cNvCxnSpPr>
          <p:nvPr/>
        </p:nvCxnSpPr>
        <p:spPr>
          <a:xfrm>
            <a:off x="1684629" y="4696812"/>
            <a:ext cx="4227747" cy="0"/>
          </a:xfrm>
          <a:prstGeom prst="straightConnector1">
            <a:avLst/>
          </a:prstGeom>
          <a:ln w="28575">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1396C53A-AC2A-3646-8655-F71CFA5E9DE1}"/>
              </a:ext>
            </a:extLst>
          </p:cNvPr>
          <p:cNvCxnSpPr>
            <a:cxnSpLocks/>
          </p:cNvCxnSpPr>
          <p:nvPr/>
        </p:nvCxnSpPr>
        <p:spPr>
          <a:xfrm>
            <a:off x="5912376" y="4730652"/>
            <a:ext cx="0" cy="1052136"/>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33" name="Lightning Bolt 32">
            <a:extLst>
              <a:ext uri="{FF2B5EF4-FFF2-40B4-BE49-F238E27FC236}">
                <a16:creationId xmlns:a16="http://schemas.microsoft.com/office/drawing/2014/main" id="{21A8F9F5-5672-E747-AF5D-1A2F5F55C529}"/>
              </a:ext>
            </a:extLst>
          </p:cNvPr>
          <p:cNvSpPr/>
          <p:nvPr/>
        </p:nvSpPr>
        <p:spPr>
          <a:xfrm>
            <a:off x="5699492" y="4511380"/>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29E676F-231D-D846-ADD4-480D852065F6}"/>
              </a:ext>
            </a:extLst>
          </p:cNvPr>
          <p:cNvSpPr txBox="1"/>
          <p:nvPr/>
        </p:nvSpPr>
        <p:spPr>
          <a:xfrm>
            <a:off x="5503697" y="4212043"/>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35" name="Right Arrow 34">
            <a:extLst>
              <a:ext uri="{FF2B5EF4-FFF2-40B4-BE49-F238E27FC236}">
                <a16:creationId xmlns:a16="http://schemas.microsoft.com/office/drawing/2014/main" id="{8A9D5536-5026-1E4F-8A7C-FFA4AFBAF768}"/>
              </a:ext>
            </a:extLst>
          </p:cNvPr>
          <p:cNvSpPr/>
          <p:nvPr/>
        </p:nvSpPr>
        <p:spPr>
          <a:xfrm>
            <a:off x="5997006" y="4861443"/>
            <a:ext cx="1328831" cy="50785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recovery</a:t>
            </a:r>
          </a:p>
        </p:txBody>
      </p:sp>
      <p:cxnSp>
        <p:nvCxnSpPr>
          <p:cNvPr id="36" name="Straight Connector 35">
            <a:extLst>
              <a:ext uri="{FF2B5EF4-FFF2-40B4-BE49-F238E27FC236}">
                <a16:creationId xmlns:a16="http://schemas.microsoft.com/office/drawing/2014/main" id="{4E163089-8AEB-3B43-83DF-81B97B7710CD}"/>
              </a:ext>
            </a:extLst>
          </p:cNvPr>
          <p:cNvCxnSpPr>
            <a:cxnSpLocks/>
          </p:cNvCxnSpPr>
          <p:nvPr/>
        </p:nvCxnSpPr>
        <p:spPr>
          <a:xfrm>
            <a:off x="7341790" y="4696812"/>
            <a:ext cx="0" cy="1085976"/>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C74FA90E-4E4D-9B45-B28C-02E83FD83C5C}"/>
              </a:ext>
            </a:extLst>
          </p:cNvPr>
          <p:cNvCxnSpPr>
            <a:cxnSpLocks/>
          </p:cNvCxnSpPr>
          <p:nvPr/>
        </p:nvCxnSpPr>
        <p:spPr>
          <a:xfrm>
            <a:off x="7509600" y="5016919"/>
            <a:ext cx="255852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E472151B-1F47-424A-A153-5D8597B247BA}"/>
              </a:ext>
            </a:extLst>
          </p:cNvPr>
          <p:cNvSpPr txBox="1"/>
          <p:nvPr/>
        </p:nvSpPr>
        <p:spPr>
          <a:xfrm>
            <a:off x="7272832" y="4573805"/>
            <a:ext cx="1509421" cy="400110"/>
          </a:xfrm>
          <a:prstGeom prst="rect">
            <a:avLst/>
          </a:prstGeom>
          <a:noFill/>
        </p:spPr>
        <p:txBody>
          <a:bodyPr wrap="square" rtlCol="0">
            <a:spAutoFit/>
          </a:bodyPr>
          <a:lstStyle/>
          <a:p>
            <a:pPr algn="ctr"/>
            <a:r>
              <a:rPr lang="en-US" sz="2000" dirty="0"/>
              <a:t>T2: get (K)</a:t>
            </a:r>
          </a:p>
        </p:txBody>
      </p:sp>
      <p:sp>
        <p:nvSpPr>
          <p:cNvPr id="41" name="Oval 40">
            <a:extLst>
              <a:ext uri="{FF2B5EF4-FFF2-40B4-BE49-F238E27FC236}">
                <a16:creationId xmlns:a16="http://schemas.microsoft.com/office/drawing/2014/main" id="{36A07D51-8BF2-EC43-9EEE-CEA6264F6D61}"/>
              </a:ext>
            </a:extLst>
          </p:cNvPr>
          <p:cNvSpPr/>
          <p:nvPr/>
        </p:nvSpPr>
        <p:spPr>
          <a:xfrm>
            <a:off x="4139988" y="460537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EEA3948-5F19-4141-BB1A-27E47D179832}"/>
              </a:ext>
            </a:extLst>
          </p:cNvPr>
          <p:cNvSpPr/>
          <p:nvPr/>
        </p:nvSpPr>
        <p:spPr>
          <a:xfrm>
            <a:off x="5072039" y="4605372"/>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1E63583-A4BD-FF4E-9C50-715060FA9DC1}"/>
              </a:ext>
            </a:extLst>
          </p:cNvPr>
          <p:cNvSpPr txBox="1"/>
          <p:nvPr/>
        </p:nvSpPr>
        <p:spPr>
          <a:xfrm>
            <a:off x="3973557" y="4259256"/>
            <a:ext cx="515742" cy="400110"/>
          </a:xfrm>
          <a:prstGeom prst="rect">
            <a:avLst/>
          </a:prstGeom>
          <a:noFill/>
        </p:spPr>
        <p:txBody>
          <a:bodyPr wrap="square" rtlCol="0">
            <a:spAutoFit/>
          </a:bodyPr>
          <a:lstStyle/>
          <a:p>
            <a:pPr algn="ctr"/>
            <a:r>
              <a:rPr lang="en-US" sz="2000" dirty="0"/>
              <a:t>LP</a:t>
            </a:r>
          </a:p>
        </p:txBody>
      </p:sp>
      <p:sp>
        <p:nvSpPr>
          <p:cNvPr id="44" name="TextBox 43">
            <a:extLst>
              <a:ext uri="{FF2B5EF4-FFF2-40B4-BE49-F238E27FC236}">
                <a16:creationId xmlns:a16="http://schemas.microsoft.com/office/drawing/2014/main" id="{5B735690-A2BA-054B-91FB-DF16D646E365}"/>
              </a:ext>
            </a:extLst>
          </p:cNvPr>
          <p:cNvSpPr txBox="1"/>
          <p:nvPr/>
        </p:nvSpPr>
        <p:spPr>
          <a:xfrm>
            <a:off x="4927069" y="4243646"/>
            <a:ext cx="472821" cy="400110"/>
          </a:xfrm>
          <a:prstGeom prst="rect">
            <a:avLst/>
          </a:prstGeom>
          <a:noFill/>
        </p:spPr>
        <p:txBody>
          <a:bodyPr wrap="square" rtlCol="0">
            <a:spAutoFit/>
          </a:bodyPr>
          <a:lstStyle/>
          <a:p>
            <a:pPr algn="ctr"/>
            <a:r>
              <a:rPr lang="en-US" sz="2000" dirty="0"/>
              <a:t>DP</a:t>
            </a:r>
          </a:p>
        </p:txBody>
      </p:sp>
      <p:sp>
        <p:nvSpPr>
          <p:cNvPr id="45" name="Oval 44">
            <a:extLst>
              <a:ext uri="{FF2B5EF4-FFF2-40B4-BE49-F238E27FC236}">
                <a16:creationId xmlns:a16="http://schemas.microsoft.com/office/drawing/2014/main" id="{4ABB2DA8-8CAD-2242-8575-B8B2DE2542B7}"/>
              </a:ext>
            </a:extLst>
          </p:cNvPr>
          <p:cNvSpPr/>
          <p:nvPr/>
        </p:nvSpPr>
        <p:spPr>
          <a:xfrm>
            <a:off x="2186551" y="4628232"/>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8660CE95-1905-3443-A28F-F4B9871327E2}"/>
              </a:ext>
            </a:extLst>
          </p:cNvPr>
          <p:cNvSpPr/>
          <p:nvPr/>
        </p:nvSpPr>
        <p:spPr>
          <a:xfrm>
            <a:off x="2880731" y="4628232"/>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7FE8E261-4057-1A40-B2AB-B8AC192AC71B}"/>
              </a:ext>
            </a:extLst>
          </p:cNvPr>
          <p:cNvSpPr txBox="1"/>
          <p:nvPr/>
        </p:nvSpPr>
        <p:spPr>
          <a:xfrm>
            <a:off x="1896146" y="4784418"/>
            <a:ext cx="717970" cy="400110"/>
          </a:xfrm>
          <a:prstGeom prst="rect">
            <a:avLst/>
          </a:prstGeom>
          <a:noFill/>
        </p:spPr>
        <p:txBody>
          <a:bodyPr wrap="square" rtlCol="0">
            <a:spAutoFit/>
          </a:bodyPr>
          <a:lstStyle/>
          <a:p>
            <a:pPr algn="ctr"/>
            <a:r>
              <a:rPr lang="en-US" sz="2000" dirty="0"/>
              <a:t>W(K)</a:t>
            </a:r>
          </a:p>
        </p:txBody>
      </p:sp>
      <p:sp>
        <p:nvSpPr>
          <p:cNvPr id="48" name="TextBox 47">
            <a:extLst>
              <a:ext uri="{FF2B5EF4-FFF2-40B4-BE49-F238E27FC236}">
                <a16:creationId xmlns:a16="http://schemas.microsoft.com/office/drawing/2014/main" id="{7D438FB2-5675-B447-AB24-1B2196DA341A}"/>
              </a:ext>
            </a:extLst>
          </p:cNvPr>
          <p:cNvSpPr txBox="1"/>
          <p:nvPr/>
        </p:nvSpPr>
        <p:spPr>
          <a:xfrm>
            <a:off x="2590326" y="4784418"/>
            <a:ext cx="717970" cy="400110"/>
          </a:xfrm>
          <a:prstGeom prst="rect">
            <a:avLst/>
          </a:prstGeom>
          <a:noFill/>
        </p:spPr>
        <p:txBody>
          <a:bodyPr wrap="square" rtlCol="0">
            <a:spAutoFit/>
          </a:bodyPr>
          <a:lstStyle/>
          <a:p>
            <a:pPr algn="ctr"/>
            <a:r>
              <a:rPr lang="en-US" sz="2000" dirty="0"/>
              <a:t>W(V)</a:t>
            </a:r>
          </a:p>
        </p:txBody>
      </p:sp>
      <p:sp>
        <p:nvSpPr>
          <p:cNvPr id="51" name="TextBox 50">
            <a:extLst>
              <a:ext uri="{FF2B5EF4-FFF2-40B4-BE49-F238E27FC236}">
                <a16:creationId xmlns:a16="http://schemas.microsoft.com/office/drawing/2014/main" id="{BF380A71-A732-7144-A246-B696C622B52F}"/>
              </a:ext>
            </a:extLst>
          </p:cNvPr>
          <p:cNvSpPr txBox="1"/>
          <p:nvPr/>
        </p:nvSpPr>
        <p:spPr>
          <a:xfrm>
            <a:off x="3780451" y="4784418"/>
            <a:ext cx="901955" cy="400110"/>
          </a:xfrm>
          <a:prstGeom prst="rect">
            <a:avLst/>
          </a:prstGeom>
          <a:noFill/>
        </p:spPr>
        <p:txBody>
          <a:bodyPr wrap="square" rtlCol="0">
            <a:spAutoFit/>
          </a:bodyPr>
          <a:lstStyle/>
          <a:p>
            <a:pPr algn="ctr"/>
            <a:r>
              <a:rPr lang="en-US" sz="2000" dirty="0"/>
              <a:t>W(T)</a:t>
            </a:r>
          </a:p>
        </p:txBody>
      </p:sp>
      <p:sp>
        <p:nvSpPr>
          <p:cNvPr id="52" name="TextBox 51">
            <a:extLst>
              <a:ext uri="{FF2B5EF4-FFF2-40B4-BE49-F238E27FC236}">
                <a16:creationId xmlns:a16="http://schemas.microsoft.com/office/drawing/2014/main" id="{38D2162D-B1D0-4A4B-B624-8AE0154DFD2B}"/>
              </a:ext>
            </a:extLst>
          </p:cNvPr>
          <p:cNvSpPr txBox="1"/>
          <p:nvPr/>
        </p:nvSpPr>
        <p:spPr>
          <a:xfrm>
            <a:off x="4584486" y="4784418"/>
            <a:ext cx="1177177" cy="400110"/>
          </a:xfrm>
          <a:prstGeom prst="rect">
            <a:avLst/>
          </a:prstGeom>
          <a:noFill/>
        </p:spPr>
        <p:txBody>
          <a:bodyPr wrap="square" rtlCol="0">
            <a:spAutoFit/>
          </a:bodyPr>
          <a:lstStyle/>
          <a:p>
            <a:pPr algn="ctr"/>
            <a:r>
              <a:rPr lang="en-US" sz="2000" dirty="0"/>
              <a:t>Persist(T)</a:t>
            </a:r>
          </a:p>
        </p:txBody>
      </p:sp>
      <p:sp>
        <p:nvSpPr>
          <p:cNvPr id="53" name="TextBox 52">
            <a:extLst>
              <a:ext uri="{FF2B5EF4-FFF2-40B4-BE49-F238E27FC236}">
                <a16:creationId xmlns:a16="http://schemas.microsoft.com/office/drawing/2014/main" id="{D271D175-AECA-3245-96EC-DE8DAC0DEBEE}"/>
              </a:ext>
            </a:extLst>
          </p:cNvPr>
          <p:cNvSpPr txBox="1"/>
          <p:nvPr/>
        </p:nvSpPr>
        <p:spPr>
          <a:xfrm>
            <a:off x="7430280" y="5072101"/>
            <a:ext cx="3166315" cy="400110"/>
          </a:xfrm>
          <a:prstGeom prst="rect">
            <a:avLst/>
          </a:prstGeom>
          <a:noFill/>
        </p:spPr>
        <p:txBody>
          <a:bodyPr wrap="square" rtlCol="0">
            <a:spAutoFit/>
          </a:bodyPr>
          <a:lstStyle/>
          <a:p>
            <a:r>
              <a:rPr lang="en-US" sz="2000" i="1" dirty="0">
                <a:solidFill>
                  <a:srgbClr val="FF0000"/>
                </a:solidFill>
              </a:rPr>
              <a:t>Incorrectly returns NULL</a:t>
            </a:r>
          </a:p>
        </p:txBody>
      </p:sp>
      <p:sp>
        <p:nvSpPr>
          <p:cNvPr id="54" name="TextBox 53">
            <a:extLst>
              <a:ext uri="{FF2B5EF4-FFF2-40B4-BE49-F238E27FC236}">
                <a16:creationId xmlns:a16="http://schemas.microsoft.com/office/drawing/2014/main" id="{BB69D1FA-54DA-0D4B-BF58-1B88BEAF0C9A}"/>
              </a:ext>
            </a:extLst>
          </p:cNvPr>
          <p:cNvSpPr txBox="1"/>
          <p:nvPr/>
        </p:nvSpPr>
        <p:spPr>
          <a:xfrm>
            <a:off x="1044254" y="5116863"/>
            <a:ext cx="3033616" cy="707886"/>
          </a:xfrm>
          <a:prstGeom prst="rect">
            <a:avLst/>
          </a:prstGeom>
          <a:noFill/>
        </p:spPr>
        <p:txBody>
          <a:bodyPr wrap="square" rtlCol="0">
            <a:spAutoFit/>
          </a:bodyPr>
          <a:lstStyle/>
          <a:p>
            <a:pPr algn="ctr"/>
            <a:r>
              <a:rPr lang="en-US" sz="2000" i="1" dirty="0">
                <a:solidFill>
                  <a:srgbClr val="FF0000"/>
                </a:solidFill>
              </a:rPr>
              <a:t>Some or all of the writes are not persisted</a:t>
            </a:r>
          </a:p>
        </p:txBody>
      </p:sp>
      <p:sp>
        <p:nvSpPr>
          <p:cNvPr id="50" name="TextBox 49">
            <a:extLst>
              <a:ext uri="{FF2B5EF4-FFF2-40B4-BE49-F238E27FC236}">
                <a16:creationId xmlns:a16="http://schemas.microsoft.com/office/drawing/2014/main" id="{516C21CB-7FBB-2546-B340-05AACF37762C}"/>
              </a:ext>
            </a:extLst>
          </p:cNvPr>
          <p:cNvSpPr txBox="1"/>
          <p:nvPr/>
        </p:nvSpPr>
        <p:spPr>
          <a:xfrm>
            <a:off x="7430280" y="5376709"/>
            <a:ext cx="3166315" cy="400110"/>
          </a:xfrm>
          <a:prstGeom prst="rect">
            <a:avLst/>
          </a:prstGeom>
          <a:noFill/>
        </p:spPr>
        <p:txBody>
          <a:bodyPr wrap="square" rtlCol="0">
            <a:spAutoFit/>
          </a:bodyPr>
          <a:lstStyle/>
          <a:p>
            <a:r>
              <a:rPr lang="en-US" altLang="zh-CN" sz="2000" dirty="0"/>
              <a:t>returns</a:t>
            </a:r>
            <a:r>
              <a:rPr lang="zh-CN" altLang="en-US" sz="2000" dirty="0"/>
              <a:t> </a:t>
            </a:r>
            <a:r>
              <a:rPr lang="en-US" altLang="zh-CN" sz="2000" dirty="0"/>
              <a:t>V</a:t>
            </a:r>
            <a:r>
              <a:rPr lang="zh-CN" altLang="en-US" sz="2000" dirty="0"/>
              <a:t> </a:t>
            </a:r>
            <a:r>
              <a:rPr lang="en-US" altLang="zh-CN" sz="2000" dirty="0">
                <a:solidFill>
                  <a:srgbClr val="FF0000"/>
                </a:solidFill>
              </a:rPr>
              <a:t>(All</a:t>
            </a:r>
            <a:r>
              <a:rPr lang="zh-CN" altLang="en-US" sz="2000" dirty="0">
                <a:solidFill>
                  <a:srgbClr val="FF0000"/>
                </a:solidFill>
              </a:rPr>
              <a:t> </a:t>
            </a:r>
            <a:r>
              <a:rPr lang="en-US" altLang="zh-CN" sz="2000" dirty="0">
                <a:solidFill>
                  <a:srgbClr val="FF0000"/>
                </a:solidFill>
              </a:rPr>
              <a:t>Sematic)</a:t>
            </a:r>
            <a:r>
              <a:rPr lang="zh-CN" altLang="en-US" sz="2000" dirty="0"/>
              <a:t> </a:t>
            </a:r>
            <a:endParaRPr lang="en-US" sz="2000" dirty="0"/>
          </a:p>
        </p:txBody>
      </p:sp>
      <p:sp>
        <p:nvSpPr>
          <p:cNvPr id="12" name="TextBox 11">
            <a:extLst>
              <a:ext uri="{FF2B5EF4-FFF2-40B4-BE49-F238E27FC236}">
                <a16:creationId xmlns:a16="http://schemas.microsoft.com/office/drawing/2014/main" id="{9958E3A6-824C-6441-AB8D-E50EEA649F77}"/>
              </a:ext>
            </a:extLst>
          </p:cNvPr>
          <p:cNvSpPr txBox="1"/>
          <p:nvPr/>
        </p:nvSpPr>
        <p:spPr>
          <a:xfrm>
            <a:off x="3423138" y="143021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6799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50"/>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 grpId="0"/>
      <p:bldP spid="7" grpId="0"/>
      <p:bldP spid="9" grpId="0"/>
      <p:bldP spid="10" grpId="0" animBg="1"/>
      <p:bldP spid="11" grpId="0" animBg="1"/>
      <p:bldP spid="14" grpId="0"/>
      <p:bldP spid="17" grpId="0"/>
      <p:bldP spid="20" grpId="0" animBg="1"/>
      <p:bldP spid="21" grpId="0"/>
      <p:bldP spid="22" grpId="0"/>
      <p:bldP spid="23" grpId="0" animBg="1"/>
      <p:bldP spid="24" grpId="0"/>
      <p:bldP spid="26" grpId="0"/>
      <p:bldP spid="28" grpId="0"/>
      <p:bldP spid="33" grpId="0" animBg="1"/>
      <p:bldP spid="34" grpId="0"/>
      <p:bldP spid="35" grpId="0" animBg="1"/>
      <p:bldP spid="38" grpId="0"/>
      <p:bldP spid="41" grpId="0" animBg="1"/>
      <p:bldP spid="42" grpId="0" animBg="1"/>
      <p:bldP spid="43" grpId="0"/>
      <p:bldP spid="44" grpId="0"/>
      <p:bldP spid="45" grpId="0" animBg="1"/>
      <p:bldP spid="46" grpId="0" animBg="1"/>
      <p:bldP spid="47" grpId="0"/>
      <p:bldP spid="48" grpId="0"/>
      <p:bldP spid="51" grpId="0"/>
      <p:bldP spid="52" grpId="0"/>
      <p:bldP spid="53" grpId="0"/>
      <p:bldP spid="54" grpId="0"/>
      <p:bldP spid="50" grpId="0"/>
      <p:bldP spid="5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Adversarial test for DL1 (Incompletely-Durable) Bug</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13</a:t>
            </a:fld>
            <a:endParaRPr lang="en-US" dirty="0"/>
          </a:p>
        </p:txBody>
      </p:sp>
      <p:sp>
        <p:nvSpPr>
          <p:cNvPr id="33" name="Rectangle 32">
            <a:extLst>
              <a:ext uri="{FF2B5EF4-FFF2-40B4-BE49-F238E27FC236}">
                <a16:creationId xmlns:a16="http://schemas.microsoft.com/office/drawing/2014/main" id="{426E7F42-1DFB-7042-B9AF-7D4415FDA232}"/>
              </a:ext>
            </a:extLst>
          </p:cNvPr>
          <p:cNvSpPr/>
          <p:nvPr/>
        </p:nvSpPr>
        <p:spPr>
          <a:xfrm>
            <a:off x="1831850" y="3141101"/>
            <a:ext cx="1547144" cy="71548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56D08AD-7C16-BF43-B87D-54F1F9D9075E}"/>
              </a:ext>
            </a:extLst>
          </p:cNvPr>
          <p:cNvSpPr txBox="1"/>
          <p:nvPr/>
        </p:nvSpPr>
        <p:spPr>
          <a:xfrm>
            <a:off x="514165" y="1000876"/>
            <a:ext cx="11163670" cy="830997"/>
          </a:xfrm>
          <a:prstGeom prst="rect">
            <a:avLst/>
          </a:prstGeom>
          <a:noFill/>
        </p:spPr>
        <p:txBody>
          <a:bodyPr wrap="square" rtlCol="0">
            <a:spAutoFit/>
          </a:bodyPr>
          <a:lstStyle/>
          <a:p>
            <a:r>
              <a:rPr lang="en-US" sz="2400" b="1" dirty="0">
                <a:sym typeface="Wingdings" pitchFamily="2" charset="2"/>
              </a:rPr>
              <a:t>Correctness condition:</a:t>
            </a:r>
          </a:p>
          <a:p>
            <a:r>
              <a:rPr lang="en-US" sz="2400" i="1" dirty="0">
                <a:sym typeface="Wingdings" pitchFamily="2" charset="2"/>
              </a:rPr>
              <a:t>A crash occurs after DP, the operation should preserve </a:t>
            </a:r>
            <a:r>
              <a:rPr lang="en-US" sz="2400" i="1" dirty="0">
                <a:solidFill>
                  <a:srgbClr val="FF0000"/>
                </a:solidFill>
                <a:sym typeface="Wingdings" pitchFamily="2" charset="2"/>
              </a:rPr>
              <a:t>All Semantic.</a:t>
            </a:r>
          </a:p>
        </p:txBody>
      </p:sp>
      <p:cxnSp>
        <p:nvCxnSpPr>
          <p:cNvPr id="35" name="Straight Arrow Connector 34">
            <a:extLst>
              <a:ext uri="{FF2B5EF4-FFF2-40B4-BE49-F238E27FC236}">
                <a16:creationId xmlns:a16="http://schemas.microsoft.com/office/drawing/2014/main" id="{1464F24D-9BED-AA4B-8C5D-4F22C789A2A7}"/>
              </a:ext>
            </a:extLst>
          </p:cNvPr>
          <p:cNvCxnSpPr>
            <a:cxnSpLocks/>
          </p:cNvCxnSpPr>
          <p:nvPr/>
        </p:nvCxnSpPr>
        <p:spPr>
          <a:xfrm flipV="1">
            <a:off x="1173760" y="4470822"/>
            <a:ext cx="502920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9AB283CC-E83E-074A-9278-86C0F43EBAA7}"/>
              </a:ext>
            </a:extLst>
          </p:cNvPr>
          <p:cNvSpPr txBox="1"/>
          <p:nvPr/>
        </p:nvSpPr>
        <p:spPr>
          <a:xfrm>
            <a:off x="5425929" y="4413222"/>
            <a:ext cx="746449" cy="400110"/>
          </a:xfrm>
          <a:prstGeom prst="rect">
            <a:avLst/>
          </a:prstGeom>
          <a:noFill/>
        </p:spPr>
        <p:txBody>
          <a:bodyPr wrap="square" rtlCol="0">
            <a:spAutoFit/>
          </a:bodyPr>
          <a:lstStyle/>
          <a:p>
            <a:pPr algn="ctr"/>
            <a:r>
              <a:rPr lang="en-US" sz="2000" dirty="0"/>
              <a:t>time</a:t>
            </a:r>
          </a:p>
        </p:txBody>
      </p:sp>
      <p:sp>
        <p:nvSpPr>
          <p:cNvPr id="37" name="TextBox 36">
            <a:extLst>
              <a:ext uri="{FF2B5EF4-FFF2-40B4-BE49-F238E27FC236}">
                <a16:creationId xmlns:a16="http://schemas.microsoft.com/office/drawing/2014/main" id="{B78045A7-C994-6846-B74B-154056B13EC9}"/>
              </a:ext>
            </a:extLst>
          </p:cNvPr>
          <p:cNvSpPr txBox="1"/>
          <p:nvPr/>
        </p:nvSpPr>
        <p:spPr>
          <a:xfrm>
            <a:off x="1223486" y="2740991"/>
            <a:ext cx="1830641" cy="400110"/>
          </a:xfrm>
          <a:prstGeom prst="rect">
            <a:avLst/>
          </a:prstGeom>
          <a:noFill/>
        </p:spPr>
        <p:txBody>
          <a:bodyPr wrap="square" rtlCol="0">
            <a:spAutoFit/>
          </a:bodyPr>
          <a:lstStyle/>
          <a:p>
            <a:pPr algn="ctr"/>
            <a:r>
              <a:rPr lang="en-US" sz="2000" dirty="0"/>
              <a:t>T1: insert (K, V)</a:t>
            </a:r>
          </a:p>
        </p:txBody>
      </p:sp>
      <p:cxnSp>
        <p:nvCxnSpPr>
          <p:cNvPr id="38" name="Straight Arrow Connector 37">
            <a:extLst>
              <a:ext uri="{FF2B5EF4-FFF2-40B4-BE49-F238E27FC236}">
                <a16:creationId xmlns:a16="http://schemas.microsoft.com/office/drawing/2014/main" id="{95143067-3A34-7F45-AC44-F6F99091DE82}"/>
              </a:ext>
            </a:extLst>
          </p:cNvPr>
          <p:cNvCxnSpPr>
            <a:cxnSpLocks/>
          </p:cNvCxnSpPr>
          <p:nvPr/>
        </p:nvCxnSpPr>
        <p:spPr>
          <a:xfrm>
            <a:off x="1684629" y="3384846"/>
            <a:ext cx="4227747" cy="0"/>
          </a:xfrm>
          <a:prstGeom prst="straightConnector1">
            <a:avLst/>
          </a:prstGeom>
          <a:ln w="28575">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929DC4FE-268C-5B42-A40A-236C5C40EE64}"/>
              </a:ext>
            </a:extLst>
          </p:cNvPr>
          <p:cNvCxnSpPr>
            <a:cxnSpLocks/>
          </p:cNvCxnSpPr>
          <p:nvPr/>
        </p:nvCxnSpPr>
        <p:spPr>
          <a:xfrm>
            <a:off x="5912376" y="3418686"/>
            <a:ext cx="0" cy="1052136"/>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44" name="Lightning Bolt 43">
            <a:extLst>
              <a:ext uri="{FF2B5EF4-FFF2-40B4-BE49-F238E27FC236}">
                <a16:creationId xmlns:a16="http://schemas.microsoft.com/office/drawing/2014/main" id="{23CC816E-01C4-D742-B978-6B5BE86A134F}"/>
              </a:ext>
            </a:extLst>
          </p:cNvPr>
          <p:cNvSpPr/>
          <p:nvPr/>
        </p:nvSpPr>
        <p:spPr>
          <a:xfrm>
            <a:off x="5699492" y="3199414"/>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6AF510E-1FEA-5B4C-8A23-DAD7E7237B0C}"/>
              </a:ext>
            </a:extLst>
          </p:cNvPr>
          <p:cNvSpPr txBox="1"/>
          <p:nvPr/>
        </p:nvSpPr>
        <p:spPr>
          <a:xfrm>
            <a:off x="5503697" y="2900077"/>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58" name="Oval 57">
            <a:extLst>
              <a:ext uri="{FF2B5EF4-FFF2-40B4-BE49-F238E27FC236}">
                <a16:creationId xmlns:a16="http://schemas.microsoft.com/office/drawing/2014/main" id="{B48E6834-8159-AC4F-8BC7-B68550041DFD}"/>
              </a:ext>
            </a:extLst>
          </p:cNvPr>
          <p:cNvSpPr/>
          <p:nvPr/>
        </p:nvSpPr>
        <p:spPr>
          <a:xfrm>
            <a:off x="4139988" y="3293406"/>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35D8EE4-1EE0-224A-92CF-50B53C34F23C}"/>
              </a:ext>
            </a:extLst>
          </p:cNvPr>
          <p:cNvSpPr/>
          <p:nvPr/>
        </p:nvSpPr>
        <p:spPr>
          <a:xfrm>
            <a:off x="5072039" y="3293406"/>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9DF5325-63D1-F745-A7C3-8D74031622CB}"/>
              </a:ext>
            </a:extLst>
          </p:cNvPr>
          <p:cNvSpPr txBox="1"/>
          <p:nvPr/>
        </p:nvSpPr>
        <p:spPr>
          <a:xfrm>
            <a:off x="3973557" y="2947290"/>
            <a:ext cx="515742" cy="400110"/>
          </a:xfrm>
          <a:prstGeom prst="rect">
            <a:avLst/>
          </a:prstGeom>
          <a:noFill/>
        </p:spPr>
        <p:txBody>
          <a:bodyPr wrap="square" rtlCol="0">
            <a:spAutoFit/>
          </a:bodyPr>
          <a:lstStyle/>
          <a:p>
            <a:pPr algn="ctr"/>
            <a:r>
              <a:rPr lang="en-US" sz="2000" dirty="0"/>
              <a:t>LP</a:t>
            </a:r>
          </a:p>
        </p:txBody>
      </p:sp>
      <p:sp>
        <p:nvSpPr>
          <p:cNvPr id="63" name="TextBox 62">
            <a:extLst>
              <a:ext uri="{FF2B5EF4-FFF2-40B4-BE49-F238E27FC236}">
                <a16:creationId xmlns:a16="http://schemas.microsoft.com/office/drawing/2014/main" id="{BAFF90DE-0EBC-E94E-A475-FC2BF8F8E239}"/>
              </a:ext>
            </a:extLst>
          </p:cNvPr>
          <p:cNvSpPr txBox="1"/>
          <p:nvPr/>
        </p:nvSpPr>
        <p:spPr>
          <a:xfrm>
            <a:off x="4927069" y="2931680"/>
            <a:ext cx="472821" cy="400110"/>
          </a:xfrm>
          <a:prstGeom prst="rect">
            <a:avLst/>
          </a:prstGeom>
          <a:noFill/>
        </p:spPr>
        <p:txBody>
          <a:bodyPr wrap="square" rtlCol="0">
            <a:spAutoFit/>
          </a:bodyPr>
          <a:lstStyle/>
          <a:p>
            <a:pPr algn="ctr"/>
            <a:r>
              <a:rPr lang="en-US" sz="2000" dirty="0"/>
              <a:t>DP</a:t>
            </a:r>
          </a:p>
        </p:txBody>
      </p:sp>
      <p:sp>
        <p:nvSpPr>
          <p:cNvPr id="64" name="Oval 63">
            <a:extLst>
              <a:ext uri="{FF2B5EF4-FFF2-40B4-BE49-F238E27FC236}">
                <a16:creationId xmlns:a16="http://schemas.microsoft.com/office/drawing/2014/main" id="{5C942BC2-FAB3-654B-930C-6778EE77B37F}"/>
              </a:ext>
            </a:extLst>
          </p:cNvPr>
          <p:cNvSpPr/>
          <p:nvPr/>
        </p:nvSpPr>
        <p:spPr>
          <a:xfrm>
            <a:off x="2186551" y="3316266"/>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DA21F9E0-0773-8C4F-BA81-3FCD8E1E1963}"/>
              </a:ext>
            </a:extLst>
          </p:cNvPr>
          <p:cNvSpPr/>
          <p:nvPr/>
        </p:nvSpPr>
        <p:spPr>
          <a:xfrm>
            <a:off x="2880731" y="3316266"/>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6F3ED702-A8B5-CF40-8059-37ADF0217006}"/>
              </a:ext>
            </a:extLst>
          </p:cNvPr>
          <p:cNvSpPr txBox="1"/>
          <p:nvPr/>
        </p:nvSpPr>
        <p:spPr>
          <a:xfrm>
            <a:off x="1896146" y="3472452"/>
            <a:ext cx="717970" cy="400110"/>
          </a:xfrm>
          <a:prstGeom prst="rect">
            <a:avLst/>
          </a:prstGeom>
          <a:noFill/>
        </p:spPr>
        <p:txBody>
          <a:bodyPr wrap="square" rtlCol="0">
            <a:spAutoFit/>
          </a:bodyPr>
          <a:lstStyle/>
          <a:p>
            <a:pPr algn="ctr"/>
            <a:r>
              <a:rPr lang="en-US" sz="2000" dirty="0"/>
              <a:t>W(K)</a:t>
            </a:r>
          </a:p>
        </p:txBody>
      </p:sp>
      <p:sp>
        <p:nvSpPr>
          <p:cNvPr id="67" name="TextBox 66">
            <a:extLst>
              <a:ext uri="{FF2B5EF4-FFF2-40B4-BE49-F238E27FC236}">
                <a16:creationId xmlns:a16="http://schemas.microsoft.com/office/drawing/2014/main" id="{EAB515DB-32F7-6249-B1B9-7BBAE029A588}"/>
              </a:ext>
            </a:extLst>
          </p:cNvPr>
          <p:cNvSpPr txBox="1"/>
          <p:nvPr/>
        </p:nvSpPr>
        <p:spPr>
          <a:xfrm>
            <a:off x="2590326" y="3472452"/>
            <a:ext cx="717970" cy="400110"/>
          </a:xfrm>
          <a:prstGeom prst="rect">
            <a:avLst/>
          </a:prstGeom>
          <a:noFill/>
        </p:spPr>
        <p:txBody>
          <a:bodyPr wrap="square" rtlCol="0">
            <a:spAutoFit/>
          </a:bodyPr>
          <a:lstStyle/>
          <a:p>
            <a:pPr algn="ctr"/>
            <a:r>
              <a:rPr lang="en-US" sz="2000" dirty="0"/>
              <a:t>W(V)</a:t>
            </a:r>
          </a:p>
        </p:txBody>
      </p:sp>
      <p:sp>
        <p:nvSpPr>
          <p:cNvPr id="68" name="TextBox 67">
            <a:extLst>
              <a:ext uri="{FF2B5EF4-FFF2-40B4-BE49-F238E27FC236}">
                <a16:creationId xmlns:a16="http://schemas.microsoft.com/office/drawing/2014/main" id="{360F7A09-9AB2-964C-9217-D1495DE6C6B3}"/>
              </a:ext>
            </a:extLst>
          </p:cNvPr>
          <p:cNvSpPr txBox="1"/>
          <p:nvPr/>
        </p:nvSpPr>
        <p:spPr>
          <a:xfrm>
            <a:off x="3780451" y="3472452"/>
            <a:ext cx="901955" cy="400110"/>
          </a:xfrm>
          <a:prstGeom prst="rect">
            <a:avLst/>
          </a:prstGeom>
          <a:noFill/>
        </p:spPr>
        <p:txBody>
          <a:bodyPr wrap="square" rtlCol="0">
            <a:spAutoFit/>
          </a:bodyPr>
          <a:lstStyle/>
          <a:p>
            <a:pPr algn="ctr"/>
            <a:r>
              <a:rPr lang="en-US" sz="2000" dirty="0"/>
              <a:t>W(T)</a:t>
            </a:r>
          </a:p>
        </p:txBody>
      </p:sp>
      <p:sp>
        <p:nvSpPr>
          <p:cNvPr id="69" name="TextBox 68">
            <a:extLst>
              <a:ext uri="{FF2B5EF4-FFF2-40B4-BE49-F238E27FC236}">
                <a16:creationId xmlns:a16="http://schemas.microsoft.com/office/drawing/2014/main" id="{41CF3442-5D12-5F48-AF22-98DF5FCD70A3}"/>
              </a:ext>
            </a:extLst>
          </p:cNvPr>
          <p:cNvSpPr txBox="1"/>
          <p:nvPr/>
        </p:nvSpPr>
        <p:spPr>
          <a:xfrm>
            <a:off x="4584486" y="3472452"/>
            <a:ext cx="1177177" cy="400110"/>
          </a:xfrm>
          <a:prstGeom prst="rect">
            <a:avLst/>
          </a:prstGeom>
          <a:noFill/>
        </p:spPr>
        <p:txBody>
          <a:bodyPr wrap="square" rtlCol="0">
            <a:spAutoFit/>
          </a:bodyPr>
          <a:lstStyle/>
          <a:p>
            <a:pPr algn="ctr"/>
            <a:r>
              <a:rPr lang="en-US" sz="2000" dirty="0"/>
              <a:t>Persist(T)</a:t>
            </a:r>
          </a:p>
        </p:txBody>
      </p:sp>
      <p:graphicFrame>
        <p:nvGraphicFramePr>
          <p:cNvPr id="72" name="Table 4">
            <a:extLst>
              <a:ext uri="{FF2B5EF4-FFF2-40B4-BE49-F238E27FC236}">
                <a16:creationId xmlns:a16="http://schemas.microsoft.com/office/drawing/2014/main" id="{B8B9E95B-C234-9D4B-9913-35D2F4531DB9}"/>
              </a:ext>
            </a:extLst>
          </p:cNvPr>
          <p:cNvGraphicFramePr>
            <a:graphicFrameLocks noGrp="1"/>
          </p:cNvGraphicFramePr>
          <p:nvPr/>
        </p:nvGraphicFramePr>
        <p:xfrm>
          <a:off x="7275833" y="2617208"/>
          <a:ext cx="3084305" cy="1981200"/>
        </p:xfrm>
        <a:graphic>
          <a:graphicData uri="http://schemas.openxmlformats.org/drawingml/2006/table">
            <a:tbl>
              <a:tblPr firstRow="1" bandRow="1">
                <a:tableStyleId>{073A0DAA-6AF3-43AB-8588-CEC1D06C72B9}</a:tableStyleId>
              </a:tblPr>
              <a:tblGrid>
                <a:gridCol w="1491282">
                  <a:extLst>
                    <a:ext uri="{9D8B030D-6E8A-4147-A177-3AD203B41FA5}">
                      <a16:colId xmlns:a16="http://schemas.microsoft.com/office/drawing/2014/main" val="3744288925"/>
                    </a:ext>
                  </a:extLst>
                </a:gridCol>
                <a:gridCol w="1593023">
                  <a:extLst>
                    <a:ext uri="{9D8B030D-6E8A-4147-A177-3AD203B41FA5}">
                      <a16:colId xmlns:a16="http://schemas.microsoft.com/office/drawing/2014/main" val="2099801455"/>
                    </a:ext>
                  </a:extLst>
                </a:gridCol>
              </a:tblGrid>
              <a:tr h="182880">
                <a:tc>
                  <a:txBody>
                    <a:bodyPr/>
                    <a:lstStyle/>
                    <a:p>
                      <a:pPr algn="ctr"/>
                      <a:r>
                        <a:rPr lang="en-US" sz="2000" dirty="0"/>
                        <a:t>K</a:t>
                      </a:r>
                    </a:p>
                  </a:txBody>
                  <a:tcPr/>
                </a:tc>
                <a:tc>
                  <a:txBody>
                    <a:bodyPr/>
                    <a:lstStyle/>
                    <a:p>
                      <a:pPr algn="ctr"/>
                      <a:r>
                        <a:rPr lang="en-US" sz="2000" dirty="0"/>
                        <a:t>V</a:t>
                      </a:r>
                    </a:p>
                  </a:txBody>
                  <a:tcPr/>
                </a:tc>
                <a:extLst>
                  <a:ext uri="{0D108BD9-81ED-4DB2-BD59-A6C34878D82A}">
                    <a16:rowId xmlns:a16="http://schemas.microsoft.com/office/drawing/2014/main" val="1061366712"/>
                  </a:ext>
                </a:extLst>
              </a:tr>
              <a:tr h="182880">
                <a:tc>
                  <a:txBody>
                    <a:bodyPr/>
                    <a:lstStyle/>
                    <a:p>
                      <a:pPr algn="ctr"/>
                      <a:r>
                        <a:rPr lang="en-US" sz="2000" dirty="0"/>
                        <a:t>Persisted</a:t>
                      </a:r>
                    </a:p>
                  </a:txBody>
                  <a:tcPr/>
                </a:tc>
                <a:tc>
                  <a:txBody>
                    <a:bodyPr/>
                    <a:lstStyle/>
                    <a:p>
                      <a:pPr algn="ctr"/>
                      <a:r>
                        <a:rPr lang="en-US" sz="2000" dirty="0"/>
                        <a:t>Persisted</a:t>
                      </a:r>
                    </a:p>
                  </a:txBody>
                  <a:tcPr/>
                </a:tc>
                <a:extLst>
                  <a:ext uri="{0D108BD9-81ED-4DB2-BD59-A6C34878D82A}">
                    <a16:rowId xmlns:a16="http://schemas.microsoft.com/office/drawing/2014/main" val="2827513691"/>
                  </a:ext>
                </a:extLst>
              </a:tr>
              <a:tr h="182880">
                <a:tc>
                  <a:txBody>
                    <a:bodyPr/>
                    <a:lstStyle/>
                    <a:p>
                      <a:pPr algn="ctr"/>
                      <a:r>
                        <a:rPr lang="en-US" sz="2000" dirty="0"/>
                        <a:t>Persisted</a:t>
                      </a:r>
                    </a:p>
                  </a:txBody>
                  <a:tcPr/>
                </a:tc>
                <a:tc>
                  <a:txBody>
                    <a:bodyPr/>
                    <a:lstStyle/>
                    <a:p>
                      <a:pPr algn="ctr"/>
                      <a:r>
                        <a:rPr lang="en-US" sz="2000" dirty="0" err="1"/>
                        <a:t>Unpersisted</a:t>
                      </a:r>
                      <a:endParaRPr lang="en-US" sz="2000" dirty="0"/>
                    </a:p>
                  </a:txBody>
                  <a:tcPr/>
                </a:tc>
                <a:extLst>
                  <a:ext uri="{0D108BD9-81ED-4DB2-BD59-A6C34878D82A}">
                    <a16:rowId xmlns:a16="http://schemas.microsoft.com/office/drawing/2014/main" val="2208270742"/>
                  </a:ext>
                </a:extLst>
              </a:tr>
              <a:tr h="182880">
                <a:tc>
                  <a:txBody>
                    <a:bodyPr/>
                    <a:lstStyle/>
                    <a:p>
                      <a:pPr algn="ctr"/>
                      <a:r>
                        <a:rPr lang="en-US" sz="2000" dirty="0" err="1"/>
                        <a:t>Unpersisted</a:t>
                      </a:r>
                      <a:endParaRPr lang="en-US" sz="2000" dirty="0"/>
                    </a:p>
                  </a:txBody>
                  <a:tcPr/>
                </a:tc>
                <a:tc>
                  <a:txBody>
                    <a:bodyPr/>
                    <a:lstStyle/>
                    <a:p>
                      <a:pPr algn="ctr"/>
                      <a:r>
                        <a:rPr lang="en-US" sz="2000" dirty="0"/>
                        <a:t>Persisted</a:t>
                      </a:r>
                    </a:p>
                  </a:txBody>
                  <a:tcPr/>
                </a:tc>
                <a:extLst>
                  <a:ext uri="{0D108BD9-81ED-4DB2-BD59-A6C34878D82A}">
                    <a16:rowId xmlns:a16="http://schemas.microsoft.com/office/drawing/2014/main" val="2955990409"/>
                  </a:ext>
                </a:extLst>
              </a:tr>
              <a:tr h="182880">
                <a:tc>
                  <a:txBody>
                    <a:bodyPr/>
                    <a:lstStyle/>
                    <a:p>
                      <a:pPr algn="ctr"/>
                      <a:r>
                        <a:rPr lang="en-US" sz="2000" dirty="0" err="1"/>
                        <a:t>Unpersisted</a:t>
                      </a:r>
                      <a:endParaRPr lang="en-US" sz="2000" dirty="0"/>
                    </a:p>
                  </a:txBody>
                  <a:tcPr/>
                </a:tc>
                <a:tc>
                  <a:txBody>
                    <a:bodyPr/>
                    <a:lstStyle/>
                    <a:p>
                      <a:pPr algn="ctr"/>
                      <a:r>
                        <a:rPr lang="en-US" sz="2000" dirty="0" err="1"/>
                        <a:t>Unpersisted</a:t>
                      </a:r>
                      <a:endParaRPr lang="en-US" sz="2000" dirty="0"/>
                    </a:p>
                  </a:txBody>
                  <a:tcPr/>
                </a:tc>
                <a:extLst>
                  <a:ext uri="{0D108BD9-81ED-4DB2-BD59-A6C34878D82A}">
                    <a16:rowId xmlns:a16="http://schemas.microsoft.com/office/drawing/2014/main" val="949925096"/>
                  </a:ext>
                </a:extLst>
              </a:tr>
            </a:tbl>
          </a:graphicData>
        </a:graphic>
      </p:graphicFrame>
      <p:sp>
        <p:nvSpPr>
          <p:cNvPr id="73" name="TextBox 72">
            <a:extLst>
              <a:ext uri="{FF2B5EF4-FFF2-40B4-BE49-F238E27FC236}">
                <a16:creationId xmlns:a16="http://schemas.microsoft.com/office/drawing/2014/main" id="{60F812AC-DA3E-7444-8304-9FAD946AFCC0}"/>
              </a:ext>
            </a:extLst>
          </p:cNvPr>
          <p:cNvSpPr txBox="1"/>
          <p:nvPr/>
        </p:nvSpPr>
        <p:spPr>
          <a:xfrm>
            <a:off x="7450301" y="2128880"/>
            <a:ext cx="2515354" cy="400110"/>
          </a:xfrm>
          <a:prstGeom prst="rect">
            <a:avLst/>
          </a:prstGeom>
          <a:noFill/>
        </p:spPr>
        <p:txBody>
          <a:bodyPr wrap="square">
            <a:spAutoFit/>
          </a:bodyPr>
          <a:lstStyle/>
          <a:p>
            <a:pPr algn="ctr"/>
            <a:r>
              <a:rPr lang="en-US" sz="2000" b="1" dirty="0">
                <a:sym typeface="Wingdings" pitchFamily="2" charset="2"/>
              </a:rPr>
              <a:t>All legal crash states</a:t>
            </a:r>
            <a:endParaRPr lang="en-US" sz="2000" b="1" dirty="0"/>
          </a:p>
        </p:txBody>
      </p:sp>
      <p:sp>
        <p:nvSpPr>
          <p:cNvPr id="74" name="Rectangle 73">
            <a:extLst>
              <a:ext uri="{FF2B5EF4-FFF2-40B4-BE49-F238E27FC236}">
                <a16:creationId xmlns:a16="http://schemas.microsoft.com/office/drawing/2014/main" id="{177C74C1-5C38-F748-9136-1B8F90DDD8B7}"/>
              </a:ext>
            </a:extLst>
          </p:cNvPr>
          <p:cNvSpPr/>
          <p:nvPr/>
        </p:nvSpPr>
        <p:spPr>
          <a:xfrm>
            <a:off x="7275833" y="4192529"/>
            <a:ext cx="4402002" cy="40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507909CC-03E9-EC48-8960-8584B8F835A2}"/>
              </a:ext>
            </a:extLst>
          </p:cNvPr>
          <p:cNvSpPr txBox="1"/>
          <p:nvPr/>
        </p:nvSpPr>
        <p:spPr>
          <a:xfrm>
            <a:off x="10252467" y="4201183"/>
            <a:ext cx="1425368" cy="400110"/>
          </a:xfrm>
          <a:prstGeom prst="rect">
            <a:avLst/>
          </a:prstGeom>
          <a:noFill/>
        </p:spPr>
        <p:txBody>
          <a:bodyPr wrap="square" rtlCol="0">
            <a:spAutoFit/>
          </a:bodyPr>
          <a:lstStyle/>
          <a:p>
            <a:pPr algn="ctr"/>
            <a:r>
              <a:rPr lang="en-US" sz="2000" i="1" dirty="0">
                <a:solidFill>
                  <a:srgbClr val="FF0000"/>
                </a:solidFill>
              </a:rPr>
              <a:t>Worst case</a:t>
            </a:r>
          </a:p>
        </p:txBody>
      </p:sp>
      <p:sp>
        <p:nvSpPr>
          <p:cNvPr id="76" name="Oval 75">
            <a:extLst>
              <a:ext uri="{FF2B5EF4-FFF2-40B4-BE49-F238E27FC236}">
                <a16:creationId xmlns:a16="http://schemas.microsoft.com/office/drawing/2014/main" id="{40802E6E-2282-6641-BC5F-FBA39AF30CBD}"/>
              </a:ext>
            </a:extLst>
          </p:cNvPr>
          <p:cNvSpPr/>
          <p:nvPr/>
        </p:nvSpPr>
        <p:spPr>
          <a:xfrm>
            <a:off x="1414145" y="23582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3" name="Oval 82">
            <a:extLst>
              <a:ext uri="{FF2B5EF4-FFF2-40B4-BE49-F238E27FC236}">
                <a16:creationId xmlns:a16="http://schemas.microsoft.com/office/drawing/2014/main" id="{14EB656C-CFFE-8E46-9627-8848082AFFA4}"/>
              </a:ext>
            </a:extLst>
          </p:cNvPr>
          <p:cNvSpPr/>
          <p:nvPr/>
        </p:nvSpPr>
        <p:spPr>
          <a:xfrm>
            <a:off x="4132658" y="2358262"/>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7" name="TextBox 86">
            <a:extLst>
              <a:ext uri="{FF2B5EF4-FFF2-40B4-BE49-F238E27FC236}">
                <a16:creationId xmlns:a16="http://schemas.microsoft.com/office/drawing/2014/main" id="{411938E6-0DE3-F646-8252-707E8B19CE1F}"/>
              </a:ext>
            </a:extLst>
          </p:cNvPr>
          <p:cNvSpPr txBox="1"/>
          <p:nvPr/>
        </p:nvSpPr>
        <p:spPr>
          <a:xfrm>
            <a:off x="1640057" y="2249647"/>
            <a:ext cx="2116567" cy="400110"/>
          </a:xfrm>
          <a:prstGeom prst="rect">
            <a:avLst/>
          </a:prstGeom>
          <a:noFill/>
        </p:spPr>
        <p:txBody>
          <a:bodyPr wrap="square">
            <a:spAutoFit/>
          </a:bodyPr>
          <a:lstStyle/>
          <a:p>
            <a:r>
              <a:rPr lang="en-US" sz="2000" dirty="0">
                <a:sym typeface="Wingdings" pitchFamily="2" charset="2"/>
              </a:rPr>
              <a:t>Linearization Point</a:t>
            </a:r>
            <a:endParaRPr lang="en-US" sz="2000" dirty="0"/>
          </a:p>
        </p:txBody>
      </p:sp>
      <p:sp>
        <p:nvSpPr>
          <p:cNvPr id="90" name="TextBox 89">
            <a:extLst>
              <a:ext uri="{FF2B5EF4-FFF2-40B4-BE49-F238E27FC236}">
                <a16:creationId xmlns:a16="http://schemas.microsoft.com/office/drawing/2014/main" id="{24F455C2-1B2E-6241-AD01-C48BD890A13B}"/>
              </a:ext>
            </a:extLst>
          </p:cNvPr>
          <p:cNvSpPr txBox="1"/>
          <p:nvPr/>
        </p:nvSpPr>
        <p:spPr>
          <a:xfrm>
            <a:off x="4358569" y="2249647"/>
            <a:ext cx="2116567" cy="400110"/>
          </a:xfrm>
          <a:prstGeom prst="rect">
            <a:avLst/>
          </a:prstGeom>
          <a:noFill/>
        </p:spPr>
        <p:txBody>
          <a:bodyPr wrap="square">
            <a:spAutoFit/>
          </a:bodyPr>
          <a:lstStyle/>
          <a:p>
            <a:r>
              <a:rPr lang="en-US" sz="2000" dirty="0">
                <a:sym typeface="Wingdings" pitchFamily="2" charset="2"/>
              </a:rPr>
              <a:t>Durability Point</a:t>
            </a:r>
            <a:endParaRPr lang="en-US" sz="2000" dirty="0"/>
          </a:p>
        </p:txBody>
      </p:sp>
      <p:sp>
        <p:nvSpPr>
          <p:cNvPr id="32" name="Rectangle 31">
            <a:extLst>
              <a:ext uri="{FF2B5EF4-FFF2-40B4-BE49-F238E27FC236}">
                <a16:creationId xmlns:a16="http://schemas.microsoft.com/office/drawing/2014/main" id="{A1C58940-169A-6B43-91F4-C10373D4F607}"/>
              </a:ext>
            </a:extLst>
          </p:cNvPr>
          <p:cNvSpPr/>
          <p:nvPr/>
        </p:nvSpPr>
        <p:spPr>
          <a:xfrm>
            <a:off x="7264110" y="1254369"/>
            <a:ext cx="1715767" cy="665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968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6" grpId="0"/>
      <p:bldP spid="37" grpId="0"/>
      <p:bldP spid="44" grpId="0" animBg="1"/>
      <p:bldP spid="45" grpId="0"/>
      <p:bldP spid="58" grpId="0" animBg="1"/>
      <p:bldP spid="59" grpId="0" animBg="1"/>
      <p:bldP spid="60" grpId="0"/>
      <p:bldP spid="63" grpId="0"/>
      <p:bldP spid="64" grpId="0" animBg="1"/>
      <p:bldP spid="65" grpId="0" animBg="1"/>
      <p:bldP spid="66" grpId="0"/>
      <p:bldP spid="67" grpId="0"/>
      <p:bldP spid="68" grpId="0"/>
      <p:bldP spid="69" grpId="0"/>
      <p:bldP spid="73" grpId="0"/>
      <p:bldP spid="74" grpId="0" animBg="1"/>
      <p:bldP spid="75" grpId="0"/>
      <p:bldP spid="76" grpId="0" animBg="1"/>
      <p:bldP spid="83" grpId="0" animBg="1"/>
      <p:bldP spid="87" grpId="0"/>
      <p:bldP spid="90" grpId="0"/>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DL2 Bug: An Unrecovered-Durable Bug</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14</a:t>
            </a:fld>
            <a:endParaRPr lang="en-US" dirty="0"/>
          </a:p>
        </p:txBody>
      </p:sp>
      <p:sp>
        <p:nvSpPr>
          <p:cNvPr id="5" name="Rectangle 4">
            <a:extLst>
              <a:ext uri="{FF2B5EF4-FFF2-40B4-BE49-F238E27FC236}">
                <a16:creationId xmlns:a16="http://schemas.microsoft.com/office/drawing/2014/main" id="{1727423F-89E5-A749-B5F7-1BF444920DDB}"/>
              </a:ext>
            </a:extLst>
          </p:cNvPr>
          <p:cNvSpPr/>
          <p:nvPr/>
        </p:nvSpPr>
        <p:spPr>
          <a:xfrm>
            <a:off x="1831850" y="4393222"/>
            <a:ext cx="1547144" cy="71548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3ED7FAF-7DBA-4344-8750-0B93516F6FDF}"/>
              </a:ext>
            </a:extLst>
          </p:cNvPr>
          <p:cNvSpPr txBox="1"/>
          <p:nvPr/>
        </p:nvSpPr>
        <p:spPr>
          <a:xfrm>
            <a:off x="1018253" y="2988539"/>
            <a:ext cx="9553964" cy="830997"/>
          </a:xfrm>
          <a:prstGeom prst="rect">
            <a:avLst/>
          </a:prstGeom>
          <a:noFill/>
        </p:spPr>
        <p:txBody>
          <a:bodyPr wrap="square" rtlCol="0">
            <a:spAutoFit/>
          </a:bodyPr>
          <a:lstStyle/>
          <a:p>
            <a:r>
              <a:rPr lang="en-US" sz="2400" b="1" dirty="0">
                <a:sym typeface="Wingdings" pitchFamily="2" charset="2"/>
              </a:rPr>
              <a:t>Correctness condition:</a:t>
            </a:r>
          </a:p>
          <a:p>
            <a:r>
              <a:rPr lang="en-US" sz="2400" i="1" dirty="0">
                <a:sym typeface="Wingdings" pitchFamily="2" charset="2"/>
              </a:rPr>
              <a:t>A crash occurs before DP, the operation should preserve </a:t>
            </a:r>
            <a:r>
              <a:rPr lang="en-US" sz="2400" i="1" dirty="0">
                <a:solidFill>
                  <a:srgbClr val="FF0000"/>
                </a:solidFill>
                <a:sym typeface="Wingdings" pitchFamily="2" charset="2"/>
              </a:rPr>
              <a:t>Nothing Semantic.</a:t>
            </a:r>
          </a:p>
        </p:txBody>
      </p:sp>
      <p:cxnSp>
        <p:nvCxnSpPr>
          <p:cNvPr id="7" name="Straight Arrow Connector 6">
            <a:extLst>
              <a:ext uri="{FF2B5EF4-FFF2-40B4-BE49-F238E27FC236}">
                <a16:creationId xmlns:a16="http://schemas.microsoft.com/office/drawing/2014/main" id="{6B1D4B19-21A2-DE44-8767-FF2D0A0B0377}"/>
              </a:ext>
            </a:extLst>
          </p:cNvPr>
          <p:cNvCxnSpPr>
            <a:cxnSpLocks/>
          </p:cNvCxnSpPr>
          <p:nvPr/>
        </p:nvCxnSpPr>
        <p:spPr>
          <a:xfrm>
            <a:off x="1796450" y="2770956"/>
            <a:ext cx="749248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54A98283-6B3B-A94F-9806-713A19D34F33}"/>
              </a:ext>
            </a:extLst>
          </p:cNvPr>
          <p:cNvSpPr txBox="1"/>
          <p:nvPr/>
        </p:nvSpPr>
        <p:spPr>
          <a:xfrm>
            <a:off x="8543421" y="2727199"/>
            <a:ext cx="746449" cy="400110"/>
          </a:xfrm>
          <a:prstGeom prst="rect">
            <a:avLst/>
          </a:prstGeom>
          <a:noFill/>
        </p:spPr>
        <p:txBody>
          <a:bodyPr wrap="square" rtlCol="0">
            <a:spAutoFit/>
          </a:bodyPr>
          <a:lstStyle/>
          <a:p>
            <a:pPr algn="ctr"/>
            <a:r>
              <a:rPr lang="en-US" sz="2000" dirty="0"/>
              <a:t>time</a:t>
            </a:r>
          </a:p>
        </p:txBody>
      </p:sp>
      <p:cxnSp>
        <p:nvCxnSpPr>
          <p:cNvPr id="9" name="Straight Arrow Connector 8">
            <a:extLst>
              <a:ext uri="{FF2B5EF4-FFF2-40B4-BE49-F238E27FC236}">
                <a16:creationId xmlns:a16="http://schemas.microsoft.com/office/drawing/2014/main" id="{90207E38-44D8-3C43-8BB5-C176FD3B2423}"/>
              </a:ext>
            </a:extLst>
          </p:cNvPr>
          <p:cNvCxnSpPr>
            <a:cxnSpLocks/>
          </p:cNvCxnSpPr>
          <p:nvPr/>
        </p:nvCxnSpPr>
        <p:spPr>
          <a:xfrm>
            <a:off x="3194328" y="1603460"/>
            <a:ext cx="5385477"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FD0AF662-93C3-584E-978C-EFE4FF9A5B44}"/>
              </a:ext>
            </a:extLst>
          </p:cNvPr>
          <p:cNvSpPr txBox="1"/>
          <p:nvPr/>
        </p:nvSpPr>
        <p:spPr>
          <a:xfrm>
            <a:off x="1935669" y="1403405"/>
            <a:ext cx="1225596" cy="400110"/>
          </a:xfrm>
          <a:prstGeom prst="rect">
            <a:avLst/>
          </a:prstGeom>
          <a:noFill/>
          <a:ln>
            <a:noFill/>
          </a:ln>
        </p:spPr>
        <p:txBody>
          <a:bodyPr wrap="square" rtlCol="0">
            <a:spAutoFit/>
          </a:bodyPr>
          <a:lstStyle/>
          <a:p>
            <a:pPr algn="ctr"/>
            <a:r>
              <a:rPr lang="en-US" sz="2000" dirty="0"/>
              <a:t>operation</a:t>
            </a:r>
          </a:p>
        </p:txBody>
      </p:sp>
      <p:sp>
        <p:nvSpPr>
          <p:cNvPr id="11" name="Oval 10">
            <a:extLst>
              <a:ext uri="{FF2B5EF4-FFF2-40B4-BE49-F238E27FC236}">
                <a16:creationId xmlns:a16="http://schemas.microsoft.com/office/drawing/2014/main" id="{F5F8B45E-B49F-1F47-8502-13B74FA29F99}"/>
              </a:ext>
            </a:extLst>
          </p:cNvPr>
          <p:cNvSpPr/>
          <p:nvPr/>
        </p:nvSpPr>
        <p:spPr>
          <a:xfrm>
            <a:off x="4883800" y="1512020"/>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C5B5C-CE49-B642-979A-E1BCF1BC9A34}"/>
              </a:ext>
            </a:extLst>
          </p:cNvPr>
          <p:cNvSpPr/>
          <p:nvPr/>
        </p:nvSpPr>
        <p:spPr>
          <a:xfrm>
            <a:off x="6685696" y="1512020"/>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36D32A0-5DFB-964D-A293-5211F30D7C76}"/>
              </a:ext>
            </a:extLst>
          </p:cNvPr>
          <p:cNvSpPr txBox="1"/>
          <p:nvPr/>
        </p:nvSpPr>
        <p:spPr>
          <a:xfrm>
            <a:off x="3523544" y="2268158"/>
            <a:ext cx="1306287" cy="400110"/>
          </a:xfrm>
          <a:prstGeom prst="rect">
            <a:avLst/>
          </a:prstGeom>
          <a:noFill/>
        </p:spPr>
        <p:txBody>
          <a:bodyPr wrap="square" rtlCol="0">
            <a:spAutoFit/>
          </a:bodyPr>
          <a:lstStyle/>
          <a:p>
            <a:pPr algn="ctr"/>
            <a:r>
              <a:rPr lang="en-US" sz="2000" dirty="0"/>
              <a:t>not visible</a:t>
            </a:r>
          </a:p>
        </p:txBody>
      </p:sp>
      <p:sp>
        <p:nvSpPr>
          <p:cNvPr id="14" name="TextBox 13">
            <a:extLst>
              <a:ext uri="{FF2B5EF4-FFF2-40B4-BE49-F238E27FC236}">
                <a16:creationId xmlns:a16="http://schemas.microsoft.com/office/drawing/2014/main" id="{597E3E24-C796-7448-9A2B-558E5DB930E0}"/>
              </a:ext>
            </a:extLst>
          </p:cNvPr>
          <p:cNvSpPr txBox="1"/>
          <p:nvPr/>
        </p:nvSpPr>
        <p:spPr>
          <a:xfrm>
            <a:off x="5091537" y="2114270"/>
            <a:ext cx="1566658" cy="707886"/>
          </a:xfrm>
          <a:prstGeom prst="rect">
            <a:avLst/>
          </a:prstGeom>
          <a:noFill/>
        </p:spPr>
        <p:txBody>
          <a:bodyPr wrap="square" rtlCol="0">
            <a:spAutoFit/>
          </a:bodyPr>
          <a:lstStyle/>
          <a:p>
            <a:pPr algn="ctr"/>
            <a:r>
              <a:rPr lang="en-US" sz="2000" dirty="0"/>
              <a:t>visible but</a:t>
            </a:r>
          </a:p>
          <a:p>
            <a:pPr algn="ctr"/>
            <a:r>
              <a:rPr lang="en-US" sz="2000" dirty="0"/>
              <a:t>not durable</a:t>
            </a:r>
          </a:p>
        </p:txBody>
      </p:sp>
      <p:sp>
        <p:nvSpPr>
          <p:cNvPr id="16" name="TextBox 15">
            <a:extLst>
              <a:ext uri="{FF2B5EF4-FFF2-40B4-BE49-F238E27FC236}">
                <a16:creationId xmlns:a16="http://schemas.microsoft.com/office/drawing/2014/main" id="{451EF425-A83A-DF40-AFA7-26168DF37736}"/>
              </a:ext>
            </a:extLst>
          </p:cNvPr>
          <p:cNvSpPr txBox="1"/>
          <p:nvPr/>
        </p:nvSpPr>
        <p:spPr>
          <a:xfrm>
            <a:off x="3523544" y="1907677"/>
            <a:ext cx="1306287" cy="400110"/>
          </a:xfrm>
          <a:prstGeom prst="rect">
            <a:avLst/>
          </a:prstGeom>
          <a:noFill/>
        </p:spPr>
        <p:txBody>
          <a:bodyPr wrap="square" rtlCol="0">
            <a:spAutoFit/>
          </a:bodyPr>
          <a:lstStyle/>
          <a:p>
            <a:pPr algn="ctr"/>
            <a:r>
              <a:rPr lang="en-US" sz="2000" dirty="0"/>
              <a:t>R1</a:t>
            </a:r>
          </a:p>
        </p:txBody>
      </p:sp>
      <p:sp>
        <p:nvSpPr>
          <p:cNvPr id="17" name="TextBox 16">
            <a:extLst>
              <a:ext uri="{FF2B5EF4-FFF2-40B4-BE49-F238E27FC236}">
                <a16:creationId xmlns:a16="http://schemas.microsoft.com/office/drawing/2014/main" id="{03215129-1CDC-C441-9F72-7A7AAC69D787}"/>
              </a:ext>
            </a:extLst>
          </p:cNvPr>
          <p:cNvSpPr txBox="1"/>
          <p:nvPr/>
        </p:nvSpPr>
        <p:spPr>
          <a:xfrm>
            <a:off x="5221723" y="1907677"/>
            <a:ext cx="1306287" cy="400110"/>
          </a:xfrm>
          <a:prstGeom prst="rect">
            <a:avLst/>
          </a:prstGeom>
          <a:noFill/>
        </p:spPr>
        <p:txBody>
          <a:bodyPr wrap="square" rtlCol="0">
            <a:spAutoFit/>
          </a:bodyPr>
          <a:lstStyle/>
          <a:p>
            <a:pPr algn="ctr"/>
            <a:r>
              <a:rPr lang="en-US" sz="2000" dirty="0"/>
              <a:t>R2</a:t>
            </a:r>
          </a:p>
        </p:txBody>
      </p:sp>
      <p:sp>
        <p:nvSpPr>
          <p:cNvPr id="19" name="Left Brace 18">
            <a:extLst>
              <a:ext uri="{FF2B5EF4-FFF2-40B4-BE49-F238E27FC236}">
                <a16:creationId xmlns:a16="http://schemas.microsoft.com/office/drawing/2014/main" id="{72F903EA-A4F1-634F-90BB-B4E925DDC47F}"/>
              </a:ext>
            </a:extLst>
          </p:cNvPr>
          <p:cNvSpPr/>
          <p:nvPr/>
        </p:nvSpPr>
        <p:spPr>
          <a:xfrm rot="16200000">
            <a:off x="4011407" y="986350"/>
            <a:ext cx="258235" cy="1675334"/>
          </a:xfrm>
          <a:prstGeom prst="leftBrace">
            <a:avLst>
              <a:gd name="adj1" fmla="val 26399"/>
              <a:gd name="adj2" fmla="val 4927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86E553A3-0449-0943-BDAE-2F9476D85D17}"/>
              </a:ext>
            </a:extLst>
          </p:cNvPr>
          <p:cNvSpPr/>
          <p:nvPr/>
        </p:nvSpPr>
        <p:spPr>
          <a:xfrm rot="16200000">
            <a:off x="5748003" y="979878"/>
            <a:ext cx="258235" cy="1675334"/>
          </a:xfrm>
          <a:prstGeom prst="leftBrace">
            <a:avLst>
              <a:gd name="adj1" fmla="val 26399"/>
              <a:gd name="adj2" fmla="val 4927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3055A4B-BEA3-214A-923A-3647B4350296}"/>
              </a:ext>
            </a:extLst>
          </p:cNvPr>
          <p:cNvSpPr txBox="1"/>
          <p:nvPr/>
        </p:nvSpPr>
        <p:spPr>
          <a:xfrm>
            <a:off x="4201668" y="842546"/>
            <a:ext cx="1545597" cy="707886"/>
          </a:xfrm>
          <a:prstGeom prst="rect">
            <a:avLst/>
          </a:prstGeom>
          <a:noFill/>
        </p:spPr>
        <p:txBody>
          <a:bodyPr wrap="square" rtlCol="0">
            <a:spAutoFit/>
          </a:bodyPr>
          <a:lstStyle/>
          <a:p>
            <a:pPr algn="ctr"/>
            <a:r>
              <a:rPr lang="en-US" sz="2000" dirty="0"/>
              <a:t>Linearization Point (LP)</a:t>
            </a:r>
          </a:p>
        </p:txBody>
      </p:sp>
      <p:sp>
        <p:nvSpPr>
          <p:cNvPr id="23" name="TextBox 22">
            <a:extLst>
              <a:ext uri="{FF2B5EF4-FFF2-40B4-BE49-F238E27FC236}">
                <a16:creationId xmlns:a16="http://schemas.microsoft.com/office/drawing/2014/main" id="{39BB1B13-B5BC-314D-951D-1B60D6019C61}"/>
              </a:ext>
            </a:extLst>
          </p:cNvPr>
          <p:cNvSpPr txBox="1"/>
          <p:nvPr/>
        </p:nvSpPr>
        <p:spPr>
          <a:xfrm>
            <a:off x="6123992" y="842546"/>
            <a:ext cx="1306288" cy="707886"/>
          </a:xfrm>
          <a:prstGeom prst="rect">
            <a:avLst/>
          </a:prstGeom>
          <a:noFill/>
        </p:spPr>
        <p:txBody>
          <a:bodyPr wrap="square" rtlCol="0">
            <a:spAutoFit/>
          </a:bodyPr>
          <a:lstStyle/>
          <a:p>
            <a:pPr algn="ctr"/>
            <a:r>
              <a:rPr lang="en-US" sz="2000" dirty="0"/>
              <a:t>Durability Point (DP)</a:t>
            </a:r>
          </a:p>
        </p:txBody>
      </p:sp>
      <p:sp>
        <p:nvSpPr>
          <p:cNvPr id="24" name="Lightning Bolt 23">
            <a:extLst>
              <a:ext uri="{FF2B5EF4-FFF2-40B4-BE49-F238E27FC236}">
                <a16:creationId xmlns:a16="http://schemas.microsoft.com/office/drawing/2014/main" id="{260D1A12-3221-ED43-9778-73D939B02A82}"/>
              </a:ext>
            </a:extLst>
          </p:cNvPr>
          <p:cNvSpPr/>
          <p:nvPr/>
        </p:nvSpPr>
        <p:spPr>
          <a:xfrm>
            <a:off x="5657074" y="1353654"/>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06682E-1A3E-2240-BB22-81C527451D1D}"/>
              </a:ext>
            </a:extLst>
          </p:cNvPr>
          <p:cNvSpPr txBox="1"/>
          <p:nvPr/>
        </p:nvSpPr>
        <p:spPr>
          <a:xfrm>
            <a:off x="5461279" y="1054317"/>
            <a:ext cx="754711" cy="400110"/>
          </a:xfrm>
          <a:prstGeom prst="rect">
            <a:avLst/>
          </a:prstGeom>
          <a:noFill/>
        </p:spPr>
        <p:txBody>
          <a:bodyPr wrap="square" rtlCol="0">
            <a:spAutoFit/>
          </a:bodyPr>
          <a:lstStyle/>
          <a:p>
            <a:pPr algn="ctr"/>
            <a:r>
              <a:rPr lang="en-US" sz="2000" dirty="0">
                <a:solidFill>
                  <a:srgbClr val="FF0000"/>
                </a:solidFill>
              </a:rPr>
              <a:t>crash</a:t>
            </a:r>
          </a:p>
        </p:txBody>
      </p:sp>
      <p:cxnSp>
        <p:nvCxnSpPr>
          <p:cNvPr id="26" name="Straight Arrow Connector 25">
            <a:extLst>
              <a:ext uri="{FF2B5EF4-FFF2-40B4-BE49-F238E27FC236}">
                <a16:creationId xmlns:a16="http://schemas.microsoft.com/office/drawing/2014/main" id="{F0CD91CA-3BFB-854B-B584-6FE160502FCC}"/>
              </a:ext>
            </a:extLst>
          </p:cNvPr>
          <p:cNvCxnSpPr>
            <a:cxnSpLocks/>
          </p:cNvCxnSpPr>
          <p:nvPr/>
        </p:nvCxnSpPr>
        <p:spPr>
          <a:xfrm flipV="1">
            <a:off x="1173760" y="5722943"/>
            <a:ext cx="925904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01A3C1E4-B7DE-EE4D-B2E0-B00DE56F3976}"/>
              </a:ext>
            </a:extLst>
          </p:cNvPr>
          <p:cNvSpPr txBox="1"/>
          <p:nvPr/>
        </p:nvSpPr>
        <p:spPr>
          <a:xfrm>
            <a:off x="9706385" y="5665343"/>
            <a:ext cx="746449" cy="400110"/>
          </a:xfrm>
          <a:prstGeom prst="rect">
            <a:avLst/>
          </a:prstGeom>
          <a:noFill/>
        </p:spPr>
        <p:txBody>
          <a:bodyPr wrap="square" rtlCol="0">
            <a:spAutoFit/>
          </a:bodyPr>
          <a:lstStyle/>
          <a:p>
            <a:pPr algn="ctr"/>
            <a:r>
              <a:rPr lang="en-US" sz="2000" dirty="0"/>
              <a:t>time</a:t>
            </a:r>
          </a:p>
        </p:txBody>
      </p:sp>
      <p:sp>
        <p:nvSpPr>
          <p:cNvPr id="28" name="TextBox 27">
            <a:extLst>
              <a:ext uri="{FF2B5EF4-FFF2-40B4-BE49-F238E27FC236}">
                <a16:creationId xmlns:a16="http://schemas.microsoft.com/office/drawing/2014/main" id="{0D158505-F458-DE42-BB5F-71BF990DBBA5}"/>
              </a:ext>
            </a:extLst>
          </p:cNvPr>
          <p:cNvSpPr txBox="1"/>
          <p:nvPr/>
        </p:nvSpPr>
        <p:spPr>
          <a:xfrm>
            <a:off x="1223486" y="3993112"/>
            <a:ext cx="1830641" cy="400110"/>
          </a:xfrm>
          <a:prstGeom prst="rect">
            <a:avLst/>
          </a:prstGeom>
          <a:noFill/>
        </p:spPr>
        <p:txBody>
          <a:bodyPr wrap="square" rtlCol="0">
            <a:spAutoFit/>
          </a:bodyPr>
          <a:lstStyle/>
          <a:p>
            <a:pPr algn="ctr"/>
            <a:r>
              <a:rPr lang="en-US" sz="2000" dirty="0"/>
              <a:t>T1: insert (K, V)</a:t>
            </a:r>
          </a:p>
        </p:txBody>
      </p:sp>
      <p:cxnSp>
        <p:nvCxnSpPr>
          <p:cNvPr id="29" name="Straight Arrow Connector 28">
            <a:extLst>
              <a:ext uri="{FF2B5EF4-FFF2-40B4-BE49-F238E27FC236}">
                <a16:creationId xmlns:a16="http://schemas.microsoft.com/office/drawing/2014/main" id="{0A98C936-961F-B141-829F-9EF1300B674A}"/>
              </a:ext>
            </a:extLst>
          </p:cNvPr>
          <p:cNvCxnSpPr>
            <a:cxnSpLocks/>
          </p:cNvCxnSpPr>
          <p:nvPr/>
        </p:nvCxnSpPr>
        <p:spPr>
          <a:xfrm>
            <a:off x="1684629" y="4636967"/>
            <a:ext cx="4227747" cy="0"/>
          </a:xfrm>
          <a:prstGeom prst="straightConnector1">
            <a:avLst/>
          </a:prstGeom>
          <a:ln w="28575">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D0B67BD2-4AE9-C246-9DF8-64FBEAC738CD}"/>
              </a:ext>
            </a:extLst>
          </p:cNvPr>
          <p:cNvCxnSpPr>
            <a:cxnSpLocks/>
          </p:cNvCxnSpPr>
          <p:nvPr/>
        </p:nvCxnSpPr>
        <p:spPr>
          <a:xfrm>
            <a:off x="5912376" y="4670807"/>
            <a:ext cx="0" cy="1052136"/>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31" name="Lightning Bolt 30">
            <a:extLst>
              <a:ext uri="{FF2B5EF4-FFF2-40B4-BE49-F238E27FC236}">
                <a16:creationId xmlns:a16="http://schemas.microsoft.com/office/drawing/2014/main" id="{CF8B6B2E-9535-FC43-AB32-1933563EB801}"/>
              </a:ext>
            </a:extLst>
          </p:cNvPr>
          <p:cNvSpPr/>
          <p:nvPr/>
        </p:nvSpPr>
        <p:spPr>
          <a:xfrm>
            <a:off x="5699492" y="4451535"/>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D837169-C4DF-2C49-8B13-46DA28604B23}"/>
              </a:ext>
            </a:extLst>
          </p:cNvPr>
          <p:cNvSpPr txBox="1"/>
          <p:nvPr/>
        </p:nvSpPr>
        <p:spPr>
          <a:xfrm>
            <a:off x="5503697" y="4152198"/>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33" name="Right Arrow 32">
            <a:extLst>
              <a:ext uri="{FF2B5EF4-FFF2-40B4-BE49-F238E27FC236}">
                <a16:creationId xmlns:a16="http://schemas.microsoft.com/office/drawing/2014/main" id="{47CEC5D4-0B16-904E-B6A5-ED0977923297}"/>
              </a:ext>
            </a:extLst>
          </p:cNvPr>
          <p:cNvSpPr/>
          <p:nvPr/>
        </p:nvSpPr>
        <p:spPr>
          <a:xfrm>
            <a:off x="5997006" y="4801598"/>
            <a:ext cx="1328831" cy="50785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recovery</a:t>
            </a:r>
          </a:p>
        </p:txBody>
      </p:sp>
      <p:cxnSp>
        <p:nvCxnSpPr>
          <p:cNvPr id="34" name="Straight Connector 33">
            <a:extLst>
              <a:ext uri="{FF2B5EF4-FFF2-40B4-BE49-F238E27FC236}">
                <a16:creationId xmlns:a16="http://schemas.microsoft.com/office/drawing/2014/main" id="{ECCB0669-12E9-4C47-BFE5-91ED9508FC98}"/>
              </a:ext>
            </a:extLst>
          </p:cNvPr>
          <p:cNvCxnSpPr>
            <a:cxnSpLocks/>
          </p:cNvCxnSpPr>
          <p:nvPr/>
        </p:nvCxnSpPr>
        <p:spPr>
          <a:xfrm>
            <a:off x="7341790" y="4636967"/>
            <a:ext cx="0" cy="1085976"/>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CEC3B70-D099-1343-88DD-5168AE62F050}"/>
              </a:ext>
            </a:extLst>
          </p:cNvPr>
          <p:cNvCxnSpPr>
            <a:cxnSpLocks/>
          </p:cNvCxnSpPr>
          <p:nvPr/>
        </p:nvCxnSpPr>
        <p:spPr>
          <a:xfrm>
            <a:off x="7509600" y="4993650"/>
            <a:ext cx="255852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E9D15D5A-2EB2-7149-BC30-21443ACDDB77}"/>
              </a:ext>
            </a:extLst>
          </p:cNvPr>
          <p:cNvSpPr txBox="1"/>
          <p:nvPr/>
        </p:nvSpPr>
        <p:spPr>
          <a:xfrm>
            <a:off x="7272832" y="4559680"/>
            <a:ext cx="1509421" cy="400110"/>
          </a:xfrm>
          <a:prstGeom prst="rect">
            <a:avLst/>
          </a:prstGeom>
          <a:noFill/>
        </p:spPr>
        <p:txBody>
          <a:bodyPr wrap="square" rtlCol="0">
            <a:spAutoFit/>
          </a:bodyPr>
          <a:lstStyle/>
          <a:p>
            <a:pPr algn="ctr"/>
            <a:r>
              <a:rPr lang="en-US" sz="2000" dirty="0"/>
              <a:t>T2: get (K)</a:t>
            </a:r>
          </a:p>
        </p:txBody>
      </p:sp>
      <p:sp>
        <p:nvSpPr>
          <p:cNvPr id="38" name="Oval 37">
            <a:extLst>
              <a:ext uri="{FF2B5EF4-FFF2-40B4-BE49-F238E27FC236}">
                <a16:creationId xmlns:a16="http://schemas.microsoft.com/office/drawing/2014/main" id="{663C0DF0-586B-8043-8CC9-5156DB963082}"/>
              </a:ext>
            </a:extLst>
          </p:cNvPr>
          <p:cNvSpPr/>
          <p:nvPr/>
        </p:nvSpPr>
        <p:spPr>
          <a:xfrm>
            <a:off x="4139988" y="454552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E2B51AF-27FC-3540-877A-3E61111FF0E2}"/>
              </a:ext>
            </a:extLst>
          </p:cNvPr>
          <p:cNvSpPr txBox="1"/>
          <p:nvPr/>
        </p:nvSpPr>
        <p:spPr>
          <a:xfrm>
            <a:off x="3973557" y="4199411"/>
            <a:ext cx="515742" cy="400110"/>
          </a:xfrm>
          <a:prstGeom prst="rect">
            <a:avLst/>
          </a:prstGeom>
          <a:noFill/>
        </p:spPr>
        <p:txBody>
          <a:bodyPr wrap="square" rtlCol="0">
            <a:spAutoFit/>
          </a:bodyPr>
          <a:lstStyle/>
          <a:p>
            <a:pPr algn="ctr"/>
            <a:r>
              <a:rPr lang="en-US" sz="2000" dirty="0"/>
              <a:t>LP</a:t>
            </a:r>
          </a:p>
        </p:txBody>
      </p:sp>
      <p:sp>
        <p:nvSpPr>
          <p:cNvPr id="42" name="Oval 41">
            <a:extLst>
              <a:ext uri="{FF2B5EF4-FFF2-40B4-BE49-F238E27FC236}">
                <a16:creationId xmlns:a16="http://schemas.microsoft.com/office/drawing/2014/main" id="{0899C27A-C918-4F46-96CA-C8849B96D62F}"/>
              </a:ext>
            </a:extLst>
          </p:cNvPr>
          <p:cNvSpPr/>
          <p:nvPr/>
        </p:nvSpPr>
        <p:spPr>
          <a:xfrm>
            <a:off x="2186551" y="4568387"/>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C827F958-6D02-A34E-A58A-A8B57FE54075}"/>
              </a:ext>
            </a:extLst>
          </p:cNvPr>
          <p:cNvSpPr/>
          <p:nvPr/>
        </p:nvSpPr>
        <p:spPr>
          <a:xfrm>
            <a:off x="2880731" y="4568387"/>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9F7BAB92-7708-F04F-B11B-99E76094BCAC}"/>
              </a:ext>
            </a:extLst>
          </p:cNvPr>
          <p:cNvSpPr txBox="1"/>
          <p:nvPr/>
        </p:nvSpPr>
        <p:spPr>
          <a:xfrm>
            <a:off x="1896146" y="4708595"/>
            <a:ext cx="717970" cy="400110"/>
          </a:xfrm>
          <a:prstGeom prst="rect">
            <a:avLst/>
          </a:prstGeom>
          <a:noFill/>
        </p:spPr>
        <p:txBody>
          <a:bodyPr wrap="square" rtlCol="0">
            <a:spAutoFit/>
          </a:bodyPr>
          <a:lstStyle/>
          <a:p>
            <a:pPr algn="ctr"/>
            <a:r>
              <a:rPr lang="en-US" sz="2000" dirty="0"/>
              <a:t>W(K)</a:t>
            </a:r>
          </a:p>
        </p:txBody>
      </p:sp>
      <p:sp>
        <p:nvSpPr>
          <p:cNvPr id="45" name="TextBox 44">
            <a:extLst>
              <a:ext uri="{FF2B5EF4-FFF2-40B4-BE49-F238E27FC236}">
                <a16:creationId xmlns:a16="http://schemas.microsoft.com/office/drawing/2014/main" id="{291F14B1-547D-3747-A175-401BFEE434DD}"/>
              </a:ext>
            </a:extLst>
          </p:cNvPr>
          <p:cNvSpPr txBox="1"/>
          <p:nvPr/>
        </p:nvSpPr>
        <p:spPr>
          <a:xfrm>
            <a:off x="2590326" y="4712482"/>
            <a:ext cx="717970" cy="400110"/>
          </a:xfrm>
          <a:prstGeom prst="rect">
            <a:avLst/>
          </a:prstGeom>
          <a:noFill/>
        </p:spPr>
        <p:txBody>
          <a:bodyPr wrap="square" rtlCol="0">
            <a:spAutoFit/>
          </a:bodyPr>
          <a:lstStyle/>
          <a:p>
            <a:pPr algn="ctr"/>
            <a:r>
              <a:rPr lang="en-US" sz="2000" dirty="0"/>
              <a:t>W(V)</a:t>
            </a:r>
          </a:p>
        </p:txBody>
      </p:sp>
      <p:sp>
        <p:nvSpPr>
          <p:cNvPr id="46" name="TextBox 45">
            <a:extLst>
              <a:ext uri="{FF2B5EF4-FFF2-40B4-BE49-F238E27FC236}">
                <a16:creationId xmlns:a16="http://schemas.microsoft.com/office/drawing/2014/main" id="{0CF85992-314B-834B-A2CF-61E124AA2B6C}"/>
              </a:ext>
            </a:extLst>
          </p:cNvPr>
          <p:cNvSpPr txBox="1"/>
          <p:nvPr/>
        </p:nvSpPr>
        <p:spPr>
          <a:xfrm>
            <a:off x="1208472" y="5052245"/>
            <a:ext cx="2759238" cy="707886"/>
          </a:xfrm>
          <a:prstGeom prst="rect">
            <a:avLst/>
          </a:prstGeom>
          <a:noFill/>
        </p:spPr>
        <p:txBody>
          <a:bodyPr wrap="square" rtlCol="0">
            <a:spAutoFit/>
          </a:bodyPr>
          <a:lstStyle/>
          <a:p>
            <a:pPr algn="ctr"/>
            <a:r>
              <a:rPr lang="en-US" sz="2000" i="1" dirty="0">
                <a:solidFill>
                  <a:srgbClr val="FF0000"/>
                </a:solidFill>
              </a:rPr>
              <a:t>Some or all of the writes are persisted</a:t>
            </a:r>
          </a:p>
        </p:txBody>
      </p:sp>
      <p:sp>
        <p:nvSpPr>
          <p:cNvPr id="47" name="TextBox 46">
            <a:extLst>
              <a:ext uri="{FF2B5EF4-FFF2-40B4-BE49-F238E27FC236}">
                <a16:creationId xmlns:a16="http://schemas.microsoft.com/office/drawing/2014/main" id="{97C3CC63-412A-444C-8505-3696F16650B4}"/>
              </a:ext>
            </a:extLst>
          </p:cNvPr>
          <p:cNvSpPr txBox="1"/>
          <p:nvPr/>
        </p:nvSpPr>
        <p:spPr>
          <a:xfrm>
            <a:off x="3780451" y="4702503"/>
            <a:ext cx="901955" cy="400110"/>
          </a:xfrm>
          <a:prstGeom prst="rect">
            <a:avLst/>
          </a:prstGeom>
          <a:noFill/>
        </p:spPr>
        <p:txBody>
          <a:bodyPr wrap="square" rtlCol="0">
            <a:spAutoFit/>
          </a:bodyPr>
          <a:lstStyle/>
          <a:p>
            <a:pPr algn="ctr"/>
            <a:r>
              <a:rPr lang="en-US" sz="2000" dirty="0"/>
              <a:t>W(T)</a:t>
            </a:r>
          </a:p>
        </p:txBody>
      </p:sp>
      <p:sp>
        <p:nvSpPr>
          <p:cNvPr id="49" name="TextBox 48">
            <a:extLst>
              <a:ext uri="{FF2B5EF4-FFF2-40B4-BE49-F238E27FC236}">
                <a16:creationId xmlns:a16="http://schemas.microsoft.com/office/drawing/2014/main" id="{35B07C35-8980-2841-96A8-3839E4643585}"/>
              </a:ext>
            </a:extLst>
          </p:cNvPr>
          <p:cNvSpPr txBox="1"/>
          <p:nvPr/>
        </p:nvSpPr>
        <p:spPr>
          <a:xfrm>
            <a:off x="7430280" y="5003112"/>
            <a:ext cx="3166315" cy="400110"/>
          </a:xfrm>
          <a:prstGeom prst="rect">
            <a:avLst/>
          </a:prstGeom>
          <a:noFill/>
        </p:spPr>
        <p:txBody>
          <a:bodyPr wrap="square" rtlCol="0">
            <a:spAutoFit/>
          </a:bodyPr>
          <a:lstStyle/>
          <a:p>
            <a:r>
              <a:rPr lang="en-US" sz="2000" i="1" dirty="0">
                <a:solidFill>
                  <a:srgbClr val="FF0000"/>
                </a:solidFill>
              </a:rPr>
              <a:t>Incorrectly returns V</a:t>
            </a:r>
          </a:p>
        </p:txBody>
      </p:sp>
      <p:sp>
        <p:nvSpPr>
          <p:cNvPr id="51" name="Lightning Bolt 50">
            <a:extLst>
              <a:ext uri="{FF2B5EF4-FFF2-40B4-BE49-F238E27FC236}">
                <a16:creationId xmlns:a16="http://schemas.microsoft.com/office/drawing/2014/main" id="{077CD26E-C0A2-0949-960A-C938A2E43186}"/>
              </a:ext>
            </a:extLst>
          </p:cNvPr>
          <p:cNvSpPr/>
          <p:nvPr/>
        </p:nvSpPr>
        <p:spPr>
          <a:xfrm>
            <a:off x="3892684" y="1357168"/>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3F64EC6-5F0D-894A-BABE-D29A64FF6F22}"/>
              </a:ext>
            </a:extLst>
          </p:cNvPr>
          <p:cNvSpPr txBox="1"/>
          <p:nvPr/>
        </p:nvSpPr>
        <p:spPr>
          <a:xfrm>
            <a:off x="3696889" y="1057831"/>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48" name="TextBox 47">
            <a:extLst>
              <a:ext uri="{FF2B5EF4-FFF2-40B4-BE49-F238E27FC236}">
                <a16:creationId xmlns:a16="http://schemas.microsoft.com/office/drawing/2014/main" id="{A1B84AD0-579B-E742-A05C-30373B843A37}"/>
              </a:ext>
            </a:extLst>
          </p:cNvPr>
          <p:cNvSpPr txBox="1"/>
          <p:nvPr/>
        </p:nvSpPr>
        <p:spPr>
          <a:xfrm>
            <a:off x="7430280" y="5341540"/>
            <a:ext cx="3671470" cy="400110"/>
          </a:xfrm>
          <a:prstGeom prst="rect">
            <a:avLst/>
          </a:prstGeom>
          <a:noFill/>
        </p:spPr>
        <p:txBody>
          <a:bodyPr wrap="square" rtlCol="0">
            <a:spAutoFit/>
          </a:bodyPr>
          <a:lstStyle/>
          <a:p>
            <a:r>
              <a:rPr lang="en-US" altLang="zh-CN" sz="2000" dirty="0"/>
              <a:t>returns</a:t>
            </a:r>
            <a:r>
              <a:rPr lang="zh-CN" altLang="en-US" sz="2000" dirty="0"/>
              <a:t> </a:t>
            </a:r>
            <a:r>
              <a:rPr lang="en-US" altLang="zh-CN" sz="2000" dirty="0"/>
              <a:t>NULL</a:t>
            </a:r>
            <a:r>
              <a:rPr lang="zh-CN" altLang="en-US" sz="2000" dirty="0"/>
              <a:t> </a:t>
            </a:r>
            <a:r>
              <a:rPr lang="en-US" altLang="zh-CN" sz="2000" dirty="0">
                <a:solidFill>
                  <a:srgbClr val="FF0000"/>
                </a:solidFill>
              </a:rPr>
              <a:t>(Nothing</a:t>
            </a:r>
            <a:r>
              <a:rPr lang="zh-CN" altLang="en-US" sz="2000" dirty="0">
                <a:solidFill>
                  <a:srgbClr val="FF0000"/>
                </a:solidFill>
              </a:rPr>
              <a:t> </a:t>
            </a:r>
            <a:r>
              <a:rPr lang="en-US" altLang="zh-CN" sz="2000" dirty="0">
                <a:solidFill>
                  <a:srgbClr val="FF0000"/>
                </a:solidFill>
              </a:rPr>
              <a:t>Sematic)</a:t>
            </a:r>
            <a:r>
              <a:rPr lang="zh-CN" altLang="en-US" sz="2000" dirty="0"/>
              <a:t> </a:t>
            </a:r>
            <a:endParaRPr lang="en-US" sz="2000" dirty="0"/>
          </a:p>
        </p:txBody>
      </p:sp>
    </p:spTree>
    <p:extLst>
      <p:ext uri="{BB962C8B-B14F-4D97-AF65-F5344CB8AC3E}">
        <p14:creationId xmlns:p14="http://schemas.microsoft.com/office/powerpoint/2010/main" val="3192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p:bldP spid="11" grpId="0" animBg="1"/>
      <p:bldP spid="12" grpId="0" animBg="1"/>
      <p:bldP spid="13" grpId="0"/>
      <p:bldP spid="14" grpId="0"/>
      <p:bldP spid="16" grpId="0"/>
      <p:bldP spid="17" grpId="0"/>
      <p:bldP spid="19" grpId="0" animBg="1"/>
      <p:bldP spid="20" grpId="0" animBg="1"/>
      <p:bldP spid="22" grpId="0"/>
      <p:bldP spid="23" grpId="0"/>
      <p:bldP spid="24" grpId="0" animBg="1"/>
      <p:bldP spid="25" grpId="0"/>
      <p:bldP spid="27" grpId="0"/>
      <p:bldP spid="28" grpId="0"/>
      <p:bldP spid="31" grpId="0" animBg="1"/>
      <p:bldP spid="32" grpId="0"/>
      <p:bldP spid="33" grpId="0" animBg="1"/>
      <p:bldP spid="36" grpId="0"/>
      <p:bldP spid="38" grpId="0" animBg="1"/>
      <p:bldP spid="40" grpId="0"/>
      <p:bldP spid="42" grpId="0" animBg="1"/>
      <p:bldP spid="43" grpId="0" animBg="1"/>
      <p:bldP spid="44" grpId="0"/>
      <p:bldP spid="45" grpId="0"/>
      <p:bldP spid="46" grpId="0"/>
      <p:bldP spid="47" grpId="0"/>
      <p:bldP spid="49" grpId="0"/>
      <p:bldP spid="51" grpId="0" animBg="1"/>
      <p:bldP spid="52" grpId="0"/>
      <p:bldP spid="48" grpId="0"/>
      <p:bldP spid="4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7" y="362605"/>
            <a:ext cx="11446463" cy="510541"/>
          </a:xfrm>
        </p:spPr>
        <p:txBody>
          <a:bodyPr>
            <a:normAutofit fontScale="90000"/>
          </a:bodyPr>
          <a:lstStyle/>
          <a:p>
            <a:r>
              <a:rPr lang="en-US" dirty="0"/>
              <a:t>Adversarial test for DL2 (Unrecovered-Durable) Bug</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15</a:t>
            </a:fld>
            <a:endParaRPr lang="en-US" dirty="0"/>
          </a:p>
        </p:txBody>
      </p:sp>
      <p:sp>
        <p:nvSpPr>
          <p:cNvPr id="68" name="TextBox 67">
            <a:extLst>
              <a:ext uri="{FF2B5EF4-FFF2-40B4-BE49-F238E27FC236}">
                <a16:creationId xmlns:a16="http://schemas.microsoft.com/office/drawing/2014/main" id="{2F8A82BE-E0B8-2F4D-8046-AE942BAB0F8B}"/>
              </a:ext>
            </a:extLst>
          </p:cNvPr>
          <p:cNvSpPr txBox="1"/>
          <p:nvPr/>
        </p:nvSpPr>
        <p:spPr>
          <a:xfrm>
            <a:off x="296357" y="1005666"/>
            <a:ext cx="11059081" cy="830997"/>
          </a:xfrm>
          <a:prstGeom prst="rect">
            <a:avLst/>
          </a:prstGeom>
          <a:noFill/>
        </p:spPr>
        <p:txBody>
          <a:bodyPr wrap="square" rtlCol="0">
            <a:spAutoFit/>
          </a:bodyPr>
          <a:lstStyle/>
          <a:p>
            <a:r>
              <a:rPr lang="en-US" sz="2400" b="1" dirty="0">
                <a:sym typeface="Wingdings" pitchFamily="2" charset="2"/>
              </a:rPr>
              <a:t>Correctness condition:</a:t>
            </a:r>
          </a:p>
          <a:p>
            <a:r>
              <a:rPr lang="en-US" sz="2400" i="1" dirty="0">
                <a:sym typeface="Wingdings" pitchFamily="2" charset="2"/>
              </a:rPr>
              <a:t>A crash occurs before DP, the operation should preserve </a:t>
            </a:r>
            <a:r>
              <a:rPr lang="en-US" sz="2400" i="1" dirty="0">
                <a:solidFill>
                  <a:srgbClr val="FF0000"/>
                </a:solidFill>
                <a:sym typeface="Wingdings" pitchFamily="2" charset="2"/>
              </a:rPr>
              <a:t>Nothing Semantic.</a:t>
            </a:r>
          </a:p>
        </p:txBody>
      </p:sp>
      <p:sp>
        <p:nvSpPr>
          <p:cNvPr id="48" name="Oval 47">
            <a:extLst>
              <a:ext uri="{FF2B5EF4-FFF2-40B4-BE49-F238E27FC236}">
                <a16:creationId xmlns:a16="http://schemas.microsoft.com/office/drawing/2014/main" id="{ED5384F7-2540-0C4E-BFA4-F49692A70194}"/>
              </a:ext>
            </a:extLst>
          </p:cNvPr>
          <p:cNvSpPr/>
          <p:nvPr/>
        </p:nvSpPr>
        <p:spPr>
          <a:xfrm>
            <a:off x="1149102" y="219923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Oval 48">
            <a:extLst>
              <a:ext uri="{FF2B5EF4-FFF2-40B4-BE49-F238E27FC236}">
                <a16:creationId xmlns:a16="http://schemas.microsoft.com/office/drawing/2014/main" id="{26AB1D02-0BA1-864B-97EC-32DD56C7D223}"/>
              </a:ext>
            </a:extLst>
          </p:cNvPr>
          <p:cNvSpPr/>
          <p:nvPr/>
        </p:nvSpPr>
        <p:spPr>
          <a:xfrm>
            <a:off x="3867615" y="2199238"/>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0" name="TextBox 49">
            <a:extLst>
              <a:ext uri="{FF2B5EF4-FFF2-40B4-BE49-F238E27FC236}">
                <a16:creationId xmlns:a16="http://schemas.microsoft.com/office/drawing/2014/main" id="{75D9693C-9D8E-384A-97CF-565152F3CBD4}"/>
              </a:ext>
            </a:extLst>
          </p:cNvPr>
          <p:cNvSpPr txBox="1"/>
          <p:nvPr/>
        </p:nvSpPr>
        <p:spPr>
          <a:xfrm>
            <a:off x="1375014" y="2090623"/>
            <a:ext cx="2116567" cy="400110"/>
          </a:xfrm>
          <a:prstGeom prst="rect">
            <a:avLst/>
          </a:prstGeom>
          <a:noFill/>
        </p:spPr>
        <p:txBody>
          <a:bodyPr wrap="square">
            <a:spAutoFit/>
          </a:bodyPr>
          <a:lstStyle/>
          <a:p>
            <a:r>
              <a:rPr lang="en-US" sz="2000" dirty="0">
                <a:sym typeface="Wingdings" pitchFamily="2" charset="2"/>
              </a:rPr>
              <a:t>Linearization Point</a:t>
            </a:r>
            <a:endParaRPr lang="en-US" sz="2000" dirty="0"/>
          </a:p>
        </p:txBody>
      </p:sp>
      <p:sp>
        <p:nvSpPr>
          <p:cNvPr id="51" name="TextBox 50">
            <a:extLst>
              <a:ext uri="{FF2B5EF4-FFF2-40B4-BE49-F238E27FC236}">
                <a16:creationId xmlns:a16="http://schemas.microsoft.com/office/drawing/2014/main" id="{3A2F1733-C05A-A64F-A04E-F23B973031D4}"/>
              </a:ext>
            </a:extLst>
          </p:cNvPr>
          <p:cNvSpPr txBox="1"/>
          <p:nvPr/>
        </p:nvSpPr>
        <p:spPr>
          <a:xfrm>
            <a:off x="4093526" y="2090623"/>
            <a:ext cx="2116567" cy="400110"/>
          </a:xfrm>
          <a:prstGeom prst="rect">
            <a:avLst/>
          </a:prstGeom>
          <a:noFill/>
        </p:spPr>
        <p:txBody>
          <a:bodyPr wrap="square">
            <a:spAutoFit/>
          </a:bodyPr>
          <a:lstStyle/>
          <a:p>
            <a:r>
              <a:rPr lang="en-US" sz="2000" dirty="0">
                <a:sym typeface="Wingdings" pitchFamily="2" charset="2"/>
              </a:rPr>
              <a:t>Durability Point</a:t>
            </a:r>
            <a:endParaRPr lang="en-US" sz="2000" dirty="0"/>
          </a:p>
        </p:txBody>
      </p:sp>
      <p:sp>
        <p:nvSpPr>
          <p:cNvPr id="52" name="Rectangle 51">
            <a:extLst>
              <a:ext uri="{FF2B5EF4-FFF2-40B4-BE49-F238E27FC236}">
                <a16:creationId xmlns:a16="http://schemas.microsoft.com/office/drawing/2014/main" id="{E58727AD-C1F1-0B48-AD7E-F97AD62AA957}"/>
              </a:ext>
            </a:extLst>
          </p:cNvPr>
          <p:cNvSpPr/>
          <p:nvPr/>
        </p:nvSpPr>
        <p:spPr>
          <a:xfrm>
            <a:off x="1583770" y="3020346"/>
            <a:ext cx="1547144" cy="71548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9ADA5F84-6540-C24E-9E24-C37639BD838C}"/>
              </a:ext>
            </a:extLst>
          </p:cNvPr>
          <p:cNvCxnSpPr>
            <a:cxnSpLocks/>
          </p:cNvCxnSpPr>
          <p:nvPr/>
        </p:nvCxnSpPr>
        <p:spPr>
          <a:xfrm flipV="1">
            <a:off x="925680" y="4487227"/>
            <a:ext cx="548640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440C126D-7A6E-6944-953E-0268EB49E724}"/>
              </a:ext>
            </a:extLst>
          </p:cNvPr>
          <p:cNvSpPr txBox="1"/>
          <p:nvPr/>
        </p:nvSpPr>
        <p:spPr>
          <a:xfrm>
            <a:off x="5602614" y="4438107"/>
            <a:ext cx="746449" cy="400110"/>
          </a:xfrm>
          <a:prstGeom prst="rect">
            <a:avLst/>
          </a:prstGeom>
          <a:noFill/>
        </p:spPr>
        <p:txBody>
          <a:bodyPr wrap="square" rtlCol="0">
            <a:spAutoFit/>
          </a:bodyPr>
          <a:lstStyle/>
          <a:p>
            <a:pPr algn="ctr"/>
            <a:r>
              <a:rPr lang="en-US" sz="2000" dirty="0"/>
              <a:t>time</a:t>
            </a:r>
          </a:p>
        </p:txBody>
      </p:sp>
      <p:sp>
        <p:nvSpPr>
          <p:cNvPr id="55" name="TextBox 54">
            <a:extLst>
              <a:ext uri="{FF2B5EF4-FFF2-40B4-BE49-F238E27FC236}">
                <a16:creationId xmlns:a16="http://schemas.microsoft.com/office/drawing/2014/main" id="{4999CEBA-466E-4D4A-8669-356B50BD7E93}"/>
              </a:ext>
            </a:extLst>
          </p:cNvPr>
          <p:cNvSpPr txBox="1"/>
          <p:nvPr/>
        </p:nvSpPr>
        <p:spPr>
          <a:xfrm>
            <a:off x="975406" y="2620236"/>
            <a:ext cx="1830641" cy="400110"/>
          </a:xfrm>
          <a:prstGeom prst="rect">
            <a:avLst/>
          </a:prstGeom>
          <a:noFill/>
        </p:spPr>
        <p:txBody>
          <a:bodyPr wrap="square" rtlCol="0">
            <a:spAutoFit/>
          </a:bodyPr>
          <a:lstStyle/>
          <a:p>
            <a:pPr algn="ctr"/>
            <a:r>
              <a:rPr lang="en-US" sz="2000" dirty="0"/>
              <a:t>T1: insert (K, V)</a:t>
            </a:r>
          </a:p>
        </p:txBody>
      </p:sp>
      <p:cxnSp>
        <p:nvCxnSpPr>
          <p:cNvPr id="56" name="Straight Arrow Connector 55">
            <a:extLst>
              <a:ext uri="{FF2B5EF4-FFF2-40B4-BE49-F238E27FC236}">
                <a16:creationId xmlns:a16="http://schemas.microsoft.com/office/drawing/2014/main" id="{D9EB1AD4-4C51-A24D-A1A7-1EBDDD4ADD9B}"/>
              </a:ext>
            </a:extLst>
          </p:cNvPr>
          <p:cNvCxnSpPr>
            <a:cxnSpLocks/>
          </p:cNvCxnSpPr>
          <p:nvPr/>
        </p:nvCxnSpPr>
        <p:spPr>
          <a:xfrm>
            <a:off x="1436549" y="3264091"/>
            <a:ext cx="4227747" cy="0"/>
          </a:xfrm>
          <a:prstGeom prst="straightConnector1">
            <a:avLst/>
          </a:prstGeom>
          <a:ln w="28575">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34F76AD8-2292-F84B-8B02-50260404C12B}"/>
              </a:ext>
            </a:extLst>
          </p:cNvPr>
          <p:cNvCxnSpPr>
            <a:cxnSpLocks/>
          </p:cNvCxnSpPr>
          <p:nvPr/>
        </p:nvCxnSpPr>
        <p:spPr>
          <a:xfrm>
            <a:off x="5664296" y="3297931"/>
            <a:ext cx="0" cy="1188720"/>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58" name="Lightning Bolt 57">
            <a:extLst>
              <a:ext uri="{FF2B5EF4-FFF2-40B4-BE49-F238E27FC236}">
                <a16:creationId xmlns:a16="http://schemas.microsoft.com/office/drawing/2014/main" id="{A92A40DF-4532-3843-9DF3-B365F9A3D276}"/>
              </a:ext>
            </a:extLst>
          </p:cNvPr>
          <p:cNvSpPr/>
          <p:nvPr/>
        </p:nvSpPr>
        <p:spPr>
          <a:xfrm>
            <a:off x="5451412" y="3078659"/>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3D787DE-9B45-E448-B18D-AEFAB5D974A8}"/>
              </a:ext>
            </a:extLst>
          </p:cNvPr>
          <p:cNvSpPr txBox="1"/>
          <p:nvPr/>
        </p:nvSpPr>
        <p:spPr>
          <a:xfrm>
            <a:off x="5255617" y="2779322"/>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60" name="Oval 59">
            <a:extLst>
              <a:ext uri="{FF2B5EF4-FFF2-40B4-BE49-F238E27FC236}">
                <a16:creationId xmlns:a16="http://schemas.microsoft.com/office/drawing/2014/main" id="{C38A4085-EF9B-3549-A809-60F426F11535}"/>
              </a:ext>
            </a:extLst>
          </p:cNvPr>
          <p:cNvSpPr/>
          <p:nvPr/>
        </p:nvSpPr>
        <p:spPr>
          <a:xfrm>
            <a:off x="3891908" y="317265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5FC83E68-EC7B-E24F-8F48-711AB1B031FE}"/>
              </a:ext>
            </a:extLst>
          </p:cNvPr>
          <p:cNvSpPr txBox="1"/>
          <p:nvPr/>
        </p:nvSpPr>
        <p:spPr>
          <a:xfrm>
            <a:off x="3725477" y="2826535"/>
            <a:ext cx="515742" cy="400110"/>
          </a:xfrm>
          <a:prstGeom prst="rect">
            <a:avLst/>
          </a:prstGeom>
          <a:noFill/>
        </p:spPr>
        <p:txBody>
          <a:bodyPr wrap="square" rtlCol="0">
            <a:spAutoFit/>
          </a:bodyPr>
          <a:lstStyle/>
          <a:p>
            <a:pPr algn="ctr"/>
            <a:r>
              <a:rPr lang="en-US" sz="2000" dirty="0"/>
              <a:t>LP</a:t>
            </a:r>
          </a:p>
        </p:txBody>
      </p:sp>
      <p:sp>
        <p:nvSpPr>
          <p:cNvPr id="64" name="Oval 63">
            <a:extLst>
              <a:ext uri="{FF2B5EF4-FFF2-40B4-BE49-F238E27FC236}">
                <a16:creationId xmlns:a16="http://schemas.microsoft.com/office/drawing/2014/main" id="{F79F39FF-42A7-BE49-8EBF-2CE02231029F}"/>
              </a:ext>
            </a:extLst>
          </p:cNvPr>
          <p:cNvSpPr/>
          <p:nvPr/>
        </p:nvSpPr>
        <p:spPr>
          <a:xfrm>
            <a:off x="1938471" y="3195511"/>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5799905D-1680-7A43-84D5-7C4FA2E837D3}"/>
              </a:ext>
            </a:extLst>
          </p:cNvPr>
          <p:cNvSpPr/>
          <p:nvPr/>
        </p:nvSpPr>
        <p:spPr>
          <a:xfrm>
            <a:off x="2632651" y="3195511"/>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3F04E1A5-469A-F448-B622-4EFF7115501D}"/>
              </a:ext>
            </a:extLst>
          </p:cNvPr>
          <p:cNvSpPr txBox="1"/>
          <p:nvPr/>
        </p:nvSpPr>
        <p:spPr>
          <a:xfrm>
            <a:off x="1648066" y="3351697"/>
            <a:ext cx="717970" cy="400110"/>
          </a:xfrm>
          <a:prstGeom prst="rect">
            <a:avLst/>
          </a:prstGeom>
          <a:noFill/>
        </p:spPr>
        <p:txBody>
          <a:bodyPr wrap="square" rtlCol="0">
            <a:spAutoFit/>
          </a:bodyPr>
          <a:lstStyle/>
          <a:p>
            <a:pPr algn="ctr"/>
            <a:r>
              <a:rPr lang="en-US" sz="2000" dirty="0"/>
              <a:t>W(K)</a:t>
            </a:r>
          </a:p>
        </p:txBody>
      </p:sp>
      <p:sp>
        <p:nvSpPr>
          <p:cNvPr id="67" name="TextBox 66">
            <a:extLst>
              <a:ext uri="{FF2B5EF4-FFF2-40B4-BE49-F238E27FC236}">
                <a16:creationId xmlns:a16="http://schemas.microsoft.com/office/drawing/2014/main" id="{A536BC55-F0AC-A749-9E84-22B9D0BB1523}"/>
              </a:ext>
            </a:extLst>
          </p:cNvPr>
          <p:cNvSpPr txBox="1"/>
          <p:nvPr/>
        </p:nvSpPr>
        <p:spPr>
          <a:xfrm>
            <a:off x="2342246" y="3351697"/>
            <a:ext cx="717970" cy="400110"/>
          </a:xfrm>
          <a:prstGeom prst="rect">
            <a:avLst/>
          </a:prstGeom>
          <a:noFill/>
        </p:spPr>
        <p:txBody>
          <a:bodyPr wrap="square" rtlCol="0">
            <a:spAutoFit/>
          </a:bodyPr>
          <a:lstStyle/>
          <a:p>
            <a:pPr algn="ctr"/>
            <a:r>
              <a:rPr lang="en-US" sz="2000" dirty="0"/>
              <a:t>W(V)</a:t>
            </a:r>
          </a:p>
        </p:txBody>
      </p:sp>
      <p:sp>
        <p:nvSpPr>
          <p:cNvPr id="69" name="TextBox 68">
            <a:extLst>
              <a:ext uri="{FF2B5EF4-FFF2-40B4-BE49-F238E27FC236}">
                <a16:creationId xmlns:a16="http://schemas.microsoft.com/office/drawing/2014/main" id="{CC9F1F7E-91B9-0948-8E0A-57013BEC405E}"/>
              </a:ext>
            </a:extLst>
          </p:cNvPr>
          <p:cNvSpPr txBox="1"/>
          <p:nvPr/>
        </p:nvSpPr>
        <p:spPr>
          <a:xfrm>
            <a:off x="3532371" y="3351697"/>
            <a:ext cx="901955" cy="400110"/>
          </a:xfrm>
          <a:prstGeom prst="rect">
            <a:avLst/>
          </a:prstGeom>
          <a:noFill/>
        </p:spPr>
        <p:txBody>
          <a:bodyPr wrap="square" rtlCol="0">
            <a:spAutoFit/>
          </a:bodyPr>
          <a:lstStyle/>
          <a:p>
            <a:pPr algn="ctr"/>
            <a:r>
              <a:rPr lang="en-US" sz="2000" dirty="0"/>
              <a:t>W(T)</a:t>
            </a:r>
          </a:p>
        </p:txBody>
      </p:sp>
      <p:graphicFrame>
        <p:nvGraphicFramePr>
          <p:cNvPr id="30" name="Table 4">
            <a:extLst>
              <a:ext uri="{FF2B5EF4-FFF2-40B4-BE49-F238E27FC236}">
                <a16:creationId xmlns:a16="http://schemas.microsoft.com/office/drawing/2014/main" id="{FE9080DC-7F88-AC4F-97CA-E3650C60F02E}"/>
              </a:ext>
            </a:extLst>
          </p:cNvPr>
          <p:cNvGraphicFramePr>
            <a:graphicFrameLocks noGrp="1"/>
          </p:cNvGraphicFramePr>
          <p:nvPr/>
        </p:nvGraphicFramePr>
        <p:xfrm>
          <a:off x="7275833" y="2617208"/>
          <a:ext cx="3084305" cy="1981200"/>
        </p:xfrm>
        <a:graphic>
          <a:graphicData uri="http://schemas.openxmlformats.org/drawingml/2006/table">
            <a:tbl>
              <a:tblPr firstRow="1" bandRow="1">
                <a:tableStyleId>{073A0DAA-6AF3-43AB-8588-CEC1D06C72B9}</a:tableStyleId>
              </a:tblPr>
              <a:tblGrid>
                <a:gridCol w="1491282">
                  <a:extLst>
                    <a:ext uri="{9D8B030D-6E8A-4147-A177-3AD203B41FA5}">
                      <a16:colId xmlns:a16="http://schemas.microsoft.com/office/drawing/2014/main" val="3744288925"/>
                    </a:ext>
                  </a:extLst>
                </a:gridCol>
                <a:gridCol w="1593023">
                  <a:extLst>
                    <a:ext uri="{9D8B030D-6E8A-4147-A177-3AD203B41FA5}">
                      <a16:colId xmlns:a16="http://schemas.microsoft.com/office/drawing/2014/main" val="2099801455"/>
                    </a:ext>
                  </a:extLst>
                </a:gridCol>
              </a:tblGrid>
              <a:tr h="182880">
                <a:tc>
                  <a:txBody>
                    <a:bodyPr/>
                    <a:lstStyle/>
                    <a:p>
                      <a:pPr algn="ctr"/>
                      <a:r>
                        <a:rPr lang="en-US" sz="2000" dirty="0"/>
                        <a:t>K</a:t>
                      </a:r>
                    </a:p>
                  </a:txBody>
                  <a:tcPr/>
                </a:tc>
                <a:tc>
                  <a:txBody>
                    <a:bodyPr/>
                    <a:lstStyle/>
                    <a:p>
                      <a:pPr algn="ctr"/>
                      <a:r>
                        <a:rPr lang="en-US" sz="2000" dirty="0"/>
                        <a:t>V</a:t>
                      </a:r>
                    </a:p>
                  </a:txBody>
                  <a:tcPr/>
                </a:tc>
                <a:extLst>
                  <a:ext uri="{0D108BD9-81ED-4DB2-BD59-A6C34878D82A}">
                    <a16:rowId xmlns:a16="http://schemas.microsoft.com/office/drawing/2014/main" val="1061366712"/>
                  </a:ext>
                </a:extLst>
              </a:tr>
              <a:tr h="182880">
                <a:tc>
                  <a:txBody>
                    <a:bodyPr/>
                    <a:lstStyle/>
                    <a:p>
                      <a:pPr algn="ctr"/>
                      <a:r>
                        <a:rPr lang="en-US" sz="2000" dirty="0"/>
                        <a:t>Persisted</a:t>
                      </a:r>
                    </a:p>
                  </a:txBody>
                  <a:tcPr/>
                </a:tc>
                <a:tc>
                  <a:txBody>
                    <a:bodyPr/>
                    <a:lstStyle/>
                    <a:p>
                      <a:pPr algn="ctr"/>
                      <a:r>
                        <a:rPr lang="en-US" sz="2000" dirty="0"/>
                        <a:t>Persisted</a:t>
                      </a:r>
                    </a:p>
                  </a:txBody>
                  <a:tcPr/>
                </a:tc>
                <a:extLst>
                  <a:ext uri="{0D108BD9-81ED-4DB2-BD59-A6C34878D82A}">
                    <a16:rowId xmlns:a16="http://schemas.microsoft.com/office/drawing/2014/main" val="2827513691"/>
                  </a:ext>
                </a:extLst>
              </a:tr>
              <a:tr h="182880">
                <a:tc>
                  <a:txBody>
                    <a:bodyPr/>
                    <a:lstStyle/>
                    <a:p>
                      <a:pPr algn="ctr"/>
                      <a:r>
                        <a:rPr lang="en-US" sz="2000" dirty="0"/>
                        <a:t>Persisted</a:t>
                      </a:r>
                    </a:p>
                  </a:txBody>
                  <a:tcPr/>
                </a:tc>
                <a:tc>
                  <a:txBody>
                    <a:bodyPr/>
                    <a:lstStyle/>
                    <a:p>
                      <a:pPr algn="ctr"/>
                      <a:r>
                        <a:rPr lang="en-US" sz="2000" dirty="0" err="1"/>
                        <a:t>Unpersisted</a:t>
                      </a:r>
                      <a:endParaRPr lang="en-US" sz="2000" dirty="0"/>
                    </a:p>
                  </a:txBody>
                  <a:tcPr/>
                </a:tc>
                <a:extLst>
                  <a:ext uri="{0D108BD9-81ED-4DB2-BD59-A6C34878D82A}">
                    <a16:rowId xmlns:a16="http://schemas.microsoft.com/office/drawing/2014/main" val="2208270742"/>
                  </a:ext>
                </a:extLst>
              </a:tr>
              <a:tr h="182880">
                <a:tc>
                  <a:txBody>
                    <a:bodyPr/>
                    <a:lstStyle/>
                    <a:p>
                      <a:pPr algn="ctr"/>
                      <a:r>
                        <a:rPr lang="en-US" sz="2000" dirty="0" err="1"/>
                        <a:t>Unpersisted</a:t>
                      </a:r>
                      <a:endParaRPr lang="en-US" sz="2000" dirty="0"/>
                    </a:p>
                  </a:txBody>
                  <a:tcPr/>
                </a:tc>
                <a:tc>
                  <a:txBody>
                    <a:bodyPr/>
                    <a:lstStyle/>
                    <a:p>
                      <a:pPr algn="ctr"/>
                      <a:r>
                        <a:rPr lang="en-US" sz="2000" dirty="0"/>
                        <a:t>Persisted</a:t>
                      </a:r>
                    </a:p>
                  </a:txBody>
                  <a:tcPr/>
                </a:tc>
                <a:extLst>
                  <a:ext uri="{0D108BD9-81ED-4DB2-BD59-A6C34878D82A}">
                    <a16:rowId xmlns:a16="http://schemas.microsoft.com/office/drawing/2014/main" val="2955990409"/>
                  </a:ext>
                </a:extLst>
              </a:tr>
              <a:tr h="182880">
                <a:tc>
                  <a:txBody>
                    <a:bodyPr/>
                    <a:lstStyle/>
                    <a:p>
                      <a:pPr algn="ctr"/>
                      <a:r>
                        <a:rPr lang="en-US" sz="2000" dirty="0" err="1"/>
                        <a:t>Unpersisted</a:t>
                      </a:r>
                      <a:endParaRPr lang="en-US" sz="2000" dirty="0"/>
                    </a:p>
                  </a:txBody>
                  <a:tcPr/>
                </a:tc>
                <a:tc>
                  <a:txBody>
                    <a:bodyPr/>
                    <a:lstStyle/>
                    <a:p>
                      <a:pPr algn="ctr"/>
                      <a:r>
                        <a:rPr lang="en-US" sz="2000" dirty="0" err="1"/>
                        <a:t>Unpersisted</a:t>
                      </a:r>
                      <a:endParaRPr lang="en-US" sz="2000" dirty="0"/>
                    </a:p>
                  </a:txBody>
                  <a:tcPr/>
                </a:tc>
                <a:extLst>
                  <a:ext uri="{0D108BD9-81ED-4DB2-BD59-A6C34878D82A}">
                    <a16:rowId xmlns:a16="http://schemas.microsoft.com/office/drawing/2014/main" val="949925096"/>
                  </a:ext>
                </a:extLst>
              </a:tr>
            </a:tbl>
          </a:graphicData>
        </a:graphic>
      </p:graphicFrame>
      <p:sp>
        <p:nvSpPr>
          <p:cNvPr id="31" name="TextBox 30">
            <a:extLst>
              <a:ext uri="{FF2B5EF4-FFF2-40B4-BE49-F238E27FC236}">
                <a16:creationId xmlns:a16="http://schemas.microsoft.com/office/drawing/2014/main" id="{F99F3B62-FC41-4F41-B46A-380369BF5C08}"/>
              </a:ext>
            </a:extLst>
          </p:cNvPr>
          <p:cNvSpPr txBox="1"/>
          <p:nvPr/>
        </p:nvSpPr>
        <p:spPr>
          <a:xfrm>
            <a:off x="7450301" y="2128880"/>
            <a:ext cx="2515354" cy="400110"/>
          </a:xfrm>
          <a:prstGeom prst="rect">
            <a:avLst/>
          </a:prstGeom>
          <a:noFill/>
        </p:spPr>
        <p:txBody>
          <a:bodyPr wrap="square">
            <a:spAutoFit/>
          </a:bodyPr>
          <a:lstStyle/>
          <a:p>
            <a:pPr algn="ctr"/>
            <a:r>
              <a:rPr lang="en-US" sz="2000" b="1" dirty="0">
                <a:sym typeface="Wingdings" pitchFamily="2" charset="2"/>
              </a:rPr>
              <a:t>All legal crash states</a:t>
            </a:r>
            <a:endParaRPr lang="en-US" sz="2000" b="1" dirty="0"/>
          </a:p>
        </p:txBody>
      </p:sp>
      <p:sp>
        <p:nvSpPr>
          <p:cNvPr id="32" name="Rectangle 31">
            <a:extLst>
              <a:ext uri="{FF2B5EF4-FFF2-40B4-BE49-F238E27FC236}">
                <a16:creationId xmlns:a16="http://schemas.microsoft.com/office/drawing/2014/main" id="{A3663D9B-3331-944B-A9B2-C56B5930032E}"/>
              </a:ext>
            </a:extLst>
          </p:cNvPr>
          <p:cNvSpPr/>
          <p:nvPr/>
        </p:nvSpPr>
        <p:spPr>
          <a:xfrm>
            <a:off x="7275833" y="2999836"/>
            <a:ext cx="4402002" cy="40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F0EC4780-DCDE-A940-A7B1-9DB8D9F41325}"/>
              </a:ext>
            </a:extLst>
          </p:cNvPr>
          <p:cNvSpPr txBox="1"/>
          <p:nvPr/>
        </p:nvSpPr>
        <p:spPr>
          <a:xfrm>
            <a:off x="10252467" y="3008490"/>
            <a:ext cx="1425368" cy="400110"/>
          </a:xfrm>
          <a:prstGeom prst="rect">
            <a:avLst/>
          </a:prstGeom>
          <a:noFill/>
        </p:spPr>
        <p:txBody>
          <a:bodyPr wrap="square" rtlCol="0">
            <a:spAutoFit/>
          </a:bodyPr>
          <a:lstStyle/>
          <a:p>
            <a:pPr algn="ctr"/>
            <a:r>
              <a:rPr lang="en-US" sz="2000" i="1" dirty="0">
                <a:solidFill>
                  <a:srgbClr val="FF0000"/>
                </a:solidFill>
              </a:rPr>
              <a:t>Worst case</a:t>
            </a:r>
          </a:p>
        </p:txBody>
      </p:sp>
      <p:sp>
        <p:nvSpPr>
          <p:cNvPr id="29" name="Rectangle 28">
            <a:extLst>
              <a:ext uri="{FF2B5EF4-FFF2-40B4-BE49-F238E27FC236}">
                <a16:creationId xmlns:a16="http://schemas.microsoft.com/office/drawing/2014/main" id="{A2BB8DDF-17B3-954C-B6D3-6714461CD3AE}"/>
              </a:ext>
            </a:extLst>
          </p:cNvPr>
          <p:cNvSpPr/>
          <p:nvPr/>
        </p:nvSpPr>
        <p:spPr>
          <a:xfrm>
            <a:off x="7264110" y="1254369"/>
            <a:ext cx="2372259" cy="665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743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48" grpId="0" animBg="1"/>
      <p:bldP spid="49" grpId="0" animBg="1"/>
      <p:bldP spid="50" grpId="0"/>
      <p:bldP spid="51" grpId="0"/>
      <p:bldP spid="52" grpId="0" animBg="1"/>
      <p:bldP spid="54" grpId="0"/>
      <p:bldP spid="55" grpId="0"/>
      <p:bldP spid="58" grpId="0" animBg="1"/>
      <p:bldP spid="59" grpId="0"/>
      <p:bldP spid="60" grpId="0" animBg="1"/>
      <p:bldP spid="62" grpId="0"/>
      <p:bldP spid="64" grpId="0" animBg="1"/>
      <p:bldP spid="65" grpId="0" animBg="1"/>
      <p:bldP spid="66" grpId="0"/>
      <p:bldP spid="67" grpId="0"/>
      <p:bldP spid="69" grpId="0"/>
      <p:bldP spid="31" grpId="0"/>
      <p:bldP spid="32" grpId="0" animBg="1"/>
      <p:bldP spid="33" grpId="0"/>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DL3 Bug: A Visible-But-Not-Durable Bug</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16</a:t>
            </a:fld>
            <a:endParaRPr lang="en-US" dirty="0"/>
          </a:p>
        </p:txBody>
      </p:sp>
      <p:sp>
        <p:nvSpPr>
          <p:cNvPr id="6" name="TextBox 5">
            <a:extLst>
              <a:ext uri="{FF2B5EF4-FFF2-40B4-BE49-F238E27FC236}">
                <a16:creationId xmlns:a16="http://schemas.microsoft.com/office/drawing/2014/main" id="{4D20C955-4734-404C-9304-C23FF7EEBE85}"/>
              </a:ext>
            </a:extLst>
          </p:cNvPr>
          <p:cNvSpPr txBox="1"/>
          <p:nvPr/>
        </p:nvSpPr>
        <p:spPr>
          <a:xfrm>
            <a:off x="1417575" y="2701752"/>
            <a:ext cx="9309080" cy="1200329"/>
          </a:xfrm>
          <a:prstGeom prst="rect">
            <a:avLst/>
          </a:prstGeom>
          <a:noFill/>
        </p:spPr>
        <p:txBody>
          <a:bodyPr wrap="square" rtlCol="0">
            <a:spAutoFit/>
          </a:bodyPr>
          <a:lstStyle/>
          <a:p>
            <a:r>
              <a:rPr lang="en-US" sz="2400" b="1" dirty="0">
                <a:sym typeface="Wingdings" pitchFamily="2" charset="2"/>
              </a:rPr>
              <a:t>Correctness condition:</a:t>
            </a:r>
            <a:endParaRPr lang="en-US" sz="2400" b="1" dirty="0">
              <a:solidFill>
                <a:srgbClr val="FF0000"/>
              </a:solidFill>
              <a:sym typeface="Wingdings" pitchFamily="2" charset="2"/>
            </a:endParaRPr>
          </a:p>
          <a:p>
            <a:r>
              <a:rPr lang="en-US" sz="2400" i="1" dirty="0">
                <a:sym typeface="Wingdings" pitchFamily="2" charset="2"/>
              </a:rPr>
              <a:t>A crash between LP and DP, if the effect has been observed before crash,</a:t>
            </a:r>
          </a:p>
          <a:p>
            <a:r>
              <a:rPr lang="en-US" sz="2400" i="1" dirty="0">
                <a:sym typeface="Wingdings" pitchFamily="2" charset="2"/>
              </a:rPr>
              <a:t>the operation should preserve </a:t>
            </a:r>
            <a:r>
              <a:rPr lang="en-US" sz="2400" i="1" dirty="0">
                <a:solidFill>
                  <a:srgbClr val="FF0000"/>
                </a:solidFill>
                <a:sym typeface="Wingdings" pitchFamily="2" charset="2"/>
              </a:rPr>
              <a:t>All Semantic.</a:t>
            </a:r>
            <a:endParaRPr lang="en-US" sz="2400" i="1" dirty="0">
              <a:sym typeface="Wingdings" pitchFamily="2" charset="2"/>
            </a:endParaRPr>
          </a:p>
        </p:txBody>
      </p:sp>
      <p:cxnSp>
        <p:nvCxnSpPr>
          <p:cNvPr id="7" name="Straight Arrow Connector 6">
            <a:extLst>
              <a:ext uri="{FF2B5EF4-FFF2-40B4-BE49-F238E27FC236}">
                <a16:creationId xmlns:a16="http://schemas.microsoft.com/office/drawing/2014/main" id="{5DAC30C4-BDDC-C143-A056-BA457572FE55}"/>
              </a:ext>
            </a:extLst>
          </p:cNvPr>
          <p:cNvCxnSpPr>
            <a:cxnSpLocks/>
          </p:cNvCxnSpPr>
          <p:nvPr/>
        </p:nvCxnSpPr>
        <p:spPr>
          <a:xfrm>
            <a:off x="1796450" y="2479408"/>
            <a:ext cx="749248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E00EBDE9-C9F5-EA47-BE28-8F5BDE62E6D0}"/>
              </a:ext>
            </a:extLst>
          </p:cNvPr>
          <p:cNvSpPr txBox="1"/>
          <p:nvPr/>
        </p:nvSpPr>
        <p:spPr>
          <a:xfrm>
            <a:off x="8543421" y="2435651"/>
            <a:ext cx="746449" cy="400110"/>
          </a:xfrm>
          <a:prstGeom prst="rect">
            <a:avLst/>
          </a:prstGeom>
          <a:noFill/>
        </p:spPr>
        <p:txBody>
          <a:bodyPr wrap="square" rtlCol="0">
            <a:spAutoFit/>
          </a:bodyPr>
          <a:lstStyle/>
          <a:p>
            <a:pPr algn="ctr"/>
            <a:r>
              <a:rPr lang="en-US" sz="2000" dirty="0"/>
              <a:t>time</a:t>
            </a:r>
          </a:p>
        </p:txBody>
      </p:sp>
      <p:cxnSp>
        <p:nvCxnSpPr>
          <p:cNvPr id="9" name="Straight Arrow Connector 8">
            <a:extLst>
              <a:ext uri="{FF2B5EF4-FFF2-40B4-BE49-F238E27FC236}">
                <a16:creationId xmlns:a16="http://schemas.microsoft.com/office/drawing/2014/main" id="{152056E9-CE38-5645-87FB-0EF21713116F}"/>
              </a:ext>
            </a:extLst>
          </p:cNvPr>
          <p:cNvCxnSpPr>
            <a:cxnSpLocks/>
          </p:cNvCxnSpPr>
          <p:nvPr/>
        </p:nvCxnSpPr>
        <p:spPr>
          <a:xfrm>
            <a:off x="3194328" y="1603460"/>
            <a:ext cx="5385477"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5C0E1516-6956-274E-BD15-9B48F0371749}"/>
              </a:ext>
            </a:extLst>
          </p:cNvPr>
          <p:cNvSpPr txBox="1"/>
          <p:nvPr/>
        </p:nvSpPr>
        <p:spPr>
          <a:xfrm>
            <a:off x="1935669" y="1403405"/>
            <a:ext cx="1225596" cy="400110"/>
          </a:xfrm>
          <a:prstGeom prst="rect">
            <a:avLst/>
          </a:prstGeom>
          <a:noFill/>
          <a:ln>
            <a:noFill/>
          </a:ln>
        </p:spPr>
        <p:txBody>
          <a:bodyPr wrap="square" rtlCol="0">
            <a:spAutoFit/>
          </a:bodyPr>
          <a:lstStyle/>
          <a:p>
            <a:pPr algn="ctr"/>
            <a:r>
              <a:rPr lang="en-US" sz="2000" dirty="0"/>
              <a:t>operation</a:t>
            </a:r>
          </a:p>
        </p:txBody>
      </p:sp>
      <p:sp>
        <p:nvSpPr>
          <p:cNvPr id="11" name="Oval 10">
            <a:extLst>
              <a:ext uri="{FF2B5EF4-FFF2-40B4-BE49-F238E27FC236}">
                <a16:creationId xmlns:a16="http://schemas.microsoft.com/office/drawing/2014/main" id="{D2CCCE77-6C34-244E-9734-DAD89AC14AFB}"/>
              </a:ext>
            </a:extLst>
          </p:cNvPr>
          <p:cNvSpPr/>
          <p:nvPr/>
        </p:nvSpPr>
        <p:spPr>
          <a:xfrm>
            <a:off x="4883800" y="1512020"/>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DD934E5-0537-384C-992A-460DA8C80E66}"/>
              </a:ext>
            </a:extLst>
          </p:cNvPr>
          <p:cNvSpPr/>
          <p:nvPr/>
        </p:nvSpPr>
        <p:spPr>
          <a:xfrm>
            <a:off x="6685696" y="1512020"/>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449A51-3E13-3C4E-957C-784802F28973}"/>
              </a:ext>
            </a:extLst>
          </p:cNvPr>
          <p:cNvSpPr txBox="1"/>
          <p:nvPr/>
        </p:nvSpPr>
        <p:spPr>
          <a:xfrm>
            <a:off x="4317085" y="2114270"/>
            <a:ext cx="3122989" cy="400110"/>
          </a:xfrm>
          <a:prstGeom prst="rect">
            <a:avLst/>
          </a:prstGeom>
          <a:noFill/>
        </p:spPr>
        <p:txBody>
          <a:bodyPr wrap="square" rtlCol="0">
            <a:spAutoFit/>
          </a:bodyPr>
          <a:lstStyle/>
          <a:p>
            <a:pPr algn="ctr"/>
            <a:r>
              <a:rPr lang="en-US" sz="2000" dirty="0"/>
              <a:t>visible but not durable</a:t>
            </a:r>
          </a:p>
        </p:txBody>
      </p:sp>
      <p:sp>
        <p:nvSpPr>
          <p:cNvPr id="17" name="TextBox 16">
            <a:extLst>
              <a:ext uri="{FF2B5EF4-FFF2-40B4-BE49-F238E27FC236}">
                <a16:creationId xmlns:a16="http://schemas.microsoft.com/office/drawing/2014/main" id="{FD8D2581-D57F-D74F-B6D5-2160E292FAF1}"/>
              </a:ext>
            </a:extLst>
          </p:cNvPr>
          <p:cNvSpPr txBox="1"/>
          <p:nvPr/>
        </p:nvSpPr>
        <p:spPr>
          <a:xfrm>
            <a:off x="5221723" y="1907677"/>
            <a:ext cx="1306287" cy="400110"/>
          </a:xfrm>
          <a:prstGeom prst="rect">
            <a:avLst/>
          </a:prstGeom>
          <a:noFill/>
        </p:spPr>
        <p:txBody>
          <a:bodyPr wrap="square" rtlCol="0">
            <a:spAutoFit/>
          </a:bodyPr>
          <a:lstStyle/>
          <a:p>
            <a:pPr algn="ctr"/>
            <a:r>
              <a:rPr lang="en-US" sz="2000" dirty="0"/>
              <a:t>R2</a:t>
            </a:r>
          </a:p>
        </p:txBody>
      </p:sp>
      <p:sp>
        <p:nvSpPr>
          <p:cNvPr id="20" name="Left Brace 19">
            <a:extLst>
              <a:ext uri="{FF2B5EF4-FFF2-40B4-BE49-F238E27FC236}">
                <a16:creationId xmlns:a16="http://schemas.microsoft.com/office/drawing/2014/main" id="{190CB49F-A44B-C549-A439-7A35C15824FA}"/>
              </a:ext>
            </a:extLst>
          </p:cNvPr>
          <p:cNvSpPr/>
          <p:nvPr/>
        </p:nvSpPr>
        <p:spPr>
          <a:xfrm rot="16200000">
            <a:off x="5748003" y="979878"/>
            <a:ext cx="258235" cy="1675334"/>
          </a:xfrm>
          <a:prstGeom prst="leftBrace">
            <a:avLst>
              <a:gd name="adj1" fmla="val 26399"/>
              <a:gd name="adj2" fmla="val 4927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5B729155-1630-F54D-AE55-552CA8B229FE}"/>
              </a:ext>
            </a:extLst>
          </p:cNvPr>
          <p:cNvSpPr/>
          <p:nvPr/>
        </p:nvSpPr>
        <p:spPr>
          <a:xfrm rot="16200000">
            <a:off x="7529831" y="983819"/>
            <a:ext cx="258235" cy="1675334"/>
          </a:xfrm>
          <a:prstGeom prst="leftBrace">
            <a:avLst>
              <a:gd name="adj1" fmla="val 26399"/>
              <a:gd name="adj2" fmla="val 4927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DF32253-A015-C345-B4D7-F12D35234ADB}"/>
              </a:ext>
            </a:extLst>
          </p:cNvPr>
          <p:cNvSpPr txBox="1"/>
          <p:nvPr/>
        </p:nvSpPr>
        <p:spPr>
          <a:xfrm>
            <a:off x="4201668" y="869505"/>
            <a:ext cx="1545597" cy="707886"/>
          </a:xfrm>
          <a:prstGeom prst="rect">
            <a:avLst/>
          </a:prstGeom>
          <a:noFill/>
        </p:spPr>
        <p:txBody>
          <a:bodyPr wrap="square" rtlCol="0">
            <a:spAutoFit/>
          </a:bodyPr>
          <a:lstStyle/>
          <a:p>
            <a:pPr algn="ctr"/>
            <a:r>
              <a:rPr lang="en-US" sz="2000" dirty="0"/>
              <a:t>Linearization Point (LP)</a:t>
            </a:r>
          </a:p>
        </p:txBody>
      </p:sp>
      <p:sp>
        <p:nvSpPr>
          <p:cNvPr id="23" name="TextBox 22">
            <a:extLst>
              <a:ext uri="{FF2B5EF4-FFF2-40B4-BE49-F238E27FC236}">
                <a16:creationId xmlns:a16="http://schemas.microsoft.com/office/drawing/2014/main" id="{9DA6E981-9C68-3940-AF32-A4C98C1F7AD5}"/>
              </a:ext>
            </a:extLst>
          </p:cNvPr>
          <p:cNvSpPr txBox="1"/>
          <p:nvPr/>
        </p:nvSpPr>
        <p:spPr>
          <a:xfrm>
            <a:off x="6123992" y="869505"/>
            <a:ext cx="1306288" cy="707886"/>
          </a:xfrm>
          <a:prstGeom prst="rect">
            <a:avLst/>
          </a:prstGeom>
          <a:noFill/>
        </p:spPr>
        <p:txBody>
          <a:bodyPr wrap="square" rtlCol="0">
            <a:spAutoFit/>
          </a:bodyPr>
          <a:lstStyle/>
          <a:p>
            <a:pPr algn="ctr"/>
            <a:r>
              <a:rPr lang="en-US" sz="2000" dirty="0"/>
              <a:t>Durability Point (DP)</a:t>
            </a:r>
          </a:p>
        </p:txBody>
      </p:sp>
      <p:sp>
        <p:nvSpPr>
          <p:cNvPr id="24" name="Lightning Bolt 23">
            <a:extLst>
              <a:ext uri="{FF2B5EF4-FFF2-40B4-BE49-F238E27FC236}">
                <a16:creationId xmlns:a16="http://schemas.microsoft.com/office/drawing/2014/main" id="{864DBA28-19ED-1740-803C-342928600766}"/>
              </a:ext>
            </a:extLst>
          </p:cNvPr>
          <p:cNvSpPr/>
          <p:nvPr/>
        </p:nvSpPr>
        <p:spPr>
          <a:xfrm>
            <a:off x="5657074" y="1353654"/>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CFA6AC6-CE94-664E-8F9F-663EC01B0907}"/>
              </a:ext>
            </a:extLst>
          </p:cNvPr>
          <p:cNvSpPr txBox="1"/>
          <p:nvPr/>
        </p:nvSpPr>
        <p:spPr>
          <a:xfrm>
            <a:off x="5461279" y="1054317"/>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54" name="Rectangle 53">
            <a:extLst>
              <a:ext uri="{FF2B5EF4-FFF2-40B4-BE49-F238E27FC236}">
                <a16:creationId xmlns:a16="http://schemas.microsoft.com/office/drawing/2014/main" id="{6EDDD08F-8918-0942-8B54-4B884C5CB66D}"/>
              </a:ext>
            </a:extLst>
          </p:cNvPr>
          <p:cNvSpPr/>
          <p:nvPr/>
        </p:nvSpPr>
        <p:spPr>
          <a:xfrm>
            <a:off x="2802447" y="4181747"/>
            <a:ext cx="1509421" cy="71548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B8AFB8A9-C4B4-8F40-AD9F-63C30BDC0744}"/>
              </a:ext>
            </a:extLst>
          </p:cNvPr>
          <p:cNvCxnSpPr>
            <a:cxnSpLocks/>
          </p:cNvCxnSpPr>
          <p:nvPr/>
        </p:nvCxnSpPr>
        <p:spPr>
          <a:xfrm flipV="1">
            <a:off x="827721" y="6057637"/>
            <a:ext cx="106984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1E7EDB64-31FF-E641-844E-E39872E99F21}"/>
              </a:ext>
            </a:extLst>
          </p:cNvPr>
          <p:cNvSpPr txBox="1"/>
          <p:nvPr/>
        </p:nvSpPr>
        <p:spPr>
          <a:xfrm>
            <a:off x="10776772" y="6000037"/>
            <a:ext cx="746449" cy="400110"/>
          </a:xfrm>
          <a:prstGeom prst="rect">
            <a:avLst/>
          </a:prstGeom>
          <a:noFill/>
        </p:spPr>
        <p:txBody>
          <a:bodyPr wrap="square" rtlCol="0">
            <a:spAutoFit/>
          </a:bodyPr>
          <a:lstStyle/>
          <a:p>
            <a:pPr algn="ctr"/>
            <a:r>
              <a:rPr lang="en-US" sz="2000" dirty="0"/>
              <a:t>time</a:t>
            </a:r>
          </a:p>
        </p:txBody>
      </p:sp>
      <p:sp>
        <p:nvSpPr>
          <p:cNvPr id="57" name="TextBox 56">
            <a:extLst>
              <a:ext uri="{FF2B5EF4-FFF2-40B4-BE49-F238E27FC236}">
                <a16:creationId xmlns:a16="http://schemas.microsoft.com/office/drawing/2014/main" id="{F50FD659-8020-2A45-9758-F05765C96FE8}"/>
              </a:ext>
            </a:extLst>
          </p:cNvPr>
          <p:cNvSpPr txBox="1"/>
          <p:nvPr/>
        </p:nvSpPr>
        <p:spPr>
          <a:xfrm>
            <a:off x="835202" y="4216998"/>
            <a:ext cx="1830641" cy="400110"/>
          </a:xfrm>
          <a:prstGeom prst="rect">
            <a:avLst/>
          </a:prstGeom>
          <a:noFill/>
        </p:spPr>
        <p:txBody>
          <a:bodyPr wrap="square" rtlCol="0">
            <a:spAutoFit/>
          </a:bodyPr>
          <a:lstStyle/>
          <a:p>
            <a:pPr algn="ctr"/>
            <a:r>
              <a:rPr lang="en-US" sz="2000" dirty="0"/>
              <a:t>T1: insert (K, V)</a:t>
            </a:r>
          </a:p>
        </p:txBody>
      </p:sp>
      <p:cxnSp>
        <p:nvCxnSpPr>
          <p:cNvPr id="58" name="Straight Arrow Connector 57">
            <a:extLst>
              <a:ext uri="{FF2B5EF4-FFF2-40B4-BE49-F238E27FC236}">
                <a16:creationId xmlns:a16="http://schemas.microsoft.com/office/drawing/2014/main" id="{5488B477-E126-0348-B2DA-153E99050881}"/>
              </a:ext>
            </a:extLst>
          </p:cNvPr>
          <p:cNvCxnSpPr>
            <a:cxnSpLocks/>
            <a:endCxn id="60" idx="3"/>
          </p:cNvCxnSpPr>
          <p:nvPr/>
        </p:nvCxnSpPr>
        <p:spPr>
          <a:xfrm>
            <a:off x="2629509" y="4427367"/>
            <a:ext cx="3941316" cy="0"/>
          </a:xfrm>
          <a:prstGeom prst="straightConnector1">
            <a:avLst/>
          </a:prstGeom>
          <a:ln w="28575">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1967C689-27A7-4841-A837-FC33F4C4563B}"/>
              </a:ext>
            </a:extLst>
          </p:cNvPr>
          <p:cNvCxnSpPr>
            <a:cxnSpLocks/>
          </p:cNvCxnSpPr>
          <p:nvPr/>
        </p:nvCxnSpPr>
        <p:spPr>
          <a:xfrm>
            <a:off x="6598842" y="4461207"/>
            <a:ext cx="0" cy="1581912"/>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60" name="Lightning Bolt 59">
            <a:extLst>
              <a:ext uri="{FF2B5EF4-FFF2-40B4-BE49-F238E27FC236}">
                <a16:creationId xmlns:a16="http://schemas.microsoft.com/office/drawing/2014/main" id="{4A730020-0AE7-454B-A3A8-42E09A989EC0}"/>
              </a:ext>
            </a:extLst>
          </p:cNvPr>
          <p:cNvSpPr/>
          <p:nvPr/>
        </p:nvSpPr>
        <p:spPr>
          <a:xfrm>
            <a:off x="6385958" y="4241935"/>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23E9E741-5458-CE4E-A7C4-081CBD02C444}"/>
              </a:ext>
            </a:extLst>
          </p:cNvPr>
          <p:cNvSpPr txBox="1"/>
          <p:nvPr/>
        </p:nvSpPr>
        <p:spPr>
          <a:xfrm>
            <a:off x="6190163" y="3942598"/>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62" name="Right Arrow 61">
            <a:extLst>
              <a:ext uri="{FF2B5EF4-FFF2-40B4-BE49-F238E27FC236}">
                <a16:creationId xmlns:a16="http://schemas.microsoft.com/office/drawing/2014/main" id="{C046E565-BA9D-8946-91EA-0E76CAB41E40}"/>
              </a:ext>
            </a:extLst>
          </p:cNvPr>
          <p:cNvSpPr/>
          <p:nvPr/>
        </p:nvSpPr>
        <p:spPr>
          <a:xfrm>
            <a:off x="6663594" y="4825081"/>
            <a:ext cx="1328831" cy="50785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recovery</a:t>
            </a:r>
          </a:p>
        </p:txBody>
      </p:sp>
      <p:cxnSp>
        <p:nvCxnSpPr>
          <p:cNvPr id="63" name="Straight Connector 62">
            <a:extLst>
              <a:ext uri="{FF2B5EF4-FFF2-40B4-BE49-F238E27FC236}">
                <a16:creationId xmlns:a16="http://schemas.microsoft.com/office/drawing/2014/main" id="{9EDC5CB0-BBED-2141-96D1-1096958FA27F}"/>
              </a:ext>
            </a:extLst>
          </p:cNvPr>
          <p:cNvCxnSpPr>
            <a:cxnSpLocks/>
          </p:cNvCxnSpPr>
          <p:nvPr/>
        </p:nvCxnSpPr>
        <p:spPr>
          <a:xfrm>
            <a:off x="8008378" y="4454262"/>
            <a:ext cx="0" cy="16002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EFAB4EC7-B3AC-9248-8EB9-E29B77B288EE}"/>
              </a:ext>
            </a:extLst>
          </p:cNvPr>
          <p:cNvCxnSpPr>
            <a:cxnSpLocks/>
          </p:cNvCxnSpPr>
          <p:nvPr/>
        </p:nvCxnSpPr>
        <p:spPr>
          <a:xfrm>
            <a:off x="8176188" y="5084894"/>
            <a:ext cx="255852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6BE82DCA-C1CC-3D4F-86C1-F6A90CE4E422}"/>
              </a:ext>
            </a:extLst>
          </p:cNvPr>
          <p:cNvSpPr txBox="1"/>
          <p:nvPr/>
        </p:nvSpPr>
        <p:spPr>
          <a:xfrm>
            <a:off x="7939420" y="4610589"/>
            <a:ext cx="1509421" cy="400110"/>
          </a:xfrm>
          <a:prstGeom prst="rect">
            <a:avLst/>
          </a:prstGeom>
          <a:noFill/>
        </p:spPr>
        <p:txBody>
          <a:bodyPr wrap="square" rtlCol="0">
            <a:spAutoFit/>
          </a:bodyPr>
          <a:lstStyle/>
          <a:p>
            <a:pPr algn="ctr"/>
            <a:r>
              <a:rPr lang="en-US" sz="2000" dirty="0"/>
              <a:t>T3: get (K)</a:t>
            </a:r>
          </a:p>
        </p:txBody>
      </p:sp>
      <p:sp>
        <p:nvSpPr>
          <p:cNvPr id="66" name="Oval 65">
            <a:extLst>
              <a:ext uri="{FF2B5EF4-FFF2-40B4-BE49-F238E27FC236}">
                <a16:creationId xmlns:a16="http://schemas.microsoft.com/office/drawing/2014/main" id="{241C89B8-4A97-1340-96F4-54D6D174733D}"/>
              </a:ext>
            </a:extLst>
          </p:cNvPr>
          <p:cNvSpPr/>
          <p:nvPr/>
        </p:nvSpPr>
        <p:spPr>
          <a:xfrm>
            <a:off x="4587915" y="433592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A82CD0F-6457-2A4C-BA94-0A394FB4A106}"/>
              </a:ext>
            </a:extLst>
          </p:cNvPr>
          <p:cNvSpPr/>
          <p:nvPr/>
        </p:nvSpPr>
        <p:spPr>
          <a:xfrm>
            <a:off x="3131431" y="4358787"/>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3EAA8A4-0673-5B40-946C-7E2BFF323C9A}"/>
              </a:ext>
            </a:extLst>
          </p:cNvPr>
          <p:cNvSpPr/>
          <p:nvPr/>
        </p:nvSpPr>
        <p:spPr>
          <a:xfrm>
            <a:off x="3825611" y="4358787"/>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BB2BC23E-BCBB-CC46-8791-CCE273AF74DF}"/>
              </a:ext>
            </a:extLst>
          </p:cNvPr>
          <p:cNvSpPr txBox="1"/>
          <p:nvPr/>
        </p:nvSpPr>
        <p:spPr>
          <a:xfrm>
            <a:off x="2841026" y="4498995"/>
            <a:ext cx="717970" cy="400110"/>
          </a:xfrm>
          <a:prstGeom prst="rect">
            <a:avLst/>
          </a:prstGeom>
          <a:noFill/>
        </p:spPr>
        <p:txBody>
          <a:bodyPr wrap="square" rtlCol="0">
            <a:spAutoFit/>
          </a:bodyPr>
          <a:lstStyle/>
          <a:p>
            <a:pPr algn="ctr"/>
            <a:r>
              <a:rPr lang="en-US" sz="2000" dirty="0"/>
              <a:t>W(K)</a:t>
            </a:r>
          </a:p>
        </p:txBody>
      </p:sp>
      <p:sp>
        <p:nvSpPr>
          <p:cNvPr id="70" name="TextBox 69">
            <a:extLst>
              <a:ext uri="{FF2B5EF4-FFF2-40B4-BE49-F238E27FC236}">
                <a16:creationId xmlns:a16="http://schemas.microsoft.com/office/drawing/2014/main" id="{ACB20E01-2BEC-B14B-B176-20088BACB03C}"/>
              </a:ext>
            </a:extLst>
          </p:cNvPr>
          <p:cNvSpPr txBox="1"/>
          <p:nvPr/>
        </p:nvSpPr>
        <p:spPr>
          <a:xfrm>
            <a:off x="3535206" y="4502882"/>
            <a:ext cx="717970" cy="400110"/>
          </a:xfrm>
          <a:prstGeom prst="rect">
            <a:avLst/>
          </a:prstGeom>
          <a:noFill/>
        </p:spPr>
        <p:txBody>
          <a:bodyPr wrap="square" rtlCol="0">
            <a:spAutoFit/>
          </a:bodyPr>
          <a:lstStyle/>
          <a:p>
            <a:pPr algn="ctr"/>
            <a:r>
              <a:rPr lang="en-US" sz="2000" dirty="0"/>
              <a:t>W(V)</a:t>
            </a:r>
          </a:p>
        </p:txBody>
      </p:sp>
      <p:sp>
        <p:nvSpPr>
          <p:cNvPr id="71" name="TextBox 70">
            <a:extLst>
              <a:ext uri="{FF2B5EF4-FFF2-40B4-BE49-F238E27FC236}">
                <a16:creationId xmlns:a16="http://schemas.microsoft.com/office/drawing/2014/main" id="{9B7271BD-51DE-6D48-8D5F-A8E790DFB5C7}"/>
              </a:ext>
            </a:extLst>
          </p:cNvPr>
          <p:cNvSpPr txBox="1"/>
          <p:nvPr/>
        </p:nvSpPr>
        <p:spPr>
          <a:xfrm>
            <a:off x="4391838" y="5701487"/>
            <a:ext cx="2365924" cy="400110"/>
          </a:xfrm>
          <a:prstGeom prst="rect">
            <a:avLst/>
          </a:prstGeom>
          <a:noFill/>
        </p:spPr>
        <p:txBody>
          <a:bodyPr wrap="square" rtlCol="0">
            <a:spAutoFit/>
          </a:bodyPr>
          <a:lstStyle/>
          <a:p>
            <a:pPr algn="ctr"/>
            <a:r>
              <a:rPr lang="en-US" sz="2000" dirty="0"/>
              <a:t>returns V</a:t>
            </a:r>
          </a:p>
        </p:txBody>
      </p:sp>
      <p:sp>
        <p:nvSpPr>
          <p:cNvPr id="72" name="TextBox 71">
            <a:extLst>
              <a:ext uri="{FF2B5EF4-FFF2-40B4-BE49-F238E27FC236}">
                <a16:creationId xmlns:a16="http://schemas.microsoft.com/office/drawing/2014/main" id="{2B311A9E-EAA0-804F-840B-F1F6B74BAB50}"/>
              </a:ext>
            </a:extLst>
          </p:cNvPr>
          <p:cNvSpPr txBox="1"/>
          <p:nvPr/>
        </p:nvSpPr>
        <p:spPr>
          <a:xfrm>
            <a:off x="8176188" y="5252191"/>
            <a:ext cx="3166315" cy="400110"/>
          </a:xfrm>
          <a:prstGeom prst="rect">
            <a:avLst/>
          </a:prstGeom>
          <a:noFill/>
        </p:spPr>
        <p:txBody>
          <a:bodyPr wrap="square" rtlCol="0">
            <a:spAutoFit/>
          </a:bodyPr>
          <a:lstStyle/>
          <a:p>
            <a:r>
              <a:rPr lang="en-US" sz="2000" i="1" dirty="0">
                <a:solidFill>
                  <a:srgbClr val="FF0000"/>
                </a:solidFill>
              </a:rPr>
              <a:t>Incorrectly returns NULL</a:t>
            </a:r>
          </a:p>
        </p:txBody>
      </p:sp>
      <p:cxnSp>
        <p:nvCxnSpPr>
          <p:cNvPr id="73" name="Straight Arrow Connector 72">
            <a:extLst>
              <a:ext uri="{FF2B5EF4-FFF2-40B4-BE49-F238E27FC236}">
                <a16:creationId xmlns:a16="http://schemas.microsoft.com/office/drawing/2014/main" id="{4C1448C3-1D3A-484F-829F-6289CF147BA5}"/>
              </a:ext>
            </a:extLst>
          </p:cNvPr>
          <p:cNvCxnSpPr>
            <a:cxnSpLocks/>
          </p:cNvCxnSpPr>
          <p:nvPr/>
        </p:nvCxnSpPr>
        <p:spPr>
          <a:xfrm>
            <a:off x="4070737" y="5335151"/>
            <a:ext cx="240911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74" name="Oval 73">
            <a:extLst>
              <a:ext uri="{FF2B5EF4-FFF2-40B4-BE49-F238E27FC236}">
                <a16:creationId xmlns:a16="http://schemas.microsoft.com/office/drawing/2014/main" id="{65F22E11-2B8E-F544-8815-F6A680BE7A14}"/>
              </a:ext>
            </a:extLst>
          </p:cNvPr>
          <p:cNvSpPr/>
          <p:nvPr/>
        </p:nvSpPr>
        <p:spPr>
          <a:xfrm>
            <a:off x="6162028" y="5266571"/>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22CF9941-AF02-7541-B2DC-6A1057945E59}"/>
              </a:ext>
            </a:extLst>
          </p:cNvPr>
          <p:cNvSpPr txBox="1"/>
          <p:nvPr/>
        </p:nvSpPr>
        <p:spPr>
          <a:xfrm>
            <a:off x="5249890" y="5409998"/>
            <a:ext cx="775713" cy="400110"/>
          </a:xfrm>
          <a:prstGeom prst="rect">
            <a:avLst/>
          </a:prstGeom>
          <a:noFill/>
        </p:spPr>
        <p:txBody>
          <a:bodyPr wrap="square" rtlCol="0">
            <a:spAutoFit/>
          </a:bodyPr>
          <a:lstStyle/>
          <a:p>
            <a:pPr algn="ctr"/>
            <a:r>
              <a:rPr lang="en-US" sz="2000" dirty="0"/>
              <a:t>{ R(K)</a:t>
            </a:r>
          </a:p>
        </p:txBody>
      </p:sp>
      <p:sp>
        <p:nvSpPr>
          <p:cNvPr id="76" name="TextBox 75">
            <a:extLst>
              <a:ext uri="{FF2B5EF4-FFF2-40B4-BE49-F238E27FC236}">
                <a16:creationId xmlns:a16="http://schemas.microsoft.com/office/drawing/2014/main" id="{767FDDBE-7C3C-284F-A535-CFEE0FDA852F}"/>
              </a:ext>
            </a:extLst>
          </p:cNvPr>
          <p:cNvSpPr txBox="1"/>
          <p:nvPr/>
        </p:nvSpPr>
        <p:spPr>
          <a:xfrm>
            <a:off x="3568326" y="4945870"/>
            <a:ext cx="1509421" cy="400110"/>
          </a:xfrm>
          <a:prstGeom prst="rect">
            <a:avLst/>
          </a:prstGeom>
          <a:noFill/>
        </p:spPr>
        <p:txBody>
          <a:bodyPr wrap="square" rtlCol="0">
            <a:spAutoFit/>
          </a:bodyPr>
          <a:lstStyle/>
          <a:p>
            <a:pPr algn="ctr"/>
            <a:r>
              <a:rPr lang="en-US" sz="2000" dirty="0"/>
              <a:t>T2: get (K)</a:t>
            </a:r>
          </a:p>
        </p:txBody>
      </p:sp>
      <p:sp>
        <p:nvSpPr>
          <p:cNvPr id="77" name="TextBox 76">
            <a:extLst>
              <a:ext uri="{FF2B5EF4-FFF2-40B4-BE49-F238E27FC236}">
                <a16:creationId xmlns:a16="http://schemas.microsoft.com/office/drawing/2014/main" id="{9B8CA59B-398F-FF45-8DD3-B716D914401E}"/>
              </a:ext>
            </a:extLst>
          </p:cNvPr>
          <p:cNvSpPr txBox="1"/>
          <p:nvPr/>
        </p:nvSpPr>
        <p:spPr>
          <a:xfrm>
            <a:off x="10245634" y="5634971"/>
            <a:ext cx="184731" cy="369332"/>
          </a:xfrm>
          <a:prstGeom prst="rect">
            <a:avLst/>
          </a:prstGeom>
          <a:noFill/>
        </p:spPr>
        <p:txBody>
          <a:bodyPr wrap="none" rtlCol="0">
            <a:spAutoFit/>
          </a:bodyPr>
          <a:lstStyle/>
          <a:p>
            <a:endParaRPr lang="en-US"/>
          </a:p>
        </p:txBody>
      </p:sp>
      <p:sp>
        <p:nvSpPr>
          <p:cNvPr id="78" name="Oval 77">
            <a:extLst>
              <a:ext uri="{FF2B5EF4-FFF2-40B4-BE49-F238E27FC236}">
                <a16:creationId xmlns:a16="http://schemas.microsoft.com/office/drawing/2014/main" id="{3CA456A3-6775-C44C-98E0-5A93DBFCBD60}"/>
              </a:ext>
            </a:extLst>
          </p:cNvPr>
          <p:cNvSpPr/>
          <p:nvPr/>
        </p:nvSpPr>
        <p:spPr>
          <a:xfrm>
            <a:off x="4880115" y="524371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2437B13-9AA6-8A4A-8C32-B5D805E7C3A6}"/>
              </a:ext>
            </a:extLst>
          </p:cNvPr>
          <p:cNvSpPr/>
          <p:nvPr/>
        </p:nvSpPr>
        <p:spPr>
          <a:xfrm>
            <a:off x="5592811" y="5266571"/>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5E1679E-DC3D-E043-9152-294A1900050D}"/>
              </a:ext>
            </a:extLst>
          </p:cNvPr>
          <p:cNvSpPr txBox="1"/>
          <p:nvPr/>
        </p:nvSpPr>
        <p:spPr>
          <a:xfrm>
            <a:off x="5876513" y="5409998"/>
            <a:ext cx="803893" cy="400110"/>
          </a:xfrm>
          <a:prstGeom prst="rect">
            <a:avLst/>
          </a:prstGeom>
          <a:noFill/>
        </p:spPr>
        <p:txBody>
          <a:bodyPr wrap="square" rtlCol="0">
            <a:spAutoFit/>
          </a:bodyPr>
          <a:lstStyle/>
          <a:p>
            <a:pPr algn="ctr"/>
            <a:r>
              <a:rPr lang="en-US" sz="2000" dirty="0"/>
              <a:t>R(V) }</a:t>
            </a:r>
          </a:p>
        </p:txBody>
      </p:sp>
      <p:sp>
        <p:nvSpPr>
          <p:cNvPr id="81" name="TextBox 80">
            <a:extLst>
              <a:ext uri="{FF2B5EF4-FFF2-40B4-BE49-F238E27FC236}">
                <a16:creationId xmlns:a16="http://schemas.microsoft.com/office/drawing/2014/main" id="{55D726DC-C715-DA48-A853-E5EA6F002027}"/>
              </a:ext>
            </a:extLst>
          </p:cNvPr>
          <p:cNvSpPr txBox="1"/>
          <p:nvPr/>
        </p:nvSpPr>
        <p:spPr>
          <a:xfrm>
            <a:off x="4197231" y="5409998"/>
            <a:ext cx="1370870" cy="400110"/>
          </a:xfrm>
          <a:prstGeom prst="rect">
            <a:avLst/>
          </a:prstGeom>
          <a:noFill/>
        </p:spPr>
        <p:txBody>
          <a:bodyPr wrap="square" rtlCol="0">
            <a:spAutoFit/>
          </a:bodyPr>
          <a:lstStyle/>
          <a:p>
            <a:pPr algn="ctr"/>
            <a:r>
              <a:rPr lang="en-US" sz="2000" dirty="0"/>
              <a:t>if (R(T))</a:t>
            </a:r>
          </a:p>
        </p:txBody>
      </p:sp>
      <p:cxnSp>
        <p:nvCxnSpPr>
          <p:cNvPr id="82" name="Straight Arrow Connector 81">
            <a:extLst>
              <a:ext uri="{FF2B5EF4-FFF2-40B4-BE49-F238E27FC236}">
                <a16:creationId xmlns:a16="http://schemas.microsoft.com/office/drawing/2014/main" id="{406CA9D5-A398-8841-A464-35C0D5AF6B0A}"/>
              </a:ext>
            </a:extLst>
          </p:cNvPr>
          <p:cNvCxnSpPr>
            <a:cxnSpLocks/>
            <a:stCxn id="66" idx="5"/>
            <a:endCxn id="78" idx="0"/>
          </p:cNvCxnSpPr>
          <p:nvPr/>
        </p:nvCxnSpPr>
        <p:spPr>
          <a:xfrm>
            <a:off x="4744013" y="4492025"/>
            <a:ext cx="227542" cy="7516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C4E2294-15DB-5143-A6FE-48453EB875FF}"/>
              </a:ext>
            </a:extLst>
          </p:cNvPr>
          <p:cNvSpPr txBox="1"/>
          <p:nvPr/>
        </p:nvSpPr>
        <p:spPr>
          <a:xfrm>
            <a:off x="4228378" y="4492903"/>
            <a:ext cx="901955" cy="400110"/>
          </a:xfrm>
          <a:prstGeom prst="rect">
            <a:avLst/>
          </a:prstGeom>
          <a:noFill/>
        </p:spPr>
        <p:txBody>
          <a:bodyPr wrap="square" rtlCol="0">
            <a:spAutoFit/>
          </a:bodyPr>
          <a:lstStyle/>
          <a:p>
            <a:pPr algn="ctr"/>
            <a:r>
              <a:rPr lang="en-US" sz="2000" dirty="0"/>
              <a:t>W(T)</a:t>
            </a:r>
          </a:p>
        </p:txBody>
      </p:sp>
      <p:sp>
        <p:nvSpPr>
          <p:cNvPr id="84" name="TextBox 83">
            <a:extLst>
              <a:ext uri="{FF2B5EF4-FFF2-40B4-BE49-F238E27FC236}">
                <a16:creationId xmlns:a16="http://schemas.microsoft.com/office/drawing/2014/main" id="{1A8C160A-24CA-9045-8743-5C67483A6EDA}"/>
              </a:ext>
            </a:extLst>
          </p:cNvPr>
          <p:cNvSpPr txBox="1"/>
          <p:nvPr/>
        </p:nvSpPr>
        <p:spPr>
          <a:xfrm>
            <a:off x="908268" y="4871356"/>
            <a:ext cx="2810964" cy="707886"/>
          </a:xfrm>
          <a:prstGeom prst="rect">
            <a:avLst/>
          </a:prstGeom>
          <a:noFill/>
        </p:spPr>
        <p:txBody>
          <a:bodyPr wrap="square" rtlCol="0">
            <a:spAutoFit/>
          </a:bodyPr>
          <a:lstStyle/>
          <a:p>
            <a:pPr algn="r"/>
            <a:r>
              <a:rPr lang="en-US" sz="2000" i="1" dirty="0">
                <a:solidFill>
                  <a:srgbClr val="FF0000"/>
                </a:solidFill>
              </a:rPr>
              <a:t>Some or all of the writes are not persisted</a:t>
            </a:r>
          </a:p>
        </p:txBody>
      </p:sp>
      <p:sp>
        <p:nvSpPr>
          <p:cNvPr id="50" name="TextBox 49">
            <a:extLst>
              <a:ext uri="{FF2B5EF4-FFF2-40B4-BE49-F238E27FC236}">
                <a16:creationId xmlns:a16="http://schemas.microsoft.com/office/drawing/2014/main" id="{F5D11FD3-BE96-5649-92BD-6DA099401EA4}"/>
              </a:ext>
            </a:extLst>
          </p:cNvPr>
          <p:cNvSpPr txBox="1"/>
          <p:nvPr/>
        </p:nvSpPr>
        <p:spPr>
          <a:xfrm>
            <a:off x="8176188" y="5575393"/>
            <a:ext cx="3166315" cy="400110"/>
          </a:xfrm>
          <a:prstGeom prst="rect">
            <a:avLst/>
          </a:prstGeom>
          <a:noFill/>
        </p:spPr>
        <p:txBody>
          <a:bodyPr wrap="square" rtlCol="0">
            <a:spAutoFit/>
          </a:bodyPr>
          <a:lstStyle/>
          <a:p>
            <a:r>
              <a:rPr lang="en-US" altLang="zh-CN" sz="2000" dirty="0"/>
              <a:t>returns</a:t>
            </a:r>
            <a:r>
              <a:rPr lang="zh-CN" altLang="en-US" sz="2000" dirty="0"/>
              <a:t> </a:t>
            </a:r>
            <a:r>
              <a:rPr lang="en-US" altLang="zh-CN" sz="2000" dirty="0"/>
              <a:t>V</a:t>
            </a:r>
            <a:r>
              <a:rPr lang="zh-CN" altLang="en-US" sz="2000" dirty="0"/>
              <a:t> </a:t>
            </a:r>
            <a:r>
              <a:rPr lang="en-US" altLang="zh-CN" sz="2000" dirty="0">
                <a:solidFill>
                  <a:srgbClr val="FF0000"/>
                </a:solidFill>
              </a:rPr>
              <a:t>(All</a:t>
            </a:r>
            <a:r>
              <a:rPr lang="zh-CN" altLang="en-US" sz="2000" dirty="0">
                <a:solidFill>
                  <a:srgbClr val="FF0000"/>
                </a:solidFill>
              </a:rPr>
              <a:t> </a:t>
            </a:r>
            <a:r>
              <a:rPr lang="en-US" altLang="zh-CN" sz="2000" dirty="0">
                <a:solidFill>
                  <a:srgbClr val="FF0000"/>
                </a:solidFill>
              </a:rPr>
              <a:t>Sematic)</a:t>
            </a:r>
            <a:r>
              <a:rPr lang="zh-CN" altLang="en-US" sz="2000" dirty="0"/>
              <a:t> </a:t>
            </a:r>
            <a:endParaRPr lang="en-US" sz="2000" dirty="0"/>
          </a:p>
        </p:txBody>
      </p:sp>
    </p:spTree>
    <p:extLst>
      <p:ext uri="{BB962C8B-B14F-4D97-AF65-F5344CB8AC3E}">
        <p14:creationId xmlns:p14="http://schemas.microsoft.com/office/powerpoint/2010/main" val="315178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5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animBg="1"/>
      <p:bldP spid="12" grpId="0" animBg="1"/>
      <p:bldP spid="14" grpId="0"/>
      <p:bldP spid="17" grpId="0"/>
      <p:bldP spid="20" grpId="0" animBg="1"/>
      <p:bldP spid="21" grpId="0" animBg="1"/>
      <p:bldP spid="22" grpId="0"/>
      <p:bldP spid="23" grpId="0"/>
      <p:bldP spid="24" grpId="0" animBg="1"/>
      <p:bldP spid="25" grpId="0"/>
      <p:bldP spid="54" grpId="0" animBg="1"/>
      <p:bldP spid="56" grpId="0"/>
      <p:bldP spid="57" grpId="0"/>
      <p:bldP spid="60" grpId="0" animBg="1"/>
      <p:bldP spid="61" grpId="0"/>
      <p:bldP spid="62" grpId="0" animBg="1"/>
      <p:bldP spid="65" grpId="0"/>
      <p:bldP spid="66" grpId="0" animBg="1"/>
      <p:bldP spid="67" grpId="0" animBg="1"/>
      <p:bldP spid="68" grpId="0" animBg="1"/>
      <p:bldP spid="69" grpId="0"/>
      <p:bldP spid="70" grpId="0"/>
      <p:bldP spid="71" grpId="0"/>
      <p:bldP spid="72" grpId="0"/>
      <p:bldP spid="74" grpId="0" animBg="1"/>
      <p:bldP spid="75" grpId="0"/>
      <p:bldP spid="76" grpId="0"/>
      <p:bldP spid="78" grpId="0" animBg="1"/>
      <p:bldP spid="79" grpId="0" animBg="1"/>
      <p:bldP spid="80" grpId="0"/>
      <p:bldP spid="81" grpId="0"/>
      <p:bldP spid="83" grpId="0"/>
      <p:bldP spid="84" grpId="0"/>
      <p:bldP spid="50" grpId="0"/>
      <p:bldP spid="5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Adversarial test for DL3 (Visible-But-Not-Durable) Bug</a:t>
            </a:r>
          </a:p>
        </p:txBody>
      </p:sp>
      <p:sp>
        <p:nvSpPr>
          <p:cNvPr id="67" name="Slide Number Placeholder 3">
            <a:extLst>
              <a:ext uri="{FF2B5EF4-FFF2-40B4-BE49-F238E27FC236}">
                <a16:creationId xmlns:a16="http://schemas.microsoft.com/office/drawing/2014/main" id="{B42A8559-84F6-884E-8707-BCDAE6B892B0}"/>
              </a:ext>
            </a:extLst>
          </p:cNvPr>
          <p:cNvSpPr>
            <a:spLocks noGrp="1"/>
          </p:cNvSpPr>
          <p:nvPr>
            <p:ph type="sldNum" sz="quarter" idx="10"/>
          </p:nvPr>
        </p:nvSpPr>
        <p:spPr/>
        <p:txBody>
          <a:bodyPr/>
          <a:lstStyle/>
          <a:p>
            <a:fld id="{857551B3-D6DC-457C-8811-E5AD463B26DA}" type="slidenum">
              <a:rPr lang="en-US" smtClean="0"/>
              <a:pPr/>
              <a:t>17</a:t>
            </a:fld>
            <a:endParaRPr lang="en-US" dirty="0"/>
          </a:p>
        </p:txBody>
      </p:sp>
      <p:sp>
        <p:nvSpPr>
          <p:cNvPr id="51" name="Oval 50">
            <a:extLst>
              <a:ext uri="{FF2B5EF4-FFF2-40B4-BE49-F238E27FC236}">
                <a16:creationId xmlns:a16="http://schemas.microsoft.com/office/drawing/2014/main" id="{C971FECE-592C-F945-AE0F-19FD896B9DC4}"/>
              </a:ext>
            </a:extLst>
          </p:cNvPr>
          <p:cNvSpPr/>
          <p:nvPr/>
        </p:nvSpPr>
        <p:spPr>
          <a:xfrm>
            <a:off x="556185" y="2664343"/>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Oval 51">
            <a:extLst>
              <a:ext uri="{FF2B5EF4-FFF2-40B4-BE49-F238E27FC236}">
                <a16:creationId xmlns:a16="http://schemas.microsoft.com/office/drawing/2014/main" id="{32EF7B67-3742-8A44-BD09-ACF13EF359AC}"/>
              </a:ext>
            </a:extLst>
          </p:cNvPr>
          <p:cNvSpPr/>
          <p:nvPr/>
        </p:nvSpPr>
        <p:spPr>
          <a:xfrm>
            <a:off x="3274698" y="2664343"/>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9" name="TextBox 68">
            <a:extLst>
              <a:ext uri="{FF2B5EF4-FFF2-40B4-BE49-F238E27FC236}">
                <a16:creationId xmlns:a16="http://schemas.microsoft.com/office/drawing/2014/main" id="{EF000E53-8505-7C44-BAFB-EFD28B163FA2}"/>
              </a:ext>
            </a:extLst>
          </p:cNvPr>
          <p:cNvSpPr txBox="1"/>
          <p:nvPr/>
        </p:nvSpPr>
        <p:spPr>
          <a:xfrm>
            <a:off x="782097" y="2555728"/>
            <a:ext cx="2116567" cy="400110"/>
          </a:xfrm>
          <a:prstGeom prst="rect">
            <a:avLst/>
          </a:prstGeom>
          <a:noFill/>
        </p:spPr>
        <p:txBody>
          <a:bodyPr wrap="square">
            <a:spAutoFit/>
          </a:bodyPr>
          <a:lstStyle/>
          <a:p>
            <a:r>
              <a:rPr lang="en-US" sz="2000" dirty="0">
                <a:sym typeface="Wingdings" pitchFamily="2" charset="2"/>
              </a:rPr>
              <a:t>Linearization Point</a:t>
            </a:r>
            <a:endParaRPr lang="en-US" sz="2000" dirty="0"/>
          </a:p>
        </p:txBody>
      </p:sp>
      <p:sp>
        <p:nvSpPr>
          <p:cNvPr id="70" name="TextBox 69">
            <a:extLst>
              <a:ext uri="{FF2B5EF4-FFF2-40B4-BE49-F238E27FC236}">
                <a16:creationId xmlns:a16="http://schemas.microsoft.com/office/drawing/2014/main" id="{22900B56-D8D0-3948-81B8-3DC348CE591B}"/>
              </a:ext>
            </a:extLst>
          </p:cNvPr>
          <p:cNvSpPr txBox="1"/>
          <p:nvPr/>
        </p:nvSpPr>
        <p:spPr>
          <a:xfrm>
            <a:off x="3500609" y="2555728"/>
            <a:ext cx="2116567" cy="400110"/>
          </a:xfrm>
          <a:prstGeom prst="rect">
            <a:avLst/>
          </a:prstGeom>
          <a:noFill/>
        </p:spPr>
        <p:txBody>
          <a:bodyPr wrap="square">
            <a:spAutoFit/>
          </a:bodyPr>
          <a:lstStyle/>
          <a:p>
            <a:r>
              <a:rPr lang="en-US" sz="2000" dirty="0">
                <a:sym typeface="Wingdings" pitchFamily="2" charset="2"/>
              </a:rPr>
              <a:t>Durability Point</a:t>
            </a:r>
            <a:endParaRPr lang="en-US" sz="2000" dirty="0"/>
          </a:p>
        </p:txBody>
      </p:sp>
      <p:sp>
        <p:nvSpPr>
          <p:cNvPr id="71" name="TextBox 70">
            <a:extLst>
              <a:ext uri="{FF2B5EF4-FFF2-40B4-BE49-F238E27FC236}">
                <a16:creationId xmlns:a16="http://schemas.microsoft.com/office/drawing/2014/main" id="{C7B2F9C5-3281-BE43-B575-8D23A656B579}"/>
              </a:ext>
            </a:extLst>
          </p:cNvPr>
          <p:cNvSpPr txBox="1"/>
          <p:nvPr/>
        </p:nvSpPr>
        <p:spPr>
          <a:xfrm>
            <a:off x="1065879" y="939014"/>
            <a:ext cx="9297316" cy="1200329"/>
          </a:xfrm>
          <a:prstGeom prst="rect">
            <a:avLst/>
          </a:prstGeom>
          <a:noFill/>
        </p:spPr>
        <p:txBody>
          <a:bodyPr wrap="square" rtlCol="0">
            <a:spAutoFit/>
          </a:bodyPr>
          <a:lstStyle/>
          <a:p>
            <a:r>
              <a:rPr lang="en-US" sz="2400" b="1" dirty="0">
                <a:sym typeface="Wingdings" pitchFamily="2" charset="2"/>
              </a:rPr>
              <a:t>Correctness condition:</a:t>
            </a:r>
            <a:endParaRPr lang="en-US" sz="2400" b="1" dirty="0">
              <a:solidFill>
                <a:srgbClr val="FF0000"/>
              </a:solidFill>
              <a:sym typeface="Wingdings" pitchFamily="2" charset="2"/>
            </a:endParaRPr>
          </a:p>
          <a:p>
            <a:r>
              <a:rPr lang="en-US" sz="2400" i="1" dirty="0">
                <a:sym typeface="Wingdings" pitchFamily="2" charset="2"/>
              </a:rPr>
              <a:t>A crash between LP and DP, if the effect has been observed before crash,</a:t>
            </a:r>
          </a:p>
          <a:p>
            <a:r>
              <a:rPr lang="en-US" sz="2400" i="1" dirty="0">
                <a:sym typeface="Wingdings" pitchFamily="2" charset="2"/>
              </a:rPr>
              <a:t>the operation should preserve </a:t>
            </a:r>
            <a:r>
              <a:rPr lang="en-US" sz="2400" i="1" dirty="0">
                <a:solidFill>
                  <a:srgbClr val="FF0000"/>
                </a:solidFill>
                <a:sym typeface="Wingdings" pitchFamily="2" charset="2"/>
              </a:rPr>
              <a:t>All Semantic.</a:t>
            </a:r>
            <a:endParaRPr lang="en-US" sz="2400" i="1" dirty="0">
              <a:sym typeface="Wingdings" pitchFamily="2" charset="2"/>
            </a:endParaRPr>
          </a:p>
        </p:txBody>
      </p:sp>
      <p:sp>
        <p:nvSpPr>
          <p:cNvPr id="40" name="Rectangle 39">
            <a:extLst>
              <a:ext uri="{FF2B5EF4-FFF2-40B4-BE49-F238E27FC236}">
                <a16:creationId xmlns:a16="http://schemas.microsoft.com/office/drawing/2014/main" id="{11E2B663-AB9D-AB45-BE9B-A50AA96915A5}"/>
              </a:ext>
            </a:extLst>
          </p:cNvPr>
          <p:cNvSpPr/>
          <p:nvPr/>
        </p:nvSpPr>
        <p:spPr>
          <a:xfrm>
            <a:off x="2179599" y="3045119"/>
            <a:ext cx="1509421" cy="71548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7D88E04C-A38A-B34E-8E92-DEBA44702652}"/>
              </a:ext>
            </a:extLst>
          </p:cNvPr>
          <p:cNvCxnSpPr>
            <a:cxnSpLocks/>
          </p:cNvCxnSpPr>
          <p:nvPr/>
        </p:nvCxnSpPr>
        <p:spPr>
          <a:xfrm flipV="1">
            <a:off x="204873" y="4921009"/>
            <a:ext cx="621792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3724A4C8-E07D-AC4A-820E-B6EC1BFF5551}"/>
              </a:ext>
            </a:extLst>
          </p:cNvPr>
          <p:cNvSpPr txBox="1"/>
          <p:nvPr/>
        </p:nvSpPr>
        <p:spPr>
          <a:xfrm>
            <a:off x="5648178" y="4863409"/>
            <a:ext cx="746449" cy="400110"/>
          </a:xfrm>
          <a:prstGeom prst="rect">
            <a:avLst/>
          </a:prstGeom>
          <a:noFill/>
        </p:spPr>
        <p:txBody>
          <a:bodyPr wrap="square" rtlCol="0">
            <a:spAutoFit/>
          </a:bodyPr>
          <a:lstStyle/>
          <a:p>
            <a:pPr algn="ctr"/>
            <a:r>
              <a:rPr lang="en-US" sz="2000" dirty="0"/>
              <a:t>time</a:t>
            </a:r>
          </a:p>
        </p:txBody>
      </p:sp>
      <p:sp>
        <p:nvSpPr>
          <p:cNvPr id="43" name="TextBox 42">
            <a:extLst>
              <a:ext uri="{FF2B5EF4-FFF2-40B4-BE49-F238E27FC236}">
                <a16:creationId xmlns:a16="http://schemas.microsoft.com/office/drawing/2014/main" id="{9AF18284-7A2C-3B40-8F20-C3F1B108206D}"/>
              </a:ext>
            </a:extLst>
          </p:cNvPr>
          <p:cNvSpPr txBox="1"/>
          <p:nvPr/>
        </p:nvSpPr>
        <p:spPr>
          <a:xfrm>
            <a:off x="212354" y="3080370"/>
            <a:ext cx="1830641" cy="400110"/>
          </a:xfrm>
          <a:prstGeom prst="rect">
            <a:avLst/>
          </a:prstGeom>
          <a:noFill/>
        </p:spPr>
        <p:txBody>
          <a:bodyPr wrap="square" rtlCol="0">
            <a:spAutoFit/>
          </a:bodyPr>
          <a:lstStyle/>
          <a:p>
            <a:pPr algn="ctr"/>
            <a:r>
              <a:rPr lang="en-US" sz="2000" dirty="0"/>
              <a:t>T1: insert (K, V)</a:t>
            </a:r>
          </a:p>
        </p:txBody>
      </p:sp>
      <p:cxnSp>
        <p:nvCxnSpPr>
          <p:cNvPr id="44" name="Straight Arrow Connector 43">
            <a:extLst>
              <a:ext uri="{FF2B5EF4-FFF2-40B4-BE49-F238E27FC236}">
                <a16:creationId xmlns:a16="http://schemas.microsoft.com/office/drawing/2014/main" id="{E96F2AFE-50C8-C044-86F8-B5B1A8AB858B}"/>
              </a:ext>
            </a:extLst>
          </p:cNvPr>
          <p:cNvCxnSpPr>
            <a:cxnSpLocks/>
            <a:endCxn id="46" idx="3"/>
          </p:cNvCxnSpPr>
          <p:nvPr/>
        </p:nvCxnSpPr>
        <p:spPr>
          <a:xfrm>
            <a:off x="2006661" y="3290739"/>
            <a:ext cx="3941316" cy="0"/>
          </a:xfrm>
          <a:prstGeom prst="straightConnector1">
            <a:avLst/>
          </a:prstGeom>
          <a:ln w="28575">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0E34DEE-D4C4-A646-91A6-F05AD5AE6C67}"/>
              </a:ext>
            </a:extLst>
          </p:cNvPr>
          <p:cNvCxnSpPr>
            <a:cxnSpLocks/>
          </p:cNvCxnSpPr>
          <p:nvPr/>
        </p:nvCxnSpPr>
        <p:spPr>
          <a:xfrm>
            <a:off x="5975994" y="3324579"/>
            <a:ext cx="0" cy="1581912"/>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46" name="Lightning Bolt 45">
            <a:extLst>
              <a:ext uri="{FF2B5EF4-FFF2-40B4-BE49-F238E27FC236}">
                <a16:creationId xmlns:a16="http://schemas.microsoft.com/office/drawing/2014/main" id="{E7684F63-2F91-4047-9359-C27E68BEBF11}"/>
              </a:ext>
            </a:extLst>
          </p:cNvPr>
          <p:cNvSpPr/>
          <p:nvPr/>
        </p:nvSpPr>
        <p:spPr>
          <a:xfrm>
            <a:off x="5763110" y="3105307"/>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2E89578-21BB-6045-BE6F-F5526163F467}"/>
              </a:ext>
            </a:extLst>
          </p:cNvPr>
          <p:cNvSpPr txBox="1"/>
          <p:nvPr/>
        </p:nvSpPr>
        <p:spPr>
          <a:xfrm>
            <a:off x="5567315" y="2805970"/>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48" name="Oval 47">
            <a:extLst>
              <a:ext uri="{FF2B5EF4-FFF2-40B4-BE49-F238E27FC236}">
                <a16:creationId xmlns:a16="http://schemas.microsoft.com/office/drawing/2014/main" id="{C5D3AE13-EC44-144A-A730-E1910DF987A2}"/>
              </a:ext>
            </a:extLst>
          </p:cNvPr>
          <p:cNvSpPr/>
          <p:nvPr/>
        </p:nvSpPr>
        <p:spPr>
          <a:xfrm>
            <a:off x="3965067" y="3199299"/>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5660D48-43DC-2A4C-A800-E243C0D4662C}"/>
              </a:ext>
            </a:extLst>
          </p:cNvPr>
          <p:cNvSpPr/>
          <p:nvPr/>
        </p:nvSpPr>
        <p:spPr>
          <a:xfrm>
            <a:off x="2508583" y="3222159"/>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2C41B67B-30C8-4A4E-83A6-2BAABEF46F2C}"/>
              </a:ext>
            </a:extLst>
          </p:cNvPr>
          <p:cNvSpPr/>
          <p:nvPr/>
        </p:nvSpPr>
        <p:spPr>
          <a:xfrm>
            <a:off x="3202763" y="3222159"/>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B97698DA-39E6-0C42-B912-119AD558EB47}"/>
              </a:ext>
            </a:extLst>
          </p:cNvPr>
          <p:cNvSpPr txBox="1"/>
          <p:nvPr/>
        </p:nvSpPr>
        <p:spPr>
          <a:xfrm>
            <a:off x="2218178" y="3362367"/>
            <a:ext cx="717970" cy="400110"/>
          </a:xfrm>
          <a:prstGeom prst="rect">
            <a:avLst/>
          </a:prstGeom>
          <a:noFill/>
        </p:spPr>
        <p:txBody>
          <a:bodyPr wrap="square" rtlCol="0">
            <a:spAutoFit/>
          </a:bodyPr>
          <a:lstStyle/>
          <a:p>
            <a:pPr algn="ctr"/>
            <a:r>
              <a:rPr lang="en-US" sz="2000" dirty="0"/>
              <a:t>W(K)</a:t>
            </a:r>
          </a:p>
        </p:txBody>
      </p:sp>
      <p:sp>
        <p:nvSpPr>
          <p:cNvPr id="54" name="TextBox 53">
            <a:extLst>
              <a:ext uri="{FF2B5EF4-FFF2-40B4-BE49-F238E27FC236}">
                <a16:creationId xmlns:a16="http://schemas.microsoft.com/office/drawing/2014/main" id="{8A17BE85-B9ED-C04D-B1A4-FF80C98D9715}"/>
              </a:ext>
            </a:extLst>
          </p:cNvPr>
          <p:cNvSpPr txBox="1"/>
          <p:nvPr/>
        </p:nvSpPr>
        <p:spPr>
          <a:xfrm>
            <a:off x="2912358" y="3366254"/>
            <a:ext cx="717970" cy="400110"/>
          </a:xfrm>
          <a:prstGeom prst="rect">
            <a:avLst/>
          </a:prstGeom>
          <a:noFill/>
        </p:spPr>
        <p:txBody>
          <a:bodyPr wrap="square" rtlCol="0">
            <a:spAutoFit/>
          </a:bodyPr>
          <a:lstStyle/>
          <a:p>
            <a:pPr algn="ctr"/>
            <a:r>
              <a:rPr lang="en-US" sz="2000" dirty="0"/>
              <a:t>W(V)</a:t>
            </a:r>
          </a:p>
        </p:txBody>
      </p:sp>
      <p:sp>
        <p:nvSpPr>
          <p:cNvPr id="55" name="TextBox 54">
            <a:extLst>
              <a:ext uri="{FF2B5EF4-FFF2-40B4-BE49-F238E27FC236}">
                <a16:creationId xmlns:a16="http://schemas.microsoft.com/office/drawing/2014/main" id="{BF418701-1E89-0B43-AC2C-108ADDF1251A}"/>
              </a:ext>
            </a:extLst>
          </p:cNvPr>
          <p:cNvSpPr txBox="1"/>
          <p:nvPr/>
        </p:nvSpPr>
        <p:spPr>
          <a:xfrm>
            <a:off x="3768990" y="4564859"/>
            <a:ext cx="2365924" cy="400110"/>
          </a:xfrm>
          <a:prstGeom prst="rect">
            <a:avLst/>
          </a:prstGeom>
          <a:noFill/>
        </p:spPr>
        <p:txBody>
          <a:bodyPr wrap="square" rtlCol="0">
            <a:spAutoFit/>
          </a:bodyPr>
          <a:lstStyle/>
          <a:p>
            <a:pPr algn="ctr"/>
            <a:r>
              <a:rPr lang="en-US" sz="2000" dirty="0"/>
              <a:t>returns V</a:t>
            </a:r>
          </a:p>
        </p:txBody>
      </p:sp>
      <p:cxnSp>
        <p:nvCxnSpPr>
          <p:cNvPr id="56" name="Straight Arrow Connector 55">
            <a:extLst>
              <a:ext uri="{FF2B5EF4-FFF2-40B4-BE49-F238E27FC236}">
                <a16:creationId xmlns:a16="http://schemas.microsoft.com/office/drawing/2014/main" id="{D5B668A4-337E-094E-8873-7627DD07A78F}"/>
              </a:ext>
            </a:extLst>
          </p:cNvPr>
          <p:cNvCxnSpPr>
            <a:cxnSpLocks/>
          </p:cNvCxnSpPr>
          <p:nvPr/>
        </p:nvCxnSpPr>
        <p:spPr>
          <a:xfrm>
            <a:off x="3447889" y="4198523"/>
            <a:ext cx="240911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57" name="Oval 56">
            <a:extLst>
              <a:ext uri="{FF2B5EF4-FFF2-40B4-BE49-F238E27FC236}">
                <a16:creationId xmlns:a16="http://schemas.microsoft.com/office/drawing/2014/main" id="{37FAAAF2-DBD9-0E4C-ACFC-0985521AD006}"/>
              </a:ext>
            </a:extLst>
          </p:cNvPr>
          <p:cNvSpPr/>
          <p:nvPr/>
        </p:nvSpPr>
        <p:spPr>
          <a:xfrm>
            <a:off x="5492288" y="4129943"/>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D564BE06-5391-8340-8410-6B44B31546CF}"/>
              </a:ext>
            </a:extLst>
          </p:cNvPr>
          <p:cNvSpPr txBox="1"/>
          <p:nvPr/>
        </p:nvSpPr>
        <p:spPr>
          <a:xfrm>
            <a:off x="4622268" y="4273370"/>
            <a:ext cx="804587" cy="400110"/>
          </a:xfrm>
          <a:prstGeom prst="rect">
            <a:avLst/>
          </a:prstGeom>
          <a:noFill/>
        </p:spPr>
        <p:txBody>
          <a:bodyPr wrap="square" rtlCol="0">
            <a:spAutoFit/>
          </a:bodyPr>
          <a:lstStyle/>
          <a:p>
            <a:pPr algn="ctr"/>
            <a:r>
              <a:rPr lang="en-US" sz="2000" dirty="0"/>
              <a:t>{ R(K)</a:t>
            </a:r>
          </a:p>
        </p:txBody>
      </p:sp>
      <p:sp>
        <p:nvSpPr>
          <p:cNvPr id="59" name="TextBox 58">
            <a:extLst>
              <a:ext uri="{FF2B5EF4-FFF2-40B4-BE49-F238E27FC236}">
                <a16:creationId xmlns:a16="http://schemas.microsoft.com/office/drawing/2014/main" id="{EDDFB588-F2C0-5E4F-AD50-DB5C589D640E}"/>
              </a:ext>
            </a:extLst>
          </p:cNvPr>
          <p:cNvSpPr txBox="1"/>
          <p:nvPr/>
        </p:nvSpPr>
        <p:spPr>
          <a:xfrm>
            <a:off x="1981662" y="4006563"/>
            <a:ext cx="1509421" cy="400110"/>
          </a:xfrm>
          <a:prstGeom prst="rect">
            <a:avLst/>
          </a:prstGeom>
          <a:noFill/>
        </p:spPr>
        <p:txBody>
          <a:bodyPr wrap="square" rtlCol="0">
            <a:spAutoFit/>
          </a:bodyPr>
          <a:lstStyle/>
          <a:p>
            <a:pPr algn="ctr"/>
            <a:r>
              <a:rPr lang="en-US" sz="2000" dirty="0"/>
              <a:t>T2: get (K)</a:t>
            </a:r>
          </a:p>
        </p:txBody>
      </p:sp>
      <p:sp>
        <p:nvSpPr>
          <p:cNvPr id="60" name="Oval 59">
            <a:extLst>
              <a:ext uri="{FF2B5EF4-FFF2-40B4-BE49-F238E27FC236}">
                <a16:creationId xmlns:a16="http://schemas.microsoft.com/office/drawing/2014/main" id="{06ED2071-94F9-7340-A002-036063CD5ED1}"/>
              </a:ext>
            </a:extLst>
          </p:cNvPr>
          <p:cNvSpPr/>
          <p:nvPr/>
        </p:nvSpPr>
        <p:spPr>
          <a:xfrm>
            <a:off x="4257267" y="4107083"/>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E7297F0-06E1-A942-A692-B45DB07391AB}"/>
              </a:ext>
            </a:extLst>
          </p:cNvPr>
          <p:cNvSpPr/>
          <p:nvPr/>
        </p:nvSpPr>
        <p:spPr>
          <a:xfrm>
            <a:off x="4923071" y="4129943"/>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3030B1E9-822B-E042-84B7-E85BE412AD83}"/>
              </a:ext>
            </a:extLst>
          </p:cNvPr>
          <p:cNvSpPr txBox="1"/>
          <p:nvPr/>
        </p:nvSpPr>
        <p:spPr>
          <a:xfrm>
            <a:off x="5253665" y="4273370"/>
            <a:ext cx="804583" cy="400110"/>
          </a:xfrm>
          <a:prstGeom prst="rect">
            <a:avLst/>
          </a:prstGeom>
          <a:noFill/>
        </p:spPr>
        <p:txBody>
          <a:bodyPr wrap="square" rtlCol="0">
            <a:spAutoFit/>
          </a:bodyPr>
          <a:lstStyle/>
          <a:p>
            <a:pPr algn="ctr"/>
            <a:r>
              <a:rPr lang="en-US" sz="2000" dirty="0"/>
              <a:t>R(V) }</a:t>
            </a:r>
          </a:p>
        </p:txBody>
      </p:sp>
      <p:sp>
        <p:nvSpPr>
          <p:cNvPr id="63" name="TextBox 62">
            <a:extLst>
              <a:ext uri="{FF2B5EF4-FFF2-40B4-BE49-F238E27FC236}">
                <a16:creationId xmlns:a16="http://schemas.microsoft.com/office/drawing/2014/main" id="{BAE5FC62-A546-1F4D-8B65-1F16F6CA1164}"/>
              </a:ext>
            </a:extLst>
          </p:cNvPr>
          <p:cNvSpPr txBox="1"/>
          <p:nvPr/>
        </p:nvSpPr>
        <p:spPr>
          <a:xfrm>
            <a:off x="3696650" y="4273370"/>
            <a:ext cx="1143095" cy="400110"/>
          </a:xfrm>
          <a:prstGeom prst="rect">
            <a:avLst/>
          </a:prstGeom>
          <a:noFill/>
        </p:spPr>
        <p:txBody>
          <a:bodyPr wrap="square" rtlCol="0">
            <a:spAutoFit/>
          </a:bodyPr>
          <a:lstStyle/>
          <a:p>
            <a:pPr algn="ctr"/>
            <a:r>
              <a:rPr lang="en-US" sz="2000" dirty="0"/>
              <a:t>if (R(T))</a:t>
            </a:r>
          </a:p>
        </p:txBody>
      </p:sp>
      <p:cxnSp>
        <p:nvCxnSpPr>
          <p:cNvPr id="64" name="Straight Arrow Connector 63">
            <a:extLst>
              <a:ext uri="{FF2B5EF4-FFF2-40B4-BE49-F238E27FC236}">
                <a16:creationId xmlns:a16="http://schemas.microsoft.com/office/drawing/2014/main" id="{E7AA84AA-DDC0-9344-A136-5A426F49B64F}"/>
              </a:ext>
            </a:extLst>
          </p:cNvPr>
          <p:cNvCxnSpPr>
            <a:cxnSpLocks/>
            <a:stCxn id="48" idx="5"/>
            <a:endCxn id="60" idx="0"/>
          </p:cNvCxnSpPr>
          <p:nvPr/>
        </p:nvCxnSpPr>
        <p:spPr>
          <a:xfrm>
            <a:off x="4121165" y="3355397"/>
            <a:ext cx="227542" cy="7516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57E4B80-E75B-BC4D-850A-2CA910AD4536}"/>
              </a:ext>
            </a:extLst>
          </p:cNvPr>
          <p:cNvSpPr txBox="1"/>
          <p:nvPr/>
        </p:nvSpPr>
        <p:spPr>
          <a:xfrm>
            <a:off x="3605530" y="3356275"/>
            <a:ext cx="901955" cy="400110"/>
          </a:xfrm>
          <a:prstGeom prst="rect">
            <a:avLst/>
          </a:prstGeom>
          <a:noFill/>
        </p:spPr>
        <p:txBody>
          <a:bodyPr wrap="square" rtlCol="0">
            <a:spAutoFit/>
          </a:bodyPr>
          <a:lstStyle/>
          <a:p>
            <a:pPr algn="ctr"/>
            <a:r>
              <a:rPr lang="en-US" sz="2000" dirty="0"/>
              <a:t>W(T)</a:t>
            </a:r>
          </a:p>
        </p:txBody>
      </p:sp>
      <p:graphicFrame>
        <p:nvGraphicFramePr>
          <p:cNvPr id="38" name="Table 4">
            <a:extLst>
              <a:ext uri="{FF2B5EF4-FFF2-40B4-BE49-F238E27FC236}">
                <a16:creationId xmlns:a16="http://schemas.microsoft.com/office/drawing/2014/main" id="{0508916B-5CC1-384D-B9DE-395EF2B49D59}"/>
              </a:ext>
            </a:extLst>
          </p:cNvPr>
          <p:cNvGraphicFramePr>
            <a:graphicFrameLocks noGrp="1"/>
          </p:cNvGraphicFramePr>
          <p:nvPr/>
        </p:nvGraphicFramePr>
        <p:xfrm>
          <a:off x="7275833" y="3121297"/>
          <a:ext cx="3084305" cy="1981200"/>
        </p:xfrm>
        <a:graphic>
          <a:graphicData uri="http://schemas.openxmlformats.org/drawingml/2006/table">
            <a:tbl>
              <a:tblPr firstRow="1" bandRow="1">
                <a:tableStyleId>{073A0DAA-6AF3-43AB-8588-CEC1D06C72B9}</a:tableStyleId>
              </a:tblPr>
              <a:tblGrid>
                <a:gridCol w="1491282">
                  <a:extLst>
                    <a:ext uri="{9D8B030D-6E8A-4147-A177-3AD203B41FA5}">
                      <a16:colId xmlns:a16="http://schemas.microsoft.com/office/drawing/2014/main" val="3744288925"/>
                    </a:ext>
                  </a:extLst>
                </a:gridCol>
                <a:gridCol w="1593023">
                  <a:extLst>
                    <a:ext uri="{9D8B030D-6E8A-4147-A177-3AD203B41FA5}">
                      <a16:colId xmlns:a16="http://schemas.microsoft.com/office/drawing/2014/main" val="2099801455"/>
                    </a:ext>
                  </a:extLst>
                </a:gridCol>
              </a:tblGrid>
              <a:tr h="182880">
                <a:tc>
                  <a:txBody>
                    <a:bodyPr/>
                    <a:lstStyle/>
                    <a:p>
                      <a:pPr algn="ctr"/>
                      <a:r>
                        <a:rPr lang="en-US" sz="2000" dirty="0"/>
                        <a:t>K</a:t>
                      </a:r>
                    </a:p>
                  </a:txBody>
                  <a:tcPr/>
                </a:tc>
                <a:tc>
                  <a:txBody>
                    <a:bodyPr/>
                    <a:lstStyle/>
                    <a:p>
                      <a:pPr algn="ctr"/>
                      <a:r>
                        <a:rPr lang="en-US" sz="2000" dirty="0"/>
                        <a:t>V</a:t>
                      </a:r>
                    </a:p>
                  </a:txBody>
                  <a:tcPr/>
                </a:tc>
                <a:extLst>
                  <a:ext uri="{0D108BD9-81ED-4DB2-BD59-A6C34878D82A}">
                    <a16:rowId xmlns:a16="http://schemas.microsoft.com/office/drawing/2014/main" val="1061366712"/>
                  </a:ext>
                </a:extLst>
              </a:tr>
              <a:tr h="182880">
                <a:tc>
                  <a:txBody>
                    <a:bodyPr/>
                    <a:lstStyle/>
                    <a:p>
                      <a:pPr algn="ctr"/>
                      <a:r>
                        <a:rPr lang="en-US" sz="2000" dirty="0"/>
                        <a:t>Persisted</a:t>
                      </a:r>
                    </a:p>
                  </a:txBody>
                  <a:tcPr/>
                </a:tc>
                <a:tc>
                  <a:txBody>
                    <a:bodyPr/>
                    <a:lstStyle/>
                    <a:p>
                      <a:pPr algn="ctr"/>
                      <a:r>
                        <a:rPr lang="en-US" sz="2000" dirty="0"/>
                        <a:t>Persisted</a:t>
                      </a:r>
                    </a:p>
                  </a:txBody>
                  <a:tcPr/>
                </a:tc>
                <a:extLst>
                  <a:ext uri="{0D108BD9-81ED-4DB2-BD59-A6C34878D82A}">
                    <a16:rowId xmlns:a16="http://schemas.microsoft.com/office/drawing/2014/main" val="2827513691"/>
                  </a:ext>
                </a:extLst>
              </a:tr>
              <a:tr h="182880">
                <a:tc>
                  <a:txBody>
                    <a:bodyPr/>
                    <a:lstStyle/>
                    <a:p>
                      <a:pPr algn="ctr"/>
                      <a:r>
                        <a:rPr lang="en-US" sz="2000" dirty="0"/>
                        <a:t>Persisted</a:t>
                      </a:r>
                    </a:p>
                  </a:txBody>
                  <a:tcPr/>
                </a:tc>
                <a:tc>
                  <a:txBody>
                    <a:bodyPr/>
                    <a:lstStyle/>
                    <a:p>
                      <a:pPr algn="ctr"/>
                      <a:r>
                        <a:rPr lang="en-US" sz="2000" dirty="0" err="1"/>
                        <a:t>Unpersisted</a:t>
                      </a:r>
                      <a:endParaRPr lang="en-US" sz="2000" dirty="0"/>
                    </a:p>
                  </a:txBody>
                  <a:tcPr/>
                </a:tc>
                <a:extLst>
                  <a:ext uri="{0D108BD9-81ED-4DB2-BD59-A6C34878D82A}">
                    <a16:rowId xmlns:a16="http://schemas.microsoft.com/office/drawing/2014/main" val="2208270742"/>
                  </a:ext>
                </a:extLst>
              </a:tr>
              <a:tr h="182880">
                <a:tc>
                  <a:txBody>
                    <a:bodyPr/>
                    <a:lstStyle/>
                    <a:p>
                      <a:pPr algn="ctr"/>
                      <a:r>
                        <a:rPr lang="en-US" sz="2000" dirty="0" err="1"/>
                        <a:t>Unpersisted</a:t>
                      </a:r>
                      <a:endParaRPr lang="en-US" sz="2000" dirty="0"/>
                    </a:p>
                  </a:txBody>
                  <a:tcPr/>
                </a:tc>
                <a:tc>
                  <a:txBody>
                    <a:bodyPr/>
                    <a:lstStyle/>
                    <a:p>
                      <a:pPr algn="ctr"/>
                      <a:r>
                        <a:rPr lang="en-US" sz="2000" dirty="0"/>
                        <a:t>Persisted</a:t>
                      </a:r>
                    </a:p>
                  </a:txBody>
                  <a:tcPr/>
                </a:tc>
                <a:extLst>
                  <a:ext uri="{0D108BD9-81ED-4DB2-BD59-A6C34878D82A}">
                    <a16:rowId xmlns:a16="http://schemas.microsoft.com/office/drawing/2014/main" val="2955990409"/>
                  </a:ext>
                </a:extLst>
              </a:tr>
              <a:tr h="182880">
                <a:tc>
                  <a:txBody>
                    <a:bodyPr/>
                    <a:lstStyle/>
                    <a:p>
                      <a:pPr algn="ctr"/>
                      <a:r>
                        <a:rPr lang="en-US" sz="2000" dirty="0" err="1"/>
                        <a:t>Unpersisted</a:t>
                      </a:r>
                      <a:endParaRPr lang="en-US" sz="2000" dirty="0"/>
                    </a:p>
                  </a:txBody>
                  <a:tcPr/>
                </a:tc>
                <a:tc>
                  <a:txBody>
                    <a:bodyPr/>
                    <a:lstStyle/>
                    <a:p>
                      <a:pPr algn="ctr"/>
                      <a:r>
                        <a:rPr lang="en-US" sz="2000" dirty="0" err="1"/>
                        <a:t>Unpersisted</a:t>
                      </a:r>
                      <a:endParaRPr lang="en-US" sz="2000" dirty="0"/>
                    </a:p>
                  </a:txBody>
                  <a:tcPr/>
                </a:tc>
                <a:extLst>
                  <a:ext uri="{0D108BD9-81ED-4DB2-BD59-A6C34878D82A}">
                    <a16:rowId xmlns:a16="http://schemas.microsoft.com/office/drawing/2014/main" val="949925096"/>
                  </a:ext>
                </a:extLst>
              </a:tr>
            </a:tbl>
          </a:graphicData>
        </a:graphic>
      </p:graphicFrame>
      <p:sp>
        <p:nvSpPr>
          <p:cNvPr id="39" name="TextBox 38">
            <a:extLst>
              <a:ext uri="{FF2B5EF4-FFF2-40B4-BE49-F238E27FC236}">
                <a16:creationId xmlns:a16="http://schemas.microsoft.com/office/drawing/2014/main" id="{13D77430-9FD8-7D49-BCB7-179F20E50558}"/>
              </a:ext>
            </a:extLst>
          </p:cNvPr>
          <p:cNvSpPr txBox="1"/>
          <p:nvPr/>
        </p:nvSpPr>
        <p:spPr>
          <a:xfrm>
            <a:off x="7450301" y="2632969"/>
            <a:ext cx="2515354" cy="400110"/>
          </a:xfrm>
          <a:prstGeom prst="rect">
            <a:avLst/>
          </a:prstGeom>
          <a:noFill/>
        </p:spPr>
        <p:txBody>
          <a:bodyPr wrap="square">
            <a:spAutoFit/>
          </a:bodyPr>
          <a:lstStyle/>
          <a:p>
            <a:pPr algn="ctr"/>
            <a:r>
              <a:rPr lang="en-US" sz="2000" b="1" dirty="0">
                <a:sym typeface="Wingdings" pitchFamily="2" charset="2"/>
              </a:rPr>
              <a:t>All legal crash states</a:t>
            </a:r>
            <a:endParaRPr lang="en-US" sz="2000" b="1" dirty="0"/>
          </a:p>
        </p:txBody>
      </p:sp>
      <p:sp>
        <p:nvSpPr>
          <p:cNvPr id="72" name="Rectangle 71">
            <a:extLst>
              <a:ext uri="{FF2B5EF4-FFF2-40B4-BE49-F238E27FC236}">
                <a16:creationId xmlns:a16="http://schemas.microsoft.com/office/drawing/2014/main" id="{A2BA7BC5-2303-1C4F-A201-288A2352EAAE}"/>
              </a:ext>
            </a:extLst>
          </p:cNvPr>
          <p:cNvSpPr/>
          <p:nvPr/>
        </p:nvSpPr>
        <p:spPr>
          <a:xfrm>
            <a:off x="7275833" y="4696618"/>
            <a:ext cx="4402002" cy="4001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B1748C14-6691-8A41-AD83-391F86483D8A}"/>
              </a:ext>
            </a:extLst>
          </p:cNvPr>
          <p:cNvSpPr txBox="1"/>
          <p:nvPr/>
        </p:nvSpPr>
        <p:spPr>
          <a:xfrm>
            <a:off x="10252467" y="4705272"/>
            <a:ext cx="1425368" cy="400110"/>
          </a:xfrm>
          <a:prstGeom prst="rect">
            <a:avLst/>
          </a:prstGeom>
          <a:noFill/>
        </p:spPr>
        <p:txBody>
          <a:bodyPr wrap="square" rtlCol="0">
            <a:spAutoFit/>
          </a:bodyPr>
          <a:lstStyle/>
          <a:p>
            <a:pPr algn="ctr"/>
            <a:r>
              <a:rPr lang="en-US" sz="2000" i="1" dirty="0">
                <a:solidFill>
                  <a:srgbClr val="FF0000"/>
                </a:solidFill>
              </a:rPr>
              <a:t>Worst case</a:t>
            </a:r>
          </a:p>
        </p:txBody>
      </p:sp>
      <p:sp>
        <p:nvSpPr>
          <p:cNvPr id="74" name="Rectangle 73">
            <a:extLst>
              <a:ext uri="{FF2B5EF4-FFF2-40B4-BE49-F238E27FC236}">
                <a16:creationId xmlns:a16="http://schemas.microsoft.com/office/drawing/2014/main" id="{B44EF56E-FCB5-834F-892C-4541ABDEC619}"/>
              </a:ext>
            </a:extLst>
          </p:cNvPr>
          <p:cNvSpPr/>
          <p:nvPr/>
        </p:nvSpPr>
        <p:spPr>
          <a:xfrm>
            <a:off x="4856653" y="1712349"/>
            <a:ext cx="1715767" cy="426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BED6D7E9-0E7C-B34F-BF12-BDFD209CAFCF}"/>
              </a:ext>
            </a:extLst>
          </p:cNvPr>
          <p:cNvSpPr/>
          <p:nvPr/>
        </p:nvSpPr>
        <p:spPr>
          <a:xfrm>
            <a:off x="3767918" y="2885500"/>
            <a:ext cx="883282" cy="23780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F86580B2-A46B-F04F-9920-2C03DAA0308A}"/>
              </a:ext>
            </a:extLst>
          </p:cNvPr>
          <p:cNvSpPr txBox="1"/>
          <p:nvPr/>
        </p:nvSpPr>
        <p:spPr>
          <a:xfrm>
            <a:off x="3702239" y="5377393"/>
            <a:ext cx="430953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0000"/>
                </a:solidFill>
              </a:rPr>
              <a:t>A pair of racy operations</a:t>
            </a:r>
          </a:p>
          <a:p>
            <a:pPr marL="342900" indent="-342900">
              <a:buFont typeface="Arial" panose="020B0604020202020204" pitchFamily="34" charset="0"/>
              <a:buChar char="•"/>
            </a:pPr>
            <a:r>
              <a:rPr lang="en-US" sz="2400" dirty="0">
                <a:solidFill>
                  <a:srgbClr val="FF0000"/>
                </a:solidFill>
              </a:rPr>
              <a:t>A specific thread interleaving</a:t>
            </a:r>
          </a:p>
        </p:txBody>
      </p:sp>
    </p:spTree>
    <p:extLst>
      <p:ext uri="{BB962C8B-B14F-4D97-AF65-F5344CB8AC3E}">
        <p14:creationId xmlns:p14="http://schemas.microsoft.com/office/powerpoint/2010/main" val="420660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69" grpId="0"/>
      <p:bldP spid="70" grpId="0"/>
      <p:bldP spid="71" grpId="0"/>
      <p:bldP spid="40" grpId="0" animBg="1"/>
      <p:bldP spid="42" grpId="0"/>
      <p:bldP spid="43" grpId="0"/>
      <p:bldP spid="46" grpId="0" animBg="1"/>
      <p:bldP spid="47" grpId="0"/>
      <p:bldP spid="48" grpId="0" animBg="1"/>
      <p:bldP spid="49" grpId="0" animBg="1"/>
      <p:bldP spid="50" grpId="0" animBg="1"/>
      <p:bldP spid="53" grpId="0"/>
      <p:bldP spid="54" grpId="0"/>
      <p:bldP spid="55" grpId="0"/>
      <p:bldP spid="57" grpId="0" animBg="1"/>
      <p:bldP spid="58" grpId="0"/>
      <p:bldP spid="59" grpId="0"/>
      <p:bldP spid="60" grpId="0" animBg="1"/>
      <p:bldP spid="61" grpId="0" animBg="1"/>
      <p:bldP spid="62" grpId="0"/>
      <p:bldP spid="63" grpId="0"/>
      <p:bldP spid="65" grpId="0"/>
      <p:bldP spid="39" grpId="0"/>
      <p:bldP spid="72" grpId="0" animBg="1"/>
      <p:bldP spid="73" grpId="0"/>
      <p:bldP spid="74" grpId="0" animBg="1"/>
      <p:bldP spid="75" grpId="0" animBg="1"/>
      <p:bldP spid="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9AB6820E-3376-3B43-9016-6212C7FAFF54}"/>
              </a:ext>
            </a:extLst>
          </p:cNvPr>
          <p:cNvSpPr txBox="1"/>
          <p:nvPr/>
        </p:nvSpPr>
        <p:spPr>
          <a:xfrm>
            <a:off x="7399590" y="1878814"/>
            <a:ext cx="1357615" cy="1200329"/>
          </a:xfrm>
          <a:prstGeom prst="rect">
            <a:avLst/>
          </a:prstGeom>
          <a:noFill/>
          <a:ln w="12700">
            <a:solidFill>
              <a:schemeClr val="tx1"/>
            </a:solidFill>
          </a:ln>
        </p:spPr>
        <p:txBody>
          <a:bodyPr wrap="square" rtlCol="0">
            <a:spAutoFit/>
          </a:bodyPr>
          <a:lstStyle/>
          <a:p>
            <a:r>
              <a:rPr lang="en-US" dirty="0"/>
              <a:t>insert  (…)</a:t>
            </a:r>
          </a:p>
          <a:p>
            <a:r>
              <a:rPr lang="en-US" dirty="0"/>
              <a:t>insert  (…)</a:t>
            </a:r>
          </a:p>
          <a:p>
            <a:r>
              <a:rPr lang="en-US" dirty="0"/>
              <a:t>delete (…)</a:t>
            </a:r>
          </a:p>
          <a:p>
            <a:r>
              <a:rPr lang="en-US" dirty="0"/>
              <a:t>insert. (…)</a:t>
            </a:r>
          </a:p>
        </p:txBody>
      </p:sp>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7" y="362605"/>
            <a:ext cx="11446463" cy="510541"/>
          </a:xfrm>
        </p:spPr>
        <p:txBody>
          <a:bodyPr>
            <a:normAutofit fontScale="90000"/>
          </a:bodyPr>
          <a:lstStyle/>
          <a:p>
            <a:r>
              <a:rPr lang="en-US" dirty="0"/>
              <a:t>Adversarial test for DL3 Bug</a:t>
            </a:r>
          </a:p>
        </p:txBody>
      </p:sp>
      <p:sp>
        <p:nvSpPr>
          <p:cNvPr id="80" name="Slide Number Placeholder 3">
            <a:extLst>
              <a:ext uri="{FF2B5EF4-FFF2-40B4-BE49-F238E27FC236}">
                <a16:creationId xmlns:a16="http://schemas.microsoft.com/office/drawing/2014/main" id="{FD5909DD-BF85-7040-8FE0-2529594628E3}"/>
              </a:ext>
            </a:extLst>
          </p:cNvPr>
          <p:cNvSpPr>
            <a:spLocks noGrp="1"/>
          </p:cNvSpPr>
          <p:nvPr>
            <p:ph type="sldNum" sz="quarter" idx="10"/>
          </p:nvPr>
        </p:nvSpPr>
        <p:spPr/>
        <p:txBody>
          <a:bodyPr/>
          <a:lstStyle/>
          <a:p>
            <a:fld id="{857551B3-D6DC-457C-8811-E5AD463B26DA}" type="slidenum">
              <a:rPr lang="en-US" smtClean="0"/>
              <a:pPr/>
              <a:t>18</a:t>
            </a:fld>
            <a:endParaRPr lang="en-US" dirty="0"/>
          </a:p>
        </p:txBody>
      </p:sp>
      <p:sp>
        <p:nvSpPr>
          <p:cNvPr id="99" name="TextBox 98">
            <a:extLst>
              <a:ext uri="{FF2B5EF4-FFF2-40B4-BE49-F238E27FC236}">
                <a16:creationId xmlns:a16="http://schemas.microsoft.com/office/drawing/2014/main" id="{6ECD1408-B63D-1A40-8CAD-66CA87A15CBA}"/>
              </a:ext>
            </a:extLst>
          </p:cNvPr>
          <p:cNvSpPr txBox="1"/>
          <p:nvPr/>
        </p:nvSpPr>
        <p:spPr>
          <a:xfrm>
            <a:off x="2537454" y="1784020"/>
            <a:ext cx="1357615" cy="1200329"/>
          </a:xfrm>
          <a:prstGeom prst="rect">
            <a:avLst/>
          </a:prstGeom>
          <a:noFill/>
          <a:ln w="12700">
            <a:solidFill>
              <a:schemeClr val="tx1"/>
            </a:solidFill>
          </a:ln>
        </p:spPr>
        <p:txBody>
          <a:bodyPr wrap="square" rtlCol="0">
            <a:spAutoFit/>
          </a:bodyPr>
          <a:lstStyle/>
          <a:p>
            <a:r>
              <a:rPr lang="en-US" dirty="0"/>
              <a:t>insert  (…)</a:t>
            </a:r>
          </a:p>
          <a:p>
            <a:r>
              <a:rPr lang="en-US" dirty="0"/>
              <a:t>insert  (…)</a:t>
            </a:r>
          </a:p>
          <a:p>
            <a:r>
              <a:rPr lang="en-US" dirty="0"/>
              <a:t>delete (…)</a:t>
            </a:r>
          </a:p>
          <a:p>
            <a:r>
              <a:rPr lang="en-US" dirty="0"/>
              <a:t>insert. (…)</a:t>
            </a:r>
          </a:p>
        </p:txBody>
      </p:sp>
      <p:grpSp>
        <p:nvGrpSpPr>
          <p:cNvPr id="110" name="Group 109">
            <a:extLst>
              <a:ext uri="{FF2B5EF4-FFF2-40B4-BE49-F238E27FC236}">
                <a16:creationId xmlns:a16="http://schemas.microsoft.com/office/drawing/2014/main" id="{F2E16C09-0D66-B944-839A-65C39EC5291B}"/>
              </a:ext>
            </a:extLst>
          </p:cNvPr>
          <p:cNvGrpSpPr/>
          <p:nvPr/>
        </p:nvGrpSpPr>
        <p:grpSpPr>
          <a:xfrm>
            <a:off x="2537453" y="3005473"/>
            <a:ext cx="1357616" cy="1477328"/>
            <a:chOff x="1139232" y="2512412"/>
            <a:chExt cx="1357616" cy="1477328"/>
          </a:xfrm>
        </p:grpSpPr>
        <p:sp>
          <p:nvSpPr>
            <p:cNvPr id="111" name="TextBox 110">
              <a:extLst>
                <a:ext uri="{FF2B5EF4-FFF2-40B4-BE49-F238E27FC236}">
                  <a16:creationId xmlns:a16="http://schemas.microsoft.com/office/drawing/2014/main" id="{E0B9B97D-4D21-8740-9420-43365961A97A}"/>
                </a:ext>
              </a:extLst>
            </p:cNvPr>
            <p:cNvSpPr txBox="1"/>
            <p:nvPr/>
          </p:nvSpPr>
          <p:spPr>
            <a:xfrm>
              <a:off x="1139232" y="2512412"/>
              <a:ext cx="1357616" cy="1477328"/>
            </a:xfrm>
            <a:prstGeom prst="rect">
              <a:avLst/>
            </a:prstGeom>
            <a:noFill/>
            <a:ln w="12700">
              <a:solidFill>
                <a:schemeClr val="tx1"/>
              </a:solidFill>
            </a:ln>
          </p:spPr>
          <p:txBody>
            <a:bodyPr wrap="square" rtlCol="0">
              <a:spAutoFit/>
            </a:bodyPr>
            <a:lstStyle/>
            <a:p>
              <a:r>
                <a:rPr lang="en-US" dirty="0"/>
                <a:t>insert (K, V):   </a:t>
              </a:r>
            </a:p>
            <a:p>
              <a:r>
                <a:rPr lang="en-US" dirty="0"/>
                <a:t>    W (K)</a:t>
              </a:r>
            </a:p>
            <a:p>
              <a:r>
                <a:rPr lang="en-US" dirty="0"/>
                <a:t>    W (V)</a:t>
              </a:r>
            </a:p>
            <a:p>
              <a:r>
                <a:rPr lang="en-US" dirty="0"/>
                <a:t>    </a:t>
              </a:r>
              <a:r>
                <a:rPr lang="en-US" dirty="0">
                  <a:solidFill>
                    <a:srgbClr val="FF0000"/>
                  </a:solidFill>
                </a:rPr>
                <a:t>W (T)</a:t>
              </a:r>
            </a:p>
            <a:p>
              <a:r>
                <a:rPr lang="en-US" dirty="0"/>
                <a:t>    …… </a:t>
              </a:r>
            </a:p>
          </p:txBody>
        </p:sp>
        <p:sp>
          <p:nvSpPr>
            <p:cNvPr id="112" name="Oval 111">
              <a:extLst>
                <a:ext uri="{FF2B5EF4-FFF2-40B4-BE49-F238E27FC236}">
                  <a16:creationId xmlns:a16="http://schemas.microsoft.com/office/drawing/2014/main" id="{CCB5161F-B376-9742-9E72-F6F98AE48EFC}"/>
                </a:ext>
              </a:extLst>
            </p:cNvPr>
            <p:cNvSpPr/>
            <p:nvPr/>
          </p:nvSpPr>
          <p:spPr>
            <a:xfrm>
              <a:off x="1224771" y="3419363"/>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3AA4187D-BB20-B640-AD77-ACDE0A25DF92}"/>
              </a:ext>
            </a:extLst>
          </p:cNvPr>
          <p:cNvGrpSpPr/>
          <p:nvPr/>
        </p:nvGrpSpPr>
        <p:grpSpPr>
          <a:xfrm>
            <a:off x="2537453" y="4483672"/>
            <a:ext cx="1357616" cy="1200329"/>
            <a:chOff x="1139232" y="4636071"/>
            <a:chExt cx="1357616" cy="1200329"/>
          </a:xfrm>
        </p:grpSpPr>
        <p:sp>
          <p:nvSpPr>
            <p:cNvPr id="114" name="TextBox 113">
              <a:extLst>
                <a:ext uri="{FF2B5EF4-FFF2-40B4-BE49-F238E27FC236}">
                  <a16:creationId xmlns:a16="http://schemas.microsoft.com/office/drawing/2014/main" id="{CE37F491-9801-2B4F-87F1-32A3CA8B275A}"/>
                </a:ext>
              </a:extLst>
            </p:cNvPr>
            <p:cNvSpPr txBox="1"/>
            <p:nvPr/>
          </p:nvSpPr>
          <p:spPr>
            <a:xfrm>
              <a:off x="1139232" y="4636071"/>
              <a:ext cx="1357616" cy="1200329"/>
            </a:xfrm>
            <a:prstGeom prst="rect">
              <a:avLst/>
            </a:prstGeom>
            <a:noFill/>
            <a:ln w="12700">
              <a:solidFill>
                <a:schemeClr val="tx1"/>
              </a:solidFill>
            </a:ln>
          </p:spPr>
          <p:txBody>
            <a:bodyPr wrap="square" rtlCol="0">
              <a:spAutoFit/>
            </a:bodyPr>
            <a:lstStyle/>
            <a:p>
              <a:r>
                <a:rPr lang="en-US" dirty="0"/>
                <a:t>get (K):   </a:t>
              </a:r>
            </a:p>
            <a:p>
              <a:r>
                <a:rPr lang="en-US" dirty="0">
                  <a:solidFill>
                    <a:srgbClr val="FF0000"/>
                  </a:solidFill>
                </a:rPr>
                <a:t>    if ( R (T) )</a:t>
              </a:r>
            </a:p>
            <a:p>
              <a:r>
                <a:rPr lang="en-US" dirty="0"/>
                <a:t>    	 R (K)</a:t>
              </a:r>
            </a:p>
            <a:p>
              <a:r>
                <a:rPr lang="en-US" dirty="0"/>
                <a:t>    	 R (V)</a:t>
              </a:r>
            </a:p>
          </p:txBody>
        </p:sp>
        <p:sp>
          <p:nvSpPr>
            <p:cNvPr id="115" name="Oval 114">
              <a:extLst>
                <a:ext uri="{FF2B5EF4-FFF2-40B4-BE49-F238E27FC236}">
                  <a16:creationId xmlns:a16="http://schemas.microsoft.com/office/drawing/2014/main" id="{85A30EB4-ED11-604C-A74D-C6DCCDD3EF45}"/>
                </a:ext>
              </a:extLst>
            </p:cNvPr>
            <p:cNvSpPr/>
            <p:nvPr/>
          </p:nvSpPr>
          <p:spPr>
            <a:xfrm>
              <a:off x="1224771" y="499643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1A853586-F594-854A-BB21-7055360304C7}"/>
              </a:ext>
            </a:extLst>
          </p:cNvPr>
          <p:cNvSpPr txBox="1"/>
          <p:nvPr/>
        </p:nvSpPr>
        <p:spPr>
          <a:xfrm>
            <a:off x="7294496" y="1488284"/>
            <a:ext cx="1541128" cy="400110"/>
          </a:xfrm>
          <a:prstGeom prst="rect">
            <a:avLst/>
          </a:prstGeom>
          <a:noFill/>
        </p:spPr>
        <p:txBody>
          <a:bodyPr wrap="none" rtlCol="0">
            <a:spAutoFit/>
          </a:bodyPr>
          <a:lstStyle/>
          <a:p>
            <a:pPr algn="ctr"/>
            <a:r>
              <a:rPr lang="en-US" sz="2000" dirty="0"/>
              <a:t>Main Thread</a:t>
            </a:r>
          </a:p>
        </p:txBody>
      </p:sp>
      <p:sp>
        <p:nvSpPr>
          <p:cNvPr id="118" name="TextBox 117">
            <a:extLst>
              <a:ext uri="{FF2B5EF4-FFF2-40B4-BE49-F238E27FC236}">
                <a16:creationId xmlns:a16="http://schemas.microsoft.com/office/drawing/2014/main" id="{559DE82F-15A2-A34A-A527-7C19A5EA625A}"/>
              </a:ext>
            </a:extLst>
          </p:cNvPr>
          <p:cNvSpPr txBox="1"/>
          <p:nvPr/>
        </p:nvSpPr>
        <p:spPr>
          <a:xfrm>
            <a:off x="6537401" y="3116065"/>
            <a:ext cx="1104598" cy="400110"/>
          </a:xfrm>
          <a:prstGeom prst="rect">
            <a:avLst/>
          </a:prstGeom>
          <a:noFill/>
        </p:spPr>
        <p:txBody>
          <a:bodyPr wrap="none" rtlCol="0">
            <a:spAutoFit/>
          </a:bodyPr>
          <a:lstStyle/>
          <a:p>
            <a:pPr algn="ctr"/>
            <a:r>
              <a:rPr lang="en-US" sz="2000" dirty="0"/>
              <a:t>Thread 1</a:t>
            </a:r>
          </a:p>
        </p:txBody>
      </p:sp>
      <p:sp>
        <p:nvSpPr>
          <p:cNvPr id="119" name="TextBox 118">
            <a:extLst>
              <a:ext uri="{FF2B5EF4-FFF2-40B4-BE49-F238E27FC236}">
                <a16:creationId xmlns:a16="http://schemas.microsoft.com/office/drawing/2014/main" id="{AC7C406E-7A49-DF45-9BC2-4FF211A0F257}"/>
              </a:ext>
            </a:extLst>
          </p:cNvPr>
          <p:cNvSpPr txBox="1"/>
          <p:nvPr/>
        </p:nvSpPr>
        <p:spPr>
          <a:xfrm>
            <a:off x="8551228" y="3111120"/>
            <a:ext cx="1104598" cy="400110"/>
          </a:xfrm>
          <a:prstGeom prst="rect">
            <a:avLst/>
          </a:prstGeom>
          <a:noFill/>
        </p:spPr>
        <p:txBody>
          <a:bodyPr wrap="none" rtlCol="0">
            <a:spAutoFit/>
          </a:bodyPr>
          <a:lstStyle/>
          <a:p>
            <a:pPr algn="ctr"/>
            <a:r>
              <a:rPr lang="en-US" sz="2000" dirty="0"/>
              <a:t>Thread 2</a:t>
            </a:r>
          </a:p>
        </p:txBody>
      </p:sp>
      <p:grpSp>
        <p:nvGrpSpPr>
          <p:cNvPr id="144" name="Group 143">
            <a:extLst>
              <a:ext uri="{FF2B5EF4-FFF2-40B4-BE49-F238E27FC236}">
                <a16:creationId xmlns:a16="http://schemas.microsoft.com/office/drawing/2014/main" id="{563E9CB8-3BD0-4D44-9890-B0F2FD2CFC23}"/>
              </a:ext>
            </a:extLst>
          </p:cNvPr>
          <p:cNvGrpSpPr/>
          <p:nvPr/>
        </p:nvGrpSpPr>
        <p:grpSpPr>
          <a:xfrm>
            <a:off x="8481349" y="2014355"/>
            <a:ext cx="200453" cy="943646"/>
            <a:chOff x="7243997" y="2398848"/>
            <a:chExt cx="200453" cy="943646"/>
          </a:xfrm>
        </p:grpSpPr>
        <p:cxnSp>
          <p:nvCxnSpPr>
            <p:cNvPr id="145" name="Straight Arrow Connector 144">
              <a:extLst>
                <a:ext uri="{FF2B5EF4-FFF2-40B4-BE49-F238E27FC236}">
                  <a16:creationId xmlns:a16="http://schemas.microsoft.com/office/drawing/2014/main" id="{37BEA67A-0307-1A4F-B6E2-DB1D28B8D09D}"/>
                </a:ext>
              </a:extLst>
            </p:cNvPr>
            <p:cNvCxnSpPr>
              <a:cxnSpLocks/>
            </p:cNvCxnSpPr>
            <p:nvPr/>
          </p:nvCxnSpPr>
          <p:spPr>
            <a:xfrm>
              <a:off x="7243999" y="2398848"/>
              <a:ext cx="200451" cy="13750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B21752A2-6043-FF40-A6C7-7B8E1B5BE72E}"/>
                </a:ext>
              </a:extLst>
            </p:cNvPr>
            <p:cNvCxnSpPr>
              <a:cxnSpLocks/>
            </p:cNvCxnSpPr>
            <p:nvPr/>
          </p:nvCxnSpPr>
          <p:spPr>
            <a:xfrm flipV="1">
              <a:off x="7243998" y="2536348"/>
              <a:ext cx="200452" cy="134089"/>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7" name="Straight Arrow Connector 156">
              <a:extLst>
                <a:ext uri="{FF2B5EF4-FFF2-40B4-BE49-F238E27FC236}">
                  <a16:creationId xmlns:a16="http://schemas.microsoft.com/office/drawing/2014/main" id="{F7333C60-554A-EB42-97EC-1682B8F95112}"/>
                </a:ext>
              </a:extLst>
            </p:cNvPr>
            <p:cNvCxnSpPr>
              <a:cxnSpLocks/>
            </p:cNvCxnSpPr>
            <p:nvPr/>
          </p:nvCxnSpPr>
          <p:spPr>
            <a:xfrm>
              <a:off x="7243999" y="2671851"/>
              <a:ext cx="200451" cy="13750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5A3A1DC6-B214-8E41-B653-D9707A899576}"/>
                </a:ext>
              </a:extLst>
            </p:cNvPr>
            <p:cNvCxnSpPr>
              <a:cxnSpLocks/>
            </p:cNvCxnSpPr>
            <p:nvPr/>
          </p:nvCxnSpPr>
          <p:spPr>
            <a:xfrm flipV="1">
              <a:off x="7243998" y="2807937"/>
              <a:ext cx="200452" cy="134089"/>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D8151AEA-1647-3B40-8EEE-608F85715A9A}"/>
                </a:ext>
              </a:extLst>
            </p:cNvPr>
            <p:cNvCxnSpPr>
              <a:cxnSpLocks/>
            </p:cNvCxnSpPr>
            <p:nvPr/>
          </p:nvCxnSpPr>
          <p:spPr>
            <a:xfrm>
              <a:off x="7243999" y="2940612"/>
              <a:ext cx="200451" cy="13750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69E78853-4D12-7640-ACEF-95EA2CC70107}"/>
                </a:ext>
              </a:extLst>
            </p:cNvPr>
            <p:cNvCxnSpPr>
              <a:cxnSpLocks/>
            </p:cNvCxnSpPr>
            <p:nvPr/>
          </p:nvCxnSpPr>
          <p:spPr>
            <a:xfrm flipV="1">
              <a:off x="7243998" y="3072400"/>
              <a:ext cx="200452" cy="134089"/>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61" name="Straight Arrow Connector 160">
              <a:extLst>
                <a:ext uri="{FF2B5EF4-FFF2-40B4-BE49-F238E27FC236}">
                  <a16:creationId xmlns:a16="http://schemas.microsoft.com/office/drawing/2014/main" id="{76B89209-03C4-8442-9AD9-E1BDDA842E1D}"/>
                </a:ext>
              </a:extLst>
            </p:cNvPr>
            <p:cNvCxnSpPr>
              <a:cxnSpLocks/>
            </p:cNvCxnSpPr>
            <p:nvPr/>
          </p:nvCxnSpPr>
          <p:spPr>
            <a:xfrm>
              <a:off x="7243997" y="3204994"/>
              <a:ext cx="200451" cy="13750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grpSp>
      <p:sp>
        <p:nvSpPr>
          <p:cNvPr id="163" name="TextBox 162">
            <a:extLst>
              <a:ext uri="{FF2B5EF4-FFF2-40B4-BE49-F238E27FC236}">
                <a16:creationId xmlns:a16="http://schemas.microsoft.com/office/drawing/2014/main" id="{5F9BF140-CEA7-A94A-B856-30C4660E978C}"/>
              </a:ext>
            </a:extLst>
          </p:cNvPr>
          <p:cNvSpPr txBox="1"/>
          <p:nvPr/>
        </p:nvSpPr>
        <p:spPr>
          <a:xfrm>
            <a:off x="6410892" y="3459768"/>
            <a:ext cx="1357616" cy="2308324"/>
          </a:xfrm>
          <a:prstGeom prst="rect">
            <a:avLst/>
          </a:prstGeom>
          <a:noFill/>
          <a:ln w="12700">
            <a:solidFill>
              <a:schemeClr val="tx1"/>
            </a:solidFill>
          </a:ln>
        </p:spPr>
        <p:txBody>
          <a:bodyPr wrap="square" rtlCol="0">
            <a:spAutoFit/>
          </a:bodyPr>
          <a:lstStyle/>
          <a:p>
            <a:r>
              <a:rPr lang="en-US" dirty="0"/>
              <a:t>insert (K, V):   </a:t>
            </a:r>
          </a:p>
          <a:p>
            <a:r>
              <a:rPr lang="en-US" dirty="0"/>
              <a:t>    W (K)</a:t>
            </a:r>
          </a:p>
          <a:p>
            <a:r>
              <a:rPr lang="en-US" dirty="0"/>
              <a:t>    W (V)</a:t>
            </a:r>
          </a:p>
          <a:p>
            <a:r>
              <a:rPr lang="en-US" dirty="0"/>
              <a:t>    </a:t>
            </a:r>
            <a:r>
              <a:rPr lang="en-US" dirty="0">
                <a:solidFill>
                  <a:srgbClr val="FF0000"/>
                </a:solidFill>
              </a:rPr>
              <a:t>W (T)</a:t>
            </a:r>
          </a:p>
          <a:p>
            <a:r>
              <a:rPr lang="en-US" dirty="0"/>
              <a:t>    </a:t>
            </a:r>
          </a:p>
          <a:p>
            <a:endParaRPr lang="en-US" dirty="0"/>
          </a:p>
          <a:p>
            <a:endParaRPr lang="en-US" dirty="0"/>
          </a:p>
          <a:p>
            <a:endParaRPr lang="en-US" dirty="0"/>
          </a:p>
        </p:txBody>
      </p:sp>
      <p:sp>
        <p:nvSpPr>
          <p:cNvPr id="166" name="TextBox 165">
            <a:extLst>
              <a:ext uri="{FF2B5EF4-FFF2-40B4-BE49-F238E27FC236}">
                <a16:creationId xmlns:a16="http://schemas.microsoft.com/office/drawing/2014/main" id="{399B814C-6731-AA43-9257-5009D1F8C97B}"/>
              </a:ext>
            </a:extLst>
          </p:cNvPr>
          <p:cNvSpPr txBox="1"/>
          <p:nvPr/>
        </p:nvSpPr>
        <p:spPr>
          <a:xfrm>
            <a:off x="8436642" y="4253663"/>
            <a:ext cx="1250663" cy="1200329"/>
          </a:xfrm>
          <a:prstGeom prst="rect">
            <a:avLst/>
          </a:prstGeom>
          <a:noFill/>
          <a:ln w="12700">
            <a:solidFill>
              <a:schemeClr val="tx1"/>
            </a:solidFill>
          </a:ln>
        </p:spPr>
        <p:txBody>
          <a:bodyPr wrap="none" rtlCol="0">
            <a:spAutoFit/>
          </a:bodyPr>
          <a:lstStyle/>
          <a:p>
            <a:r>
              <a:rPr lang="en-US" dirty="0"/>
              <a:t>get (K):   </a:t>
            </a:r>
          </a:p>
          <a:p>
            <a:r>
              <a:rPr lang="en-US" dirty="0">
                <a:solidFill>
                  <a:srgbClr val="FF0000"/>
                </a:solidFill>
              </a:rPr>
              <a:t>    if ( R (T) )</a:t>
            </a:r>
          </a:p>
          <a:p>
            <a:r>
              <a:rPr lang="en-US" dirty="0"/>
              <a:t>    	 R (K)</a:t>
            </a:r>
          </a:p>
          <a:p>
            <a:r>
              <a:rPr lang="en-US" dirty="0"/>
              <a:t>    	 R (V)</a:t>
            </a:r>
          </a:p>
        </p:txBody>
      </p:sp>
      <p:grpSp>
        <p:nvGrpSpPr>
          <p:cNvPr id="168" name="Group 167">
            <a:extLst>
              <a:ext uri="{FF2B5EF4-FFF2-40B4-BE49-F238E27FC236}">
                <a16:creationId xmlns:a16="http://schemas.microsoft.com/office/drawing/2014/main" id="{9BBEF5D9-4F8B-3747-9745-F7F3D3505E9B}"/>
              </a:ext>
            </a:extLst>
          </p:cNvPr>
          <p:cNvGrpSpPr/>
          <p:nvPr/>
        </p:nvGrpSpPr>
        <p:grpSpPr>
          <a:xfrm>
            <a:off x="7294497" y="3787205"/>
            <a:ext cx="200452" cy="679264"/>
            <a:chOff x="8828914" y="3707057"/>
            <a:chExt cx="200452" cy="679264"/>
          </a:xfrm>
        </p:grpSpPr>
        <p:cxnSp>
          <p:nvCxnSpPr>
            <p:cNvPr id="169" name="Straight Arrow Connector 168">
              <a:extLst>
                <a:ext uri="{FF2B5EF4-FFF2-40B4-BE49-F238E27FC236}">
                  <a16:creationId xmlns:a16="http://schemas.microsoft.com/office/drawing/2014/main" id="{447C215A-E665-0D47-B8E9-4F53243F1905}"/>
                </a:ext>
              </a:extLst>
            </p:cNvPr>
            <p:cNvCxnSpPr>
              <a:cxnSpLocks/>
            </p:cNvCxnSpPr>
            <p:nvPr/>
          </p:nvCxnSpPr>
          <p:spPr>
            <a:xfrm>
              <a:off x="8828915" y="3707057"/>
              <a:ext cx="200451" cy="13750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69">
              <a:extLst>
                <a:ext uri="{FF2B5EF4-FFF2-40B4-BE49-F238E27FC236}">
                  <a16:creationId xmlns:a16="http://schemas.microsoft.com/office/drawing/2014/main" id="{EE8BE853-E594-8C41-AE65-E03A0F6E2D57}"/>
                </a:ext>
              </a:extLst>
            </p:cNvPr>
            <p:cNvCxnSpPr>
              <a:cxnSpLocks/>
            </p:cNvCxnSpPr>
            <p:nvPr/>
          </p:nvCxnSpPr>
          <p:spPr>
            <a:xfrm flipV="1">
              <a:off x="8828914" y="3844557"/>
              <a:ext cx="200452" cy="134089"/>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70">
              <a:extLst>
                <a:ext uri="{FF2B5EF4-FFF2-40B4-BE49-F238E27FC236}">
                  <a16:creationId xmlns:a16="http://schemas.microsoft.com/office/drawing/2014/main" id="{84E59EB1-6683-3846-B4EB-BCF48E323E6A}"/>
                </a:ext>
              </a:extLst>
            </p:cNvPr>
            <p:cNvCxnSpPr>
              <a:cxnSpLocks/>
            </p:cNvCxnSpPr>
            <p:nvPr/>
          </p:nvCxnSpPr>
          <p:spPr>
            <a:xfrm>
              <a:off x="8828915" y="3980060"/>
              <a:ext cx="200451" cy="13750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71">
              <a:extLst>
                <a:ext uri="{FF2B5EF4-FFF2-40B4-BE49-F238E27FC236}">
                  <a16:creationId xmlns:a16="http://schemas.microsoft.com/office/drawing/2014/main" id="{A0633173-C878-324F-A864-07E9D6E603B2}"/>
                </a:ext>
              </a:extLst>
            </p:cNvPr>
            <p:cNvCxnSpPr>
              <a:cxnSpLocks/>
            </p:cNvCxnSpPr>
            <p:nvPr/>
          </p:nvCxnSpPr>
          <p:spPr>
            <a:xfrm flipV="1">
              <a:off x="8828914" y="4116146"/>
              <a:ext cx="200452" cy="134089"/>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72">
              <a:extLst>
                <a:ext uri="{FF2B5EF4-FFF2-40B4-BE49-F238E27FC236}">
                  <a16:creationId xmlns:a16="http://schemas.microsoft.com/office/drawing/2014/main" id="{5727F7CB-B88C-9B48-904A-48E18BDAEF70}"/>
                </a:ext>
              </a:extLst>
            </p:cNvPr>
            <p:cNvCxnSpPr>
              <a:cxnSpLocks/>
            </p:cNvCxnSpPr>
            <p:nvPr/>
          </p:nvCxnSpPr>
          <p:spPr>
            <a:xfrm>
              <a:off x="8828915" y="4248821"/>
              <a:ext cx="200451" cy="13750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grpSp>
      <p:sp>
        <p:nvSpPr>
          <p:cNvPr id="174" name="Oval 173">
            <a:extLst>
              <a:ext uri="{FF2B5EF4-FFF2-40B4-BE49-F238E27FC236}">
                <a16:creationId xmlns:a16="http://schemas.microsoft.com/office/drawing/2014/main" id="{BFFECB2E-23FC-4048-8692-32D5F1A18AC6}"/>
              </a:ext>
            </a:extLst>
          </p:cNvPr>
          <p:cNvSpPr/>
          <p:nvPr/>
        </p:nvSpPr>
        <p:spPr>
          <a:xfrm>
            <a:off x="7352585" y="4395869"/>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2194897-79C2-4D4B-98DC-848450684BA3}"/>
              </a:ext>
            </a:extLst>
          </p:cNvPr>
          <p:cNvGrpSpPr/>
          <p:nvPr/>
        </p:nvGrpSpPr>
        <p:grpSpPr>
          <a:xfrm>
            <a:off x="8486437" y="4737737"/>
            <a:ext cx="200452" cy="592896"/>
            <a:chOff x="9344684" y="5516852"/>
            <a:chExt cx="200452" cy="592896"/>
          </a:xfrm>
        </p:grpSpPr>
        <p:cxnSp>
          <p:nvCxnSpPr>
            <p:cNvPr id="177" name="Straight Arrow Connector 176">
              <a:extLst>
                <a:ext uri="{FF2B5EF4-FFF2-40B4-BE49-F238E27FC236}">
                  <a16:creationId xmlns:a16="http://schemas.microsoft.com/office/drawing/2014/main" id="{7B9EE869-3173-294D-9214-C5CA8F65E96A}"/>
                </a:ext>
              </a:extLst>
            </p:cNvPr>
            <p:cNvCxnSpPr>
              <a:cxnSpLocks/>
            </p:cNvCxnSpPr>
            <p:nvPr/>
          </p:nvCxnSpPr>
          <p:spPr>
            <a:xfrm flipV="1">
              <a:off x="9344684" y="5516852"/>
              <a:ext cx="100226" cy="59914"/>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77">
              <a:extLst>
                <a:ext uri="{FF2B5EF4-FFF2-40B4-BE49-F238E27FC236}">
                  <a16:creationId xmlns:a16="http://schemas.microsoft.com/office/drawing/2014/main" id="{0D6CBD4A-8E75-1E4C-BF3A-75EADF066C27}"/>
                </a:ext>
              </a:extLst>
            </p:cNvPr>
            <p:cNvCxnSpPr>
              <a:cxnSpLocks/>
            </p:cNvCxnSpPr>
            <p:nvPr/>
          </p:nvCxnSpPr>
          <p:spPr>
            <a:xfrm>
              <a:off x="9344685" y="5575110"/>
              <a:ext cx="200451" cy="13750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1C4F7AE9-B70C-2242-A71F-FBFEBE99E7EC}"/>
                </a:ext>
              </a:extLst>
            </p:cNvPr>
            <p:cNvCxnSpPr>
              <a:cxnSpLocks/>
            </p:cNvCxnSpPr>
            <p:nvPr/>
          </p:nvCxnSpPr>
          <p:spPr>
            <a:xfrm flipV="1">
              <a:off x="9344684" y="5711196"/>
              <a:ext cx="200452" cy="134089"/>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79">
              <a:extLst>
                <a:ext uri="{FF2B5EF4-FFF2-40B4-BE49-F238E27FC236}">
                  <a16:creationId xmlns:a16="http://schemas.microsoft.com/office/drawing/2014/main" id="{4049F96F-6236-8346-BE8A-8B60BFA0462A}"/>
                </a:ext>
              </a:extLst>
            </p:cNvPr>
            <p:cNvCxnSpPr>
              <a:cxnSpLocks/>
            </p:cNvCxnSpPr>
            <p:nvPr/>
          </p:nvCxnSpPr>
          <p:spPr>
            <a:xfrm>
              <a:off x="9344685" y="5843871"/>
              <a:ext cx="200451" cy="137500"/>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1" name="Straight Arrow Connector 180">
              <a:extLst>
                <a:ext uri="{FF2B5EF4-FFF2-40B4-BE49-F238E27FC236}">
                  <a16:creationId xmlns:a16="http://schemas.microsoft.com/office/drawing/2014/main" id="{AFEC8748-4E43-0447-AFFF-1CBF3CD906B1}"/>
                </a:ext>
              </a:extLst>
            </p:cNvPr>
            <p:cNvCxnSpPr>
              <a:cxnSpLocks/>
            </p:cNvCxnSpPr>
            <p:nvPr/>
          </p:nvCxnSpPr>
          <p:spPr>
            <a:xfrm flipV="1">
              <a:off x="9344684" y="5975659"/>
              <a:ext cx="200452" cy="134089"/>
            </a:xfrm>
            <a:prstGeom prst="straightConnector1">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cxnSp>
      </p:grpSp>
      <p:sp>
        <p:nvSpPr>
          <p:cNvPr id="167" name="Oval 166">
            <a:extLst>
              <a:ext uri="{FF2B5EF4-FFF2-40B4-BE49-F238E27FC236}">
                <a16:creationId xmlns:a16="http://schemas.microsoft.com/office/drawing/2014/main" id="{7096E102-1AA1-1746-950D-060F77B0BDFA}"/>
              </a:ext>
            </a:extLst>
          </p:cNvPr>
          <p:cNvSpPr/>
          <p:nvPr/>
        </p:nvSpPr>
        <p:spPr>
          <a:xfrm>
            <a:off x="8522181" y="4614023"/>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Arrow Connector 181">
            <a:extLst>
              <a:ext uri="{FF2B5EF4-FFF2-40B4-BE49-F238E27FC236}">
                <a16:creationId xmlns:a16="http://schemas.microsoft.com/office/drawing/2014/main" id="{496338E1-3EFE-6B44-8641-81D962570988}"/>
              </a:ext>
            </a:extLst>
          </p:cNvPr>
          <p:cNvCxnSpPr>
            <a:cxnSpLocks/>
            <a:stCxn id="174" idx="5"/>
            <a:endCxn id="167" idx="2"/>
          </p:cNvCxnSpPr>
          <p:nvPr/>
        </p:nvCxnSpPr>
        <p:spPr>
          <a:xfrm>
            <a:off x="7508683" y="4551967"/>
            <a:ext cx="1013498" cy="153496"/>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5" name="Straight Arrow Connector 184">
            <a:extLst>
              <a:ext uri="{FF2B5EF4-FFF2-40B4-BE49-F238E27FC236}">
                <a16:creationId xmlns:a16="http://schemas.microsoft.com/office/drawing/2014/main" id="{19CDDD9F-96BA-4548-B23F-46E552B46A46}"/>
              </a:ext>
            </a:extLst>
          </p:cNvPr>
          <p:cNvCxnSpPr>
            <a:cxnSpLocks/>
          </p:cNvCxnSpPr>
          <p:nvPr/>
        </p:nvCxnSpPr>
        <p:spPr>
          <a:xfrm>
            <a:off x="6460125" y="5583943"/>
            <a:ext cx="3484491" cy="0"/>
          </a:xfrm>
          <a:prstGeom prst="straightConnector1">
            <a:avLst/>
          </a:prstGeom>
          <a:ln w="28575">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86" name="Lightning Bolt 185">
            <a:extLst>
              <a:ext uri="{FF2B5EF4-FFF2-40B4-BE49-F238E27FC236}">
                <a16:creationId xmlns:a16="http://schemas.microsoft.com/office/drawing/2014/main" id="{81D1716E-F186-FA4D-B0C6-0DDC3204CBF2}"/>
              </a:ext>
            </a:extLst>
          </p:cNvPr>
          <p:cNvSpPr/>
          <p:nvPr/>
        </p:nvSpPr>
        <p:spPr>
          <a:xfrm>
            <a:off x="7916031" y="5397395"/>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64D1704D-C0C4-8440-A826-D26FEABFA440}"/>
              </a:ext>
            </a:extLst>
          </p:cNvPr>
          <p:cNvSpPr txBox="1"/>
          <p:nvPr/>
        </p:nvSpPr>
        <p:spPr>
          <a:xfrm>
            <a:off x="7720236" y="5098058"/>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63" name="TextBox 62">
            <a:extLst>
              <a:ext uri="{FF2B5EF4-FFF2-40B4-BE49-F238E27FC236}">
                <a16:creationId xmlns:a16="http://schemas.microsoft.com/office/drawing/2014/main" id="{34AC664E-E2B8-D84A-983D-90BAD2848952}"/>
              </a:ext>
            </a:extLst>
          </p:cNvPr>
          <p:cNvSpPr txBox="1"/>
          <p:nvPr/>
        </p:nvSpPr>
        <p:spPr>
          <a:xfrm>
            <a:off x="1555209" y="4272435"/>
            <a:ext cx="689693" cy="400110"/>
          </a:xfrm>
          <a:prstGeom prst="rect">
            <a:avLst/>
          </a:prstGeom>
          <a:noFill/>
        </p:spPr>
        <p:txBody>
          <a:bodyPr wrap="square" rtlCol="0">
            <a:spAutoFit/>
          </a:bodyPr>
          <a:lstStyle/>
          <a:p>
            <a:pPr algn="ctr"/>
            <a:r>
              <a:rPr lang="en-US" sz="2000" dirty="0">
                <a:solidFill>
                  <a:srgbClr val="FF0000"/>
                </a:solidFill>
              </a:rPr>
              <a:t>Race</a:t>
            </a:r>
          </a:p>
        </p:txBody>
      </p:sp>
      <p:sp>
        <p:nvSpPr>
          <p:cNvPr id="64" name="TextBox 63">
            <a:extLst>
              <a:ext uri="{FF2B5EF4-FFF2-40B4-BE49-F238E27FC236}">
                <a16:creationId xmlns:a16="http://schemas.microsoft.com/office/drawing/2014/main" id="{A1E18F66-E352-8244-A017-CBA8BB59C112}"/>
              </a:ext>
            </a:extLst>
          </p:cNvPr>
          <p:cNvSpPr txBox="1"/>
          <p:nvPr/>
        </p:nvSpPr>
        <p:spPr>
          <a:xfrm>
            <a:off x="2011764" y="1322696"/>
            <a:ext cx="2408993" cy="400110"/>
          </a:xfrm>
          <a:prstGeom prst="rect">
            <a:avLst/>
          </a:prstGeom>
          <a:noFill/>
        </p:spPr>
        <p:txBody>
          <a:bodyPr wrap="none" rtlCol="0">
            <a:spAutoFit/>
          </a:bodyPr>
          <a:lstStyle/>
          <a:p>
            <a:pPr algn="ctr"/>
            <a:r>
              <a:rPr lang="en-US" sz="2000" dirty="0"/>
              <a:t>Single-threaded trace</a:t>
            </a:r>
          </a:p>
        </p:txBody>
      </p:sp>
      <p:cxnSp>
        <p:nvCxnSpPr>
          <p:cNvPr id="7" name="Straight Connector 6">
            <a:extLst>
              <a:ext uri="{FF2B5EF4-FFF2-40B4-BE49-F238E27FC236}">
                <a16:creationId xmlns:a16="http://schemas.microsoft.com/office/drawing/2014/main" id="{EA462005-42EE-244A-95C9-48B676178D22}"/>
              </a:ext>
            </a:extLst>
          </p:cNvPr>
          <p:cNvCxnSpPr>
            <a:cxnSpLocks/>
            <a:stCxn id="63" idx="3"/>
            <a:endCxn id="112" idx="2"/>
          </p:cNvCxnSpPr>
          <p:nvPr/>
        </p:nvCxnSpPr>
        <p:spPr>
          <a:xfrm flipV="1">
            <a:off x="2244902" y="4003864"/>
            <a:ext cx="378090" cy="468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5BF33B-B1D9-7348-B6CA-672335F3994D}"/>
              </a:ext>
            </a:extLst>
          </p:cNvPr>
          <p:cNvCxnSpPr>
            <a:cxnSpLocks/>
            <a:stCxn id="63" idx="3"/>
            <a:endCxn id="115" idx="2"/>
          </p:cNvCxnSpPr>
          <p:nvPr/>
        </p:nvCxnSpPr>
        <p:spPr>
          <a:xfrm>
            <a:off x="2244902" y="4472490"/>
            <a:ext cx="378090" cy="4629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Right Arrow 71">
            <a:extLst>
              <a:ext uri="{FF2B5EF4-FFF2-40B4-BE49-F238E27FC236}">
                <a16:creationId xmlns:a16="http://schemas.microsoft.com/office/drawing/2014/main" id="{567C2240-F012-2E42-AB04-5AF83EB0028A}"/>
              </a:ext>
            </a:extLst>
          </p:cNvPr>
          <p:cNvSpPr/>
          <p:nvPr/>
        </p:nvSpPr>
        <p:spPr>
          <a:xfrm>
            <a:off x="5008858" y="3371741"/>
            <a:ext cx="367862" cy="218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88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99" grpId="0" animBg="1"/>
      <p:bldP spid="117" grpId="0"/>
      <p:bldP spid="118" grpId="0"/>
      <p:bldP spid="119" grpId="0"/>
      <p:bldP spid="163" grpId="0" animBg="1"/>
      <p:bldP spid="166" grpId="0" animBg="1"/>
      <p:bldP spid="174" grpId="0" animBg="1"/>
      <p:bldP spid="167" grpId="0" animBg="1"/>
      <p:bldP spid="186" grpId="0" animBg="1"/>
      <p:bldP spid="187" grpId="0"/>
      <p:bldP spid="63" grpId="0"/>
      <p:bldP spid="64" grpId="0"/>
      <p:bldP spid="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409575" y="362605"/>
            <a:ext cx="10515600" cy="510541"/>
          </a:xfrm>
        </p:spPr>
        <p:txBody>
          <a:bodyPr>
            <a:normAutofit fontScale="90000"/>
          </a:bodyPr>
          <a:lstStyle/>
          <a:p>
            <a:r>
              <a:rPr lang="en-US" dirty="0"/>
              <a:t>Outline</a:t>
            </a:r>
          </a:p>
        </p:txBody>
      </p:sp>
      <p:sp>
        <p:nvSpPr>
          <p:cNvPr id="3" name="Slide Number Placeholder 2">
            <a:extLst>
              <a:ext uri="{FF2B5EF4-FFF2-40B4-BE49-F238E27FC236}">
                <a16:creationId xmlns:a16="http://schemas.microsoft.com/office/drawing/2014/main" id="{BC2A7882-8D87-1641-B1B9-22D9D8DCCDE8}"/>
              </a:ext>
            </a:extLst>
          </p:cNvPr>
          <p:cNvSpPr>
            <a:spLocks noGrp="1"/>
          </p:cNvSpPr>
          <p:nvPr>
            <p:ph type="sldNum" sz="quarter" idx="10"/>
          </p:nvPr>
        </p:nvSpPr>
        <p:spPr/>
        <p:txBody>
          <a:bodyPr/>
          <a:lstStyle/>
          <a:p>
            <a:fld id="{857551B3-D6DC-457C-8811-E5AD463B26DA}" type="slidenum">
              <a:rPr lang="en-US" smtClean="0"/>
              <a:pPr/>
              <a:t>19</a:t>
            </a:fld>
            <a:endParaRPr lang="en-US" dirty="0"/>
          </a:p>
        </p:txBody>
      </p:sp>
      <p:sp>
        <p:nvSpPr>
          <p:cNvPr id="4" name="Rectangle 3">
            <a:extLst>
              <a:ext uri="{FF2B5EF4-FFF2-40B4-BE49-F238E27FC236}">
                <a16:creationId xmlns:a16="http://schemas.microsoft.com/office/drawing/2014/main" id="{A573C5BE-883F-974D-B8C8-B9CC4979C815}"/>
              </a:ext>
            </a:extLst>
          </p:cNvPr>
          <p:cNvSpPr/>
          <p:nvPr/>
        </p:nvSpPr>
        <p:spPr>
          <a:xfrm>
            <a:off x="367535" y="1143358"/>
            <a:ext cx="92933" cy="49179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61DDF34-3F33-284E-92B2-686B6C8C2342}"/>
              </a:ext>
            </a:extLst>
          </p:cNvPr>
          <p:cNvSpPr txBox="1"/>
          <p:nvPr/>
        </p:nvSpPr>
        <p:spPr>
          <a:xfrm>
            <a:off x="502508" y="844334"/>
            <a:ext cx="7335983" cy="5213863"/>
          </a:xfrm>
          <a:prstGeom prst="rect">
            <a:avLst/>
          </a:prstGeom>
          <a:noFill/>
        </p:spPr>
        <p:txBody>
          <a:bodyPr wrap="none" rtlCol="0" anchor="ctr">
            <a:spAutoFit/>
          </a:bodyPr>
          <a:lstStyle/>
          <a:p>
            <a:pPr marL="342900" indent="-342900">
              <a:lnSpc>
                <a:spcPct val="300000"/>
              </a:lnSpc>
              <a:buFont typeface="Arial" panose="020B0604020202020204" pitchFamily="34" charset="0"/>
              <a:buChar char="•"/>
            </a:pPr>
            <a:r>
              <a:rPr lang="en-US" sz="2300" dirty="0"/>
              <a:t>Introduction</a:t>
            </a:r>
            <a:endParaRPr lang="en-US" sz="2300" b="1" i="1" u="sng" dirty="0">
              <a:solidFill>
                <a:srgbClr val="FF0000"/>
              </a:solidFill>
            </a:endParaRPr>
          </a:p>
          <a:p>
            <a:pPr marL="342900" indent="-342900">
              <a:lnSpc>
                <a:spcPct val="200000"/>
              </a:lnSpc>
              <a:buFont typeface="Arial" panose="020B0604020202020204" pitchFamily="34" charset="0"/>
              <a:buChar char="•"/>
            </a:pPr>
            <a:r>
              <a:rPr lang="en-US" sz="2300" dirty="0" err="1"/>
              <a:t>Durinn</a:t>
            </a:r>
            <a:endParaRPr lang="en-US" sz="2300" dirty="0"/>
          </a:p>
          <a:p>
            <a:pPr marL="800100" lvl="1" indent="-342900">
              <a:lnSpc>
                <a:spcPct val="200000"/>
              </a:lnSpc>
              <a:buFont typeface="Arial" panose="020B0604020202020204" pitchFamily="34" charset="0"/>
              <a:buChar char="•"/>
            </a:pPr>
            <a:r>
              <a:rPr lang="en-US" sz="2300" dirty="0"/>
              <a:t>Durable Linearizability Bugs and Adversarial Testing</a:t>
            </a:r>
          </a:p>
          <a:p>
            <a:pPr marL="800100" lvl="1" indent="-342900">
              <a:lnSpc>
                <a:spcPct val="200000"/>
              </a:lnSpc>
              <a:buFont typeface="Arial" panose="020B0604020202020204" pitchFamily="34" charset="0"/>
              <a:buChar char="•"/>
            </a:pPr>
            <a:r>
              <a:rPr lang="en-US" sz="2300" b="1" i="1" u="sng" dirty="0">
                <a:solidFill>
                  <a:srgbClr val="FF0000"/>
                </a:solidFill>
              </a:rPr>
              <a:t>Likely-Linearization Point Inference</a:t>
            </a:r>
          </a:p>
          <a:p>
            <a:pPr marL="342900" indent="-342900">
              <a:lnSpc>
                <a:spcPct val="300000"/>
              </a:lnSpc>
              <a:buFont typeface="Arial" panose="020B0604020202020204" pitchFamily="34" charset="0"/>
              <a:buChar char="•"/>
            </a:pPr>
            <a:r>
              <a:rPr lang="en-US" sz="2300" dirty="0"/>
              <a:t>Evaluation</a:t>
            </a:r>
          </a:p>
          <a:p>
            <a:pPr marL="342900" indent="-342900">
              <a:lnSpc>
                <a:spcPct val="300000"/>
              </a:lnSpc>
              <a:buFont typeface="Arial" panose="020B0604020202020204" pitchFamily="34" charset="0"/>
              <a:buChar char="•"/>
            </a:pPr>
            <a:r>
              <a:rPr lang="en-US" sz="2300" dirty="0"/>
              <a:t>Conclusion</a:t>
            </a:r>
          </a:p>
        </p:txBody>
      </p:sp>
    </p:spTree>
    <p:extLst>
      <p:ext uri="{BB962C8B-B14F-4D97-AF65-F5344CB8AC3E}">
        <p14:creationId xmlns:p14="http://schemas.microsoft.com/office/powerpoint/2010/main" val="230840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Summary</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2</a:t>
            </a:fld>
            <a:endParaRPr lang="en-US" dirty="0"/>
          </a:p>
        </p:txBody>
      </p:sp>
      <p:sp>
        <p:nvSpPr>
          <p:cNvPr id="5" name="TextBox 4">
            <a:extLst>
              <a:ext uri="{FF2B5EF4-FFF2-40B4-BE49-F238E27FC236}">
                <a16:creationId xmlns:a16="http://schemas.microsoft.com/office/drawing/2014/main" id="{FDBB6CE4-2FF7-6747-BFA3-A8C3598D417E}"/>
              </a:ext>
            </a:extLst>
          </p:cNvPr>
          <p:cNvSpPr txBox="1"/>
          <p:nvPr/>
        </p:nvSpPr>
        <p:spPr>
          <a:xfrm>
            <a:off x="409575" y="1067326"/>
            <a:ext cx="11497080"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ym typeface="Wingdings" pitchFamily="2" charset="2"/>
              </a:rPr>
              <a:t>Crash-consistent</a:t>
            </a:r>
            <a:r>
              <a:rPr lang="zh-CN" altLang="en-US" sz="2400" dirty="0">
                <a:sym typeface="Wingdings" pitchFamily="2" charset="2"/>
              </a:rPr>
              <a:t> </a:t>
            </a:r>
            <a:r>
              <a:rPr lang="en-US" altLang="zh-CN" sz="2400" dirty="0">
                <a:sym typeface="Wingdings" pitchFamily="2" charset="2"/>
              </a:rPr>
              <a:t>software</a:t>
            </a:r>
            <a:r>
              <a:rPr lang="zh-CN" altLang="en-US" sz="2400" dirty="0">
                <a:sym typeface="Wingdings" pitchFamily="2" charset="2"/>
              </a:rPr>
              <a:t> </a:t>
            </a:r>
            <a:r>
              <a:rPr lang="en-US" altLang="zh-CN" sz="2400" dirty="0">
                <a:sym typeface="Wingdings" pitchFamily="2" charset="2"/>
              </a:rPr>
              <a:t>without</a:t>
            </a:r>
            <a:r>
              <a:rPr lang="zh-CN" altLang="en-US" sz="2400" dirty="0">
                <a:sym typeface="Wingdings" pitchFamily="2" charset="2"/>
              </a:rPr>
              <a:t> </a:t>
            </a:r>
            <a:r>
              <a:rPr lang="en-US" altLang="zh-CN" sz="2400" dirty="0">
                <a:sym typeface="Wingdings" pitchFamily="2" charset="2"/>
              </a:rPr>
              <a:t>paying</a:t>
            </a:r>
            <a:r>
              <a:rPr lang="zh-CN" altLang="en-US" sz="2400" dirty="0">
                <a:sym typeface="Wingdings" pitchFamily="2" charset="2"/>
              </a:rPr>
              <a:t> </a:t>
            </a:r>
            <a:r>
              <a:rPr lang="en-US" altLang="zh-CN" sz="2400" dirty="0">
                <a:sym typeface="Wingdings" pitchFamily="2" charset="2"/>
              </a:rPr>
              <a:t>storage</a:t>
            </a:r>
            <a:r>
              <a:rPr lang="zh-CN" altLang="en-US" sz="2400" dirty="0">
                <a:sym typeface="Wingdings" pitchFamily="2" charset="2"/>
              </a:rPr>
              <a:t> </a:t>
            </a:r>
            <a:r>
              <a:rPr lang="en-US" altLang="zh-CN" sz="2400" dirty="0">
                <a:sym typeface="Wingdings" pitchFamily="2" charset="2"/>
              </a:rPr>
              <a:t>overhead</a:t>
            </a:r>
          </a:p>
          <a:p>
            <a:pPr marL="342900" indent="-342900">
              <a:buFont typeface="Arial" panose="020B0604020202020204" pitchFamily="34" charset="0"/>
              <a:buChar char="•"/>
            </a:pPr>
            <a:r>
              <a:rPr lang="en-US" altLang="zh-CN" sz="2400" dirty="0">
                <a:sym typeface="Wingdings" pitchFamily="2" charset="2"/>
              </a:rPr>
              <a:t>Writing</a:t>
            </a:r>
            <a:r>
              <a:rPr lang="zh-CN" altLang="en-US" sz="2400" dirty="0">
                <a:sym typeface="Wingdings" pitchFamily="2" charset="2"/>
              </a:rPr>
              <a:t> </a:t>
            </a:r>
            <a:r>
              <a:rPr lang="en-US" altLang="zh-CN" sz="2400" dirty="0">
                <a:sym typeface="Wingdings" pitchFamily="2" charset="2"/>
              </a:rPr>
              <a:t>crash-consistent</a:t>
            </a:r>
            <a:r>
              <a:rPr lang="zh-CN" altLang="en-US" sz="2400" dirty="0">
                <a:sym typeface="Wingdings" pitchFamily="2" charset="2"/>
              </a:rPr>
              <a:t> </a:t>
            </a:r>
            <a:r>
              <a:rPr lang="en-US" altLang="zh-CN" sz="2400" dirty="0">
                <a:sym typeface="Wingdings" pitchFamily="2" charset="2"/>
              </a:rPr>
              <a:t>programs</a:t>
            </a:r>
            <a:r>
              <a:rPr lang="en-US" sz="2400" dirty="0">
                <a:sym typeface="Wingdings" pitchFamily="2" charset="2"/>
              </a:rPr>
              <a:t> is error-prone</a:t>
            </a:r>
            <a:endParaRPr lang="en-US" sz="2400" i="1" dirty="0">
              <a:solidFill>
                <a:srgbClr val="FF0000"/>
              </a:solidFill>
              <a:sym typeface="Wingdings" pitchFamily="2" charset="2"/>
            </a:endParaRPr>
          </a:p>
        </p:txBody>
      </p:sp>
      <p:sp>
        <p:nvSpPr>
          <p:cNvPr id="56" name="TextBox 55">
            <a:extLst>
              <a:ext uri="{FF2B5EF4-FFF2-40B4-BE49-F238E27FC236}">
                <a16:creationId xmlns:a16="http://schemas.microsoft.com/office/drawing/2014/main" id="{5A49842E-33F0-2E41-ABD6-CA9B9E1329E3}"/>
              </a:ext>
            </a:extLst>
          </p:cNvPr>
          <p:cNvSpPr txBox="1"/>
          <p:nvPr/>
        </p:nvSpPr>
        <p:spPr>
          <a:xfrm>
            <a:off x="409575" y="2222357"/>
            <a:ext cx="1116367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NVM Correctness Condition: Durable Linearizability</a:t>
            </a:r>
            <a:endParaRPr lang="en-US" sz="2400" dirty="0">
              <a:sym typeface="Wingdings" pitchFamily="2" charset="2"/>
            </a:endParaRPr>
          </a:p>
        </p:txBody>
      </p:sp>
      <p:sp>
        <p:nvSpPr>
          <p:cNvPr id="86" name="TextBox 85">
            <a:extLst>
              <a:ext uri="{FF2B5EF4-FFF2-40B4-BE49-F238E27FC236}">
                <a16:creationId xmlns:a16="http://schemas.microsoft.com/office/drawing/2014/main" id="{A89ABF54-23D9-0543-A122-78ED0B939262}"/>
              </a:ext>
            </a:extLst>
          </p:cNvPr>
          <p:cNvSpPr txBox="1"/>
          <p:nvPr/>
        </p:nvSpPr>
        <p:spPr>
          <a:xfrm>
            <a:off x="86264" y="2310971"/>
            <a:ext cx="184731" cy="369332"/>
          </a:xfrm>
          <a:prstGeom prst="rect">
            <a:avLst/>
          </a:prstGeom>
          <a:noFill/>
        </p:spPr>
        <p:txBody>
          <a:bodyPr wrap="none" rtlCol="0">
            <a:spAutoFit/>
          </a:bodyPr>
          <a:lstStyle/>
          <a:p>
            <a:endParaRPr lang="en-US"/>
          </a:p>
        </p:txBody>
      </p:sp>
      <p:sp>
        <p:nvSpPr>
          <p:cNvPr id="51" name="TextBox 50">
            <a:extLst>
              <a:ext uri="{FF2B5EF4-FFF2-40B4-BE49-F238E27FC236}">
                <a16:creationId xmlns:a16="http://schemas.microsoft.com/office/drawing/2014/main" id="{F53C45AB-0169-AC5F-F5FB-528F166E123E}"/>
              </a:ext>
            </a:extLst>
          </p:cNvPr>
          <p:cNvSpPr txBox="1"/>
          <p:nvPr/>
        </p:nvSpPr>
        <p:spPr>
          <a:xfrm>
            <a:off x="409575" y="3008056"/>
            <a:ext cx="11163670" cy="2308324"/>
          </a:xfrm>
          <a:prstGeom prst="rect">
            <a:avLst/>
          </a:prstGeom>
          <a:noFill/>
        </p:spPr>
        <p:txBody>
          <a:bodyPr wrap="square" rtlCol="0">
            <a:spAutoFit/>
          </a:bodyPr>
          <a:lstStyle/>
          <a:p>
            <a:r>
              <a:rPr lang="en-US" sz="2400" dirty="0" err="1">
                <a:sym typeface="Wingdings" pitchFamily="2" charset="2"/>
              </a:rPr>
              <a:t>Durinn</a:t>
            </a: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The first Durable Linearizability checker</a:t>
            </a:r>
          </a:p>
          <a:p>
            <a:pPr marL="342900" indent="-342900">
              <a:buFont typeface="Arial" panose="020B0604020202020204" pitchFamily="34" charset="0"/>
              <a:buChar char="•"/>
            </a:pPr>
            <a:r>
              <a:rPr lang="en-US" sz="2400" dirty="0">
                <a:sym typeface="Wingdings" pitchFamily="2" charset="2"/>
              </a:rPr>
              <a:t>Three Durable Linearizability bug patterns</a:t>
            </a:r>
          </a:p>
          <a:p>
            <a:pPr marL="342900" indent="-342900">
              <a:buFont typeface="Arial" panose="020B0604020202020204" pitchFamily="34" charset="0"/>
              <a:buChar char="•"/>
            </a:pPr>
            <a:r>
              <a:rPr lang="en-US" sz="2400" dirty="0">
                <a:sym typeface="Wingdings" pitchFamily="2" charset="2"/>
              </a:rPr>
              <a:t>Adversarial crash state and thread interleaving construction</a:t>
            </a:r>
          </a:p>
          <a:p>
            <a:pPr marL="342900" indent="-342900">
              <a:buFont typeface="Arial" panose="020B0604020202020204" pitchFamily="34" charset="0"/>
              <a:buChar char="•"/>
            </a:pPr>
            <a:r>
              <a:rPr lang="en-US" sz="2400" dirty="0">
                <a:sym typeface="Wingdings" pitchFamily="2" charset="2"/>
              </a:rPr>
              <a:t>Likely-Linearization Point inference</a:t>
            </a:r>
          </a:p>
          <a:p>
            <a:pPr marL="342900" indent="-342900">
              <a:buFont typeface="Arial" panose="020B0604020202020204" pitchFamily="34" charset="0"/>
              <a:buChar char="•"/>
            </a:pPr>
            <a:r>
              <a:rPr lang="en-US" sz="2400" dirty="0">
                <a:sym typeface="Wingdings" pitchFamily="2" charset="2"/>
              </a:rPr>
              <a:t>Detected 27 (15 new) bugs</a:t>
            </a:r>
          </a:p>
        </p:txBody>
      </p:sp>
    </p:spTree>
    <p:extLst>
      <p:ext uri="{BB962C8B-B14F-4D97-AF65-F5344CB8AC3E}">
        <p14:creationId xmlns:p14="http://schemas.microsoft.com/office/powerpoint/2010/main" val="10856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6"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Likely-Linearization Point Inference</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20</a:t>
            </a:fld>
            <a:endParaRPr lang="en-US" dirty="0"/>
          </a:p>
        </p:txBody>
      </p:sp>
      <p:sp>
        <p:nvSpPr>
          <p:cNvPr id="33" name="TextBox 32">
            <a:extLst>
              <a:ext uri="{FF2B5EF4-FFF2-40B4-BE49-F238E27FC236}">
                <a16:creationId xmlns:a16="http://schemas.microsoft.com/office/drawing/2014/main" id="{B1607C56-30B8-3341-A802-9955652C2CCF}"/>
              </a:ext>
            </a:extLst>
          </p:cNvPr>
          <p:cNvSpPr txBox="1"/>
          <p:nvPr/>
        </p:nvSpPr>
        <p:spPr>
          <a:xfrm>
            <a:off x="100395" y="1220973"/>
            <a:ext cx="2791329" cy="430887"/>
          </a:xfrm>
          <a:prstGeom prst="rect">
            <a:avLst/>
          </a:prstGeom>
          <a:noFill/>
        </p:spPr>
        <p:txBody>
          <a:bodyPr wrap="square" rtlCol="0">
            <a:spAutoFit/>
          </a:bodyPr>
          <a:lstStyle/>
          <a:p>
            <a:r>
              <a:rPr lang="en-US" sz="2200" b="1" dirty="0">
                <a:sym typeface="Wingdings" pitchFamily="2" charset="2"/>
              </a:rPr>
              <a:t>(1)  Atomic Instruction</a:t>
            </a:r>
          </a:p>
        </p:txBody>
      </p:sp>
      <p:sp>
        <p:nvSpPr>
          <p:cNvPr id="34" name="TextBox 33">
            <a:extLst>
              <a:ext uri="{FF2B5EF4-FFF2-40B4-BE49-F238E27FC236}">
                <a16:creationId xmlns:a16="http://schemas.microsoft.com/office/drawing/2014/main" id="{6B6AABFD-5843-B345-94E2-9DD654C14CFE}"/>
              </a:ext>
            </a:extLst>
          </p:cNvPr>
          <p:cNvSpPr txBox="1"/>
          <p:nvPr/>
        </p:nvSpPr>
        <p:spPr>
          <a:xfrm>
            <a:off x="3659666" y="1220973"/>
            <a:ext cx="3880822" cy="430887"/>
          </a:xfrm>
          <a:prstGeom prst="rect">
            <a:avLst/>
          </a:prstGeom>
          <a:noFill/>
        </p:spPr>
        <p:txBody>
          <a:bodyPr wrap="square" rtlCol="0">
            <a:spAutoFit/>
          </a:bodyPr>
          <a:lstStyle/>
          <a:p>
            <a:r>
              <a:rPr lang="en-US" sz="2200" b="1" dirty="0">
                <a:sym typeface="Wingdings" pitchFamily="2" charset="2"/>
              </a:rPr>
              <a:t>(2)	Guarded-Protection Pattern</a:t>
            </a:r>
          </a:p>
        </p:txBody>
      </p:sp>
      <p:sp>
        <p:nvSpPr>
          <p:cNvPr id="23" name="TextBox 22">
            <a:extLst>
              <a:ext uri="{FF2B5EF4-FFF2-40B4-BE49-F238E27FC236}">
                <a16:creationId xmlns:a16="http://schemas.microsoft.com/office/drawing/2014/main" id="{52097ABE-0140-B24D-9C6D-CC73DBF3ED09}"/>
              </a:ext>
            </a:extLst>
          </p:cNvPr>
          <p:cNvSpPr txBox="1"/>
          <p:nvPr/>
        </p:nvSpPr>
        <p:spPr>
          <a:xfrm>
            <a:off x="8348189" y="1220973"/>
            <a:ext cx="3684785" cy="430887"/>
          </a:xfrm>
          <a:prstGeom prst="rect">
            <a:avLst/>
          </a:prstGeom>
          <a:noFill/>
        </p:spPr>
        <p:txBody>
          <a:bodyPr wrap="square" rtlCol="0">
            <a:spAutoFit/>
          </a:bodyPr>
          <a:lstStyle/>
          <a:p>
            <a:r>
              <a:rPr lang="en-US" sz="2200" b="1" dirty="0">
                <a:sym typeface="Wingdings" pitchFamily="2" charset="2"/>
              </a:rPr>
              <a:t>(3) Publish-after-Initialization</a:t>
            </a:r>
          </a:p>
        </p:txBody>
      </p:sp>
      <p:sp>
        <p:nvSpPr>
          <p:cNvPr id="25" name="Rectangle 24">
            <a:extLst>
              <a:ext uri="{FF2B5EF4-FFF2-40B4-BE49-F238E27FC236}">
                <a16:creationId xmlns:a16="http://schemas.microsoft.com/office/drawing/2014/main" id="{E4965E34-25C2-494D-B0A9-D9D5B5679E12}"/>
              </a:ext>
            </a:extLst>
          </p:cNvPr>
          <p:cNvSpPr/>
          <p:nvPr/>
        </p:nvSpPr>
        <p:spPr>
          <a:xfrm>
            <a:off x="585972" y="1851773"/>
            <a:ext cx="1836656" cy="2359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27" name="TextBox 26">
            <a:extLst>
              <a:ext uri="{FF2B5EF4-FFF2-40B4-BE49-F238E27FC236}">
                <a16:creationId xmlns:a16="http://schemas.microsoft.com/office/drawing/2014/main" id="{FAFF2AE8-1F59-6147-A64D-50F8BC348C35}"/>
              </a:ext>
            </a:extLst>
          </p:cNvPr>
          <p:cNvSpPr txBox="1"/>
          <p:nvPr/>
        </p:nvSpPr>
        <p:spPr>
          <a:xfrm>
            <a:off x="585971" y="1832147"/>
            <a:ext cx="1836657" cy="400110"/>
          </a:xfrm>
          <a:prstGeom prst="rect">
            <a:avLst/>
          </a:prstGeom>
          <a:noFill/>
        </p:spPr>
        <p:txBody>
          <a:bodyPr wrap="none" rtlCol="0">
            <a:spAutoFit/>
          </a:bodyPr>
          <a:lstStyle/>
          <a:p>
            <a:r>
              <a:rPr lang="en-US" sz="2000" b="1" dirty="0"/>
              <a:t>Lock-free Insert</a:t>
            </a:r>
          </a:p>
        </p:txBody>
      </p:sp>
      <p:sp>
        <p:nvSpPr>
          <p:cNvPr id="28" name="TextBox 27">
            <a:extLst>
              <a:ext uri="{FF2B5EF4-FFF2-40B4-BE49-F238E27FC236}">
                <a16:creationId xmlns:a16="http://schemas.microsoft.com/office/drawing/2014/main" id="{3570B5E8-4235-144E-B5C4-C7BE06A4D6D0}"/>
              </a:ext>
            </a:extLst>
          </p:cNvPr>
          <p:cNvSpPr txBox="1"/>
          <p:nvPr/>
        </p:nvSpPr>
        <p:spPr>
          <a:xfrm>
            <a:off x="870451" y="2201310"/>
            <a:ext cx="928459" cy="1631216"/>
          </a:xfrm>
          <a:prstGeom prst="rect">
            <a:avLst/>
          </a:prstGeom>
          <a:noFill/>
        </p:spPr>
        <p:txBody>
          <a:bodyPr wrap="none" rtlCol="0">
            <a:spAutoFit/>
          </a:bodyPr>
          <a:lstStyle/>
          <a:p>
            <a:r>
              <a:rPr lang="en-US" sz="2000" dirty="0"/>
              <a:t>......</a:t>
            </a:r>
          </a:p>
          <a:p>
            <a:endParaRPr lang="en-US" sz="2000" dirty="0"/>
          </a:p>
          <a:p>
            <a:r>
              <a:rPr lang="en-US" sz="2000" dirty="0"/>
              <a:t>CAS (T)</a:t>
            </a:r>
          </a:p>
          <a:p>
            <a:endParaRPr lang="en-US" sz="2000" dirty="0"/>
          </a:p>
          <a:p>
            <a:r>
              <a:rPr lang="en-US" sz="2000" dirty="0"/>
              <a:t>...... </a:t>
            </a:r>
          </a:p>
        </p:txBody>
      </p:sp>
      <p:sp>
        <p:nvSpPr>
          <p:cNvPr id="32" name="Rectangle 31">
            <a:extLst>
              <a:ext uri="{FF2B5EF4-FFF2-40B4-BE49-F238E27FC236}">
                <a16:creationId xmlns:a16="http://schemas.microsoft.com/office/drawing/2014/main" id="{295E0BE8-9DE2-E245-A03E-88351FACA749}"/>
              </a:ext>
            </a:extLst>
          </p:cNvPr>
          <p:cNvSpPr/>
          <p:nvPr/>
        </p:nvSpPr>
        <p:spPr>
          <a:xfrm>
            <a:off x="3649643" y="1851773"/>
            <a:ext cx="1813483" cy="29050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52" name="TextBox 51">
            <a:extLst>
              <a:ext uri="{FF2B5EF4-FFF2-40B4-BE49-F238E27FC236}">
                <a16:creationId xmlns:a16="http://schemas.microsoft.com/office/drawing/2014/main" id="{FBE703AA-9EB2-6644-B67B-9A5AE2A44A7B}"/>
              </a:ext>
            </a:extLst>
          </p:cNvPr>
          <p:cNvSpPr txBox="1"/>
          <p:nvPr/>
        </p:nvSpPr>
        <p:spPr>
          <a:xfrm>
            <a:off x="3649643" y="1832147"/>
            <a:ext cx="1438214" cy="400110"/>
          </a:xfrm>
          <a:prstGeom prst="rect">
            <a:avLst/>
          </a:prstGeom>
          <a:noFill/>
        </p:spPr>
        <p:txBody>
          <a:bodyPr wrap="none" rtlCol="0">
            <a:spAutoFit/>
          </a:bodyPr>
          <a:lstStyle/>
          <a:p>
            <a:r>
              <a:rPr lang="en-US" altLang="zh-CN" sz="2000" b="1" dirty="0"/>
              <a:t>Insert</a:t>
            </a:r>
            <a:r>
              <a:rPr lang="zh-CN" altLang="en-US" sz="2000" b="1" dirty="0"/>
              <a:t> </a:t>
            </a:r>
            <a:r>
              <a:rPr lang="en-US" altLang="zh-CN" sz="2000" b="1" dirty="0"/>
              <a:t>(K,</a:t>
            </a:r>
            <a:r>
              <a:rPr lang="zh-CN" altLang="en-US" sz="2000" b="1" dirty="0"/>
              <a:t> </a:t>
            </a:r>
            <a:r>
              <a:rPr lang="en-US" altLang="zh-CN" sz="2000" b="1" dirty="0"/>
              <a:t>V)</a:t>
            </a:r>
            <a:endParaRPr lang="en-US" sz="2000" b="1" dirty="0"/>
          </a:p>
        </p:txBody>
      </p:sp>
      <p:sp>
        <p:nvSpPr>
          <p:cNvPr id="53" name="TextBox 52">
            <a:extLst>
              <a:ext uri="{FF2B5EF4-FFF2-40B4-BE49-F238E27FC236}">
                <a16:creationId xmlns:a16="http://schemas.microsoft.com/office/drawing/2014/main" id="{F84FCE86-761C-F144-9708-924FDD83E4E5}"/>
              </a:ext>
            </a:extLst>
          </p:cNvPr>
          <p:cNvSpPr txBox="1"/>
          <p:nvPr/>
        </p:nvSpPr>
        <p:spPr>
          <a:xfrm>
            <a:off x="3934123" y="2201310"/>
            <a:ext cx="1307217" cy="1938992"/>
          </a:xfrm>
          <a:prstGeom prst="rect">
            <a:avLst/>
          </a:prstGeom>
          <a:noFill/>
        </p:spPr>
        <p:txBody>
          <a:bodyPr wrap="none" rtlCol="0">
            <a:spAutoFit/>
          </a:bodyPr>
          <a:lstStyle/>
          <a:p>
            <a:r>
              <a:rPr lang="en-US" sz="2000" dirty="0"/>
              <a:t>W(K)</a:t>
            </a:r>
          </a:p>
          <a:p>
            <a:r>
              <a:rPr lang="en-US" altLang="zh-CN" sz="2000" dirty="0"/>
              <a:t>W(V)</a:t>
            </a:r>
          </a:p>
          <a:p>
            <a:r>
              <a:rPr lang="en-US" altLang="zh-CN" sz="2000" dirty="0"/>
              <a:t>Persist(KV)</a:t>
            </a:r>
          </a:p>
          <a:p>
            <a:endParaRPr lang="en-US" sz="2000" dirty="0"/>
          </a:p>
          <a:p>
            <a:r>
              <a:rPr lang="en-US" sz="2000" dirty="0"/>
              <a:t>W(T)</a:t>
            </a:r>
          </a:p>
          <a:p>
            <a:r>
              <a:rPr lang="en-US" sz="2000" dirty="0"/>
              <a:t>Persist(T)</a:t>
            </a:r>
          </a:p>
        </p:txBody>
      </p:sp>
      <p:sp>
        <p:nvSpPr>
          <p:cNvPr id="54" name="Rectangle 53">
            <a:extLst>
              <a:ext uri="{FF2B5EF4-FFF2-40B4-BE49-F238E27FC236}">
                <a16:creationId xmlns:a16="http://schemas.microsoft.com/office/drawing/2014/main" id="{3DDD986E-3E8A-6444-9EC3-029E64955E32}"/>
              </a:ext>
            </a:extLst>
          </p:cNvPr>
          <p:cNvSpPr/>
          <p:nvPr/>
        </p:nvSpPr>
        <p:spPr>
          <a:xfrm>
            <a:off x="5767711" y="1851773"/>
            <a:ext cx="1919798" cy="290508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55" name="TextBox 54">
            <a:extLst>
              <a:ext uri="{FF2B5EF4-FFF2-40B4-BE49-F238E27FC236}">
                <a16:creationId xmlns:a16="http://schemas.microsoft.com/office/drawing/2014/main" id="{7718AAEB-461C-7049-BBE0-C6306E586F10}"/>
              </a:ext>
            </a:extLst>
          </p:cNvPr>
          <p:cNvSpPr txBox="1"/>
          <p:nvPr/>
        </p:nvSpPr>
        <p:spPr>
          <a:xfrm>
            <a:off x="5767710" y="1832147"/>
            <a:ext cx="923523" cy="400110"/>
          </a:xfrm>
          <a:prstGeom prst="rect">
            <a:avLst/>
          </a:prstGeom>
          <a:noFill/>
        </p:spPr>
        <p:txBody>
          <a:bodyPr wrap="none" rtlCol="0">
            <a:spAutoFit/>
          </a:bodyPr>
          <a:lstStyle/>
          <a:p>
            <a:r>
              <a:rPr lang="en-US" altLang="zh-CN" sz="2000" b="1" dirty="0"/>
              <a:t>Get</a:t>
            </a:r>
            <a:r>
              <a:rPr lang="zh-CN" altLang="en-US" sz="2000" b="1" dirty="0"/>
              <a:t> </a:t>
            </a:r>
            <a:r>
              <a:rPr lang="en-US" altLang="zh-CN" sz="2000" b="1" dirty="0"/>
              <a:t>(K)</a:t>
            </a:r>
            <a:endParaRPr lang="en-US" sz="2000" b="1" dirty="0"/>
          </a:p>
        </p:txBody>
      </p:sp>
      <p:sp>
        <p:nvSpPr>
          <p:cNvPr id="56" name="TextBox 55">
            <a:extLst>
              <a:ext uri="{FF2B5EF4-FFF2-40B4-BE49-F238E27FC236}">
                <a16:creationId xmlns:a16="http://schemas.microsoft.com/office/drawing/2014/main" id="{BD8F1971-C95F-F842-8C0D-FA833509A85E}"/>
              </a:ext>
            </a:extLst>
          </p:cNvPr>
          <p:cNvSpPr txBox="1"/>
          <p:nvPr/>
        </p:nvSpPr>
        <p:spPr>
          <a:xfrm>
            <a:off x="6052190" y="3105768"/>
            <a:ext cx="1212191" cy="1631216"/>
          </a:xfrm>
          <a:prstGeom prst="rect">
            <a:avLst/>
          </a:prstGeom>
          <a:noFill/>
        </p:spPr>
        <p:txBody>
          <a:bodyPr wrap="none" rtlCol="0">
            <a:spAutoFit/>
          </a:bodyPr>
          <a:lstStyle/>
          <a:p>
            <a:endParaRPr lang="en-US" sz="2000" dirty="0"/>
          </a:p>
          <a:p>
            <a:r>
              <a:rPr lang="en-US" sz="2000" dirty="0"/>
              <a:t>if ( R(T) ) {</a:t>
            </a:r>
          </a:p>
          <a:p>
            <a:r>
              <a:rPr lang="en-US" sz="2000" dirty="0"/>
              <a:t>      R(K)</a:t>
            </a:r>
          </a:p>
          <a:p>
            <a:r>
              <a:rPr lang="en-US" sz="2000" dirty="0"/>
              <a:t>      R(V)</a:t>
            </a:r>
          </a:p>
          <a:p>
            <a:r>
              <a:rPr lang="en-US" sz="2000" dirty="0"/>
              <a:t>}</a:t>
            </a:r>
          </a:p>
        </p:txBody>
      </p:sp>
      <p:sp>
        <p:nvSpPr>
          <p:cNvPr id="57" name="Rectangle 56">
            <a:extLst>
              <a:ext uri="{FF2B5EF4-FFF2-40B4-BE49-F238E27FC236}">
                <a16:creationId xmlns:a16="http://schemas.microsoft.com/office/drawing/2014/main" id="{27C9774D-7174-644C-96E8-BBAC9D4C7232}"/>
              </a:ext>
            </a:extLst>
          </p:cNvPr>
          <p:cNvSpPr/>
          <p:nvPr/>
        </p:nvSpPr>
        <p:spPr>
          <a:xfrm>
            <a:off x="3653195" y="3193108"/>
            <a:ext cx="1809931" cy="580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E31BB1B4-137A-0A45-8476-ACDC06FA0EB4}"/>
              </a:ext>
            </a:extLst>
          </p:cNvPr>
          <p:cNvSpPr txBox="1"/>
          <p:nvPr/>
        </p:nvSpPr>
        <p:spPr>
          <a:xfrm>
            <a:off x="3907697" y="3124639"/>
            <a:ext cx="1555430" cy="400110"/>
          </a:xfrm>
          <a:prstGeom prst="rect">
            <a:avLst/>
          </a:prstGeom>
          <a:noFill/>
        </p:spPr>
        <p:txBody>
          <a:bodyPr wrap="square">
            <a:spAutoFit/>
          </a:bodyPr>
          <a:lstStyle/>
          <a:p>
            <a:r>
              <a:rPr lang="en-US" sz="2000" i="1" dirty="0">
                <a:solidFill>
                  <a:srgbClr val="FF0000"/>
                </a:solidFill>
                <a:sym typeface="Wingdings" pitchFamily="2" charset="2"/>
              </a:rPr>
              <a:t>Set guardian</a:t>
            </a:r>
            <a:endParaRPr lang="en-US" sz="2000" i="1" dirty="0">
              <a:solidFill>
                <a:srgbClr val="FF0000"/>
              </a:solidFill>
            </a:endParaRPr>
          </a:p>
        </p:txBody>
      </p:sp>
      <p:sp>
        <p:nvSpPr>
          <p:cNvPr id="59" name="TextBox 58">
            <a:extLst>
              <a:ext uri="{FF2B5EF4-FFF2-40B4-BE49-F238E27FC236}">
                <a16:creationId xmlns:a16="http://schemas.microsoft.com/office/drawing/2014/main" id="{6EA6303F-1D61-F742-98AA-745CF9BFAFFC}"/>
              </a:ext>
            </a:extLst>
          </p:cNvPr>
          <p:cNvSpPr txBox="1"/>
          <p:nvPr/>
        </p:nvSpPr>
        <p:spPr>
          <a:xfrm>
            <a:off x="6036958" y="3108508"/>
            <a:ext cx="1739157" cy="400110"/>
          </a:xfrm>
          <a:prstGeom prst="rect">
            <a:avLst/>
          </a:prstGeom>
          <a:noFill/>
        </p:spPr>
        <p:txBody>
          <a:bodyPr wrap="square">
            <a:spAutoFit/>
          </a:bodyPr>
          <a:lstStyle/>
          <a:p>
            <a:r>
              <a:rPr lang="en-US" sz="2000" i="1" dirty="0">
                <a:solidFill>
                  <a:srgbClr val="FF0000"/>
                </a:solidFill>
                <a:sym typeface="Wingdings" pitchFamily="2" charset="2"/>
              </a:rPr>
              <a:t>Read guardian</a:t>
            </a:r>
            <a:endParaRPr lang="en-US" sz="2000" i="1" dirty="0">
              <a:solidFill>
                <a:srgbClr val="FF0000"/>
              </a:solidFill>
            </a:endParaRPr>
          </a:p>
        </p:txBody>
      </p:sp>
      <p:sp>
        <p:nvSpPr>
          <p:cNvPr id="60" name="Rectangle 59">
            <a:extLst>
              <a:ext uri="{FF2B5EF4-FFF2-40B4-BE49-F238E27FC236}">
                <a16:creationId xmlns:a16="http://schemas.microsoft.com/office/drawing/2014/main" id="{011E570E-3A38-2B40-B71C-C8642E566F17}"/>
              </a:ext>
            </a:extLst>
          </p:cNvPr>
          <p:cNvSpPr/>
          <p:nvPr/>
        </p:nvSpPr>
        <p:spPr>
          <a:xfrm>
            <a:off x="5767710" y="3195388"/>
            <a:ext cx="1919799" cy="580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C2B50DC1-15B6-614D-80C4-6E9A56B54C5B}"/>
              </a:ext>
            </a:extLst>
          </p:cNvPr>
          <p:cNvSpPr/>
          <p:nvPr/>
        </p:nvSpPr>
        <p:spPr>
          <a:xfrm>
            <a:off x="8691494" y="1851773"/>
            <a:ext cx="3102941" cy="263058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62" name="TextBox 61">
            <a:extLst>
              <a:ext uri="{FF2B5EF4-FFF2-40B4-BE49-F238E27FC236}">
                <a16:creationId xmlns:a16="http://schemas.microsoft.com/office/drawing/2014/main" id="{9AD5818C-7841-EE44-8A8E-C044D47D4D7A}"/>
              </a:ext>
            </a:extLst>
          </p:cNvPr>
          <p:cNvSpPr txBox="1"/>
          <p:nvPr/>
        </p:nvSpPr>
        <p:spPr>
          <a:xfrm>
            <a:off x="8691495" y="1832147"/>
            <a:ext cx="803425" cy="400110"/>
          </a:xfrm>
          <a:prstGeom prst="rect">
            <a:avLst/>
          </a:prstGeom>
          <a:noFill/>
        </p:spPr>
        <p:txBody>
          <a:bodyPr wrap="none" rtlCol="0">
            <a:spAutoFit/>
          </a:bodyPr>
          <a:lstStyle/>
          <a:p>
            <a:r>
              <a:rPr lang="en-US" sz="2000" b="1" dirty="0"/>
              <a:t>Insert</a:t>
            </a:r>
          </a:p>
        </p:txBody>
      </p:sp>
      <p:sp>
        <p:nvSpPr>
          <p:cNvPr id="63" name="TextBox 62">
            <a:extLst>
              <a:ext uri="{FF2B5EF4-FFF2-40B4-BE49-F238E27FC236}">
                <a16:creationId xmlns:a16="http://schemas.microsoft.com/office/drawing/2014/main" id="{9FDA085B-906E-784A-A5C1-A27E6D1BD4E4}"/>
              </a:ext>
            </a:extLst>
          </p:cNvPr>
          <p:cNvSpPr txBox="1"/>
          <p:nvPr/>
        </p:nvSpPr>
        <p:spPr>
          <a:xfrm>
            <a:off x="8975975" y="2201310"/>
            <a:ext cx="1923925" cy="2246769"/>
          </a:xfrm>
          <a:prstGeom prst="rect">
            <a:avLst/>
          </a:prstGeom>
          <a:noFill/>
        </p:spPr>
        <p:txBody>
          <a:bodyPr wrap="none" rtlCol="0">
            <a:spAutoFit/>
          </a:bodyPr>
          <a:lstStyle/>
          <a:p>
            <a:r>
              <a:rPr lang="en-US" sz="2000" dirty="0"/>
              <a:t>node = malloc()</a:t>
            </a:r>
          </a:p>
          <a:p>
            <a:endParaRPr lang="en-US" sz="2000" dirty="0"/>
          </a:p>
          <a:p>
            <a:r>
              <a:rPr lang="en-US" sz="2000" dirty="0" err="1"/>
              <a:t>node.key</a:t>
            </a:r>
            <a:r>
              <a:rPr lang="en-US" sz="2000" dirty="0"/>
              <a:t> = k</a:t>
            </a:r>
          </a:p>
          <a:p>
            <a:r>
              <a:rPr lang="en-US" sz="2000" dirty="0" err="1"/>
              <a:t>node.val</a:t>
            </a:r>
            <a:r>
              <a:rPr lang="en-US" sz="2000" dirty="0"/>
              <a:t>  = v</a:t>
            </a:r>
          </a:p>
          <a:p>
            <a:r>
              <a:rPr lang="en-US" sz="2000" dirty="0"/>
              <a:t>......</a:t>
            </a:r>
          </a:p>
          <a:p>
            <a:endParaRPr lang="en-US" sz="2000" dirty="0"/>
          </a:p>
          <a:p>
            <a:r>
              <a:rPr lang="en-US" sz="2000" dirty="0" err="1"/>
              <a:t>prev.next</a:t>
            </a:r>
            <a:r>
              <a:rPr lang="en-US" sz="2000" dirty="0"/>
              <a:t> = node</a:t>
            </a:r>
          </a:p>
        </p:txBody>
      </p:sp>
      <p:sp>
        <p:nvSpPr>
          <p:cNvPr id="64" name="Oval 63">
            <a:extLst>
              <a:ext uri="{FF2B5EF4-FFF2-40B4-BE49-F238E27FC236}">
                <a16:creationId xmlns:a16="http://schemas.microsoft.com/office/drawing/2014/main" id="{4A6C57A4-5587-4749-A376-13D46920AF64}"/>
              </a:ext>
            </a:extLst>
          </p:cNvPr>
          <p:cNvSpPr/>
          <p:nvPr/>
        </p:nvSpPr>
        <p:spPr>
          <a:xfrm>
            <a:off x="3756537" y="3524800"/>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5" name="TextBox 64">
            <a:extLst>
              <a:ext uri="{FF2B5EF4-FFF2-40B4-BE49-F238E27FC236}">
                <a16:creationId xmlns:a16="http://schemas.microsoft.com/office/drawing/2014/main" id="{373685F4-9B28-A64B-A697-FDBE836E360E}"/>
              </a:ext>
            </a:extLst>
          </p:cNvPr>
          <p:cNvSpPr txBox="1"/>
          <p:nvPr/>
        </p:nvSpPr>
        <p:spPr>
          <a:xfrm>
            <a:off x="960682" y="4354103"/>
            <a:ext cx="1555430" cy="707886"/>
          </a:xfrm>
          <a:prstGeom prst="rect">
            <a:avLst/>
          </a:prstGeom>
          <a:noFill/>
        </p:spPr>
        <p:txBody>
          <a:bodyPr wrap="square">
            <a:spAutoFit/>
          </a:bodyPr>
          <a:lstStyle/>
          <a:p>
            <a:r>
              <a:rPr lang="en-US" sz="2000" dirty="0">
                <a:sym typeface="Wingdings" pitchFamily="2" charset="2"/>
              </a:rPr>
              <a:t>Linearization</a:t>
            </a:r>
          </a:p>
          <a:p>
            <a:r>
              <a:rPr lang="en-US" sz="2000" dirty="0">
                <a:sym typeface="Wingdings" pitchFamily="2" charset="2"/>
              </a:rPr>
              <a:t>Point</a:t>
            </a:r>
            <a:endParaRPr lang="en-US" sz="2000" dirty="0"/>
          </a:p>
        </p:txBody>
      </p:sp>
      <p:sp>
        <p:nvSpPr>
          <p:cNvPr id="66" name="Oval 65">
            <a:extLst>
              <a:ext uri="{FF2B5EF4-FFF2-40B4-BE49-F238E27FC236}">
                <a16:creationId xmlns:a16="http://schemas.microsoft.com/office/drawing/2014/main" id="{6A6080D7-2224-1C4E-862E-27FD80C99701}"/>
              </a:ext>
            </a:extLst>
          </p:cNvPr>
          <p:cNvSpPr/>
          <p:nvPr/>
        </p:nvSpPr>
        <p:spPr>
          <a:xfrm>
            <a:off x="5889345" y="3521710"/>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7" name="Rectangle 66">
            <a:extLst>
              <a:ext uri="{FF2B5EF4-FFF2-40B4-BE49-F238E27FC236}">
                <a16:creationId xmlns:a16="http://schemas.microsoft.com/office/drawing/2014/main" id="{2C73BA07-93B7-E240-9160-82AFC6A5DC54}"/>
              </a:ext>
            </a:extLst>
          </p:cNvPr>
          <p:cNvSpPr/>
          <p:nvPr/>
        </p:nvSpPr>
        <p:spPr>
          <a:xfrm>
            <a:off x="8691008" y="3773711"/>
            <a:ext cx="3102939" cy="6915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F2892236-6DCB-DE44-9D8E-E42C96F4C58D}"/>
              </a:ext>
            </a:extLst>
          </p:cNvPr>
          <p:cNvSpPr txBox="1"/>
          <p:nvPr/>
        </p:nvSpPr>
        <p:spPr>
          <a:xfrm>
            <a:off x="8990662" y="3773711"/>
            <a:ext cx="1199919" cy="400110"/>
          </a:xfrm>
          <a:prstGeom prst="rect">
            <a:avLst/>
          </a:prstGeom>
          <a:noFill/>
        </p:spPr>
        <p:txBody>
          <a:bodyPr wrap="square">
            <a:spAutoFit/>
          </a:bodyPr>
          <a:lstStyle/>
          <a:p>
            <a:r>
              <a:rPr lang="en-US" sz="2000" i="1" dirty="0">
                <a:solidFill>
                  <a:srgbClr val="FF0000"/>
                </a:solidFill>
                <a:sym typeface="Wingdings" pitchFamily="2" charset="2"/>
              </a:rPr>
              <a:t>Publish</a:t>
            </a:r>
            <a:endParaRPr lang="en-US" sz="2000" i="1" dirty="0">
              <a:solidFill>
                <a:srgbClr val="FF0000"/>
              </a:solidFill>
            </a:endParaRPr>
          </a:p>
        </p:txBody>
      </p:sp>
      <p:sp>
        <p:nvSpPr>
          <p:cNvPr id="69" name="Oval 68">
            <a:extLst>
              <a:ext uri="{FF2B5EF4-FFF2-40B4-BE49-F238E27FC236}">
                <a16:creationId xmlns:a16="http://schemas.microsoft.com/office/drawing/2014/main" id="{F117DE75-438D-2F4C-B8B4-317E9D1EDD5B}"/>
              </a:ext>
            </a:extLst>
          </p:cNvPr>
          <p:cNvSpPr/>
          <p:nvPr/>
        </p:nvSpPr>
        <p:spPr>
          <a:xfrm>
            <a:off x="8807539" y="417382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9">
            <a:extLst>
              <a:ext uri="{FF2B5EF4-FFF2-40B4-BE49-F238E27FC236}">
                <a16:creationId xmlns:a16="http://schemas.microsoft.com/office/drawing/2014/main" id="{9AF75CEC-4C5B-B447-9591-94F8AE22A2E7}"/>
              </a:ext>
            </a:extLst>
          </p:cNvPr>
          <p:cNvSpPr/>
          <p:nvPr/>
        </p:nvSpPr>
        <p:spPr>
          <a:xfrm>
            <a:off x="687571" y="292547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Rectangle 70">
            <a:extLst>
              <a:ext uri="{FF2B5EF4-FFF2-40B4-BE49-F238E27FC236}">
                <a16:creationId xmlns:a16="http://schemas.microsoft.com/office/drawing/2014/main" id="{1667607D-BD5A-254C-88D6-F64313F262E1}"/>
              </a:ext>
            </a:extLst>
          </p:cNvPr>
          <p:cNvSpPr/>
          <p:nvPr/>
        </p:nvSpPr>
        <p:spPr>
          <a:xfrm>
            <a:off x="573284" y="2580714"/>
            <a:ext cx="1849344" cy="580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02358298-7D7F-E24F-A2C5-0572277910FD}"/>
              </a:ext>
            </a:extLst>
          </p:cNvPr>
          <p:cNvSpPr txBox="1"/>
          <p:nvPr/>
        </p:nvSpPr>
        <p:spPr>
          <a:xfrm>
            <a:off x="893624" y="2543526"/>
            <a:ext cx="1555430" cy="400110"/>
          </a:xfrm>
          <a:prstGeom prst="rect">
            <a:avLst/>
          </a:prstGeom>
          <a:noFill/>
        </p:spPr>
        <p:txBody>
          <a:bodyPr wrap="square">
            <a:spAutoFit/>
          </a:bodyPr>
          <a:lstStyle/>
          <a:p>
            <a:r>
              <a:rPr lang="en-US" sz="2000" i="1" dirty="0">
                <a:solidFill>
                  <a:srgbClr val="FF0000"/>
                </a:solidFill>
                <a:sym typeface="Wingdings" pitchFamily="2" charset="2"/>
              </a:rPr>
              <a:t>Atomic Inst</a:t>
            </a:r>
            <a:endParaRPr lang="en-US" sz="2000" i="1" dirty="0">
              <a:solidFill>
                <a:srgbClr val="FF0000"/>
              </a:solidFill>
            </a:endParaRPr>
          </a:p>
        </p:txBody>
      </p:sp>
      <p:sp>
        <p:nvSpPr>
          <p:cNvPr id="73" name="Oval 72">
            <a:extLst>
              <a:ext uri="{FF2B5EF4-FFF2-40B4-BE49-F238E27FC236}">
                <a16:creationId xmlns:a16="http://schemas.microsoft.com/office/drawing/2014/main" id="{067314F2-A7BB-B04A-96A7-A7B9C2269F38}"/>
              </a:ext>
            </a:extLst>
          </p:cNvPr>
          <p:cNvSpPr/>
          <p:nvPr/>
        </p:nvSpPr>
        <p:spPr>
          <a:xfrm>
            <a:off x="688568" y="4616606"/>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Rectangle 34">
            <a:extLst>
              <a:ext uri="{FF2B5EF4-FFF2-40B4-BE49-F238E27FC236}">
                <a16:creationId xmlns:a16="http://schemas.microsoft.com/office/drawing/2014/main" id="{4E7F5C0D-B19D-BB44-A212-FB35E6CEEA8F}"/>
              </a:ext>
            </a:extLst>
          </p:cNvPr>
          <p:cNvSpPr/>
          <p:nvPr/>
        </p:nvSpPr>
        <p:spPr>
          <a:xfrm>
            <a:off x="8691008" y="2543526"/>
            <a:ext cx="3102939" cy="118858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2736B1A7-3C97-3A46-B920-E1DA71BD4BE6}"/>
              </a:ext>
            </a:extLst>
          </p:cNvPr>
          <p:cNvSpPr txBox="1"/>
          <p:nvPr/>
        </p:nvSpPr>
        <p:spPr>
          <a:xfrm>
            <a:off x="8989211" y="2535623"/>
            <a:ext cx="2491772" cy="400110"/>
          </a:xfrm>
          <a:prstGeom prst="rect">
            <a:avLst/>
          </a:prstGeom>
          <a:noFill/>
        </p:spPr>
        <p:txBody>
          <a:bodyPr wrap="square">
            <a:spAutoFit/>
          </a:bodyPr>
          <a:lstStyle/>
          <a:p>
            <a:r>
              <a:rPr lang="en-US" sz="2000" i="1" dirty="0">
                <a:solidFill>
                  <a:srgbClr val="00B050"/>
                </a:solidFill>
                <a:sym typeface="Wingdings" pitchFamily="2" charset="2"/>
              </a:rPr>
              <a:t>Initialization</a:t>
            </a:r>
            <a:endParaRPr lang="en-US" sz="2000" i="1" dirty="0">
              <a:solidFill>
                <a:srgbClr val="00B050"/>
              </a:solidFill>
            </a:endParaRPr>
          </a:p>
        </p:txBody>
      </p:sp>
      <p:sp>
        <p:nvSpPr>
          <p:cNvPr id="39" name="TextBox 38">
            <a:extLst>
              <a:ext uri="{FF2B5EF4-FFF2-40B4-BE49-F238E27FC236}">
                <a16:creationId xmlns:a16="http://schemas.microsoft.com/office/drawing/2014/main" id="{96B0B069-D696-DF4E-BAF6-4839CC7250C8}"/>
              </a:ext>
            </a:extLst>
          </p:cNvPr>
          <p:cNvSpPr txBox="1"/>
          <p:nvPr/>
        </p:nvSpPr>
        <p:spPr>
          <a:xfrm>
            <a:off x="10330530" y="2930484"/>
            <a:ext cx="1475612" cy="461665"/>
          </a:xfrm>
          <a:prstGeom prst="rect">
            <a:avLst/>
          </a:prstGeom>
          <a:noFill/>
        </p:spPr>
        <p:txBody>
          <a:bodyPr wrap="square">
            <a:spAutoFit/>
          </a:bodyPr>
          <a:lstStyle/>
          <a:p>
            <a:pPr algn="ctr"/>
            <a:r>
              <a:rPr lang="en-US" sz="2400" b="1" dirty="0">
                <a:solidFill>
                  <a:srgbClr val="00B050"/>
                </a:solidFill>
                <a:sym typeface="Wingdings" pitchFamily="2" charset="2"/>
              </a:rPr>
              <a:t>No LPs.</a:t>
            </a:r>
            <a:endParaRPr lang="en-US" sz="2400" b="1" dirty="0">
              <a:solidFill>
                <a:srgbClr val="00B050"/>
              </a:solidFill>
            </a:endParaRPr>
          </a:p>
        </p:txBody>
      </p:sp>
      <p:cxnSp>
        <p:nvCxnSpPr>
          <p:cNvPr id="5" name="Straight Arrow Connector 4">
            <a:extLst>
              <a:ext uri="{FF2B5EF4-FFF2-40B4-BE49-F238E27FC236}">
                <a16:creationId xmlns:a16="http://schemas.microsoft.com/office/drawing/2014/main" id="{B5CB8C84-99D3-9345-A8A2-D0E953F6E262}"/>
              </a:ext>
            </a:extLst>
          </p:cNvPr>
          <p:cNvCxnSpPr/>
          <p:nvPr/>
        </p:nvCxnSpPr>
        <p:spPr>
          <a:xfrm>
            <a:off x="5492852" y="3620845"/>
            <a:ext cx="2743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33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23" grpId="0"/>
      <p:bldP spid="25" grpId="0" animBg="1"/>
      <p:bldP spid="27" grpId="0"/>
      <p:bldP spid="28" grpId="0"/>
      <p:bldP spid="32" grpId="0" animBg="1"/>
      <p:bldP spid="52" grpId="0"/>
      <p:bldP spid="53" grpId="0"/>
      <p:bldP spid="54" grpId="0" animBg="1"/>
      <p:bldP spid="55" grpId="0"/>
      <p:bldP spid="56" grpId="0"/>
      <p:bldP spid="57" grpId="0" animBg="1"/>
      <p:bldP spid="58" grpId="0"/>
      <p:bldP spid="59" grpId="0"/>
      <p:bldP spid="60" grpId="0" animBg="1"/>
      <p:bldP spid="61" grpId="0" animBg="1"/>
      <p:bldP spid="62" grpId="0"/>
      <p:bldP spid="63" grpId="0"/>
      <p:bldP spid="64" grpId="0" animBg="1"/>
      <p:bldP spid="65" grpId="0"/>
      <p:bldP spid="66" grpId="0" animBg="1"/>
      <p:bldP spid="67" grpId="0" animBg="1"/>
      <p:bldP spid="68" grpId="0"/>
      <p:bldP spid="69" grpId="0" animBg="1"/>
      <p:bldP spid="70" grpId="0" animBg="1"/>
      <p:bldP spid="71" grpId="0" animBg="1"/>
      <p:bldP spid="72" grpId="0"/>
      <p:bldP spid="73" grpId="0" animBg="1"/>
      <p:bldP spid="35" grpId="0" animBg="1"/>
      <p:bldP spid="36"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409575" y="362605"/>
            <a:ext cx="10515600" cy="510541"/>
          </a:xfrm>
        </p:spPr>
        <p:txBody>
          <a:bodyPr>
            <a:normAutofit fontScale="90000"/>
          </a:bodyPr>
          <a:lstStyle/>
          <a:p>
            <a:r>
              <a:rPr lang="en-US" dirty="0"/>
              <a:t>Outline</a:t>
            </a:r>
          </a:p>
        </p:txBody>
      </p:sp>
      <p:sp>
        <p:nvSpPr>
          <p:cNvPr id="3" name="Slide Number Placeholder 2">
            <a:extLst>
              <a:ext uri="{FF2B5EF4-FFF2-40B4-BE49-F238E27FC236}">
                <a16:creationId xmlns:a16="http://schemas.microsoft.com/office/drawing/2014/main" id="{BC2A7882-8D87-1641-B1B9-22D9D8DCCDE8}"/>
              </a:ext>
            </a:extLst>
          </p:cNvPr>
          <p:cNvSpPr>
            <a:spLocks noGrp="1"/>
          </p:cNvSpPr>
          <p:nvPr>
            <p:ph type="sldNum" sz="quarter" idx="10"/>
          </p:nvPr>
        </p:nvSpPr>
        <p:spPr/>
        <p:txBody>
          <a:bodyPr/>
          <a:lstStyle/>
          <a:p>
            <a:fld id="{857551B3-D6DC-457C-8811-E5AD463B26DA}" type="slidenum">
              <a:rPr lang="en-US" smtClean="0"/>
              <a:pPr/>
              <a:t>21</a:t>
            </a:fld>
            <a:endParaRPr lang="en-US" dirty="0"/>
          </a:p>
        </p:txBody>
      </p:sp>
      <p:sp>
        <p:nvSpPr>
          <p:cNvPr id="4" name="Rectangle 3">
            <a:extLst>
              <a:ext uri="{FF2B5EF4-FFF2-40B4-BE49-F238E27FC236}">
                <a16:creationId xmlns:a16="http://schemas.microsoft.com/office/drawing/2014/main" id="{A573C5BE-883F-974D-B8C8-B9CC4979C815}"/>
              </a:ext>
            </a:extLst>
          </p:cNvPr>
          <p:cNvSpPr/>
          <p:nvPr/>
        </p:nvSpPr>
        <p:spPr>
          <a:xfrm>
            <a:off x="367535" y="1143358"/>
            <a:ext cx="92933" cy="49179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61DDF34-3F33-284E-92B2-686B6C8C2342}"/>
              </a:ext>
            </a:extLst>
          </p:cNvPr>
          <p:cNvSpPr txBox="1"/>
          <p:nvPr/>
        </p:nvSpPr>
        <p:spPr>
          <a:xfrm>
            <a:off x="502508" y="1375248"/>
            <a:ext cx="2023824" cy="4152034"/>
          </a:xfrm>
          <a:prstGeom prst="rect">
            <a:avLst/>
          </a:prstGeom>
          <a:noFill/>
        </p:spPr>
        <p:txBody>
          <a:bodyPr wrap="none" rtlCol="0" anchor="ctr">
            <a:spAutoFit/>
          </a:bodyPr>
          <a:lstStyle/>
          <a:p>
            <a:pPr marL="342900" indent="-342900">
              <a:lnSpc>
                <a:spcPct val="300000"/>
              </a:lnSpc>
              <a:buFont typeface="Arial" panose="020B0604020202020204" pitchFamily="34" charset="0"/>
              <a:buChar char="•"/>
            </a:pPr>
            <a:r>
              <a:rPr lang="en-US" sz="2300" dirty="0"/>
              <a:t>Introduction</a:t>
            </a:r>
            <a:endParaRPr lang="en-US" sz="2300" b="1" i="1" u="sng" dirty="0">
              <a:solidFill>
                <a:srgbClr val="FF0000"/>
              </a:solidFill>
            </a:endParaRPr>
          </a:p>
          <a:p>
            <a:pPr marL="342900" indent="-342900">
              <a:lnSpc>
                <a:spcPct val="300000"/>
              </a:lnSpc>
              <a:buFont typeface="Arial" panose="020B0604020202020204" pitchFamily="34" charset="0"/>
              <a:buChar char="•"/>
            </a:pPr>
            <a:r>
              <a:rPr lang="en-US" sz="2300" dirty="0" err="1"/>
              <a:t>Durinn</a:t>
            </a:r>
            <a:endParaRPr lang="en-US" sz="2300" dirty="0"/>
          </a:p>
          <a:p>
            <a:pPr marL="342900" indent="-342900">
              <a:lnSpc>
                <a:spcPct val="300000"/>
              </a:lnSpc>
              <a:buFont typeface="Arial" panose="020B0604020202020204" pitchFamily="34" charset="0"/>
              <a:buChar char="•"/>
            </a:pPr>
            <a:r>
              <a:rPr lang="en-US" sz="2300" b="1" i="1" u="sng" dirty="0">
                <a:solidFill>
                  <a:srgbClr val="FF0000"/>
                </a:solidFill>
              </a:rPr>
              <a:t>Evaluation</a:t>
            </a:r>
          </a:p>
          <a:p>
            <a:pPr marL="342900" indent="-342900">
              <a:lnSpc>
                <a:spcPct val="300000"/>
              </a:lnSpc>
              <a:buFont typeface="Arial" panose="020B0604020202020204" pitchFamily="34" charset="0"/>
              <a:buChar char="•"/>
            </a:pPr>
            <a:r>
              <a:rPr lang="en-US" sz="2300" dirty="0"/>
              <a:t>Conclusion</a:t>
            </a:r>
          </a:p>
        </p:txBody>
      </p:sp>
    </p:spTree>
    <p:extLst>
      <p:ext uri="{BB962C8B-B14F-4D97-AF65-F5344CB8AC3E}">
        <p14:creationId xmlns:p14="http://schemas.microsoft.com/office/powerpoint/2010/main" val="4221535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Evaluation</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22</a:t>
            </a:fld>
            <a:endParaRPr lang="en-US" dirty="0"/>
          </a:p>
        </p:txBody>
      </p:sp>
      <p:sp>
        <p:nvSpPr>
          <p:cNvPr id="5" name="TextBox 4">
            <a:extLst>
              <a:ext uri="{FF2B5EF4-FFF2-40B4-BE49-F238E27FC236}">
                <a16:creationId xmlns:a16="http://schemas.microsoft.com/office/drawing/2014/main" id="{08D1355A-5147-5846-9126-60CFE1B42DF5}"/>
              </a:ext>
            </a:extLst>
          </p:cNvPr>
          <p:cNvSpPr txBox="1"/>
          <p:nvPr/>
        </p:nvSpPr>
        <p:spPr>
          <a:xfrm>
            <a:off x="409575" y="3584950"/>
            <a:ext cx="11163670" cy="1569660"/>
          </a:xfrm>
          <a:prstGeom prst="rect">
            <a:avLst/>
          </a:prstGeom>
          <a:noFill/>
        </p:spPr>
        <p:txBody>
          <a:bodyPr wrap="square" rtlCol="0">
            <a:spAutoFit/>
          </a:bodyPr>
          <a:lstStyle/>
          <a:p>
            <a:r>
              <a:rPr lang="en-US" sz="2400" b="1" dirty="0">
                <a:sym typeface="Wingdings" pitchFamily="2" charset="2"/>
              </a:rPr>
              <a:t>Evaluation Questions:</a:t>
            </a:r>
          </a:p>
          <a:p>
            <a:pPr marL="342900" indent="-342900">
              <a:buFont typeface="Arial" panose="020B0604020202020204" pitchFamily="34" charset="0"/>
              <a:buChar char="•"/>
            </a:pPr>
            <a:r>
              <a:rPr lang="en-US" sz="2400" dirty="0">
                <a:sym typeface="Wingdings" pitchFamily="2" charset="2"/>
              </a:rPr>
              <a:t>Can </a:t>
            </a:r>
            <a:r>
              <a:rPr lang="en-US" sz="2400" dirty="0" err="1">
                <a:sym typeface="Wingdings" pitchFamily="2" charset="2"/>
              </a:rPr>
              <a:t>Durinn</a:t>
            </a:r>
            <a:r>
              <a:rPr lang="en-US" sz="2400" dirty="0">
                <a:sym typeface="Wingdings" pitchFamily="2" charset="2"/>
              </a:rPr>
              <a:t> detect new bugs?</a:t>
            </a:r>
          </a:p>
          <a:p>
            <a:pPr marL="342900" indent="-342900">
              <a:buFont typeface="Arial" panose="020B0604020202020204" pitchFamily="34" charset="0"/>
              <a:buChar char="•"/>
            </a:pPr>
            <a:r>
              <a:rPr lang="en-US" sz="2400" dirty="0">
                <a:sym typeface="Wingdings" pitchFamily="2" charset="2"/>
              </a:rPr>
              <a:t>How effective and sound is </a:t>
            </a:r>
            <a:r>
              <a:rPr lang="en-US" sz="2400" dirty="0" err="1">
                <a:sym typeface="Wingdings" pitchFamily="2" charset="2"/>
              </a:rPr>
              <a:t>Durinn’s</a:t>
            </a:r>
            <a:r>
              <a:rPr lang="en-US" sz="2400" dirty="0">
                <a:sym typeface="Wingdings" pitchFamily="2" charset="2"/>
              </a:rPr>
              <a:t> likely-LP technique?</a:t>
            </a:r>
          </a:p>
          <a:p>
            <a:pPr marL="342900" indent="-342900">
              <a:buFont typeface="Arial" panose="020B0604020202020204" pitchFamily="34" charset="0"/>
              <a:buChar char="•"/>
            </a:pPr>
            <a:r>
              <a:rPr lang="en-US" sz="2400" dirty="0">
                <a:sym typeface="Wingdings" pitchFamily="2" charset="2"/>
              </a:rPr>
              <a:t>Does </a:t>
            </a:r>
            <a:r>
              <a:rPr lang="en-US" sz="2400" dirty="0" err="1">
                <a:sym typeface="Wingdings" pitchFamily="2" charset="2"/>
              </a:rPr>
              <a:t>Durinn</a:t>
            </a:r>
            <a:r>
              <a:rPr lang="en-US" sz="2400" dirty="0">
                <a:sym typeface="Wingdings" pitchFamily="2" charset="2"/>
              </a:rPr>
              <a:t> outperform the state-of-the-art?</a:t>
            </a:r>
          </a:p>
        </p:txBody>
      </p:sp>
      <p:sp>
        <p:nvSpPr>
          <p:cNvPr id="6" name="TextBox 5">
            <a:extLst>
              <a:ext uri="{FF2B5EF4-FFF2-40B4-BE49-F238E27FC236}">
                <a16:creationId xmlns:a16="http://schemas.microsoft.com/office/drawing/2014/main" id="{5D760303-FA15-DE47-A058-D09175728645}"/>
              </a:ext>
            </a:extLst>
          </p:cNvPr>
          <p:cNvSpPr txBox="1"/>
          <p:nvPr/>
        </p:nvSpPr>
        <p:spPr>
          <a:xfrm>
            <a:off x="459582" y="1019551"/>
            <a:ext cx="11163670" cy="2308324"/>
          </a:xfrm>
          <a:prstGeom prst="rect">
            <a:avLst/>
          </a:prstGeom>
          <a:noFill/>
        </p:spPr>
        <p:txBody>
          <a:bodyPr wrap="square" rtlCol="0">
            <a:spAutoFit/>
          </a:bodyPr>
          <a:lstStyle/>
          <a:p>
            <a:r>
              <a:rPr lang="en-US" sz="2400" b="1" dirty="0">
                <a:sym typeface="Wingdings" pitchFamily="2" charset="2"/>
              </a:rPr>
              <a:t>Tested Applications:</a:t>
            </a:r>
          </a:p>
          <a:p>
            <a:pPr marL="342900" indent="-342900">
              <a:buFont typeface="Arial" panose="020B0604020202020204" pitchFamily="34" charset="0"/>
              <a:buChar char="•"/>
            </a:pPr>
            <a:r>
              <a:rPr lang="en-US" sz="2400" dirty="0">
                <a:sym typeface="Wingdings" pitchFamily="2" charset="2"/>
              </a:rPr>
              <a:t>13 concurrent NVM data structures</a:t>
            </a:r>
          </a:p>
          <a:p>
            <a:pPr marL="800100" lvl="1" indent="-342900">
              <a:buFont typeface="Arial" panose="020B0604020202020204" pitchFamily="34" charset="0"/>
              <a:buChar char="•"/>
            </a:pPr>
            <a:r>
              <a:rPr lang="en-US" sz="2400" dirty="0">
                <a:sym typeface="Wingdings" pitchFamily="2" charset="2"/>
              </a:rPr>
              <a:t>Array, queue, linked list, skip list, </a:t>
            </a:r>
            <a:r>
              <a:rPr lang="en-US" sz="2400" dirty="0" err="1">
                <a:sym typeface="Wingdings" pitchFamily="2" charset="2"/>
              </a:rPr>
              <a:t>hashtable</a:t>
            </a:r>
            <a:r>
              <a:rPr lang="en-US" sz="2400" dirty="0">
                <a:sym typeface="Wingdings" pitchFamily="2" charset="2"/>
              </a:rPr>
              <a:t>, radix tree, </a:t>
            </a:r>
            <a:r>
              <a:rPr lang="en-US" sz="2400" dirty="0" err="1">
                <a:sym typeface="Wingdings" pitchFamily="2" charset="2"/>
              </a:rPr>
              <a:t>B+tree</a:t>
            </a:r>
            <a:r>
              <a:rPr lang="en-US" sz="2400" dirty="0">
                <a:sym typeface="Wingdings" pitchFamily="2" charset="2"/>
              </a:rPr>
              <a:t> and </a:t>
            </a:r>
            <a:r>
              <a:rPr lang="en-US" sz="2400" dirty="0" err="1">
                <a:sym typeface="Wingdings" pitchFamily="2" charset="2"/>
              </a:rPr>
              <a:t>trie</a:t>
            </a: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Low-level persistence primitives and high-level persistence transactions</a:t>
            </a:r>
          </a:p>
          <a:p>
            <a:pPr marL="342900" indent="-342900">
              <a:buFont typeface="Arial" panose="020B0604020202020204" pitchFamily="34" charset="0"/>
              <a:buChar char="•"/>
            </a:pPr>
            <a:r>
              <a:rPr lang="en-US" sz="2400" dirty="0">
                <a:sym typeface="Wingdings" pitchFamily="2" charset="2"/>
              </a:rPr>
              <a:t>Lock-based and lock-free</a:t>
            </a:r>
          </a:p>
          <a:p>
            <a:pPr marL="342900" indent="-342900">
              <a:buFont typeface="Arial" panose="020B0604020202020204" pitchFamily="34" charset="0"/>
              <a:buChar char="•"/>
            </a:pPr>
            <a:r>
              <a:rPr lang="en-US" sz="2400" dirty="0">
                <a:sym typeface="Wingdings" pitchFamily="2" charset="2"/>
              </a:rPr>
              <a:t>1000 operations generated by AFL++ </a:t>
            </a:r>
            <a:r>
              <a:rPr lang="en-US" sz="2400" dirty="0" err="1">
                <a:sym typeface="Wingdings" pitchFamily="2" charset="2"/>
              </a:rPr>
              <a:t>fuzzer</a:t>
            </a:r>
            <a:endParaRPr lang="en-US" sz="2400" dirty="0">
              <a:sym typeface="Wingdings" pitchFamily="2" charset="2"/>
            </a:endParaRPr>
          </a:p>
        </p:txBody>
      </p:sp>
    </p:spTree>
    <p:extLst>
      <p:ext uri="{BB962C8B-B14F-4D97-AF65-F5344CB8AC3E}">
        <p14:creationId xmlns:p14="http://schemas.microsoft.com/office/powerpoint/2010/main" val="131273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Detected DL bugs</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23</a:t>
            </a:fld>
            <a:endParaRPr lang="en-US" dirty="0"/>
          </a:p>
        </p:txBody>
      </p:sp>
      <p:pic>
        <p:nvPicPr>
          <p:cNvPr id="6" name="Picture 5" descr="Table&#10;&#10;Description automatically generated">
            <a:extLst>
              <a:ext uri="{FF2B5EF4-FFF2-40B4-BE49-F238E27FC236}">
                <a16:creationId xmlns:a16="http://schemas.microsoft.com/office/drawing/2014/main" id="{B509A4F4-E585-7049-940D-FDA45A2553F0}"/>
              </a:ext>
            </a:extLst>
          </p:cNvPr>
          <p:cNvPicPr>
            <a:picLocks noChangeAspect="1"/>
          </p:cNvPicPr>
          <p:nvPr/>
        </p:nvPicPr>
        <p:blipFill>
          <a:blip r:embed="rId3"/>
          <a:stretch>
            <a:fillRect/>
          </a:stretch>
        </p:blipFill>
        <p:spPr>
          <a:xfrm>
            <a:off x="0" y="1198818"/>
            <a:ext cx="12192000" cy="5167766"/>
          </a:xfrm>
          <a:prstGeom prst="rect">
            <a:avLst/>
          </a:prstGeom>
        </p:spPr>
      </p:pic>
      <p:sp>
        <p:nvSpPr>
          <p:cNvPr id="8" name="Rectangle 7">
            <a:extLst>
              <a:ext uri="{FF2B5EF4-FFF2-40B4-BE49-F238E27FC236}">
                <a16:creationId xmlns:a16="http://schemas.microsoft.com/office/drawing/2014/main" id="{427DB4D1-16E2-3840-A0AE-65DBD36BA843}"/>
              </a:ext>
            </a:extLst>
          </p:cNvPr>
          <p:cNvSpPr/>
          <p:nvPr/>
        </p:nvSpPr>
        <p:spPr>
          <a:xfrm>
            <a:off x="1683026" y="1349490"/>
            <a:ext cx="662609" cy="4856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AF0E9D4-B4F0-5F41-8D34-04112BB20EAA}"/>
              </a:ext>
            </a:extLst>
          </p:cNvPr>
          <p:cNvSpPr/>
          <p:nvPr/>
        </p:nvSpPr>
        <p:spPr>
          <a:xfrm>
            <a:off x="2345636" y="1349490"/>
            <a:ext cx="490330" cy="4856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5D89414-66FA-2742-8FE2-011E652EE51C}"/>
              </a:ext>
            </a:extLst>
          </p:cNvPr>
          <p:cNvSpPr/>
          <p:nvPr/>
        </p:nvSpPr>
        <p:spPr>
          <a:xfrm>
            <a:off x="2835966" y="1349490"/>
            <a:ext cx="636104" cy="4856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BE50A1-5EBE-034C-88AA-4D0729758214}"/>
              </a:ext>
            </a:extLst>
          </p:cNvPr>
          <p:cNvSpPr/>
          <p:nvPr/>
        </p:nvSpPr>
        <p:spPr>
          <a:xfrm>
            <a:off x="5208104" y="1349490"/>
            <a:ext cx="523461" cy="4856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8CE72-179A-024F-A6A4-7C0CB9A6007F}"/>
              </a:ext>
            </a:extLst>
          </p:cNvPr>
          <p:cNvSpPr/>
          <p:nvPr/>
        </p:nvSpPr>
        <p:spPr>
          <a:xfrm>
            <a:off x="3505200" y="1349490"/>
            <a:ext cx="1702904" cy="4856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1A929C-3725-9040-8DAF-0DE9F8C2D9A3}"/>
              </a:ext>
            </a:extLst>
          </p:cNvPr>
          <p:cNvSpPr/>
          <p:nvPr/>
        </p:nvSpPr>
        <p:spPr>
          <a:xfrm>
            <a:off x="5738190" y="1349490"/>
            <a:ext cx="2676939" cy="4856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91F67C-8C09-8244-A09C-9D7EF7C4581D}"/>
              </a:ext>
            </a:extLst>
          </p:cNvPr>
          <p:cNvSpPr/>
          <p:nvPr/>
        </p:nvSpPr>
        <p:spPr>
          <a:xfrm>
            <a:off x="8438323" y="1350318"/>
            <a:ext cx="1182756" cy="4856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CA65362-44B6-6D42-9345-946A38CFEEEC}"/>
              </a:ext>
            </a:extLst>
          </p:cNvPr>
          <p:cNvSpPr/>
          <p:nvPr/>
        </p:nvSpPr>
        <p:spPr>
          <a:xfrm>
            <a:off x="9637645" y="1349490"/>
            <a:ext cx="2272747" cy="48560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9CC3B32-2C27-8B41-AC82-608A4EB09878}"/>
              </a:ext>
            </a:extLst>
          </p:cNvPr>
          <p:cNvSpPr txBox="1"/>
          <p:nvPr/>
        </p:nvSpPr>
        <p:spPr>
          <a:xfrm>
            <a:off x="2570921" y="887825"/>
            <a:ext cx="6681316" cy="461665"/>
          </a:xfrm>
          <a:prstGeom prst="rect">
            <a:avLst/>
          </a:prstGeom>
          <a:noFill/>
        </p:spPr>
        <p:txBody>
          <a:bodyPr wrap="none" rtlCol="0">
            <a:spAutoFit/>
          </a:bodyPr>
          <a:lstStyle/>
          <a:p>
            <a:r>
              <a:rPr lang="en-US" sz="2400" i="1" dirty="0"/>
              <a:t>Detected 10 DL1 bugs, 7 DL2 bugs, and 10 DL3 bugs.</a:t>
            </a:r>
          </a:p>
        </p:txBody>
      </p:sp>
    </p:spTree>
    <p:extLst>
      <p:ext uri="{BB962C8B-B14F-4D97-AF65-F5344CB8AC3E}">
        <p14:creationId xmlns:p14="http://schemas.microsoft.com/office/powerpoint/2010/main" val="36258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AF8015-08D9-3D48-AA76-F963F333F054}"/>
              </a:ext>
            </a:extLst>
          </p:cNvPr>
          <p:cNvPicPr>
            <a:picLocks noChangeAspect="1"/>
          </p:cNvPicPr>
          <p:nvPr/>
        </p:nvPicPr>
        <p:blipFill>
          <a:blip r:embed="rId3"/>
          <a:stretch>
            <a:fillRect/>
          </a:stretch>
        </p:blipFill>
        <p:spPr>
          <a:xfrm>
            <a:off x="2203257" y="1021994"/>
            <a:ext cx="7879080" cy="4297680"/>
          </a:xfrm>
          <a:prstGeom prst="rect">
            <a:avLst/>
          </a:prstGeom>
        </p:spPr>
      </p:pic>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7" y="362605"/>
            <a:ext cx="11806743" cy="510541"/>
          </a:xfrm>
        </p:spPr>
        <p:txBody>
          <a:bodyPr>
            <a:normAutofit fontScale="90000"/>
          </a:bodyPr>
          <a:lstStyle/>
          <a:p>
            <a:r>
              <a:rPr lang="en-US" sz="3400" dirty="0"/>
              <a:t>Effectiveness and soundness of Likely-Linearization Point Inference</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24</a:t>
            </a:fld>
            <a:endParaRPr lang="en-US" dirty="0"/>
          </a:p>
        </p:txBody>
      </p:sp>
      <p:sp>
        <p:nvSpPr>
          <p:cNvPr id="11" name="Rectangle 10">
            <a:extLst>
              <a:ext uri="{FF2B5EF4-FFF2-40B4-BE49-F238E27FC236}">
                <a16:creationId xmlns:a16="http://schemas.microsoft.com/office/drawing/2014/main" id="{2D7CFBD6-5E94-B54A-9EBF-E863020F2A10}"/>
              </a:ext>
            </a:extLst>
          </p:cNvPr>
          <p:cNvSpPr/>
          <p:nvPr/>
        </p:nvSpPr>
        <p:spPr>
          <a:xfrm>
            <a:off x="3439773" y="3434157"/>
            <a:ext cx="613186" cy="1504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873E032-1651-B843-8E4F-0B972939C04D}"/>
              </a:ext>
            </a:extLst>
          </p:cNvPr>
          <p:cNvSpPr/>
          <p:nvPr/>
        </p:nvSpPr>
        <p:spPr>
          <a:xfrm>
            <a:off x="4074475" y="3434156"/>
            <a:ext cx="613186" cy="1506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3E36472-6693-A04F-BE54-9A90BBF3A7CC}"/>
              </a:ext>
            </a:extLst>
          </p:cNvPr>
          <p:cNvSpPr/>
          <p:nvPr/>
        </p:nvSpPr>
        <p:spPr>
          <a:xfrm>
            <a:off x="4758000" y="3434156"/>
            <a:ext cx="613186" cy="1506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0CB651-5879-014A-88A9-CCDCBA62FADF}"/>
              </a:ext>
            </a:extLst>
          </p:cNvPr>
          <p:cNvSpPr/>
          <p:nvPr/>
        </p:nvSpPr>
        <p:spPr>
          <a:xfrm>
            <a:off x="5400658" y="3434155"/>
            <a:ext cx="613186" cy="1506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EB5536C-C2DA-594C-9941-2660DF68219F}"/>
              </a:ext>
            </a:extLst>
          </p:cNvPr>
          <p:cNvSpPr/>
          <p:nvPr/>
        </p:nvSpPr>
        <p:spPr>
          <a:xfrm>
            <a:off x="2664024" y="1548415"/>
            <a:ext cx="3349820" cy="282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94BF74-6245-C342-809A-18459C77CB96}"/>
              </a:ext>
            </a:extLst>
          </p:cNvPr>
          <p:cNvSpPr/>
          <p:nvPr/>
        </p:nvSpPr>
        <p:spPr>
          <a:xfrm>
            <a:off x="2669625" y="1806394"/>
            <a:ext cx="3664743" cy="282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2482AF-5BEB-A841-A9A5-7286302AB1A1}"/>
              </a:ext>
            </a:extLst>
          </p:cNvPr>
          <p:cNvSpPr/>
          <p:nvPr/>
        </p:nvSpPr>
        <p:spPr>
          <a:xfrm>
            <a:off x="2647448" y="2093686"/>
            <a:ext cx="3664743" cy="282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447FDE9-8AB2-6749-AACE-BA5ACC6B1819}"/>
              </a:ext>
            </a:extLst>
          </p:cNvPr>
          <p:cNvSpPr/>
          <p:nvPr/>
        </p:nvSpPr>
        <p:spPr>
          <a:xfrm>
            <a:off x="2662386" y="2374967"/>
            <a:ext cx="3664743" cy="282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0B4168F-19C2-F446-8436-644D172DFB7C}"/>
              </a:ext>
            </a:extLst>
          </p:cNvPr>
          <p:cNvSpPr/>
          <p:nvPr/>
        </p:nvSpPr>
        <p:spPr>
          <a:xfrm>
            <a:off x="7012197" y="1156220"/>
            <a:ext cx="634701" cy="3784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50D1B2EB-6E45-0F49-A81E-B79379FE578C}"/>
              </a:ext>
            </a:extLst>
          </p:cNvPr>
          <p:cNvSpPr/>
          <p:nvPr/>
        </p:nvSpPr>
        <p:spPr>
          <a:xfrm>
            <a:off x="7654856" y="1154982"/>
            <a:ext cx="650812" cy="3784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41586BC-8348-F44C-8361-6C3060C64E22}"/>
              </a:ext>
            </a:extLst>
          </p:cNvPr>
          <p:cNvSpPr/>
          <p:nvPr/>
        </p:nvSpPr>
        <p:spPr>
          <a:xfrm>
            <a:off x="8332586" y="1154981"/>
            <a:ext cx="669323" cy="3784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C5E3EFF-D68B-3F4F-8B72-E3BC947543CD}"/>
              </a:ext>
            </a:extLst>
          </p:cNvPr>
          <p:cNvSpPr/>
          <p:nvPr/>
        </p:nvSpPr>
        <p:spPr>
          <a:xfrm>
            <a:off x="9037078" y="1154981"/>
            <a:ext cx="688773" cy="3784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208F3A7F-28D3-A74E-8A6F-4DD5DEA96293}"/>
              </a:ext>
            </a:extLst>
          </p:cNvPr>
          <p:cNvSpPr txBox="1"/>
          <p:nvPr/>
        </p:nvSpPr>
        <p:spPr>
          <a:xfrm>
            <a:off x="2152701" y="5290335"/>
            <a:ext cx="6232668" cy="461665"/>
          </a:xfrm>
          <a:prstGeom prst="rect">
            <a:avLst/>
          </a:prstGeom>
          <a:noFill/>
        </p:spPr>
        <p:txBody>
          <a:bodyPr wrap="none" rtlCol="0">
            <a:spAutoFit/>
          </a:bodyPr>
          <a:lstStyle/>
          <a:p>
            <a:pPr marL="342900" lvl="0" indent="-342900" defTabSz="914400">
              <a:buFont typeface="Arial" panose="020B0604020202020204" pitchFamily="34" charset="0"/>
              <a:buChar char="•"/>
              <a:defRPr/>
            </a:pPr>
            <a:r>
              <a:rPr lang="en-US" sz="2400" dirty="0" err="1"/>
              <a:t>Durinn</a:t>
            </a:r>
            <a:r>
              <a:rPr lang="en-US" sz="2400" dirty="0"/>
              <a:t> only tests 35% and 82% of Total Stores</a:t>
            </a:r>
          </a:p>
        </p:txBody>
      </p:sp>
      <p:sp>
        <p:nvSpPr>
          <p:cNvPr id="26" name="TextBox 25">
            <a:extLst>
              <a:ext uri="{FF2B5EF4-FFF2-40B4-BE49-F238E27FC236}">
                <a16:creationId xmlns:a16="http://schemas.microsoft.com/office/drawing/2014/main" id="{A7B41CBD-1C05-554F-A3ED-4BA5A9202B41}"/>
              </a:ext>
            </a:extLst>
          </p:cNvPr>
          <p:cNvSpPr txBox="1"/>
          <p:nvPr/>
        </p:nvSpPr>
        <p:spPr>
          <a:xfrm>
            <a:off x="2152701" y="5726429"/>
            <a:ext cx="6152966" cy="461665"/>
          </a:xfrm>
          <a:prstGeom prst="rect">
            <a:avLst/>
          </a:prstGeom>
          <a:noFill/>
        </p:spPr>
        <p:txBody>
          <a:bodyPr wrap="none" rtlCol="0">
            <a:spAutoFit/>
          </a:bodyPr>
          <a:lstStyle/>
          <a:p>
            <a:pPr marL="342900" lvl="0" indent="-342900" defTabSz="914400">
              <a:buFont typeface="Arial" panose="020B0604020202020204" pitchFamily="34" charset="0"/>
              <a:buChar char="•"/>
              <a:defRPr/>
            </a:pPr>
            <a:r>
              <a:rPr lang="en-US" sz="2400" dirty="0" err="1"/>
              <a:t>Durinn</a:t>
            </a:r>
            <a:r>
              <a:rPr lang="en-US" sz="2400" dirty="0"/>
              <a:t> did not miss true Linearization points</a:t>
            </a:r>
          </a:p>
        </p:txBody>
      </p:sp>
    </p:spTree>
    <p:extLst>
      <p:ext uri="{BB962C8B-B14F-4D97-AF65-F5344CB8AC3E}">
        <p14:creationId xmlns:p14="http://schemas.microsoft.com/office/powerpoint/2010/main" val="306226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7" grpId="0" animBg="1"/>
      <p:bldP spid="18" grpId="0" animBg="1"/>
      <p:bldP spid="19" grpId="0" animBg="1"/>
      <p:bldP spid="21" grpId="0" animBg="1"/>
      <p:bldP spid="22" grpId="0" animBg="1"/>
      <p:bldP spid="23" grpId="0" animBg="1"/>
      <p:bldP spid="24" grpId="0" animBg="1"/>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7" y="362605"/>
            <a:ext cx="11276887" cy="510541"/>
          </a:xfrm>
        </p:spPr>
        <p:txBody>
          <a:bodyPr>
            <a:normAutofit fontScale="90000"/>
          </a:bodyPr>
          <a:lstStyle/>
          <a:p>
            <a:r>
              <a:rPr lang="en-US" dirty="0"/>
              <a:t>Comparison against Witcher</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25</a:t>
            </a:fld>
            <a:endParaRPr lang="en-US" dirty="0"/>
          </a:p>
        </p:txBody>
      </p:sp>
      <p:sp>
        <p:nvSpPr>
          <p:cNvPr id="6" name="TextBox 5">
            <a:extLst>
              <a:ext uri="{FF2B5EF4-FFF2-40B4-BE49-F238E27FC236}">
                <a16:creationId xmlns:a16="http://schemas.microsoft.com/office/drawing/2014/main" id="{C5D078F4-DB96-1842-AC46-8B2D07B02DC4}"/>
              </a:ext>
            </a:extLst>
          </p:cNvPr>
          <p:cNvSpPr txBox="1"/>
          <p:nvPr/>
        </p:nvSpPr>
        <p:spPr>
          <a:xfrm>
            <a:off x="210837" y="1050078"/>
            <a:ext cx="6317779" cy="1429622"/>
          </a:xfrm>
          <a:prstGeom prst="rect">
            <a:avLst/>
          </a:prstGeom>
          <a:noFill/>
        </p:spPr>
        <p:txBody>
          <a:bodyPr wrap="square" rtlCol="0">
            <a:spAutoFit/>
          </a:bodyPr>
          <a:lstStyle/>
          <a:p>
            <a:pPr>
              <a:lnSpc>
                <a:spcPct val="150000"/>
              </a:lnSpc>
            </a:pPr>
            <a:r>
              <a:rPr lang="en-US" sz="2000" b="1" dirty="0">
                <a:sym typeface="Wingdings" pitchFamily="2" charset="2"/>
              </a:rPr>
              <a:t>Bug Detection:</a:t>
            </a:r>
          </a:p>
          <a:p>
            <a:pPr marL="342900" indent="-342900">
              <a:lnSpc>
                <a:spcPct val="150000"/>
              </a:lnSpc>
              <a:buFont typeface="Arial" panose="020B0604020202020204" pitchFamily="34" charset="0"/>
              <a:buChar char="•"/>
            </a:pPr>
            <a:r>
              <a:rPr lang="en-US" sz="2000" dirty="0" err="1">
                <a:sym typeface="Wingdings" pitchFamily="2" charset="2"/>
              </a:rPr>
              <a:t>Durinn</a:t>
            </a:r>
            <a:r>
              <a:rPr lang="en-US" sz="2000" dirty="0">
                <a:sym typeface="Wingdings" pitchFamily="2" charset="2"/>
              </a:rPr>
              <a:t> reports 10 DL3 bugs that Witcher missed</a:t>
            </a:r>
          </a:p>
          <a:p>
            <a:pPr marL="342900" indent="-342900">
              <a:lnSpc>
                <a:spcPct val="150000"/>
              </a:lnSpc>
              <a:buFont typeface="Arial" panose="020B0604020202020204" pitchFamily="34" charset="0"/>
              <a:buChar char="•"/>
            </a:pPr>
            <a:r>
              <a:rPr lang="en-US" sz="2000" dirty="0" err="1">
                <a:sym typeface="Wingdings" pitchFamily="2" charset="2"/>
              </a:rPr>
              <a:t>Durinn</a:t>
            </a:r>
            <a:r>
              <a:rPr lang="en-US" sz="2000" dirty="0">
                <a:sym typeface="Wingdings" pitchFamily="2" charset="2"/>
              </a:rPr>
              <a:t> reduces the test space of thread interleaving</a:t>
            </a:r>
          </a:p>
        </p:txBody>
      </p:sp>
      <p:sp>
        <p:nvSpPr>
          <p:cNvPr id="3" name="TextBox 2">
            <a:extLst>
              <a:ext uri="{FF2B5EF4-FFF2-40B4-BE49-F238E27FC236}">
                <a16:creationId xmlns:a16="http://schemas.microsoft.com/office/drawing/2014/main" id="{9521AFC1-10AF-E445-B713-8E2777F0F218}"/>
              </a:ext>
            </a:extLst>
          </p:cNvPr>
          <p:cNvSpPr txBox="1"/>
          <p:nvPr/>
        </p:nvSpPr>
        <p:spPr>
          <a:xfrm>
            <a:off x="210837" y="3399279"/>
            <a:ext cx="6317779" cy="1429622"/>
          </a:xfrm>
          <a:prstGeom prst="rect">
            <a:avLst/>
          </a:prstGeom>
          <a:noFill/>
        </p:spPr>
        <p:txBody>
          <a:bodyPr wrap="square" rtlCol="0">
            <a:spAutoFit/>
          </a:bodyPr>
          <a:lstStyle/>
          <a:p>
            <a:pPr>
              <a:lnSpc>
                <a:spcPct val="150000"/>
              </a:lnSpc>
            </a:pPr>
            <a:r>
              <a:rPr lang="en-US" sz="2000" b="1" dirty="0">
                <a:sym typeface="Wingdings" pitchFamily="2" charset="2"/>
              </a:rPr>
              <a:t>Test Space Reduction:</a:t>
            </a:r>
            <a:endParaRPr lang="en-US" sz="2000" dirty="0"/>
          </a:p>
          <a:p>
            <a:pPr marL="342900" indent="-342900">
              <a:lnSpc>
                <a:spcPct val="150000"/>
              </a:lnSpc>
              <a:buFont typeface="Arial" panose="020B0604020202020204" pitchFamily="34" charset="0"/>
              <a:buChar char="•"/>
            </a:pPr>
            <a:r>
              <a:rPr lang="en-US" sz="2000" dirty="0"/>
              <a:t>Witcher performs several times more tests than </a:t>
            </a:r>
            <a:r>
              <a:rPr lang="en-US" sz="2000" dirty="0" err="1"/>
              <a:t>Durinn</a:t>
            </a:r>
            <a:endParaRPr lang="en-US" sz="2000" dirty="0"/>
          </a:p>
          <a:p>
            <a:pPr marL="342900" indent="-342900">
              <a:lnSpc>
                <a:spcPct val="150000"/>
              </a:lnSpc>
              <a:buFont typeface="Arial" panose="020B0604020202020204" pitchFamily="34" charset="0"/>
              <a:buChar char="•"/>
            </a:pPr>
            <a:r>
              <a:rPr lang="en-US" sz="2000" dirty="0" err="1"/>
              <a:t>Durinn</a:t>
            </a:r>
            <a:r>
              <a:rPr lang="en-US" sz="2000" dirty="0"/>
              <a:t> only </a:t>
            </a:r>
            <a:r>
              <a:rPr lang="en-US" sz="2000" dirty="0" err="1"/>
              <a:t>adversarially</a:t>
            </a:r>
            <a:r>
              <a:rPr lang="en-US" sz="2000" dirty="0"/>
              <a:t> tests worst-case scenarios</a:t>
            </a:r>
          </a:p>
        </p:txBody>
      </p:sp>
      <p:pic>
        <p:nvPicPr>
          <p:cNvPr id="8" name="Picture 7">
            <a:extLst>
              <a:ext uri="{FF2B5EF4-FFF2-40B4-BE49-F238E27FC236}">
                <a16:creationId xmlns:a16="http://schemas.microsoft.com/office/drawing/2014/main" id="{2D2989A7-C2A2-B34D-A039-0C89261E1768}"/>
              </a:ext>
            </a:extLst>
          </p:cNvPr>
          <p:cNvPicPr>
            <a:picLocks noChangeAspect="1"/>
          </p:cNvPicPr>
          <p:nvPr/>
        </p:nvPicPr>
        <p:blipFill>
          <a:blip r:embed="rId3"/>
          <a:stretch>
            <a:fillRect/>
          </a:stretch>
        </p:blipFill>
        <p:spPr>
          <a:xfrm>
            <a:off x="6632791" y="1381431"/>
            <a:ext cx="5548771" cy="4164587"/>
          </a:xfrm>
          <a:prstGeom prst="rect">
            <a:avLst/>
          </a:prstGeom>
        </p:spPr>
      </p:pic>
    </p:spTree>
    <p:extLst>
      <p:ext uri="{BB962C8B-B14F-4D97-AF65-F5344CB8AC3E}">
        <p14:creationId xmlns:p14="http://schemas.microsoft.com/office/powerpoint/2010/main" val="376752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409575" y="362605"/>
            <a:ext cx="10515600" cy="510541"/>
          </a:xfrm>
        </p:spPr>
        <p:txBody>
          <a:bodyPr>
            <a:normAutofit fontScale="90000"/>
          </a:bodyPr>
          <a:lstStyle/>
          <a:p>
            <a:r>
              <a:rPr lang="en-US" dirty="0"/>
              <a:t>Outline</a:t>
            </a:r>
          </a:p>
        </p:txBody>
      </p:sp>
      <p:sp>
        <p:nvSpPr>
          <p:cNvPr id="3" name="Slide Number Placeholder 2">
            <a:extLst>
              <a:ext uri="{FF2B5EF4-FFF2-40B4-BE49-F238E27FC236}">
                <a16:creationId xmlns:a16="http://schemas.microsoft.com/office/drawing/2014/main" id="{BC2A7882-8D87-1641-B1B9-22D9D8DCCDE8}"/>
              </a:ext>
            </a:extLst>
          </p:cNvPr>
          <p:cNvSpPr>
            <a:spLocks noGrp="1"/>
          </p:cNvSpPr>
          <p:nvPr>
            <p:ph type="sldNum" sz="quarter" idx="10"/>
          </p:nvPr>
        </p:nvSpPr>
        <p:spPr/>
        <p:txBody>
          <a:bodyPr/>
          <a:lstStyle/>
          <a:p>
            <a:fld id="{857551B3-D6DC-457C-8811-E5AD463B26DA}" type="slidenum">
              <a:rPr lang="en-US" smtClean="0"/>
              <a:pPr/>
              <a:t>26</a:t>
            </a:fld>
            <a:endParaRPr lang="en-US" dirty="0"/>
          </a:p>
        </p:txBody>
      </p:sp>
      <p:sp>
        <p:nvSpPr>
          <p:cNvPr id="4" name="Rectangle 3">
            <a:extLst>
              <a:ext uri="{FF2B5EF4-FFF2-40B4-BE49-F238E27FC236}">
                <a16:creationId xmlns:a16="http://schemas.microsoft.com/office/drawing/2014/main" id="{A573C5BE-883F-974D-B8C8-B9CC4979C815}"/>
              </a:ext>
            </a:extLst>
          </p:cNvPr>
          <p:cNvSpPr/>
          <p:nvPr/>
        </p:nvSpPr>
        <p:spPr>
          <a:xfrm>
            <a:off x="367535" y="1143358"/>
            <a:ext cx="92933" cy="49179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61DDF34-3F33-284E-92B2-686B6C8C2342}"/>
              </a:ext>
            </a:extLst>
          </p:cNvPr>
          <p:cNvSpPr txBox="1"/>
          <p:nvPr/>
        </p:nvSpPr>
        <p:spPr>
          <a:xfrm>
            <a:off x="502508" y="1375248"/>
            <a:ext cx="2023824" cy="4152034"/>
          </a:xfrm>
          <a:prstGeom prst="rect">
            <a:avLst/>
          </a:prstGeom>
          <a:noFill/>
        </p:spPr>
        <p:txBody>
          <a:bodyPr wrap="none" rtlCol="0" anchor="ctr">
            <a:spAutoFit/>
          </a:bodyPr>
          <a:lstStyle/>
          <a:p>
            <a:pPr marL="342900" indent="-342900">
              <a:lnSpc>
                <a:spcPct val="300000"/>
              </a:lnSpc>
              <a:buFont typeface="Arial" panose="020B0604020202020204" pitchFamily="34" charset="0"/>
              <a:buChar char="•"/>
            </a:pPr>
            <a:r>
              <a:rPr lang="en-US" sz="2300" dirty="0"/>
              <a:t>Introduction</a:t>
            </a:r>
            <a:endParaRPr lang="en-US" sz="2300" b="1" i="1" u="sng" dirty="0">
              <a:solidFill>
                <a:srgbClr val="FF0000"/>
              </a:solidFill>
            </a:endParaRPr>
          </a:p>
          <a:p>
            <a:pPr marL="342900" indent="-342900">
              <a:lnSpc>
                <a:spcPct val="300000"/>
              </a:lnSpc>
              <a:buFont typeface="Arial" panose="020B0604020202020204" pitchFamily="34" charset="0"/>
              <a:buChar char="•"/>
            </a:pPr>
            <a:r>
              <a:rPr lang="en-US" sz="2300" dirty="0" err="1"/>
              <a:t>Durinn</a:t>
            </a:r>
            <a:endParaRPr lang="en-US" sz="2300" dirty="0"/>
          </a:p>
          <a:p>
            <a:pPr marL="342900" indent="-342900">
              <a:lnSpc>
                <a:spcPct val="300000"/>
              </a:lnSpc>
              <a:buFont typeface="Arial" panose="020B0604020202020204" pitchFamily="34" charset="0"/>
              <a:buChar char="•"/>
            </a:pPr>
            <a:r>
              <a:rPr lang="en-US" sz="2300" dirty="0"/>
              <a:t>Evaluation</a:t>
            </a:r>
          </a:p>
          <a:p>
            <a:pPr marL="342900" indent="-342900">
              <a:lnSpc>
                <a:spcPct val="300000"/>
              </a:lnSpc>
              <a:buFont typeface="Arial" panose="020B0604020202020204" pitchFamily="34" charset="0"/>
              <a:buChar char="•"/>
            </a:pPr>
            <a:r>
              <a:rPr lang="en-US" sz="2300" b="1" i="1" u="sng" dirty="0">
                <a:solidFill>
                  <a:srgbClr val="FF0000"/>
                </a:solidFill>
              </a:rPr>
              <a:t>Conclusion</a:t>
            </a:r>
          </a:p>
        </p:txBody>
      </p:sp>
    </p:spTree>
    <p:extLst>
      <p:ext uri="{BB962C8B-B14F-4D97-AF65-F5344CB8AC3E}">
        <p14:creationId xmlns:p14="http://schemas.microsoft.com/office/powerpoint/2010/main" val="3001009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Conclusion</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27</a:t>
            </a:fld>
            <a:endParaRPr lang="en-US" dirty="0"/>
          </a:p>
        </p:txBody>
      </p:sp>
      <p:sp>
        <p:nvSpPr>
          <p:cNvPr id="86" name="TextBox 85">
            <a:extLst>
              <a:ext uri="{FF2B5EF4-FFF2-40B4-BE49-F238E27FC236}">
                <a16:creationId xmlns:a16="http://schemas.microsoft.com/office/drawing/2014/main" id="{A89ABF54-23D9-0543-A122-78ED0B939262}"/>
              </a:ext>
            </a:extLst>
          </p:cNvPr>
          <p:cNvSpPr txBox="1"/>
          <p:nvPr/>
        </p:nvSpPr>
        <p:spPr>
          <a:xfrm>
            <a:off x="86264" y="2310971"/>
            <a:ext cx="184731" cy="369332"/>
          </a:xfrm>
          <a:prstGeom prst="rect">
            <a:avLst/>
          </a:prstGeom>
          <a:noFill/>
        </p:spPr>
        <p:txBody>
          <a:bodyPr wrap="none" rtlCol="0">
            <a:spAutoFit/>
          </a:bodyPr>
          <a:lstStyle/>
          <a:p>
            <a:endParaRPr lang="en-US"/>
          </a:p>
        </p:txBody>
      </p:sp>
      <p:sp>
        <p:nvSpPr>
          <p:cNvPr id="51" name="TextBox 50">
            <a:extLst>
              <a:ext uri="{FF2B5EF4-FFF2-40B4-BE49-F238E27FC236}">
                <a16:creationId xmlns:a16="http://schemas.microsoft.com/office/drawing/2014/main" id="{F53C45AB-0169-AC5F-F5FB-528F166E123E}"/>
              </a:ext>
            </a:extLst>
          </p:cNvPr>
          <p:cNvSpPr txBox="1"/>
          <p:nvPr/>
        </p:nvSpPr>
        <p:spPr>
          <a:xfrm>
            <a:off x="409575" y="1047995"/>
            <a:ext cx="11163670" cy="2308324"/>
          </a:xfrm>
          <a:prstGeom prst="rect">
            <a:avLst/>
          </a:prstGeom>
          <a:noFill/>
        </p:spPr>
        <p:txBody>
          <a:bodyPr wrap="square" rtlCol="0">
            <a:spAutoFit/>
          </a:bodyPr>
          <a:lstStyle/>
          <a:p>
            <a:r>
              <a:rPr lang="en-US" sz="2400" dirty="0" err="1">
                <a:sym typeface="Wingdings" pitchFamily="2" charset="2"/>
              </a:rPr>
              <a:t>Durinn</a:t>
            </a: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The first Durable Linearizability checker</a:t>
            </a:r>
          </a:p>
          <a:p>
            <a:pPr marL="342900" indent="-342900">
              <a:buFont typeface="Arial" panose="020B0604020202020204" pitchFamily="34" charset="0"/>
              <a:buChar char="•"/>
            </a:pPr>
            <a:r>
              <a:rPr lang="en-US" sz="2400" dirty="0">
                <a:sym typeface="Wingdings" pitchFamily="2" charset="2"/>
              </a:rPr>
              <a:t>Three Durable Linearizability bug patterns</a:t>
            </a:r>
          </a:p>
          <a:p>
            <a:pPr marL="342900" indent="-342900">
              <a:buFont typeface="Arial" panose="020B0604020202020204" pitchFamily="34" charset="0"/>
              <a:buChar char="•"/>
            </a:pPr>
            <a:r>
              <a:rPr lang="en-US" sz="2400" dirty="0">
                <a:sym typeface="Wingdings" pitchFamily="2" charset="2"/>
              </a:rPr>
              <a:t>Adversarial Crash State and Thread Interleaving Construction</a:t>
            </a:r>
          </a:p>
          <a:p>
            <a:pPr marL="342900" indent="-342900">
              <a:buFont typeface="Arial" panose="020B0604020202020204" pitchFamily="34" charset="0"/>
              <a:buChar char="•"/>
            </a:pPr>
            <a:r>
              <a:rPr lang="en-US" sz="2400" dirty="0">
                <a:sym typeface="Wingdings" pitchFamily="2" charset="2"/>
              </a:rPr>
              <a:t>Likely-Linearization Point inference</a:t>
            </a:r>
          </a:p>
          <a:p>
            <a:pPr marL="342900" indent="-342900">
              <a:buFont typeface="Arial" panose="020B0604020202020204" pitchFamily="34" charset="0"/>
              <a:buChar char="•"/>
            </a:pPr>
            <a:r>
              <a:rPr lang="en-US" sz="2400" dirty="0">
                <a:sym typeface="Wingdings" pitchFamily="2" charset="2"/>
              </a:rPr>
              <a:t>Detected 27 (15 new) bugs</a:t>
            </a:r>
          </a:p>
        </p:txBody>
      </p:sp>
    </p:spTree>
    <p:extLst>
      <p:ext uri="{BB962C8B-B14F-4D97-AF65-F5344CB8AC3E}">
        <p14:creationId xmlns:p14="http://schemas.microsoft.com/office/powerpoint/2010/main" val="403228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Durable Linearizability Validation</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28</a:t>
            </a:fld>
            <a:endParaRPr lang="en-US" dirty="0"/>
          </a:p>
        </p:txBody>
      </p:sp>
      <p:sp>
        <p:nvSpPr>
          <p:cNvPr id="5" name="TextBox 4">
            <a:extLst>
              <a:ext uri="{FF2B5EF4-FFF2-40B4-BE49-F238E27FC236}">
                <a16:creationId xmlns:a16="http://schemas.microsoft.com/office/drawing/2014/main" id="{E1848F71-00BC-0049-B5CC-D675F057BB11}"/>
              </a:ext>
            </a:extLst>
          </p:cNvPr>
          <p:cNvSpPr txBox="1"/>
          <p:nvPr/>
        </p:nvSpPr>
        <p:spPr>
          <a:xfrm>
            <a:off x="409575" y="2591326"/>
            <a:ext cx="11497080" cy="1200329"/>
          </a:xfrm>
          <a:prstGeom prst="rect">
            <a:avLst/>
          </a:prstGeom>
          <a:noFill/>
        </p:spPr>
        <p:txBody>
          <a:bodyPr wrap="square" rtlCol="0">
            <a:spAutoFit/>
          </a:bodyPr>
          <a:lstStyle/>
          <a:p>
            <a:r>
              <a:rPr lang="en-US" sz="2400" b="1" dirty="0">
                <a:sym typeface="Wingdings" pitchFamily="2" charset="2"/>
              </a:rPr>
              <a:t>What to Check?</a:t>
            </a:r>
          </a:p>
          <a:p>
            <a:pPr marL="342900" indent="-342900">
              <a:buFont typeface="Arial" panose="020B0604020202020204" pitchFamily="34" charset="0"/>
              <a:buChar char="•"/>
            </a:pPr>
            <a:r>
              <a:rPr lang="en-US" sz="2400" dirty="0">
                <a:sym typeface="Wingdings" pitchFamily="2" charset="2"/>
              </a:rPr>
              <a:t>(C2) whether all operations before crash take effects</a:t>
            </a:r>
          </a:p>
          <a:p>
            <a:pPr marL="342900" indent="-342900">
              <a:buFont typeface="Arial" panose="020B0604020202020204" pitchFamily="34" charset="0"/>
              <a:buChar char="•"/>
            </a:pPr>
            <a:r>
              <a:rPr lang="en-US" sz="2400" dirty="0">
                <a:sym typeface="Wingdings" pitchFamily="2" charset="2"/>
              </a:rPr>
              <a:t>(C3) whether the crashed operation is either fully executed or not at all executed</a:t>
            </a:r>
          </a:p>
        </p:txBody>
      </p:sp>
      <p:sp>
        <p:nvSpPr>
          <p:cNvPr id="6" name="TextBox 5">
            <a:extLst>
              <a:ext uri="{FF2B5EF4-FFF2-40B4-BE49-F238E27FC236}">
                <a16:creationId xmlns:a16="http://schemas.microsoft.com/office/drawing/2014/main" id="{AEE4BA16-C76F-E84B-898A-675A6034EB96}"/>
              </a:ext>
            </a:extLst>
          </p:cNvPr>
          <p:cNvSpPr txBox="1"/>
          <p:nvPr/>
        </p:nvSpPr>
        <p:spPr>
          <a:xfrm>
            <a:off x="409575" y="4169403"/>
            <a:ext cx="11497080" cy="1938992"/>
          </a:xfrm>
          <a:prstGeom prst="rect">
            <a:avLst/>
          </a:prstGeom>
          <a:noFill/>
        </p:spPr>
        <p:txBody>
          <a:bodyPr wrap="square" rtlCol="0">
            <a:spAutoFit/>
          </a:bodyPr>
          <a:lstStyle/>
          <a:p>
            <a:r>
              <a:rPr lang="en-US" sz="2400" b="1" dirty="0">
                <a:sym typeface="Wingdings" pitchFamily="2" charset="2"/>
              </a:rPr>
              <a:t>How to Check?</a:t>
            </a:r>
          </a:p>
          <a:p>
            <a:pPr marL="457200" indent="-457200">
              <a:buFont typeface="+mj-lt"/>
              <a:buAutoNum type="arabicParenR"/>
            </a:pPr>
            <a:r>
              <a:rPr lang="en-US" sz="2400" dirty="0">
                <a:sym typeface="Wingdings" pitchFamily="2" charset="2"/>
              </a:rPr>
              <a:t>A list of get operations 		 	(C2)</a:t>
            </a:r>
          </a:p>
          <a:p>
            <a:pPr marL="457200" indent="-457200">
              <a:buFont typeface="+mj-lt"/>
              <a:buAutoNum type="arabicParenR"/>
            </a:pPr>
            <a:r>
              <a:rPr lang="en-US" sz="2400" dirty="0">
                <a:sym typeface="Wingdings" pitchFamily="2" charset="2"/>
              </a:rPr>
              <a:t>A get operation 				  	(C3)</a:t>
            </a:r>
          </a:p>
          <a:p>
            <a:pPr marL="457200" indent="-457200">
              <a:buFont typeface="+mj-lt"/>
              <a:buAutoNum type="arabicParenR"/>
            </a:pPr>
            <a:r>
              <a:rPr lang="en-US" sz="2400" dirty="0">
                <a:sym typeface="Wingdings" pitchFamily="2" charset="2"/>
              </a:rPr>
              <a:t>A list of delete operations			clear</a:t>
            </a:r>
          </a:p>
          <a:p>
            <a:pPr marL="457200" indent="-457200">
              <a:buFont typeface="+mj-lt"/>
              <a:buAutoNum type="arabicParenR"/>
            </a:pPr>
            <a:r>
              <a:rPr lang="en-US" sz="2400" dirty="0">
                <a:sym typeface="Wingdings" pitchFamily="2" charset="2"/>
              </a:rPr>
              <a:t>A list of get operations		 	check it’s cleared </a:t>
            </a:r>
          </a:p>
        </p:txBody>
      </p:sp>
      <p:grpSp>
        <p:nvGrpSpPr>
          <p:cNvPr id="7" name="Group 6">
            <a:extLst>
              <a:ext uri="{FF2B5EF4-FFF2-40B4-BE49-F238E27FC236}">
                <a16:creationId xmlns:a16="http://schemas.microsoft.com/office/drawing/2014/main" id="{2BE5A343-E568-8C42-96BB-2E5148B8C616}"/>
              </a:ext>
            </a:extLst>
          </p:cNvPr>
          <p:cNvGrpSpPr/>
          <p:nvPr/>
        </p:nvGrpSpPr>
        <p:grpSpPr>
          <a:xfrm>
            <a:off x="2297708" y="1129789"/>
            <a:ext cx="6864968" cy="1030229"/>
            <a:chOff x="2225309" y="952491"/>
            <a:chExt cx="6864968" cy="1030229"/>
          </a:xfrm>
        </p:grpSpPr>
        <p:sp>
          <p:nvSpPr>
            <p:cNvPr id="8" name="TextBox 7">
              <a:extLst>
                <a:ext uri="{FF2B5EF4-FFF2-40B4-BE49-F238E27FC236}">
                  <a16:creationId xmlns:a16="http://schemas.microsoft.com/office/drawing/2014/main" id="{F836E618-705D-DD48-AA65-9E05D75BDCE0}"/>
                </a:ext>
              </a:extLst>
            </p:cNvPr>
            <p:cNvSpPr txBox="1"/>
            <p:nvPr/>
          </p:nvSpPr>
          <p:spPr>
            <a:xfrm>
              <a:off x="2225309" y="1121128"/>
              <a:ext cx="675185" cy="261610"/>
            </a:xfrm>
            <a:prstGeom prst="rect">
              <a:avLst/>
            </a:prstGeom>
            <a:noFill/>
          </p:spPr>
          <p:txBody>
            <a:bodyPr wrap="none" rtlCol="0">
              <a:spAutoFit/>
            </a:bodyPr>
            <a:lstStyle/>
            <a:p>
              <a:r>
                <a:rPr lang="en-US" sz="1100" dirty="0"/>
                <a:t>Program</a:t>
              </a:r>
            </a:p>
          </p:txBody>
        </p:sp>
        <p:sp>
          <p:nvSpPr>
            <p:cNvPr id="9" name="TextBox 8">
              <a:extLst>
                <a:ext uri="{FF2B5EF4-FFF2-40B4-BE49-F238E27FC236}">
                  <a16:creationId xmlns:a16="http://schemas.microsoft.com/office/drawing/2014/main" id="{D9C02561-6C72-B342-9DF7-0C66BBF61CE4}"/>
                </a:ext>
              </a:extLst>
            </p:cNvPr>
            <p:cNvSpPr txBox="1"/>
            <p:nvPr/>
          </p:nvSpPr>
          <p:spPr>
            <a:xfrm>
              <a:off x="2230225" y="1486997"/>
              <a:ext cx="452367" cy="430887"/>
            </a:xfrm>
            <a:prstGeom prst="rect">
              <a:avLst/>
            </a:prstGeom>
            <a:noFill/>
          </p:spPr>
          <p:txBody>
            <a:bodyPr wrap="none" rtlCol="0">
              <a:spAutoFit/>
            </a:bodyPr>
            <a:lstStyle/>
            <a:p>
              <a:pPr algn="ctr"/>
              <a:r>
                <a:rPr lang="en-US" sz="1100" dirty="0"/>
                <a:t>Test</a:t>
              </a:r>
            </a:p>
            <a:p>
              <a:pPr algn="ctr"/>
              <a:r>
                <a:rPr lang="en-US" sz="1100" dirty="0"/>
                <a:t>Case</a:t>
              </a:r>
            </a:p>
          </p:txBody>
        </p:sp>
        <p:sp>
          <p:nvSpPr>
            <p:cNvPr id="10" name="TextBox 9">
              <a:extLst>
                <a:ext uri="{FF2B5EF4-FFF2-40B4-BE49-F238E27FC236}">
                  <a16:creationId xmlns:a16="http://schemas.microsoft.com/office/drawing/2014/main" id="{E913EA15-0241-3A47-9677-95E0FEF15198}"/>
                </a:ext>
              </a:extLst>
            </p:cNvPr>
            <p:cNvSpPr txBox="1"/>
            <p:nvPr/>
          </p:nvSpPr>
          <p:spPr>
            <a:xfrm>
              <a:off x="3661181" y="1044711"/>
              <a:ext cx="500458" cy="261610"/>
            </a:xfrm>
            <a:prstGeom prst="rect">
              <a:avLst/>
            </a:prstGeom>
            <a:noFill/>
          </p:spPr>
          <p:txBody>
            <a:bodyPr wrap="none" rtlCol="0">
              <a:spAutoFit/>
            </a:bodyPr>
            <a:lstStyle/>
            <a:p>
              <a:r>
                <a:rPr lang="en-US" sz="1100" dirty="0"/>
                <a:t>Trace</a:t>
              </a:r>
            </a:p>
          </p:txBody>
        </p:sp>
        <p:sp>
          <p:nvSpPr>
            <p:cNvPr id="11" name="TextBox 10">
              <a:extLst>
                <a:ext uri="{FF2B5EF4-FFF2-40B4-BE49-F238E27FC236}">
                  <a16:creationId xmlns:a16="http://schemas.microsoft.com/office/drawing/2014/main" id="{D7598BCF-C857-C947-BA2D-D3625F26E993}"/>
                </a:ext>
              </a:extLst>
            </p:cNvPr>
            <p:cNvSpPr txBox="1"/>
            <p:nvPr/>
          </p:nvSpPr>
          <p:spPr>
            <a:xfrm>
              <a:off x="4893540" y="1044711"/>
              <a:ext cx="724878" cy="261610"/>
            </a:xfrm>
            <a:prstGeom prst="rect">
              <a:avLst/>
            </a:prstGeom>
            <a:noFill/>
          </p:spPr>
          <p:txBody>
            <a:bodyPr wrap="none" rtlCol="0">
              <a:spAutoFit/>
            </a:bodyPr>
            <a:lstStyle/>
            <a:p>
              <a:r>
                <a:rPr lang="en-US" sz="1100" dirty="0"/>
                <a:t>Likely LPs</a:t>
              </a:r>
            </a:p>
          </p:txBody>
        </p:sp>
        <p:sp>
          <p:nvSpPr>
            <p:cNvPr id="12" name="TextBox 11">
              <a:extLst>
                <a:ext uri="{FF2B5EF4-FFF2-40B4-BE49-F238E27FC236}">
                  <a16:creationId xmlns:a16="http://schemas.microsoft.com/office/drawing/2014/main" id="{87E8FC1D-2D39-A143-9FE3-5BE8CA813D9C}"/>
                </a:ext>
              </a:extLst>
            </p:cNvPr>
            <p:cNvSpPr txBox="1"/>
            <p:nvPr/>
          </p:nvSpPr>
          <p:spPr>
            <a:xfrm>
              <a:off x="5018235" y="1464851"/>
              <a:ext cx="500458" cy="261610"/>
            </a:xfrm>
            <a:prstGeom prst="rect">
              <a:avLst/>
            </a:prstGeom>
            <a:noFill/>
          </p:spPr>
          <p:txBody>
            <a:bodyPr wrap="none" rtlCol="0">
              <a:spAutoFit/>
            </a:bodyPr>
            <a:lstStyle/>
            <a:p>
              <a:r>
                <a:rPr lang="en-US" sz="1100" dirty="0"/>
                <a:t>Trace</a:t>
              </a:r>
            </a:p>
          </p:txBody>
        </p:sp>
        <p:sp>
          <p:nvSpPr>
            <p:cNvPr id="13" name="TextBox 12">
              <a:extLst>
                <a:ext uri="{FF2B5EF4-FFF2-40B4-BE49-F238E27FC236}">
                  <a16:creationId xmlns:a16="http://schemas.microsoft.com/office/drawing/2014/main" id="{CA9D4DC6-7AAF-CE4E-891B-1577B1488C26}"/>
                </a:ext>
              </a:extLst>
            </p:cNvPr>
            <p:cNvSpPr txBox="1"/>
            <p:nvPr/>
          </p:nvSpPr>
          <p:spPr>
            <a:xfrm>
              <a:off x="6845813" y="1044711"/>
              <a:ext cx="857927" cy="261610"/>
            </a:xfrm>
            <a:prstGeom prst="rect">
              <a:avLst/>
            </a:prstGeom>
            <a:noFill/>
          </p:spPr>
          <p:txBody>
            <a:bodyPr wrap="none" rtlCol="0">
              <a:spAutoFit/>
            </a:bodyPr>
            <a:lstStyle/>
            <a:p>
              <a:r>
                <a:rPr lang="en-US" sz="1100" dirty="0"/>
                <a:t>NVM States</a:t>
              </a:r>
            </a:p>
          </p:txBody>
        </p:sp>
        <p:sp>
          <p:nvSpPr>
            <p:cNvPr id="14" name="TextBox 13">
              <a:extLst>
                <a:ext uri="{FF2B5EF4-FFF2-40B4-BE49-F238E27FC236}">
                  <a16:creationId xmlns:a16="http://schemas.microsoft.com/office/drawing/2014/main" id="{23F121DF-A3B4-364A-BF88-2E9A26F60EF3}"/>
                </a:ext>
              </a:extLst>
            </p:cNvPr>
            <p:cNvSpPr txBox="1"/>
            <p:nvPr/>
          </p:nvSpPr>
          <p:spPr>
            <a:xfrm>
              <a:off x="6882472" y="1322653"/>
              <a:ext cx="764953" cy="430887"/>
            </a:xfrm>
            <a:prstGeom prst="rect">
              <a:avLst/>
            </a:prstGeom>
            <a:noFill/>
          </p:spPr>
          <p:txBody>
            <a:bodyPr wrap="none" rtlCol="0">
              <a:spAutoFit/>
            </a:bodyPr>
            <a:lstStyle/>
            <a:p>
              <a:pPr algn="ctr"/>
              <a:r>
                <a:rPr lang="en-US" sz="1100" dirty="0"/>
                <a:t>Thread</a:t>
              </a:r>
            </a:p>
            <a:p>
              <a:pPr algn="ctr"/>
              <a:r>
                <a:rPr lang="en-US" sz="1100" dirty="0"/>
                <a:t>Interleave</a:t>
              </a:r>
            </a:p>
          </p:txBody>
        </p:sp>
        <p:cxnSp>
          <p:nvCxnSpPr>
            <p:cNvPr id="15" name="Straight Arrow Connector 14">
              <a:extLst>
                <a:ext uri="{FF2B5EF4-FFF2-40B4-BE49-F238E27FC236}">
                  <a16:creationId xmlns:a16="http://schemas.microsoft.com/office/drawing/2014/main" id="{BB8C6D56-0A8D-DE46-9335-EC174C05F55C}"/>
                </a:ext>
              </a:extLst>
            </p:cNvPr>
            <p:cNvCxnSpPr>
              <a:cxnSpLocks/>
              <a:endCxn id="22" idx="1"/>
            </p:cNvCxnSpPr>
            <p:nvPr/>
          </p:nvCxnSpPr>
          <p:spPr>
            <a:xfrm>
              <a:off x="3564589" y="1258651"/>
              <a:ext cx="570403"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DC2AB5BB-A1B5-6C4D-9809-1B48883E9ED1}"/>
                </a:ext>
              </a:extLst>
            </p:cNvPr>
            <p:cNvCxnSpPr>
              <a:cxnSpLocks/>
            </p:cNvCxnSpPr>
            <p:nvPr/>
          </p:nvCxnSpPr>
          <p:spPr>
            <a:xfrm>
              <a:off x="4861574" y="1258651"/>
              <a:ext cx="778365"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82689B4-3E0C-DB40-8EA1-E745E721E1C7}"/>
                </a:ext>
              </a:extLst>
            </p:cNvPr>
            <p:cNvCxnSpPr>
              <a:cxnSpLocks/>
            </p:cNvCxnSpPr>
            <p:nvPr/>
          </p:nvCxnSpPr>
          <p:spPr>
            <a:xfrm>
              <a:off x="3488242" y="1692236"/>
              <a:ext cx="216884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F936DAF9-65C2-9F41-9442-8A16D0CFCC47}"/>
                </a:ext>
              </a:extLst>
            </p:cNvPr>
            <p:cNvCxnSpPr>
              <a:cxnSpLocks/>
            </p:cNvCxnSpPr>
            <p:nvPr/>
          </p:nvCxnSpPr>
          <p:spPr>
            <a:xfrm>
              <a:off x="6876738" y="1258651"/>
              <a:ext cx="8702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F651BD6-0FFE-974C-8DCB-5F04D2053B11}"/>
                </a:ext>
              </a:extLst>
            </p:cNvPr>
            <p:cNvCxnSpPr>
              <a:cxnSpLocks/>
            </p:cNvCxnSpPr>
            <p:nvPr/>
          </p:nvCxnSpPr>
          <p:spPr>
            <a:xfrm>
              <a:off x="6876738" y="1694515"/>
              <a:ext cx="8702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85B2A8E5-7C26-394F-A73D-51BE1F032951}"/>
                </a:ext>
              </a:extLst>
            </p:cNvPr>
            <p:cNvSpPr/>
            <p:nvPr/>
          </p:nvSpPr>
          <p:spPr>
            <a:xfrm>
              <a:off x="3024017" y="1053407"/>
              <a:ext cx="683722" cy="832961"/>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Tracing </a:t>
              </a:r>
            </a:p>
            <a:p>
              <a:pPr algn="ctr"/>
              <a:r>
                <a:rPr lang="en-US" sz="1100" dirty="0"/>
                <a:t>Memory</a:t>
              </a:r>
            </a:p>
            <a:p>
              <a:pPr algn="ctr"/>
              <a:r>
                <a:rPr lang="en-US" sz="1100" dirty="0"/>
                <a:t>Access</a:t>
              </a:r>
            </a:p>
          </p:txBody>
        </p:sp>
        <p:sp>
          <p:nvSpPr>
            <p:cNvPr id="21" name="Rectangle 20">
              <a:extLst>
                <a:ext uri="{FF2B5EF4-FFF2-40B4-BE49-F238E27FC236}">
                  <a16:creationId xmlns:a16="http://schemas.microsoft.com/office/drawing/2014/main" id="{47D61B99-F213-6B48-AE0D-E70543738FBC}"/>
                </a:ext>
              </a:extLst>
            </p:cNvPr>
            <p:cNvSpPr/>
            <p:nvPr/>
          </p:nvSpPr>
          <p:spPr>
            <a:xfrm>
              <a:off x="5657084" y="1053405"/>
              <a:ext cx="1232372" cy="832961"/>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Adversarial Test:</a:t>
              </a:r>
            </a:p>
            <a:p>
              <a:pPr algn="ctr"/>
              <a:r>
                <a:rPr lang="en-US" sz="1100" dirty="0"/>
                <a:t>NVM States</a:t>
              </a:r>
            </a:p>
            <a:p>
              <a:pPr algn="ctr"/>
              <a:r>
                <a:rPr lang="en-US" sz="1100" dirty="0"/>
                <a:t>Thread Interleave</a:t>
              </a:r>
            </a:p>
          </p:txBody>
        </p:sp>
        <p:sp>
          <p:nvSpPr>
            <p:cNvPr id="22" name="Rectangle 21">
              <a:extLst>
                <a:ext uri="{FF2B5EF4-FFF2-40B4-BE49-F238E27FC236}">
                  <a16:creationId xmlns:a16="http://schemas.microsoft.com/office/drawing/2014/main" id="{AFEB2972-5220-7A42-B035-19A5F4DFEB67}"/>
                </a:ext>
              </a:extLst>
            </p:cNvPr>
            <p:cNvSpPr/>
            <p:nvPr/>
          </p:nvSpPr>
          <p:spPr>
            <a:xfrm>
              <a:off x="4134992" y="1053405"/>
              <a:ext cx="794095" cy="410494"/>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Likely-LP Inference</a:t>
              </a:r>
            </a:p>
          </p:txBody>
        </p:sp>
        <p:cxnSp>
          <p:nvCxnSpPr>
            <p:cNvPr id="23" name="Straight Arrow Connector 22">
              <a:extLst>
                <a:ext uri="{FF2B5EF4-FFF2-40B4-BE49-F238E27FC236}">
                  <a16:creationId xmlns:a16="http://schemas.microsoft.com/office/drawing/2014/main" id="{CEF97125-5DBB-F546-8BB1-0545C4593512}"/>
                </a:ext>
              </a:extLst>
            </p:cNvPr>
            <p:cNvCxnSpPr>
              <a:cxnSpLocks/>
            </p:cNvCxnSpPr>
            <p:nvPr/>
          </p:nvCxnSpPr>
          <p:spPr>
            <a:xfrm>
              <a:off x="2644242" y="1694515"/>
              <a:ext cx="380783"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537FD8F8-006A-4A47-9F02-A9E7904FE839}"/>
                </a:ext>
              </a:extLst>
            </p:cNvPr>
            <p:cNvCxnSpPr>
              <a:cxnSpLocks/>
            </p:cNvCxnSpPr>
            <p:nvPr/>
          </p:nvCxnSpPr>
          <p:spPr>
            <a:xfrm>
              <a:off x="2810214" y="1258651"/>
              <a:ext cx="21759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8C86D231-4762-CA4F-BA71-034ABAD9E906}"/>
                </a:ext>
              </a:extLst>
            </p:cNvPr>
            <p:cNvCxnSpPr>
              <a:cxnSpLocks/>
            </p:cNvCxnSpPr>
            <p:nvPr/>
          </p:nvCxnSpPr>
          <p:spPr>
            <a:xfrm>
              <a:off x="7820868" y="1474444"/>
              <a:ext cx="8702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697D1B5B-F303-1B41-898C-327EDF8BC32F}"/>
                </a:ext>
              </a:extLst>
            </p:cNvPr>
            <p:cNvSpPr/>
            <p:nvPr/>
          </p:nvSpPr>
          <p:spPr>
            <a:xfrm>
              <a:off x="7747021" y="1053405"/>
              <a:ext cx="764953" cy="832961"/>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DL</a:t>
              </a:r>
            </a:p>
            <a:p>
              <a:pPr algn="ctr"/>
              <a:r>
                <a:rPr lang="en-US" sz="1100" dirty="0"/>
                <a:t>Validation</a:t>
              </a:r>
            </a:p>
          </p:txBody>
        </p:sp>
        <p:sp>
          <p:nvSpPr>
            <p:cNvPr id="27" name="TextBox 26">
              <a:extLst>
                <a:ext uri="{FF2B5EF4-FFF2-40B4-BE49-F238E27FC236}">
                  <a16:creationId xmlns:a16="http://schemas.microsoft.com/office/drawing/2014/main" id="{BD18EAA8-FB20-A245-94BF-93CB82532EB0}"/>
                </a:ext>
              </a:extLst>
            </p:cNvPr>
            <p:cNvSpPr txBox="1"/>
            <p:nvPr/>
          </p:nvSpPr>
          <p:spPr>
            <a:xfrm>
              <a:off x="8634704" y="1248455"/>
              <a:ext cx="455573" cy="430887"/>
            </a:xfrm>
            <a:prstGeom prst="rect">
              <a:avLst/>
            </a:prstGeom>
            <a:noFill/>
          </p:spPr>
          <p:txBody>
            <a:bodyPr wrap="none" rtlCol="0">
              <a:spAutoFit/>
            </a:bodyPr>
            <a:lstStyle/>
            <a:p>
              <a:pPr algn="ctr"/>
              <a:r>
                <a:rPr lang="en-US" sz="1100" dirty="0"/>
                <a:t>DL</a:t>
              </a:r>
            </a:p>
            <a:p>
              <a:pPr algn="ctr"/>
              <a:r>
                <a:rPr lang="en-US" sz="1100" dirty="0"/>
                <a:t>Bugs</a:t>
              </a:r>
            </a:p>
          </p:txBody>
        </p:sp>
        <p:sp>
          <p:nvSpPr>
            <p:cNvPr id="28" name="Rectangle 27">
              <a:extLst>
                <a:ext uri="{FF2B5EF4-FFF2-40B4-BE49-F238E27FC236}">
                  <a16:creationId xmlns:a16="http://schemas.microsoft.com/office/drawing/2014/main" id="{283D9FC2-A260-C648-9660-AEB8479825ED}"/>
                </a:ext>
              </a:extLst>
            </p:cNvPr>
            <p:cNvSpPr/>
            <p:nvPr/>
          </p:nvSpPr>
          <p:spPr>
            <a:xfrm>
              <a:off x="2923922" y="952491"/>
              <a:ext cx="5644452" cy="1030229"/>
            </a:xfrm>
            <a:prstGeom prst="rect">
              <a:avLst/>
            </a:prstGeom>
            <a:noFill/>
            <a:ln w="1905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grpSp>
      <p:sp>
        <p:nvSpPr>
          <p:cNvPr id="29" name="Rectangle 28">
            <a:extLst>
              <a:ext uri="{FF2B5EF4-FFF2-40B4-BE49-F238E27FC236}">
                <a16:creationId xmlns:a16="http://schemas.microsoft.com/office/drawing/2014/main" id="{5F0C3CA7-AD6C-9547-851C-820E7C24E2C8}"/>
              </a:ext>
            </a:extLst>
          </p:cNvPr>
          <p:cNvSpPr/>
          <p:nvPr/>
        </p:nvSpPr>
        <p:spPr>
          <a:xfrm>
            <a:off x="7807064" y="1230291"/>
            <a:ext cx="770325" cy="8329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692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AF8015-08D9-3D48-AA76-F963F333F054}"/>
              </a:ext>
            </a:extLst>
          </p:cNvPr>
          <p:cNvPicPr>
            <a:picLocks noChangeAspect="1"/>
          </p:cNvPicPr>
          <p:nvPr/>
        </p:nvPicPr>
        <p:blipFill>
          <a:blip r:embed="rId3"/>
          <a:stretch>
            <a:fillRect/>
          </a:stretch>
        </p:blipFill>
        <p:spPr>
          <a:xfrm>
            <a:off x="2203257" y="1021994"/>
            <a:ext cx="7879080" cy="4297680"/>
          </a:xfrm>
          <a:prstGeom prst="rect">
            <a:avLst/>
          </a:prstGeom>
        </p:spPr>
      </p:pic>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7" y="362605"/>
            <a:ext cx="11806743" cy="510541"/>
          </a:xfrm>
        </p:spPr>
        <p:txBody>
          <a:bodyPr>
            <a:normAutofit fontScale="90000"/>
          </a:bodyPr>
          <a:lstStyle/>
          <a:p>
            <a:r>
              <a:rPr lang="en-US" sz="3400" dirty="0"/>
              <a:t>Effectiveness and soundness of Likely-Linearization Point Inference</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29</a:t>
            </a:fld>
            <a:endParaRPr lang="en-US" dirty="0"/>
          </a:p>
        </p:txBody>
      </p:sp>
      <p:sp>
        <p:nvSpPr>
          <p:cNvPr id="25" name="TextBox 24">
            <a:extLst>
              <a:ext uri="{FF2B5EF4-FFF2-40B4-BE49-F238E27FC236}">
                <a16:creationId xmlns:a16="http://schemas.microsoft.com/office/drawing/2014/main" id="{208F3A7F-28D3-A74E-8A6F-4DD5DEA96293}"/>
              </a:ext>
            </a:extLst>
          </p:cNvPr>
          <p:cNvSpPr txBox="1"/>
          <p:nvPr/>
        </p:nvSpPr>
        <p:spPr>
          <a:xfrm>
            <a:off x="2152701" y="5290335"/>
            <a:ext cx="6232668" cy="461665"/>
          </a:xfrm>
          <a:prstGeom prst="rect">
            <a:avLst/>
          </a:prstGeom>
          <a:noFill/>
        </p:spPr>
        <p:txBody>
          <a:bodyPr wrap="none" rtlCol="0">
            <a:spAutoFit/>
          </a:bodyPr>
          <a:lstStyle/>
          <a:p>
            <a:pPr marL="342900" lvl="0" indent="-342900" defTabSz="914400">
              <a:buFont typeface="Arial" panose="020B0604020202020204" pitchFamily="34" charset="0"/>
              <a:buChar char="•"/>
              <a:defRPr/>
            </a:pPr>
            <a:r>
              <a:rPr lang="en-US" sz="2400" dirty="0" err="1"/>
              <a:t>Durinn</a:t>
            </a:r>
            <a:r>
              <a:rPr lang="en-US" sz="2400" dirty="0"/>
              <a:t> only tests 35% and 82% of Total Stores</a:t>
            </a:r>
          </a:p>
        </p:txBody>
      </p:sp>
      <p:sp>
        <p:nvSpPr>
          <p:cNvPr id="26" name="TextBox 25">
            <a:extLst>
              <a:ext uri="{FF2B5EF4-FFF2-40B4-BE49-F238E27FC236}">
                <a16:creationId xmlns:a16="http://schemas.microsoft.com/office/drawing/2014/main" id="{A7B41CBD-1C05-554F-A3ED-4BA5A9202B41}"/>
              </a:ext>
            </a:extLst>
          </p:cNvPr>
          <p:cNvSpPr txBox="1"/>
          <p:nvPr/>
        </p:nvSpPr>
        <p:spPr>
          <a:xfrm>
            <a:off x="2152701" y="5726429"/>
            <a:ext cx="6152966" cy="461665"/>
          </a:xfrm>
          <a:prstGeom prst="rect">
            <a:avLst/>
          </a:prstGeom>
          <a:noFill/>
        </p:spPr>
        <p:txBody>
          <a:bodyPr wrap="none" rtlCol="0">
            <a:spAutoFit/>
          </a:bodyPr>
          <a:lstStyle/>
          <a:p>
            <a:pPr marL="342900" lvl="0" indent="-342900" defTabSz="914400">
              <a:buFont typeface="Arial" panose="020B0604020202020204" pitchFamily="34" charset="0"/>
              <a:buChar char="•"/>
              <a:defRPr/>
            </a:pPr>
            <a:r>
              <a:rPr lang="en-US" sz="2400" dirty="0" err="1"/>
              <a:t>Durinn</a:t>
            </a:r>
            <a:r>
              <a:rPr lang="en-US" sz="2400" dirty="0"/>
              <a:t> did not miss true Linearization points</a:t>
            </a:r>
          </a:p>
        </p:txBody>
      </p:sp>
    </p:spTree>
    <p:extLst>
      <p:ext uri="{BB962C8B-B14F-4D97-AF65-F5344CB8AC3E}">
        <p14:creationId xmlns:p14="http://schemas.microsoft.com/office/powerpoint/2010/main" val="275815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409575" y="362605"/>
            <a:ext cx="10515600" cy="510541"/>
          </a:xfrm>
        </p:spPr>
        <p:txBody>
          <a:bodyPr>
            <a:normAutofit fontScale="90000"/>
          </a:bodyPr>
          <a:lstStyle/>
          <a:p>
            <a:r>
              <a:rPr lang="en-US" dirty="0"/>
              <a:t>Outline</a:t>
            </a:r>
          </a:p>
        </p:txBody>
      </p:sp>
      <p:sp>
        <p:nvSpPr>
          <p:cNvPr id="3" name="Slide Number Placeholder 2">
            <a:extLst>
              <a:ext uri="{FF2B5EF4-FFF2-40B4-BE49-F238E27FC236}">
                <a16:creationId xmlns:a16="http://schemas.microsoft.com/office/drawing/2014/main" id="{BC2A7882-8D87-1641-B1B9-22D9D8DCCDE8}"/>
              </a:ext>
            </a:extLst>
          </p:cNvPr>
          <p:cNvSpPr>
            <a:spLocks noGrp="1"/>
          </p:cNvSpPr>
          <p:nvPr>
            <p:ph type="sldNum" sz="quarter" idx="10"/>
          </p:nvPr>
        </p:nvSpPr>
        <p:spPr/>
        <p:txBody>
          <a:bodyPr/>
          <a:lstStyle/>
          <a:p>
            <a:fld id="{857551B3-D6DC-457C-8811-E5AD463B26DA}" type="slidenum">
              <a:rPr lang="en-US" smtClean="0"/>
              <a:pPr/>
              <a:t>3</a:t>
            </a:fld>
            <a:endParaRPr lang="en-US" dirty="0"/>
          </a:p>
        </p:txBody>
      </p:sp>
      <p:sp>
        <p:nvSpPr>
          <p:cNvPr id="4" name="Rectangle 3">
            <a:extLst>
              <a:ext uri="{FF2B5EF4-FFF2-40B4-BE49-F238E27FC236}">
                <a16:creationId xmlns:a16="http://schemas.microsoft.com/office/drawing/2014/main" id="{A573C5BE-883F-974D-B8C8-B9CC4979C815}"/>
              </a:ext>
            </a:extLst>
          </p:cNvPr>
          <p:cNvSpPr/>
          <p:nvPr/>
        </p:nvSpPr>
        <p:spPr>
          <a:xfrm>
            <a:off x="367535" y="1143358"/>
            <a:ext cx="92933" cy="49179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61DDF34-3F33-284E-92B2-686B6C8C2342}"/>
              </a:ext>
            </a:extLst>
          </p:cNvPr>
          <p:cNvSpPr txBox="1"/>
          <p:nvPr/>
        </p:nvSpPr>
        <p:spPr>
          <a:xfrm>
            <a:off x="502508" y="1375248"/>
            <a:ext cx="2042995" cy="4152034"/>
          </a:xfrm>
          <a:prstGeom prst="rect">
            <a:avLst/>
          </a:prstGeom>
          <a:noFill/>
        </p:spPr>
        <p:txBody>
          <a:bodyPr wrap="none" rtlCol="0" anchor="ctr">
            <a:spAutoFit/>
          </a:bodyPr>
          <a:lstStyle/>
          <a:p>
            <a:pPr marL="342900" indent="-342900">
              <a:lnSpc>
                <a:spcPct val="300000"/>
              </a:lnSpc>
              <a:buFont typeface="Arial" panose="020B0604020202020204" pitchFamily="34" charset="0"/>
              <a:buChar char="•"/>
            </a:pPr>
            <a:r>
              <a:rPr lang="en-US" sz="2300" b="1" i="1" u="sng" dirty="0">
                <a:solidFill>
                  <a:srgbClr val="FF0000"/>
                </a:solidFill>
              </a:rPr>
              <a:t>Introduction</a:t>
            </a:r>
          </a:p>
          <a:p>
            <a:pPr marL="342900" indent="-342900">
              <a:lnSpc>
                <a:spcPct val="300000"/>
              </a:lnSpc>
              <a:buFont typeface="Arial" panose="020B0604020202020204" pitchFamily="34" charset="0"/>
              <a:buChar char="•"/>
            </a:pPr>
            <a:r>
              <a:rPr lang="en-US" sz="2300" dirty="0" err="1"/>
              <a:t>Durinn</a:t>
            </a:r>
            <a:endParaRPr lang="en-US" sz="2300" dirty="0"/>
          </a:p>
          <a:p>
            <a:pPr marL="342900" indent="-342900">
              <a:lnSpc>
                <a:spcPct val="300000"/>
              </a:lnSpc>
              <a:buFont typeface="Arial" panose="020B0604020202020204" pitchFamily="34" charset="0"/>
              <a:buChar char="•"/>
            </a:pPr>
            <a:r>
              <a:rPr lang="en-US" sz="2300" dirty="0"/>
              <a:t>Evaluation</a:t>
            </a:r>
          </a:p>
          <a:p>
            <a:pPr marL="342900" indent="-342900">
              <a:lnSpc>
                <a:spcPct val="300000"/>
              </a:lnSpc>
              <a:buFont typeface="Arial" panose="020B0604020202020204" pitchFamily="34" charset="0"/>
              <a:buChar char="•"/>
            </a:pPr>
            <a:r>
              <a:rPr lang="en-US" sz="2300" dirty="0"/>
              <a:t>Conclusion</a:t>
            </a:r>
          </a:p>
        </p:txBody>
      </p:sp>
    </p:spTree>
    <p:extLst>
      <p:ext uri="{BB962C8B-B14F-4D97-AF65-F5344CB8AC3E}">
        <p14:creationId xmlns:p14="http://schemas.microsoft.com/office/powerpoint/2010/main" val="384037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NVM Correctness Condition: Durable Linearizability</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4</a:t>
            </a:fld>
            <a:endParaRPr lang="en-US" dirty="0"/>
          </a:p>
        </p:txBody>
      </p:sp>
      <p:sp>
        <p:nvSpPr>
          <p:cNvPr id="5" name="TextBox 4">
            <a:extLst>
              <a:ext uri="{FF2B5EF4-FFF2-40B4-BE49-F238E27FC236}">
                <a16:creationId xmlns:a16="http://schemas.microsoft.com/office/drawing/2014/main" id="{FDBB6CE4-2FF7-6747-BFA3-A8C3598D417E}"/>
              </a:ext>
            </a:extLst>
          </p:cNvPr>
          <p:cNvSpPr txBox="1"/>
          <p:nvPr/>
        </p:nvSpPr>
        <p:spPr>
          <a:xfrm>
            <a:off x="409575" y="1067326"/>
            <a:ext cx="11497080" cy="830997"/>
          </a:xfrm>
          <a:prstGeom prst="rect">
            <a:avLst/>
          </a:prstGeom>
          <a:noFill/>
        </p:spPr>
        <p:txBody>
          <a:bodyPr wrap="square" rtlCol="0">
            <a:spAutoFit/>
          </a:bodyPr>
          <a:lstStyle/>
          <a:p>
            <a:r>
              <a:rPr lang="en-US" sz="2400" i="1" dirty="0">
                <a:solidFill>
                  <a:srgbClr val="FF0000"/>
                </a:solidFill>
                <a:sym typeface="Wingdings" pitchFamily="2" charset="2"/>
              </a:rPr>
              <a:t>Durable Linearizab</a:t>
            </a:r>
            <a:r>
              <a:rPr lang="en-US" altLang="zh-CN" sz="2400" i="1" dirty="0">
                <a:solidFill>
                  <a:srgbClr val="FF0000"/>
                </a:solidFill>
                <a:sym typeface="Wingdings" pitchFamily="2" charset="2"/>
              </a:rPr>
              <a:t>ility</a:t>
            </a:r>
            <a:r>
              <a:rPr lang="en-US" sz="2400" dirty="0">
                <a:sym typeface="Wingdings" pitchFamily="2" charset="2"/>
              </a:rPr>
              <a:t> requires: </a:t>
            </a:r>
          </a:p>
          <a:p>
            <a:pPr marL="342900" indent="-342900">
              <a:buFont typeface="Arial" panose="020B0604020202020204" pitchFamily="34" charset="0"/>
              <a:buChar char="•"/>
            </a:pPr>
            <a:r>
              <a:rPr lang="en-US" sz="2400" dirty="0">
                <a:sym typeface="Wingdings" pitchFamily="2" charset="2"/>
              </a:rPr>
              <a:t>(C1) without a crash, all operations are </a:t>
            </a:r>
            <a:r>
              <a:rPr lang="en-US" sz="2400" i="1" dirty="0">
                <a:solidFill>
                  <a:srgbClr val="FF0000"/>
                </a:solidFill>
                <a:sym typeface="Wingdings" pitchFamily="2" charset="2"/>
              </a:rPr>
              <a:t>Linearizable</a:t>
            </a:r>
          </a:p>
        </p:txBody>
      </p:sp>
      <p:sp>
        <p:nvSpPr>
          <p:cNvPr id="56" name="TextBox 55">
            <a:extLst>
              <a:ext uri="{FF2B5EF4-FFF2-40B4-BE49-F238E27FC236}">
                <a16:creationId xmlns:a16="http://schemas.microsoft.com/office/drawing/2014/main" id="{5A49842E-33F0-2E41-ABD6-CA9B9E1329E3}"/>
              </a:ext>
            </a:extLst>
          </p:cNvPr>
          <p:cNvSpPr txBox="1"/>
          <p:nvPr/>
        </p:nvSpPr>
        <p:spPr>
          <a:xfrm>
            <a:off x="409575" y="2222357"/>
            <a:ext cx="11163670" cy="1200329"/>
          </a:xfrm>
          <a:prstGeom prst="rect">
            <a:avLst/>
          </a:prstGeom>
          <a:noFill/>
        </p:spPr>
        <p:txBody>
          <a:bodyPr wrap="square" rtlCol="0">
            <a:spAutoFit/>
          </a:bodyPr>
          <a:lstStyle/>
          <a:p>
            <a:r>
              <a:rPr lang="en-US" sz="2400" i="1" dirty="0">
                <a:solidFill>
                  <a:srgbClr val="FF0000"/>
                </a:solidFill>
                <a:sym typeface="Wingdings" pitchFamily="2" charset="2"/>
              </a:rPr>
              <a:t>Linearizab</a:t>
            </a:r>
            <a:r>
              <a:rPr lang="en-US" altLang="zh-CN" sz="2400" i="1" dirty="0">
                <a:solidFill>
                  <a:srgbClr val="FF0000"/>
                </a:solidFill>
                <a:sym typeface="Wingdings" pitchFamily="2" charset="2"/>
              </a:rPr>
              <a:t>ility</a:t>
            </a:r>
            <a:r>
              <a:rPr lang="en-US" sz="2400" dirty="0">
                <a:sym typeface="Wingdings" pitchFamily="2" charset="2"/>
              </a:rPr>
              <a:t> requires that all operations: </a:t>
            </a:r>
          </a:p>
          <a:p>
            <a:pPr marL="342900" indent="-342900">
              <a:buFont typeface="Arial" panose="020B0604020202020204" pitchFamily="34" charset="0"/>
              <a:buChar char="•"/>
            </a:pPr>
            <a:r>
              <a:rPr lang="en-US" sz="2400" dirty="0">
                <a:sym typeface="Wingdings" pitchFamily="2" charset="2"/>
              </a:rPr>
              <a:t>take effect instantaneously at a </a:t>
            </a:r>
            <a:r>
              <a:rPr lang="en-US" sz="2400" i="1" u="sng" dirty="0">
                <a:sym typeface="Wingdings" pitchFamily="2" charset="2"/>
              </a:rPr>
              <a:t>program point</a:t>
            </a:r>
            <a:r>
              <a:rPr lang="en-US" sz="2400" dirty="0">
                <a:sym typeface="Wingdings" pitchFamily="2" charset="2"/>
              </a:rPr>
              <a:t> (</a:t>
            </a:r>
            <a:r>
              <a:rPr lang="en-US" sz="2400" i="1" dirty="0">
                <a:solidFill>
                  <a:srgbClr val="FF0000"/>
                </a:solidFill>
                <a:sym typeface="Wingdings" pitchFamily="2" charset="2"/>
              </a:rPr>
              <a:t>Linearization Point     </a:t>
            </a:r>
            <a:r>
              <a:rPr lang="en-US" sz="2400" dirty="0">
                <a:sym typeface="Wingdings" pitchFamily="2" charset="2"/>
              </a:rPr>
              <a:t>)</a:t>
            </a:r>
            <a:endParaRPr lang="en-US" sz="2400" i="1" u="sng" dirty="0">
              <a:sym typeface="Wingdings" pitchFamily="2" charset="2"/>
            </a:endParaRPr>
          </a:p>
          <a:p>
            <a:pPr marL="342900" indent="-342900">
              <a:buFont typeface="Arial" panose="020B0604020202020204" pitchFamily="34" charset="0"/>
              <a:buChar char="•"/>
            </a:pPr>
            <a:r>
              <a:rPr lang="en-US" sz="2400" dirty="0">
                <a:sym typeface="Wingdings" pitchFamily="2" charset="2"/>
              </a:rPr>
              <a:t>and that point is between the operation begin and end </a:t>
            </a:r>
          </a:p>
        </p:txBody>
      </p:sp>
      <p:cxnSp>
        <p:nvCxnSpPr>
          <p:cNvPr id="57" name="Straight Arrow Connector 56">
            <a:extLst>
              <a:ext uri="{FF2B5EF4-FFF2-40B4-BE49-F238E27FC236}">
                <a16:creationId xmlns:a16="http://schemas.microsoft.com/office/drawing/2014/main" id="{4793582D-1715-5444-BCE8-3518285DA5B6}"/>
              </a:ext>
            </a:extLst>
          </p:cNvPr>
          <p:cNvCxnSpPr>
            <a:cxnSpLocks/>
          </p:cNvCxnSpPr>
          <p:nvPr/>
        </p:nvCxnSpPr>
        <p:spPr>
          <a:xfrm>
            <a:off x="409575" y="5518920"/>
            <a:ext cx="4246401"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8DBA7FC6-6397-C541-915E-51C2C2E9B38D}"/>
              </a:ext>
            </a:extLst>
          </p:cNvPr>
          <p:cNvSpPr txBox="1"/>
          <p:nvPr/>
        </p:nvSpPr>
        <p:spPr>
          <a:xfrm>
            <a:off x="3880560" y="5470438"/>
            <a:ext cx="746449" cy="400110"/>
          </a:xfrm>
          <a:prstGeom prst="rect">
            <a:avLst/>
          </a:prstGeom>
          <a:noFill/>
        </p:spPr>
        <p:txBody>
          <a:bodyPr wrap="square" rtlCol="0">
            <a:spAutoFit/>
          </a:bodyPr>
          <a:lstStyle/>
          <a:p>
            <a:pPr algn="ctr"/>
            <a:r>
              <a:rPr lang="en-US" sz="2000" dirty="0"/>
              <a:t>time</a:t>
            </a:r>
          </a:p>
        </p:txBody>
      </p:sp>
      <p:cxnSp>
        <p:nvCxnSpPr>
          <p:cNvPr id="59" name="Straight Arrow Connector 58">
            <a:extLst>
              <a:ext uri="{FF2B5EF4-FFF2-40B4-BE49-F238E27FC236}">
                <a16:creationId xmlns:a16="http://schemas.microsoft.com/office/drawing/2014/main" id="{24A4BC48-1A17-384F-A693-7ACDB6390FE8}"/>
              </a:ext>
            </a:extLst>
          </p:cNvPr>
          <p:cNvCxnSpPr>
            <a:cxnSpLocks/>
          </p:cNvCxnSpPr>
          <p:nvPr/>
        </p:nvCxnSpPr>
        <p:spPr>
          <a:xfrm>
            <a:off x="895870" y="4470957"/>
            <a:ext cx="169572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41746B41-44B5-B449-8AAD-8E15FFEBBD6C}"/>
              </a:ext>
            </a:extLst>
          </p:cNvPr>
          <p:cNvSpPr txBox="1"/>
          <p:nvPr/>
        </p:nvSpPr>
        <p:spPr>
          <a:xfrm>
            <a:off x="995090" y="4050527"/>
            <a:ext cx="1509421" cy="400110"/>
          </a:xfrm>
          <a:prstGeom prst="rect">
            <a:avLst/>
          </a:prstGeom>
          <a:noFill/>
        </p:spPr>
        <p:txBody>
          <a:bodyPr wrap="square" rtlCol="0">
            <a:spAutoFit/>
          </a:bodyPr>
          <a:lstStyle/>
          <a:p>
            <a:pPr algn="ctr"/>
            <a:r>
              <a:rPr lang="en-US" sz="2000" dirty="0"/>
              <a:t>insert (k, v1)</a:t>
            </a:r>
          </a:p>
        </p:txBody>
      </p:sp>
      <p:sp>
        <p:nvSpPr>
          <p:cNvPr id="61" name="TextBox 60">
            <a:extLst>
              <a:ext uri="{FF2B5EF4-FFF2-40B4-BE49-F238E27FC236}">
                <a16:creationId xmlns:a16="http://schemas.microsoft.com/office/drawing/2014/main" id="{35C7960A-9178-154D-BD75-37DE90041A13}"/>
              </a:ext>
            </a:extLst>
          </p:cNvPr>
          <p:cNvSpPr txBox="1"/>
          <p:nvPr/>
        </p:nvSpPr>
        <p:spPr>
          <a:xfrm>
            <a:off x="384692" y="4245018"/>
            <a:ext cx="535752" cy="400110"/>
          </a:xfrm>
          <a:prstGeom prst="rect">
            <a:avLst/>
          </a:prstGeom>
          <a:noFill/>
        </p:spPr>
        <p:txBody>
          <a:bodyPr wrap="square" rtlCol="0">
            <a:spAutoFit/>
          </a:bodyPr>
          <a:lstStyle/>
          <a:p>
            <a:pPr algn="ctr"/>
            <a:r>
              <a:rPr lang="en-US" sz="2000" dirty="0"/>
              <a:t>T1:</a:t>
            </a:r>
          </a:p>
        </p:txBody>
      </p:sp>
      <p:cxnSp>
        <p:nvCxnSpPr>
          <p:cNvPr id="62" name="Straight Arrow Connector 61">
            <a:extLst>
              <a:ext uri="{FF2B5EF4-FFF2-40B4-BE49-F238E27FC236}">
                <a16:creationId xmlns:a16="http://schemas.microsoft.com/office/drawing/2014/main" id="{4010A339-6702-0843-B670-4E8E5401C5C8}"/>
              </a:ext>
            </a:extLst>
          </p:cNvPr>
          <p:cNvCxnSpPr>
            <a:cxnSpLocks/>
          </p:cNvCxnSpPr>
          <p:nvPr/>
        </p:nvCxnSpPr>
        <p:spPr>
          <a:xfrm>
            <a:off x="2970374" y="4903279"/>
            <a:ext cx="1275053"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63" name="TextBox 62">
            <a:extLst>
              <a:ext uri="{FF2B5EF4-FFF2-40B4-BE49-F238E27FC236}">
                <a16:creationId xmlns:a16="http://schemas.microsoft.com/office/drawing/2014/main" id="{8C398EA4-7F0D-774D-B72B-87F4632AD074}"/>
              </a:ext>
            </a:extLst>
          </p:cNvPr>
          <p:cNvSpPr txBox="1"/>
          <p:nvPr/>
        </p:nvSpPr>
        <p:spPr>
          <a:xfrm>
            <a:off x="2873653" y="4452369"/>
            <a:ext cx="1509421" cy="400110"/>
          </a:xfrm>
          <a:prstGeom prst="rect">
            <a:avLst/>
          </a:prstGeom>
          <a:noFill/>
        </p:spPr>
        <p:txBody>
          <a:bodyPr wrap="square" rtlCol="0">
            <a:spAutoFit/>
          </a:bodyPr>
          <a:lstStyle/>
          <a:p>
            <a:pPr algn="ctr"/>
            <a:r>
              <a:rPr lang="en-US" sz="2000" dirty="0"/>
              <a:t>get (k)</a:t>
            </a:r>
          </a:p>
        </p:txBody>
      </p:sp>
      <p:sp>
        <p:nvSpPr>
          <p:cNvPr id="64" name="TextBox 63">
            <a:extLst>
              <a:ext uri="{FF2B5EF4-FFF2-40B4-BE49-F238E27FC236}">
                <a16:creationId xmlns:a16="http://schemas.microsoft.com/office/drawing/2014/main" id="{C353FA38-1EDE-6246-BFA1-E619848DB395}"/>
              </a:ext>
            </a:extLst>
          </p:cNvPr>
          <p:cNvSpPr txBox="1"/>
          <p:nvPr/>
        </p:nvSpPr>
        <p:spPr>
          <a:xfrm>
            <a:off x="384692" y="4677340"/>
            <a:ext cx="535752" cy="400110"/>
          </a:xfrm>
          <a:prstGeom prst="rect">
            <a:avLst/>
          </a:prstGeom>
          <a:noFill/>
        </p:spPr>
        <p:txBody>
          <a:bodyPr wrap="square" rtlCol="0">
            <a:spAutoFit/>
          </a:bodyPr>
          <a:lstStyle/>
          <a:p>
            <a:pPr algn="ctr"/>
            <a:r>
              <a:rPr lang="en-US" sz="2000" dirty="0"/>
              <a:t>T2:</a:t>
            </a:r>
          </a:p>
        </p:txBody>
      </p:sp>
      <p:sp>
        <p:nvSpPr>
          <p:cNvPr id="66" name="TextBox 65">
            <a:extLst>
              <a:ext uri="{FF2B5EF4-FFF2-40B4-BE49-F238E27FC236}">
                <a16:creationId xmlns:a16="http://schemas.microsoft.com/office/drawing/2014/main" id="{D1431395-992D-5A48-AEAE-7A6DA7A6E26A}"/>
              </a:ext>
            </a:extLst>
          </p:cNvPr>
          <p:cNvSpPr txBox="1"/>
          <p:nvPr/>
        </p:nvSpPr>
        <p:spPr>
          <a:xfrm>
            <a:off x="2867586" y="4962514"/>
            <a:ext cx="1509421" cy="400110"/>
          </a:xfrm>
          <a:prstGeom prst="rect">
            <a:avLst/>
          </a:prstGeom>
          <a:noFill/>
        </p:spPr>
        <p:txBody>
          <a:bodyPr wrap="square" rtlCol="0">
            <a:spAutoFit/>
          </a:bodyPr>
          <a:lstStyle/>
          <a:p>
            <a:pPr algn="ctr"/>
            <a:r>
              <a:rPr lang="en-US" sz="2000" dirty="0"/>
              <a:t>return v1</a:t>
            </a:r>
          </a:p>
        </p:txBody>
      </p:sp>
      <p:cxnSp>
        <p:nvCxnSpPr>
          <p:cNvPr id="67" name="Straight Connector 66">
            <a:extLst>
              <a:ext uri="{FF2B5EF4-FFF2-40B4-BE49-F238E27FC236}">
                <a16:creationId xmlns:a16="http://schemas.microsoft.com/office/drawing/2014/main" id="{04F00977-8949-8542-A7F9-CBF8FFFB4AC3}"/>
              </a:ext>
            </a:extLst>
          </p:cNvPr>
          <p:cNvCxnSpPr>
            <a:cxnSpLocks/>
          </p:cNvCxnSpPr>
          <p:nvPr/>
        </p:nvCxnSpPr>
        <p:spPr>
          <a:xfrm>
            <a:off x="2591598" y="4470957"/>
            <a:ext cx="0" cy="1058712"/>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A0AE56BD-693C-134C-9A57-2E043D5483E8}"/>
              </a:ext>
            </a:extLst>
          </p:cNvPr>
          <p:cNvCxnSpPr>
            <a:cxnSpLocks/>
          </p:cNvCxnSpPr>
          <p:nvPr/>
        </p:nvCxnSpPr>
        <p:spPr>
          <a:xfrm flipV="1">
            <a:off x="5534388" y="5518920"/>
            <a:ext cx="5277570" cy="2149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D652ECED-D048-6B4E-8E13-361A9AF02577}"/>
              </a:ext>
            </a:extLst>
          </p:cNvPr>
          <p:cNvSpPr txBox="1"/>
          <p:nvPr/>
        </p:nvSpPr>
        <p:spPr>
          <a:xfrm>
            <a:off x="10106386" y="5470438"/>
            <a:ext cx="746449" cy="400110"/>
          </a:xfrm>
          <a:prstGeom prst="rect">
            <a:avLst/>
          </a:prstGeom>
          <a:noFill/>
        </p:spPr>
        <p:txBody>
          <a:bodyPr wrap="square" rtlCol="0">
            <a:spAutoFit/>
          </a:bodyPr>
          <a:lstStyle/>
          <a:p>
            <a:pPr algn="ctr"/>
            <a:r>
              <a:rPr lang="en-US" sz="2000" dirty="0"/>
              <a:t>time</a:t>
            </a:r>
          </a:p>
        </p:txBody>
      </p:sp>
      <p:cxnSp>
        <p:nvCxnSpPr>
          <p:cNvPr id="70" name="Straight Arrow Connector 69">
            <a:extLst>
              <a:ext uri="{FF2B5EF4-FFF2-40B4-BE49-F238E27FC236}">
                <a16:creationId xmlns:a16="http://schemas.microsoft.com/office/drawing/2014/main" id="{86470E97-C958-1B4F-9CA4-242BF47C0021}"/>
              </a:ext>
            </a:extLst>
          </p:cNvPr>
          <p:cNvCxnSpPr>
            <a:cxnSpLocks/>
          </p:cNvCxnSpPr>
          <p:nvPr/>
        </p:nvCxnSpPr>
        <p:spPr>
          <a:xfrm>
            <a:off x="6020683" y="4400977"/>
            <a:ext cx="169572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CA902F19-33F3-3B4B-8448-110CFC277117}"/>
              </a:ext>
            </a:extLst>
          </p:cNvPr>
          <p:cNvSpPr txBox="1"/>
          <p:nvPr/>
        </p:nvSpPr>
        <p:spPr>
          <a:xfrm>
            <a:off x="6119903" y="4000867"/>
            <a:ext cx="1509421" cy="400110"/>
          </a:xfrm>
          <a:prstGeom prst="rect">
            <a:avLst/>
          </a:prstGeom>
          <a:noFill/>
        </p:spPr>
        <p:txBody>
          <a:bodyPr wrap="square" rtlCol="0">
            <a:spAutoFit/>
          </a:bodyPr>
          <a:lstStyle/>
          <a:p>
            <a:pPr algn="ctr"/>
            <a:r>
              <a:rPr lang="en-US" sz="2000" dirty="0"/>
              <a:t>insert (k, v1)</a:t>
            </a:r>
          </a:p>
        </p:txBody>
      </p:sp>
      <p:sp>
        <p:nvSpPr>
          <p:cNvPr id="72" name="TextBox 71">
            <a:extLst>
              <a:ext uri="{FF2B5EF4-FFF2-40B4-BE49-F238E27FC236}">
                <a16:creationId xmlns:a16="http://schemas.microsoft.com/office/drawing/2014/main" id="{56E9D4C5-84A7-2648-B97A-D434BF9B8CDE}"/>
              </a:ext>
            </a:extLst>
          </p:cNvPr>
          <p:cNvSpPr txBox="1"/>
          <p:nvPr/>
        </p:nvSpPr>
        <p:spPr>
          <a:xfrm>
            <a:off x="5509505" y="4175038"/>
            <a:ext cx="535752" cy="400110"/>
          </a:xfrm>
          <a:prstGeom prst="rect">
            <a:avLst/>
          </a:prstGeom>
          <a:noFill/>
        </p:spPr>
        <p:txBody>
          <a:bodyPr wrap="square" rtlCol="0">
            <a:spAutoFit/>
          </a:bodyPr>
          <a:lstStyle/>
          <a:p>
            <a:pPr algn="ctr"/>
            <a:r>
              <a:rPr lang="en-US" sz="2000" dirty="0"/>
              <a:t>T1:</a:t>
            </a:r>
          </a:p>
        </p:txBody>
      </p:sp>
      <p:cxnSp>
        <p:nvCxnSpPr>
          <p:cNvPr id="73" name="Straight Arrow Connector 72">
            <a:extLst>
              <a:ext uri="{FF2B5EF4-FFF2-40B4-BE49-F238E27FC236}">
                <a16:creationId xmlns:a16="http://schemas.microsoft.com/office/drawing/2014/main" id="{0C261A04-C331-0B46-91B3-6237F16553B4}"/>
              </a:ext>
            </a:extLst>
          </p:cNvPr>
          <p:cNvCxnSpPr>
            <a:cxnSpLocks/>
          </p:cNvCxnSpPr>
          <p:nvPr/>
        </p:nvCxnSpPr>
        <p:spPr>
          <a:xfrm>
            <a:off x="8179457" y="4833299"/>
            <a:ext cx="1828800"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74" name="TextBox 73">
            <a:extLst>
              <a:ext uri="{FF2B5EF4-FFF2-40B4-BE49-F238E27FC236}">
                <a16:creationId xmlns:a16="http://schemas.microsoft.com/office/drawing/2014/main" id="{F31B8FD5-A515-DC41-A0D7-CABC082C756C}"/>
              </a:ext>
            </a:extLst>
          </p:cNvPr>
          <p:cNvSpPr txBox="1"/>
          <p:nvPr/>
        </p:nvSpPr>
        <p:spPr>
          <a:xfrm>
            <a:off x="8371697" y="4433189"/>
            <a:ext cx="1509421" cy="400110"/>
          </a:xfrm>
          <a:prstGeom prst="rect">
            <a:avLst/>
          </a:prstGeom>
          <a:noFill/>
        </p:spPr>
        <p:txBody>
          <a:bodyPr wrap="square" rtlCol="0">
            <a:spAutoFit/>
          </a:bodyPr>
          <a:lstStyle/>
          <a:p>
            <a:pPr algn="ctr"/>
            <a:r>
              <a:rPr lang="en-US" sz="2000" dirty="0"/>
              <a:t>get (k)</a:t>
            </a:r>
          </a:p>
        </p:txBody>
      </p:sp>
      <p:sp>
        <p:nvSpPr>
          <p:cNvPr id="75" name="TextBox 74">
            <a:extLst>
              <a:ext uri="{FF2B5EF4-FFF2-40B4-BE49-F238E27FC236}">
                <a16:creationId xmlns:a16="http://schemas.microsoft.com/office/drawing/2014/main" id="{45C1897A-A4C7-0A4B-9948-AF39F380FAC2}"/>
              </a:ext>
            </a:extLst>
          </p:cNvPr>
          <p:cNvSpPr txBox="1"/>
          <p:nvPr/>
        </p:nvSpPr>
        <p:spPr>
          <a:xfrm>
            <a:off x="5509505" y="4607360"/>
            <a:ext cx="535752" cy="400110"/>
          </a:xfrm>
          <a:prstGeom prst="rect">
            <a:avLst/>
          </a:prstGeom>
          <a:noFill/>
        </p:spPr>
        <p:txBody>
          <a:bodyPr wrap="square" rtlCol="0">
            <a:spAutoFit/>
          </a:bodyPr>
          <a:lstStyle/>
          <a:p>
            <a:pPr algn="ctr"/>
            <a:r>
              <a:rPr lang="en-US" sz="2000" dirty="0"/>
              <a:t>T2:</a:t>
            </a:r>
          </a:p>
        </p:txBody>
      </p:sp>
      <p:sp>
        <p:nvSpPr>
          <p:cNvPr id="77" name="TextBox 76">
            <a:extLst>
              <a:ext uri="{FF2B5EF4-FFF2-40B4-BE49-F238E27FC236}">
                <a16:creationId xmlns:a16="http://schemas.microsoft.com/office/drawing/2014/main" id="{3D59DD18-5E00-6240-BE43-FB320E754FF3}"/>
              </a:ext>
            </a:extLst>
          </p:cNvPr>
          <p:cNvSpPr txBox="1"/>
          <p:nvPr/>
        </p:nvSpPr>
        <p:spPr>
          <a:xfrm>
            <a:off x="8079756" y="4871733"/>
            <a:ext cx="1212988" cy="400110"/>
          </a:xfrm>
          <a:prstGeom prst="rect">
            <a:avLst/>
          </a:prstGeom>
          <a:noFill/>
        </p:spPr>
        <p:txBody>
          <a:bodyPr wrap="square" rtlCol="0">
            <a:spAutoFit/>
          </a:bodyPr>
          <a:lstStyle/>
          <a:p>
            <a:pPr algn="ctr"/>
            <a:r>
              <a:rPr lang="en-US" sz="2000" dirty="0"/>
              <a:t>return v1</a:t>
            </a:r>
          </a:p>
        </p:txBody>
      </p:sp>
      <p:cxnSp>
        <p:nvCxnSpPr>
          <p:cNvPr id="78" name="Straight Arrow Connector 77">
            <a:extLst>
              <a:ext uri="{FF2B5EF4-FFF2-40B4-BE49-F238E27FC236}">
                <a16:creationId xmlns:a16="http://schemas.microsoft.com/office/drawing/2014/main" id="{4551FD99-64B9-5D4E-9D60-EEA3560AC26E}"/>
              </a:ext>
            </a:extLst>
          </p:cNvPr>
          <p:cNvCxnSpPr>
            <a:cxnSpLocks/>
          </p:cNvCxnSpPr>
          <p:nvPr/>
        </p:nvCxnSpPr>
        <p:spPr>
          <a:xfrm>
            <a:off x="7815274" y="4394754"/>
            <a:ext cx="2457730"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79" name="TextBox 78">
            <a:extLst>
              <a:ext uri="{FF2B5EF4-FFF2-40B4-BE49-F238E27FC236}">
                <a16:creationId xmlns:a16="http://schemas.microsoft.com/office/drawing/2014/main" id="{408211CC-5DD7-5841-A4B4-11B4799FAC3F}"/>
              </a:ext>
            </a:extLst>
          </p:cNvPr>
          <p:cNvSpPr txBox="1"/>
          <p:nvPr/>
        </p:nvSpPr>
        <p:spPr>
          <a:xfrm>
            <a:off x="8352241" y="3994644"/>
            <a:ext cx="1509421" cy="400110"/>
          </a:xfrm>
          <a:prstGeom prst="rect">
            <a:avLst/>
          </a:prstGeom>
          <a:noFill/>
        </p:spPr>
        <p:txBody>
          <a:bodyPr wrap="square" rtlCol="0">
            <a:spAutoFit/>
          </a:bodyPr>
          <a:lstStyle/>
          <a:p>
            <a:pPr algn="ctr"/>
            <a:r>
              <a:rPr lang="en-US" sz="2000" dirty="0"/>
              <a:t>insert (k, v2)</a:t>
            </a:r>
          </a:p>
        </p:txBody>
      </p:sp>
      <p:cxnSp>
        <p:nvCxnSpPr>
          <p:cNvPr id="84" name="Straight Connector 83">
            <a:extLst>
              <a:ext uri="{FF2B5EF4-FFF2-40B4-BE49-F238E27FC236}">
                <a16:creationId xmlns:a16="http://schemas.microsoft.com/office/drawing/2014/main" id="{6CF65900-24A0-9B4C-B963-D75A7A46E675}"/>
              </a:ext>
            </a:extLst>
          </p:cNvPr>
          <p:cNvCxnSpPr>
            <a:cxnSpLocks/>
          </p:cNvCxnSpPr>
          <p:nvPr/>
        </p:nvCxnSpPr>
        <p:spPr>
          <a:xfrm>
            <a:off x="7716411" y="4411726"/>
            <a:ext cx="0" cy="1117943"/>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85" name="Oval 84">
            <a:extLst>
              <a:ext uri="{FF2B5EF4-FFF2-40B4-BE49-F238E27FC236}">
                <a16:creationId xmlns:a16="http://schemas.microsoft.com/office/drawing/2014/main" id="{0F52861E-EE32-A747-A196-7A8B6363DF36}"/>
              </a:ext>
            </a:extLst>
          </p:cNvPr>
          <p:cNvSpPr/>
          <p:nvPr/>
        </p:nvSpPr>
        <p:spPr>
          <a:xfrm>
            <a:off x="8928135" y="2736081"/>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89ABF54-23D9-0543-A122-78ED0B939262}"/>
              </a:ext>
            </a:extLst>
          </p:cNvPr>
          <p:cNvSpPr txBox="1"/>
          <p:nvPr/>
        </p:nvSpPr>
        <p:spPr>
          <a:xfrm>
            <a:off x="86264" y="2310971"/>
            <a:ext cx="184731" cy="369332"/>
          </a:xfrm>
          <a:prstGeom prst="rect">
            <a:avLst/>
          </a:prstGeom>
          <a:noFill/>
        </p:spPr>
        <p:txBody>
          <a:bodyPr wrap="none" rtlCol="0">
            <a:spAutoFit/>
          </a:bodyPr>
          <a:lstStyle/>
          <a:p>
            <a:endParaRPr lang="en-US"/>
          </a:p>
        </p:txBody>
      </p:sp>
      <p:sp>
        <p:nvSpPr>
          <p:cNvPr id="37" name="Oval 36">
            <a:extLst>
              <a:ext uri="{FF2B5EF4-FFF2-40B4-BE49-F238E27FC236}">
                <a16:creationId xmlns:a16="http://schemas.microsoft.com/office/drawing/2014/main" id="{B91C9554-4BAC-8245-ACF2-B5547C445680}"/>
              </a:ext>
            </a:extLst>
          </p:cNvPr>
          <p:cNvSpPr/>
          <p:nvPr/>
        </p:nvSpPr>
        <p:spPr>
          <a:xfrm>
            <a:off x="9601561" y="474013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13D3913-24C4-054F-B573-910CE9555A51}"/>
              </a:ext>
            </a:extLst>
          </p:cNvPr>
          <p:cNvSpPr/>
          <p:nvPr/>
        </p:nvSpPr>
        <p:spPr>
          <a:xfrm>
            <a:off x="8420079" y="4741859"/>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8853F8F-E83B-1E48-9102-6C7CB83B1B3B}"/>
              </a:ext>
            </a:extLst>
          </p:cNvPr>
          <p:cNvSpPr/>
          <p:nvPr/>
        </p:nvSpPr>
        <p:spPr>
          <a:xfrm>
            <a:off x="8947928" y="431187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FC0453B-674D-7441-B41C-F2C016A8DB3E}"/>
              </a:ext>
            </a:extLst>
          </p:cNvPr>
          <p:cNvCxnSpPr>
            <a:cxnSpLocks/>
          </p:cNvCxnSpPr>
          <p:nvPr/>
        </p:nvCxnSpPr>
        <p:spPr>
          <a:xfrm>
            <a:off x="920444" y="4460208"/>
            <a:ext cx="0" cy="1058712"/>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40" name="Oval 39">
            <a:extLst>
              <a:ext uri="{FF2B5EF4-FFF2-40B4-BE49-F238E27FC236}">
                <a16:creationId xmlns:a16="http://schemas.microsoft.com/office/drawing/2014/main" id="{E4E10561-9818-494D-9EB4-ACD70CF24EB3}"/>
              </a:ext>
            </a:extLst>
          </p:cNvPr>
          <p:cNvSpPr/>
          <p:nvPr/>
        </p:nvSpPr>
        <p:spPr>
          <a:xfrm>
            <a:off x="1634100" y="439226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ECE4344-9F5F-DE4D-AC7E-94A02976DA37}"/>
              </a:ext>
            </a:extLst>
          </p:cNvPr>
          <p:cNvSpPr/>
          <p:nvPr/>
        </p:nvSpPr>
        <p:spPr>
          <a:xfrm>
            <a:off x="3530856" y="4809866"/>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2DB7DE7-B074-F045-99F3-E1B1B5EFC1DC}"/>
              </a:ext>
            </a:extLst>
          </p:cNvPr>
          <p:cNvCxnSpPr>
            <a:cxnSpLocks/>
          </p:cNvCxnSpPr>
          <p:nvPr/>
        </p:nvCxnSpPr>
        <p:spPr>
          <a:xfrm>
            <a:off x="2970374" y="4916774"/>
            <a:ext cx="0" cy="603504"/>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2B18F7C9-92A5-DD48-880A-2C245355215A}"/>
              </a:ext>
            </a:extLst>
          </p:cNvPr>
          <p:cNvCxnSpPr>
            <a:cxnSpLocks/>
          </p:cNvCxnSpPr>
          <p:nvPr/>
        </p:nvCxnSpPr>
        <p:spPr>
          <a:xfrm>
            <a:off x="4243624" y="4901306"/>
            <a:ext cx="0" cy="603504"/>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2344A7D4-63C5-EF4B-97EE-6C128E2FFEE3}"/>
              </a:ext>
            </a:extLst>
          </p:cNvPr>
          <p:cNvCxnSpPr>
            <a:cxnSpLocks/>
          </p:cNvCxnSpPr>
          <p:nvPr/>
        </p:nvCxnSpPr>
        <p:spPr>
          <a:xfrm>
            <a:off x="6045257" y="4422475"/>
            <a:ext cx="0" cy="1117943"/>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45" name="Oval 44">
            <a:extLst>
              <a:ext uri="{FF2B5EF4-FFF2-40B4-BE49-F238E27FC236}">
                <a16:creationId xmlns:a16="http://schemas.microsoft.com/office/drawing/2014/main" id="{F55E7390-DF86-AF4E-B360-2F87CD3DD4F7}"/>
              </a:ext>
            </a:extLst>
          </p:cNvPr>
          <p:cNvSpPr/>
          <p:nvPr/>
        </p:nvSpPr>
        <p:spPr>
          <a:xfrm>
            <a:off x="6777865" y="4322237"/>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CADDED19-A8A4-A54C-ABF1-3AF50D8DE678}"/>
              </a:ext>
            </a:extLst>
          </p:cNvPr>
          <p:cNvCxnSpPr>
            <a:cxnSpLocks/>
          </p:cNvCxnSpPr>
          <p:nvPr/>
        </p:nvCxnSpPr>
        <p:spPr>
          <a:xfrm>
            <a:off x="8182454" y="4815156"/>
            <a:ext cx="0" cy="694944"/>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3829472C-6E81-154C-9FCD-2EC6EBC438D6}"/>
              </a:ext>
            </a:extLst>
          </p:cNvPr>
          <p:cNvCxnSpPr>
            <a:cxnSpLocks/>
          </p:cNvCxnSpPr>
          <p:nvPr/>
        </p:nvCxnSpPr>
        <p:spPr>
          <a:xfrm>
            <a:off x="9994841" y="4831578"/>
            <a:ext cx="0" cy="694944"/>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3E3DAB61-D7B9-734E-A25A-F2CB253BD6F4}"/>
              </a:ext>
            </a:extLst>
          </p:cNvPr>
          <p:cNvSpPr txBox="1"/>
          <p:nvPr/>
        </p:nvSpPr>
        <p:spPr>
          <a:xfrm>
            <a:off x="9156887" y="4871732"/>
            <a:ext cx="830391" cy="400110"/>
          </a:xfrm>
          <a:prstGeom prst="rect">
            <a:avLst/>
          </a:prstGeom>
          <a:noFill/>
        </p:spPr>
        <p:txBody>
          <a:bodyPr wrap="square" rtlCol="0">
            <a:spAutoFit/>
          </a:bodyPr>
          <a:lstStyle/>
          <a:p>
            <a:pPr algn="ctr"/>
            <a:r>
              <a:rPr lang="en-US" altLang="zh-CN" sz="2000" dirty="0"/>
              <a:t>or</a:t>
            </a:r>
            <a:r>
              <a:rPr lang="zh-CN" altLang="en-US" sz="2000" dirty="0"/>
              <a:t>  </a:t>
            </a:r>
            <a:r>
              <a:rPr lang="en-US" altLang="zh-CN" sz="2000" dirty="0"/>
              <a:t>v2</a:t>
            </a:r>
            <a:endParaRPr lang="en-US" sz="2000" dirty="0"/>
          </a:p>
        </p:txBody>
      </p:sp>
      <p:cxnSp>
        <p:nvCxnSpPr>
          <p:cNvPr id="49" name="Straight Connector 48">
            <a:extLst>
              <a:ext uri="{FF2B5EF4-FFF2-40B4-BE49-F238E27FC236}">
                <a16:creationId xmlns:a16="http://schemas.microsoft.com/office/drawing/2014/main" id="{2AA67F7F-B15E-AE48-8A43-DC9A93EDD4E3}"/>
              </a:ext>
            </a:extLst>
          </p:cNvPr>
          <p:cNvCxnSpPr>
            <a:cxnSpLocks/>
          </p:cNvCxnSpPr>
          <p:nvPr/>
        </p:nvCxnSpPr>
        <p:spPr>
          <a:xfrm>
            <a:off x="10266571" y="4390722"/>
            <a:ext cx="0" cy="1117943"/>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6DF15C80-3FA8-5942-9EEE-6C18357C7417}"/>
              </a:ext>
            </a:extLst>
          </p:cNvPr>
          <p:cNvCxnSpPr>
            <a:cxnSpLocks/>
          </p:cNvCxnSpPr>
          <p:nvPr/>
        </p:nvCxnSpPr>
        <p:spPr>
          <a:xfrm>
            <a:off x="7833417" y="4401471"/>
            <a:ext cx="0" cy="1117943"/>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791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38"/>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6" grpId="0"/>
      <p:bldP spid="58" grpId="0"/>
      <p:bldP spid="60" grpId="0"/>
      <p:bldP spid="61" grpId="0"/>
      <p:bldP spid="63" grpId="0"/>
      <p:bldP spid="64" grpId="0"/>
      <p:bldP spid="66" grpId="0"/>
      <p:bldP spid="69" grpId="0"/>
      <p:bldP spid="71" grpId="0"/>
      <p:bldP spid="72" grpId="0"/>
      <p:bldP spid="74" grpId="0"/>
      <p:bldP spid="75" grpId="0"/>
      <p:bldP spid="77" grpId="0"/>
      <p:bldP spid="79" grpId="0"/>
      <p:bldP spid="85" grpId="0" animBg="1"/>
      <p:bldP spid="37" grpId="0" animBg="1"/>
      <p:bldP spid="38" grpId="0" animBg="1"/>
      <p:bldP spid="38" grpId="1" animBg="1"/>
      <p:bldP spid="39" grpId="0" animBg="1"/>
      <p:bldP spid="40" grpId="0" animBg="1"/>
      <p:bldP spid="41" grpId="0" animBg="1"/>
      <p:bldP spid="45" grpId="0" animBg="1"/>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NVM Correctness Condition: Durable Linearizability</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5</a:t>
            </a:fld>
            <a:endParaRPr lang="en-US" dirty="0"/>
          </a:p>
        </p:txBody>
      </p:sp>
      <p:sp>
        <p:nvSpPr>
          <p:cNvPr id="5" name="TextBox 4">
            <a:extLst>
              <a:ext uri="{FF2B5EF4-FFF2-40B4-BE49-F238E27FC236}">
                <a16:creationId xmlns:a16="http://schemas.microsoft.com/office/drawing/2014/main" id="{FDBB6CE4-2FF7-6747-BFA3-A8C3598D417E}"/>
              </a:ext>
            </a:extLst>
          </p:cNvPr>
          <p:cNvSpPr txBox="1"/>
          <p:nvPr/>
        </p:nvSpPr>
        <p:spPr>
          <a:xfrm>
            <a:off x="409575" y="1067326"/>
            <a:ext cx="11497080" cy="1569660"/>
          </a:xfrm>
          <a:prstGeom prst="rect">
            <a:avLst/>
          </a:prstGeom>
          <a:noFill/>
        </p:spPr>
        <p:txBody>
          <a:bodyPr wrap="square" rtlCol="0">
            <a:spAutoFit/>
          </a:bodyPr>
          <a:lstStyle/>
          <a:p>
            <a:r>
              <a:rPr lang="en-US" sz="2400" dirty="0">
                <a:sym typeface="Wingdings" pitchFamily="2" charset="2"/>
              </a:rPr>
              <a:t>Durable Linearizability</a:t>
            </a:r>
            <a:r>
              <a:rPr lang="zh-CN" altLang="en-US" sz="2400" dirty="0">
                <a:sym typeface="Wingdings" pitchFamily="2" charset="2"/>
              </a:rPr>
              <a:t> </a:t>
            </a:r>
            <a:r>
              <a:rPr lang="en-US" sz="2400" dirty="0">
                <a:sym typeface="Wingdings" pitchFamily="2" charset="2"/>
              </a:rPr>
              <a:t>requires: </a:t>
            </a:r>
          </a:p>
          <a:p>
            <a:pPr marL="342900" indent="-342900">
              <a:buFont typeface="Arial" panose="020B0604020202020204" pitchFamily="34" charset="0"/>
              <a:buChar char="•"/>
            </a:pPr>
            <a:r>
              <a:rPr lang="en-US" sz="2400" dirty="0">
                <a:sym typeface="Wingdings" pitchFamily="2" charset="2"/>
              </a:rPr>
              <a:t>(C1) without a crash, all operations are linearizable</a:t>
            </a:r>
          </a:p>
          <a:p>
            <a:pPr marL="342900" indent="-342900">
              <a:buFont typeface="Arial" panose="020B0604020202020204" pitchFamily="34" charset="0"/>
              <a:buChar char="•"/>
            </a:pPr>
            <a:r>
              <a:rPr lang="en-US" sz="2400" dirty="0">
                <a:sym typeface="Wingdings" pitchFamily="2" charset="2"/>
              </a:rPr>
              <a:t>(C2) completed operations before a crash		</a:t>
            </a:r>
            <a:r>
              <a:rPr lang="en-US" altLang="zh-CN" sz="2400" dirty="0">
                <a:solidFill>
                  <a:srgbClr val="FF0000"/>
                </a:solidFill>
                <a:sym typeface="Wingdings" pitchFamily="2" charset="2"/>
              </a:rPr>
              <a:t>All</a:t>
            </a:r>
            <a:r>
              <a:rPr lang="zh-CN" altLang="en-US" sz="2400" dirty="0">
                <a:solidFill>
                  <a:srgbClr val="FF0000"/>
                </a:solidFill>
                <a:sym typeface="Wingdings" pitchFamily="2" charset="2"/>
              </a:rPr>
              <a:t> </a:t>
            </a:r>
            <a:r>
              <a:rPr lang="en-US" altLang="zh-CN" sz="2400" dirty="0">
                <a:solidFill>
                  <a:srgbClr val="FF0000"/>
                </a:solidFill>
                <a:sym typeface="Wingdings" pitchFamily="2" charset="2"/>
              </a:rPr>
              <a:t>semantic</a:t>
            </a:r>
            <a:endParaRPr lang="en-US" sz="2400" dirty="0">
              <a:solidFill>
                <a:srgbClr val="FF0000"/>
              </a:solidFill>
              <a:sym typeface="Wingdings" pitchFamily="2" charset="2"/>
            </a:endParaRPr>
          </a:p>
          <a:p>
            <a:pPr marL="342900" indent="-342900">
              <a:buFont typeface="Arial" panose="020B0604020202020204" pitchFamily="34" charset="0"/>
              <a:buChar char="•"/>
            </a:pPr>
            <a:r>
              <a:rPr lang="en-US" sz="2400" dirty="0">
                <a:sym typeface="Wingdings" pitchFamily="2" charset="2"/>
              </a:rPr>
              <a:t>(C3) incomplete operations upon a crash	 	</a:t>
            </a:r>
            <a:r>
              <a:rPr lang="en-US" sz="2400" dirty="0">
                <a:solidFill>
                  <a:srgbClr val="FF0000"/>
                </a:solidFill>
                <a:sym typeface="Wingdings" pitchFamily="2" charset="2"/>
              </a:rPr>
              <a:t>All or nothing semantic</a:t>
            </a:r>
          </a:p>
        </p:txBody>
      </p:sp>
      <p:cxnSp>
        <p:nvCxnSpPr>
          <p:cNvPr id="6" name="Straight Arrow Connector 5">
            <a:extLst>
              <a:ext uri="{FF2B5EF4-FFF2-40B4-BE49-F238E27FC236}">
                <a16:creationId xmlns:a16="http://schemas.microsoft.com/office/drawing/2014/main" id="{926D896E-A983-FF43-A06F-E36B4B52411C}"/>
              </a:ext>
            </a:extLst>
          </p:cNvPr>
          <p:cNvCxnSpPr>
            <a:cxnSpLocks/>
          </p:cNvCxnSpPr>
          <p:nvPr/>
        </p:nvCxnSpPr>
        <p:spPr>
          <a:xfrm flipV="1">
            <a:off x="1173760" y="3906838"/>
            <a:ext cx="8894368"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A752229E-C978-FB4C-B1C4-3641FDFE7CC4}"/>
              </a:ext>
            </a:extLst>
          </p:cNvPr>
          <p:cNvSpPr txBox="1"/>
          <p:nvPr/>
        </p:nvSpPr>
        <p:spPr>
          <a:xfrm>
            <a:off x="9267185" y="3887382"/>
            <a:ext cx="746449" cy="400110"/>
          </a:xfrm>
          <a:prstGeom prst="rect">
            <a:avLst/>
          </a:prstGeom>
          <a:noFill/>
        </p:spPr>
        <p:txBody>
          <a:bodyPr wrap="square" rtlCol="0">
            <a:spAutoFit/>
          </a:bodyPr>
          <a:lstStyle/>
          <a:p>
            <a:pPr algn="ctr"/>
            <a:r>
              <a:rPr lang="en-US" sz="2000" dirty="0"/>
              <a:t>time</a:t>
            </a:r>
          </a:p>
        </p:txBody>
      </p:sp>
      <p:cxnSp>
        <p:nvCxnSpPr>
          <p:cNvPr id="8" name="Straight Arrow Connector 7">
            <a:extLst>
              <a:ext uri="{FF2B5EF4-FFF2-40B4-BE49-F238E27FC236}">
                <a16:creationId xmlns:a16="http://schemas.microsoft.com/office/drawing/2014/main" id="{0CDDDCAA-40DF-2045-A0D7-5B1272C66086}"/>
              </a:ext>
            </a:extLst>
          </p:cNvPr>
          <p:cNvCxnSpPr>
            <a:cxnSpLocks/>
          </p:cNvCxnSpPr>
          <p:nvPr/>
        </p:nvCxnSpPr>
        <p:spPr>
          <a:xfrm>
            <a:off x="1660055" y="3197306"/>
            <a:ext cx="169572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9AD8C33A-51DA-0847-B9A4-48EA5E942EED}"/>
              </a:ext>
            </a:extLst>
          </p:cNvPr>
          <p:cNvSpPr txBox="1"/>
          <p:nvPr/>
        </p:nvSpPr>
        <p:spPr>
          <a:xfrm>
            <a:off x="1759275" y="2797196"/>
            <a:ext cx="1509421" cy="400110"/>
          </a:xfrm>
          <a:prstGeom prst="rect">
            <a:avLst/>
          </a:prstGeom>
          <a:noFill/>
        </p:spPr>
        <p:txBody>
          <a:bodyPr wrap="square" rtlCol="0">
            <a:spAutoFit/>
          </a:bodyPr>
          <a:lstStyle/>
          <a:p>
            <a:pPr algn="ctr"/>
            <a:r>
              <a:rPr lang="en-US" sz="2000" dirty="0"/>
              <a:t>insert (k, v1)</a:t>
            </a:r>
          </a:p>
        </p:txBody>
      </p:sp>
      <p:sp>
        <p:nvSpPr>
          <p:cNvPr id="10" name="TextBox 9">
            <a:extLst>
              <a:ext uri="{FF2B5EF4-FFF2-40B4-BE49-F238E27FC236}">
                <a16:creationId xmlns:a16="http://schemas.microsoft.com/office/drawing/2014/main" id="{66A979DC-F839-FE42-BA89-DDCEB2B0C59C}"/>
              </a:ext>
            </a:extLst>
          </p:cNvPr>
          <p:cNvSpPr txBox="1"/>
          <p:nvPr/>
        </p:nvSpPr>
        <p:spPr>
          <a:xfrm>
            <a:off x="1148877" y="2971367"/>
            <a:ext cx="535752" cy="400110"/>
          </a:xfrm>
          <a:prstGeom prst="rect">
            <a:avLst/>
          </a:prstGeom>
          <a:noFill/>
        </p:spPr>
        <p:txBody>
          <a:bodyPr wrap="square" rtlCol="0">
            <a:spAutoFit/>
          </a:bodyPr>
          <a:lstStyle/>
          <a:p>
            <a:pPr algn="ctr"/>
            <a:r>
              <a:rPr lang="en-US" sz="2000" dirty="0"/>
              <a:t>T1:</a:t>
            </a:r>
          </a:p>
        </p:txBody>
      </p:sp>
      <p:cxnSp>
        <p:nvCxnSpPr>
          <p:cNvPr id="16" name="Straight Arrow Connector 15">
            <a:extLst>
              <a:ext uri="{FF2B5EF4-FFF2-40B4-BE49-F238E27FC236}">
                <a16:creationId xmlns:a16="http://schemas.microsoft.com/office/drawing/2014/main" id="{CC176950-7B45-044A-9BFD-B5409554C3A0}"/>
              </a:ext>
            </a:extLst>
          </p:cNvPr>
          <p:cNvCxnSpPr>
            <a:cxnSpLocks/>
          </p:cNvCxnSpPr>
          <p:nvPr/>
        </p:nvCxnSpPr>
        <p:spPr>
          <a:xfrm>
            <a:off x="3454646" y="3191083"/>
            <a:ext cx="2457730" cy="0"/>
          </a:xfrm>
          <a:prstGeom prst="straightConnector1">
            <a:avLst/>
          </a:prstGeom>
          <a:ln w="28575">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AB061515-11D0-4444-A81F-383E475E028F}"/>
              </a:ext>
            </a:extLst>
          </p:cNvPr>
          <p:cNvSpPr txBox="1"/>
          <p:nvPr/>
        </p:nvSpPr>
        <p:spPr>
          <a:xfrm>
            <a:off x="3553866" y="2790973"/>
            <a:ext cx="1509421" cy="400110"/>
          </a:xfrm>
          <a:prstGeom prst="rect">
            <a:avLst/>
          </a:prstGeom>
          <a:noFill/>
        </p:spPr>
        <p:txBody>
          <a:bodyPr wrap="square" rtlCol="0">
            <a:spAutoFit/>
          </a:bodyPr>
          <a:lstStyle/>
          <a:p>
            <a:pPr algn="ctr"/>
            <a:r>
              <a:rPr lang="en-US" sz="2000" dirty="0"/>
              <a:t>insert (k, v2)</a:t>
            </a:r>
          </a:p>
        </p:txBody>
      </p:sp>
      <p:cxnSp>
        <p:nvCxnSpPr>
          <p:cNvPr id="23" name="Straight Connector 22">
            <a:extLst>
              <a:ext uri="{FF2B5EF4-FFF2-40B4-BE49-F238E27FC236}">
                <a16:creationId xmlns:a16="http://schemas.microsoft.com/office/drawing/2014/main" id="{50094665-71B8-AD4C-96A1-618C8BFC139A}"/>
              </a:ext>
            </a:extLst>
          </p:cNvPr>
          <p:cNvCxnSpPr>
            <a:cxnSpLocks/>
          </p:cNvCxnSpPr>
          <p:nvPr/>
        </p:nvCxnSpPr>
        <p:spPr>
          <a:xfrm>
            <a:off x="5912376" y="3205262"/>
            <a:ext cx="0" cy="717110"/>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3" name="Lightning Bolt 2">
            <a:extLst>
              <a:ext uri="{FF2B5EF4-FFF2-40B4-BE49-F238E27FC236}">
                <a16:creationId xmlns:a16="http://schemas.microsoft.com/office/drawing/2014/main" id="{D372AF74-E4AF-D14C-BF58-20C97D47EEA3}"/>
              </a:ext>
            </a:extLst>
          </p:cNvPr>
          <p:cNvSpPr/>
          <p:nvPr/>
        </p:nvSpPr>
        <p:spPr>
          <a:xfrm>
            <a:off x="5699492" y="2985990"/>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71DF26E-983F-B940-A847-B49296066430}"/>
              </a:ext>
            </a:extLst>
          </p:cNvPr>
          <p:cNvSpPr txBox="1"/>
          <p:nvPr/>
        </p:nvSpPr>
        <p:spPr>
          <a:xfrm>
            <a:off x="5503697" y="2686653"/>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26" name="Right Arrow 25">
            <a:extLst>
              <a:ext uri="{FF2B5EF4-FFF2-40B4-BE49-F238E27FC236}">
                <a16:creationId xmlns:a16="http://schemas.microsoft.com/office/drawing/2014/main" id="{1DBD7C68-4DA2-1E4C-B3FE-34F72EE9FE8D}"/>
              </a:ext>
            </a:extLst>
          </p:cNvPr>
          <p:cNvSpPr/>
          <p:nvPr/>
        </p:nvSpPr>
        <p:spPr>
          <a:xfrm>
            <a:off x="5997006" y="3336053"/>
            <a:ext cx="1328831" cy="50785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recovery</a:t>
            </a:r>
          </a:p>
        </p:txBody>
      </p:sp>
      <p:cxnSp>
        <p:nvCxnSpPr>
          <p:cNvPr id="27" name="Straight Connector 26">
            <a:extLst>
              <a:ext uri="{FF2B5EF4-FFF2-40B4-BE49-F238E27FC236}">
                <a16:creationId xmlns:a16="http://schemas.microsoft.com/office/drawing/2014/main" id="{C6E47DD0-3242-0247-B32C-257346EE8827}"/>
              </a:ext>
            </a:extLst>
          </p:cNvPr>
          <p:cNvCxnSpPr>
            <a:cxnSpLocks/>
          </p:cNvCxnSpPr>
          <p:nvPr/>
        </p:nvCxnSpPr>
        <p:spPr>
          <a:xfrm>
            <a:off x="7341790" y="3171422"/>
            <a:ext cx="0" cy="75095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94C18B4-487A-B447-A64F-416014915C22}"/>
              </a:ext>
            </a:extLst>
          </p:cNvPr>
          <p:cNvCxnSpPr>
            <a:cxnSpLocks/>
          </p:cNvCxnSpPr>
          <p:nvPr/>
        </p:nvCxnSpPr>
        <p:spPr>
          <a:xfrm>
            <a:off x="7891863" y="3453819"/>
            <a:ext cx="1275053"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18339584-C950-604E-AD6E-557E8F7290E4}"/>
              </a:ext>
            </a:extLst>
          </p:cNvPr>
          <p:cNvSpPr txBox="1"/>
          <p:nvPr/>
        </p:nvSpPr>
        <p:spPr>
          <a:xfrm>
            <a:off x="7795142" y="3053709"/>
            <a:ext cx="1509421" cy="400110"/>
          </a:xfrm>
          <a:prstGeom prst="rect">
            <a:avLst/>
          </a:prstGeom>
          <a:noFill/>
        </p:spPr>
        <p:txBody>
          <a:bodyPr wrap="square" rtlCol="0">
            <a:spAutoFit/>
          </a:bodyPr>
          <a:lstStyle/>
          <a:p>
            <a:pPr algn="ctr"/>
            <a:r>
              <a:rPr lang="en-US" sz="2000" dirty="0"/>
              <a:t>get (k)</a:t>
            </a:r>
          </a:p>
        </p:txBody>
      </p:sp>
      <p:sp>
        <p:nvSpPr>
          <p:cNvPr id="31" name="TextBox 30">
            <a:extLst>
              <a:ext uri="{FF2B5EF4-FFF2-40B4-BE49-F238E27FC236}">
                <a16:creationId xmlns:a16="http://schemas.microsoft.com/office/drawing/2014/main" id="{3AF9E734-DF64-9447-B15E-EC4465139DE8}"/>
              </a:ext>
            </a:extLst>
          </p:cNvPr>
          <p:cNvSpPr txBox="1"/>
          <p:nvPr/>
        </p:nvSpPr>
        <p:spPr>
          <a:xfrm>
            <a:off x="7715258" y="3485068"/>
            <a:ext cx="4404739" cy="400110"/>
          </a:xfrm>
          <a:prstGeom prst="rect">
            <a:avLst/>
          </a:prstGeom>
          <a:noFill/>
        </p:spPr>
        <p:txBody>
          <a:bodyPr wrap="square" rtlCol="0">
            <a:spAutoFit/>
          </a:bodyPr>
          <a:lstStyle/>
          <a:p>
            <a:r>
              <a:rPr lang="en-US" sz="2000" dirty="0"/>
              <a:t>return v1 or v2  </a:t>
            </a:r>
            <a:r>
              <a:rPr lang="en-US" sz="2000" dirty="0">
                <a:solidFill>
                  <a:srgbClr val="FF0000"/>
                </a:solidFill>
              </a:rPr>
              <a:t>(All or nothing semantic)</a:t>
            </a:r>
          </a:p>
        </p:txBody>
      </p:sp>
      <p:cxnSp>
        <p:nvCxnSpPr>
          <p:cNvPr id="34" name="Straight Arrow Connector 33">
            <a:extLst>
              <a:ext uri="{FF2B5EF4-FFF2-40B4-BE49-F238E27FC236}">
                <a16:creationId xmlns:a16="http://schemas.microsoft.com/office/drawing/2014/main" id="{3CF3C721-678B-E941-9EEE-5245ACB7E75B}"/>
              </a:ext>
            </a:extLst>
          </p:cNvPr>
          <p:cNvCxnSpPr>
            <a:cxnSpLocks/>
          </p:cNvCxnSpPr>
          <p:nvPr/>
        </p:nvCxnSpPr>
        <p:spPr>
          <a:xfrm flipV="1">
            <a:off x="1173760" y="6017750"/>
            <a:ext cx="8894368"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9C248C0B-9458-C445-BD70-0C9052DE6E6B}"/>
              </a:ext>
            </a:extLst>
          </p:cNvPr>
          <p:cNvSpPr txBox="1"/>
          <p:nvPr/>
        </p:nvSpPr>
        <p:spPr>
          <a:xfrm>
            <a:off x="9315820" y="5969110"/>
            <a:ext cx="746449" cy="400110"/>
          </a:xfrm>
          <a:prstGeom prst="rect">
            <a:avLst/>
          </a:prstGeom>
          <a:noFill/>
        </p:spPr>
        <p:txBody>
          <a:bodyPr wrap="square" rtlCol="0">
            <a:spAutoFit/>
          </a:bodyPr>
          <a:lstStyle/>
          <a:p>
            <a:pPr algn="ctr"/>
            <a:r>
              <a:rPr lang="en-US" sz="2000" dirty="0"/>
              <a:t>time</a:t>
            </a:r>
          </a:p>
        </p:txBody>
      </p:sp>
      <p:cxnSp>
        <p:nvCxnSpPr>
          <p:cNvPr id="36" name="Straight Arrow Connector 35">
            <a:extLst>
              <a:ext uri="{FF2B5EF4-FFF2-40B4-BE49-F238E27FC236}">
                <a16:creationId xmlns:a16="http://schemas.microsoft.com/office/drawing/2014/main" id="{284DBD49-F9EB-0746-824B-279A4C7F3E15}"/>
              </a:ext>
            </a:extLst>
          </p:cNvPr>
          <p:cNvCxnSpPr>
            <a:cxnSpLocks/>
          </p:cNvCxnSpPr>
          <p:nvPr/>
        </p:nvCxnSpPr>
        <p:spPr>
          <a:xfrm>
            <a:off x="1660055" y="4899649"/>
            <a:ext cx="169572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D1F27C05-92F5-A84C-B12F-D03A9DF8B64E}"/>
              </a:ext>
            </a:extLst>
          </p:cNvPr>
          <p:cNvSpPr txBox="1"/>
          <p:nvPr/>
        </p:nvSpPr>
        <p:spPr>
          <a:xfrm>
            <a:off x="1759275" y="4499539"/>
            <a:ext cx="1509421" cy="400110"/>
          </a:xfrm>
          <a:prstGeom prst="rect">
            <a:avLst/>
          </a:prstGeom>
          <a:noFill/>
        </p:spPr>
        <p:txBody>
          <a:bodyPr wrap="square" rtlCol="0">
            <a:spAutoFit/>
          </a:bodyPr>
          <a:lstStyle/>
          <a:p>
            <a:pPr algn="ctr"/>
            <a:r>
              <a:rPr lang="en-US" sz="2000" dirty="0"/>
              <a:t>insert (k, v1)</a:t>
            </a:r>
          </a:p>
        </p:txBody>
      </p:sp>
      <p:sp>
        <p:nvSpPr>
          <p:cNvPr id="38" name="TextBox 37">
            <a:extLst>
              <a:ext uri="{FF2B5EF4-FFF2-40B4-BE49-F238E27FC236}">
                <a16:creationId xmlns:a16="http://schemas.microsoft.com/office/drawing/2014/main" id="{1E287A54-834F-744B-9520-DD767AE0F296}"/>
              </a:ext>
            </a:extLst>
          </p:cNvPr>
          <p:cNvSpPr txBox="1"/>
          <p:nvPr/>
        </p:nvSpPr>
        <p:spPr>
          <a:xfrm>
            <a:off x="1148877" y="4673710"/>
            <a:ext cx="535752" cy="400110"/>
          </a:xfrm>
          <a:prstGeom prst="rect">
            <a:avLst/>
          </a:prstGeom>
          <a:noFill/>
        </p:spPr>
        <p:txBody>
          <a:bodyPr wrap="square" rtlCol="0">
            <a:spAutoFit/>
          </a:bodyPr>
          <a:lstStyle/>
          <a:p>
            <a:pPr algn="ctr"/>
            <a:r>
              <a:rPr lang="en-US" sz="2000" dirty="0"/>
              <a:t>T1:</a:t>
            </a:r>
          </a:p>
        </p:txBody>
      </p:sp>
      <p:cxnSp>
        <p:nvCxnSpPr>
          <p:cNvPr id="39" name="Straight Arrow Connector 38">
            <a:extLst>
              <a:ext uri="{FF2B5EF4-FFF2-40B4-BE49-F238E27FC236}">
                <a16:creationId xmlns:a16="http://schemas.microsoft.com/office/drawing/2014/main" id="{1F1FF2AC-B330-1345-80FD-2564C0A18DEB}"/>
              </a:ext>
            </a:extLst>
          </p:cNvPr>
          <p:cNvCxnSpPr>
            <a:cxnSpLocks/>
          </p:cNvCxnSpPr>
          <p:nvPr/>
        </p:nvCxnSpPr>
        <p:spPr>
          <a:xfrm>
            <a:off x="4107790" y="5331971"/>
            <a:ext cx="1275053"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FC507FC-CB40-3C43-BF6F-E101DC6AC530}"/>
              </a:ext>
            </a:extLst>
          </p:cNvPr>
          <p:cNvSpPr txBox="1"/>
          <p:nvPr/>
        </p:nvSpPr>
        <p:spPr>
          <a:xfrm>
            <a:off x="4011069" y="4931861"/>
            <a:ext cx="1509421" cy="400110"/>
          </a:xfrm>
          <a:prstGeom prst="rect">
            <a:avLst/>
          </a:prstGeom>
          <a:noFill/>
        </p:spPr>
        <p:txBody>
          <a:bodyPr wrap="square" rtlCol="0">
            <a:spAutoFit/>
          </a:bodyPr>
          <a:lstStyle/>
          <a:p>
            <a:pPr algn="ctr"/>
            <a:r>
              <a:rPr lang="en-US" sz="2000" dirty="0"/>
              <a:t>get (k)</a:t>
            </a:r>
          </a:p>
        </p:txBody>
      </p:sp>
      <p:sp>
        <p:nvSpPr>
          <p:cNvPr id="41" name="TextBox 40">
            <a:extLst>
              <a:ext uri="{FF2B5EF4-FFF2-40B4-BE49-F238E27FC236}">
                <a16:creationId xmlns:a16="http://schemas.microsoft.com/office/drawing/2014/main" id="{619F6BE3-E19C-3549-94E0-96C899BB129C}"/>
              </a:ext>
            </a:extLst>
          </p:cNvPr>
          <p:cNvSpPr txBox="1"/>
          <p:nvPr/>
        </p:nvSpPr>
        <p:spPr>
          <a:xfrm>
            <a:off x="1148877" y="5106032"/>
            <a:ext cx="535752" cy="400110"/>
          </a:xfrm>
          <a:prstGeom prst="rect">
            <a:avLst/>
          </a:prstGeom>
          <a:noFill/>
        </p:spPr>
        <p:txBody>
          <a:bodyPr wrap="square" rtlCol="0">
            <a:spAutoFit/>
          </a:bodyPr>
          <a:lstStyle/>
          <a:p>
            <a:pPr algn="ctr"/>
            <a:r>
              <a:rPr lang="en-US" sz="2000" dirty="0"/>
              <a:t>T2:</a:t>
            </a:r>
          </a:p>
        </p:txBody>
      </p:sp>
      <p:sp>
        <p:nvSpPr>
          <p:cNvPr id="42" name="TextBox 41">
            <a:extLst>
              <a:ext uri="{FF2B5EF4-FFF2-40B4-BE49-F238E27FC236}">
                <a16:creationId xmlns:a16="http://schemas.microsoft.com/office/drawing/2014/main" id="{22E45F79-8F46-BD47-BB1C-C37451FF4B0F}"/>
              </a:ext>
            </a:extLst>
          </p:cNvPr>
          <p:cNvSpPr txBox="1"/>
          <p:nvPr/>
        </p:nvSpPr>
        <p:spPr>
          <a:xfrm>
            <a:off x="3738847" y="5370405"/>
            <a:ext cx="2056664" cy="400110"/>
          </a:xfrm>
          <a:prstGeom prst="rect">
            <a:avLst/>
          </a:prstGeom>
          <a:noFill/>
        </p:spPr>
        <p:txBody>
          <a:bodyPr wrap="square" rtlCol="0">
            <a:spAutoFit/>
          </a:bodyPr>
          <a:lstStyle/>
          <a:p>
            <a:pPr algn="ctr"/>
            <a:r>
              <a:rPr lang="en-US" sz="2000" dirty="0"/>
              <a:t>return v1</a:t>
            </a:r>
          </a:p>
        </p:txBody>
      </p:sp>
      <p:cxnSp>
        <p:nvCxnSpPr>
          <p:cNvPr id="43" name="Straight Arrow Connector 42">
            <a:extLst>
              <a:ext uri="{FF2B5EF4-FFF2-40B4-BE49-F238E27FC236}">
                <a16:creationId xmlns:a16="http://schemas.microsoft.com/office/drawing/2014/main" id="{112250E3-C81F-7E43-8ED9-17E6059B3F88}"/>
              </a:ext>
            </a:extLst>
          </p:cNvPr>
          <p:cNvCxnSpPr>
            <a:cxnSpLocks/>
          </p:cNvCxnSpPr>
          <p:nvPr/>
        </p:nvCxnSpPr>
        <p:spPr>
          <a:xfrm>
            <a:off x="3454646" y="4893426"/>
            <a:ext cx="2457730" cy="0"/>
          </a:xfrm>
          <a:prstGeom prst="straightConnector1">
            <a:avLst/>
          </a:prstGeom>
          <a:ln w="28575">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960FC556-4C9E-5B40-AFA2-B7A622471C40}"/>
              </a:ext>
            </a:extLst>
          </p:cNvPr>
          <p:cNvSpPr txBox="1"/>
          <p:nvPr/>
        </p:nvSpPr>
        <p:spPr>
          <a:xfrm>
            <a:off x="3553866" y="4493316"/>
            <a:ext cx="1509421" cy="400110"/>
          </a:xfrm>
          <a:prstGeom prst="rect">
            <a:avLst/>
          </a:prstGeom>
          <a:noFill/>
        </p:spPr>
        <p:txBody>
          <a:bodyPr wrap="square" rtlCol="0">
            <a:spAutoFit/>
          </a:bodyPr>
          <a:lstStyle/>
          <a:p>
            <a:pPr algn="ctr"/>
            <a:r>
              <a:rPr lang="en-US" sz="2000" dirty="0"/>
              <a:t>insert (k, v2)</a:t>
            </a:r>
          </a:p>
        </p:txBody>
      </p:sp>
      <p:cxnSp>
        <p:nvCxnSpPr>
          <p:cNvPr id="47" name="Straight Connector 46">
            <a:extLst>
              <a:ext uri="{FF2B5EF4-FFF2-40B4-BE49-F238E27FC236}">
                <a16:creationId xmlns:a16="http://schemas.microsoft.com/office/drawing/2014/main" id="{1554647F-C286-A043-8FA0-DC202A08F40C}"/>
              </a:ext>
            </a:extLst>
          </p:cNvPr>
          <p:cNvCxnSpPr>
            <a:cxnSpLocks/>
          </p:cNvCxnSpPr>
          <p:nvPr/>
        </p:nvCxnSpPr>
        <p:spPr>
          <a:xfrm>
            <a:off x="5912376" y="4907605"/>
            <a:ext cx="0" cy="1117943"/>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48" name="Lightning Bolt 47">
            <a:extLst>
              <a:ext uri="{FF2B5EF4-FFF2-40B4-BE49-F238E27FC236}">
                <a16:creationId xmlns:a16="http://schemas.microsoft.com/office/drawing/2014/main" id="{204BA915-8BD7-8D4F-AF4F-7A97D56F6C70}"/>
              </a:ext>
            </a:extLst>
          </p:cNvPr>
          <p:cNvSpPr/>
          <p:nvPr/>
        </p:nvSpPr>
        <p:spPr>
          <a:xfrm>
            <a:off x="5699492" y="4688333"/>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5355FA4-A43B-6444-96DB-99149E9F5C3B}"/>
              </a:ext>
            </a:extLst>
          </p:cNvPr>
          <p:cNvSpPr txBox="1"/>
          <p:nvPr/>
        </p:nvSpPr>
        <p:spPr>
          <a:xfrm>
            <a:off x="5503697" y="4388996"/>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50" name="Right Arrow 49">
            <a:extLst>
              <a:ext uri="{FF2B5EF4-FFF2-40B4-BE49-F238E27FC236}">
                <a16:creationId xmlns:a16="http://schemas.microsoft.com/office/drawing/2014/main" id="{E7499E26-435C-A141-8BDE-E1A19BE223BF}"/>
              </a:ext>
            </a:extLst>
          </p:cNvPr>
          <p:cNvSpPr/>
          <p:nvPr/>
        </p:nvSpPr>
        <p:spPr>
          <a:xfrm>
            <a:off x="5997006" y="5164860"/>
            <a:ext cx="1328831" cy="50785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recovery</a:t>
            </a:r>
          </a:p>
        </p:txBody>
      </p:sp>
      <p:cxnSp>
        <p:nvCxnSpPr>
          <p:cNvPr id="51" name="Straight Connector 50">
            <a:extLst>
              <a:ext uri="{FF2B5EF4-FFF2-40B4-BE49-F238E27FC236}">
                <a16:creationId xmlns:a16="http://schemas.microsoft.com/office/drawing/2014/main" id="{8095AE3E-0699-8B47-BDC6-7176BE17A9DB}"/>
              </a:ext>
            </a:extLst>
          </p:cNvPr>
          <p:cNvCxnSpPr>
            <a:cxnSpLocks/>
          </p:cNvCxnSpPr>
          <p:nvPr/>
        </p:nvCxnSpPr>
        <p:spPr>
          <a:xfrm>
            <a:off x="7341790" y="4873765"/>
            <a:ext cx="0" cy="1117943"/>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D5479CBF-9774-924C-B268-5E5DABE0772E}"/>
              </a:ext>
            </a:extLst>
          </p:cNvPr>
          <p:cNvCxnSpPr>
            <a:cxnSpLocks/>
          </p:cNvCxnSpPr>
          <p:nvPr/>
        </p:nvCxnSpPr>
        <p:spPr>
          <a:xfrm>
            <a:off x="7891863" y="5362827"/>
            <a:ext cx="1275053"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53" name="TextBox 52">
            <a:extLst>
              <a:ext uri="{FF2B5EF4-FFF2-40B4-BE49-F238E27FC236}">
                <a16:creationId xmlns:a16="http://schemas.microsoft.com/office/drawing/2014/main" id="{735F31D4-BA0F-CE46-9BC1-48816349065F}"/>
              </a:ext>
            </a:extLst>
          </p:cNvPr>
          <p:cNvSpPr txBox="1"/>
          <p:nvPr/>
        </p:nvSpPr>
        <p:spPr>
          <a:xfrm>
            <a:off x="7795142" y="4962717"/>
            <a:ext cx="1509421" cy="400110"/>
          </a:xfrm>
          <a:prstGeom prst="rect">
            <a:avLst/>
          </a:prstGeom>
          <a:noFill/>
        </p:spPr>
        <p:txBody>
          <a:bodyPr wrap="square" rtlCol="0">
            <a:spAutoFit/>
          </a:bodyPr>
          <a:lstStyle/>
          <a:p>
            <a:pPr algn="ctr"/>
            <a:r>
              <a:rPr lang="en-US" sz="2000" dirty="0"/>
              <a:t>get (k)</a:t>
            </a:r>
          </a:p>
        </p:txBody>
      </p:sp>
      <p:sp>
        <p:nvSpPr>
          <p:cNvPr id="55" name="TextBox 54">
            <a:extLst>
              <a:ext uri="{FF2B5EF4-FFF2-40B4-BE49-F238E27FC236}">
                <a16:creationId xmlns:a16="http://schemas.microsoft.com/office/drawing/2014/main" id="{DBD00356-30C3-7F41-90E6-3E505EDEB2FE}"/>
              </a:ext>
            </a:extLst>
          </p:cNvPr>
          <p:cNvSpPr txBox="1"/>
          <p:nvPr/>
        </p:nvSpPr>
        <p:spPr>
          <a:xfrm>
            <a:off x="7757353" y="5394076"/>
            <a:ext cx="4404740" cy="400110"/>
          </a:xfrm>
          <a:prstGeom prst="rect">
            <a:avLst/>
          </a:prstGeom>
          <a:noFill/>
        </p:spPr>
        <p:txBody>
          <a:bodyPr wrap="square" rtlCol="0">
            <a:spAutoFit/>
          </a:bodyPr>
          <a:lstStyle/>
          <a:p>
            <a:r>
              <a:rPr lang="en-US" sz="2000" dirty="0"/>
              <a:t>return v1 or v2  </a:t>
            </a:r>
            <a:r>
              <a:rPr lang="en-US" sz="2000" dirty="0">
                <a:solidFill>
                  <a:srgbClr val="FF0000"/>
                </a:solidFill>
              </a:rPr>
              <a:t>(All or nothing semantic)</a:t>
            </a:r>
            <a:endParaRPr lang="en-US" sz="2000" dirty="0"/>
          </a:p>
        </p:txBody>
      </p:sp>
      <p:sp>
        <p:nvSpPr>
          <p:cNvPr id="56" name="TextBox 55">
            <a:extLst>
              <a:ext uri="{FF2B5EF4-FFF2-40B4-BE49-F238E27FC236}">
                <a16:creationId xmlns:a16="http://schemas.microsoft.com/office/drawing/2014/main" id="{2BF37908-8EE1-254C-997D-67F5F2BF8E73}"/>
              </a:ext>
            </a:extLst>
          </p:cNvPr>
          <p:cNvSpPr txBox="1"/>
          <p:nvPr/>
        </p:nvSpPr>
        <p:spPr>
          <a:xfrm>
            <a:off x="3748306" y="5617482"/>
            <a:ext cx="2056664" cy="400110"/>
          </a:xfrm>
          <a:prstGeom prst="rect">
            <a:avLst/>
          </a:prstGeom>
          <a:noFill/>
        </p:spPr>
        <p:txBody>
          <a:bodyPr wrap="square" rtlCol="0">
            <a:spAutoFit/>
          </a:bodyPr>
          <a:lstStyle/>
          <a:p>
            <a:pPr algn="ctr"/>
            <a:r>
              <a:rPr lang="en-US" sz="2000" dirty="0"/>
              <a:t>return v2</a:t>
            </a:r>
          </a:p>
        </p:txBody>
      </p:sp>
      <p:sp>
        <p:nvSpPr>
          <p:cNvPr id="57" name="TextBox 56">
            <a:extLst>
              <a:ext uri="{FF2B5EF4-FFF2-40B4-BE49-F238E27FC236}">
                <a16:creationId xmlns:a16="http://schemas.microsoft.com/office/drawing/2014/main" id="{DA6B34D7-0081-244D-8ECD-F2FF4406833F}"/>
              </a:ext>
            </a:extLst>
          </p:cNvPr>
          <p:cNvSpPr txBox="1"/>
          <p:nvPr/>
        </p:nvSpPr>
        <p:spPr>
          <a:xfrm>
            <a:off x="7777671" y="5648338"/>
            <a:ext cx="4587047" cy="400110"/>
          </a:xfrm>
          <a:prstGeom prst="rect">
            <a:avLst/>
          </a:prstGeom>
          <a:noFill/>
        </p:spPr>
        <p:txBody>
          <a:bodyPr wrap="square" rtlCol="0">
            <a:spAutoFit/>
          </a:bodyPr>
          <a:lstStyle/>
          <a:p>
            <a:r>
              <a:rPr lang="en-US" sz="2000" dirty="0"/>
              <a:t>return v2            </a:t>
            </a:r>
            <a:r>
              <a:rPr lang="en-US" sz="2000" dirty="0">
                <a:solidFill>
                  <a:srgbClr val="FF0000"/>
                </a:solidFill>
              </a:rPr>
              <a:t>(All semantic)</a:t>
            </a:r>
            <a:endParaRPr lang="en-US" sz="2000" dirty="0"/>
          </a:p>
        </p:txBody>
      </p:sp>
    </p:spTree>
    <p:extLst>
      <p:ext uri="{BB962C8B-B14F-4D97-AF65-F5344CB8AC3E}">
        <p14:creationId xmlns:p14="http://schemas.microsoft.com/office/powerpoint/2010/main" val="16133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7" grpId="0"/>
      <p:bldP spid="3" grpId="0" animBg="1"/>
      <p:bldP spid="24" grpId="0"/>
      <p:bldP spid="26" grpId="0" animBg="1"/>
      <p:bldP spid="29" grpId="0"/>
      <p:bldP spid="31" grpId="0"/>
      <p:bldP spid="35" grpId="0"/>
      <p:bldP spid="37" grpId="0"/>
      <p:bldP spid="38" grpId="0"/>
      <p:bldP spid="40" grpId="0"/>
      <p:bldP spid="41" grpId="0"/>
      <p:bldP spid="42" grpId="0"/>
      <p:bldP spid="44" grpId="0"/>
      <p:bldP spid="48" grpId="0" animBg="1"/>
      <p:bldP spid="49" grpId="0"/>
      <p:bldP spid="50" grpId="0" animBg="1"/>
      <p:bldP spid="53"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NVM Correctness Condition: Durable Linearizability</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6</a:t>
            </a:fld>
            <a:endParaRPr lang="en-US" dirty="0"/>
          </a:p>
        </p:txBody>
      </p:sp>
      <p:sp>
        <p:nvSpPr>
          <p:cNvPr id="5" name="TextBox 4">
            <a:extLst>
              <a:ext uri="{FF2B5EF4-FFF2-40B4-BE49-F238E27FC236}">
                <a16:creationId xmlns:a16="http://schemas.microsoft.com/office/drawing/2014/main" id="{FDBB6CE4-2FF7-6747-BFA3-A8C3598D417E}"/>
              </a:ext>
            </a:extLst>
          </p:cNvPr>
          <p:cNvSpPr txBox="1"/>
          <p:nvPr/>
        </p:nvSpPr>
        <p:spPr>
          <a:xfrm>
            <a:off x="409575" y="1067326"/>
            <a:ext cx="11497080" cy="1200329"/>
          </a:xfrm>
          <a:prstGeom prst="rect">
            <a:avLst/>
          </a:prstGeom>
          <a:noFill/>
        </p:spPr>
        <p:txBody>
          <a:bodyPr wrap="square" rtlCol="0">
            <a:spAutoFit/>
          </a:bodyPr>
          <a:lstStyle/>
          <a:p>
            <a:r>
              <a:rPr lang="en-US" sz="2400" dirty="0">
                <a:sym typeface="Wingdings" pitchFamily="2" charset="2"/>
              </a:rPr>
              <a:t>Durable Linearizability</a:t>
            </a:r>
            <a:r>
              <a:rPr lang="zh-CN" altLang="en-US" sz="2400" dirty="0">
                <a:sym typeface="Wingdings" pitchFamily="2" charset="2"/>
              </a:rPr>
              <a:t> </a:t>
            </a:r>
            <a:r>
              <a:rPr lang="en-US" altLang="zh-CN" sz="2400" dirty="0">
                <a:sym typeface="Wingdings" pitchFamily="2" charset="2"/>
              </a:rPr>
              <a:t>describes correct operation behaviors:</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sym typeface="Wingdings" pitchFamily="2" charset="2"/>
              </a:rPr>
              <a:t>Crash state</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sym typeface="Wingdings" pitchFamily="2" charset="2"/>
              </a:rPr>
              <a:t>Thread interleaving</a:t>
            </a:r>
            <a:endParaRPr lang="en-US" altLang="zh-CN" sz="2400" dirty="0">
              <a:sym typeface="Wingdings" pitchFamily="2" charset="2"/>
            </a:endParaRPr>
          </a:p>
        </p:txBody>
      </p:sp>
      <p:cxnSp>
        <p:nvCxnSpPr>
          <p:cNvPr id="34" name="Straight Arrow Connector 33">
            <a:extLst>
              <a:ext uri="{FF2B5EF4-FFF2-40B4-BE49-F238E27FC236}">
                <a16:creationId xmlns:a16="http://schemas.microsoft.com/office/drawing/2014/main" id="{3CF3C721-678B-E941-9EEE-5245ACB7E75B}"/>
              </a:ext>
            </a:extLst>
          </p:cNvPr>
          <p:cNvCxnSpPr>
            <a:cxnSpLocks/>
          </p:cNvCxnSpPr>
          <p:nvPr/>
        </p:nvCxnSpPr>
        <p:spPr>
          <a:xfrm flipV="1">
            <a:off x="1173760" y="4559064"/>
            <a:ext cx="8894368"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9C248C0B-9458-C445-BD70-0C9052DE6E6B}"/>
              </a:ext>
            </a:extLst>
          </p:cNvPr>
          <p:cNvSpPr txBox="1"/>
          <p:nvPr/>
        </p:nvSpPr>
        <p:spPr>
          <a:xfrm>
            <a:off x="9315820" y="4486537"/>
            <a:ext cx="746449" cy="400110"/>
          </a:xfrm>
          <a:prstGeom prst="rect">
            <a:avLst/>
          </a:prstGeom>
          <a:noFill/>
        </p:spPr>
        <p:txBody>
          <a:bodyPr wrap="square" rtlCol="0">
            <a:spAutoFit/>
          </a:bodyPr>
          <a:lstStyle/>
          <a:p>
            <a:pPr algn="ctr"/>
            <a:r>
              <a:rPr lang="en-US" sz="2000" dirty="0"/>
              <a:t>time</a:t>
            </a:r>
          </a:p>
        </p:txBody>
      </p:sp>
      <p:cxnSp>
        <p:nvCxnSpPr>
          <p:cNvPr id="36" name="Straight Arrow Connector 35">
            <a:extLst>
              <a:ext uri="{FF2B5EF4-FFF2-40B4-BE49-F238E27FC236}">
                <a16:creationId xmlns:a16="http://schemas.microsoft.com/office/drawing/2014/main" id="{284DBD49-F9EB-0746-824B-279A4C7F3E15}"/>
              </a:ext>
            </a:extLst>
          </p:cNvPr>
          <p:cNvCxnSpPr>
            <a:cxnSpLocks/>
          </p:cNvCxnSpPr>
          <p:nvPr/>
        </p:nvCxnSpPr>
        <p:spPr>
          <a:xfrm>
            <a:off x="1660055" y="3440963"/>
            <a:ext cx="1695728"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D1F27C05-92F5-A84C-B12F-D03A9DF8B64E}"/>
              </a:ext>
            </a:extLst>
          </p:cNvPr>
          <p:cNvSpPr txBox="1"/>
          <p:nvPr/>
        </p:nvSpPr>
        <p:spPr>
          <a:xfrm>
            <a:off x="1759275" y="3040853"/>
            <a:ext cx="1509421" cy="400110"/>
          </a:xfrm>
          <a:prstGeom prst="rect">
            <a:avLst/>
          </a:prstGeom>
          <a:noFill/>
        </p:spPr>
        <p:txBody>
          <a:bodyPr wrap="square" rtlCol="0">
            <a:spAutoFit/>
          </a:bodyPr>
          <a:lstStyle/>
          <a:p>
            <a:pPr algn="ctr"/>
            <a:r>
              <a:rPr lang="en-US" sz="2000" dirty="0"/>
              <a:t>insert (k, v1)</a:t>
            </a:r>
          </a:p>
        </p:txBody>
      </p:sp>
      <p:sp>
        <p:nvSpPr>
          <p:cNvPr id="38" name="TextBox 37">
            <a:extLst>
              <a:ext uri="{FF2B5EF4-FFF2-40B4-BE49-F238E27FC236}">
                <a16:creationId xmlns:a16="http://schemas.microsoft.com/office/drawing/2014/main" id="{1E287A54-834F-744B-9520-DD767AE0F296}"/>
              </a:ext>
            </a:extLst>
          </p:cNvPr>
          <p:cNvSpPr txBox="1"/>
          <p:nvPr/>
        </p:nvSpPr>
        <p:spPr>
          <a:xfrm>
            <a:off x="1148877" y="3215024"/>
            <a:ext cx="535752" cy="400110"/>
          </a:xfrm>
          <a:prstGeom prst="rect">
            <a:avLst/>
          </a:prstGeom>
          <a:noFill/>
        </p:spPr>
        <p:txBody>
          <a:bodyPr wrap="square" rtlCol="0">
            <a:spAutoFit/>
          </a:bodyPr>
          <a:lstStyle/>
          <a:p>
            <a:pPr algn="ctr"/>
            <a:r>
              <a:rPr lang="en-US" sz="2000" dirty="0"/>
              <a:t>T1:</a:t>
            </a:r>
          </a:p>
        </p:txBody>
      </p:sp>
      <p:cxnSp>
        <p:nvCxnSpPr>
          <p:cNvPr id="39" name="Straight Arrow Connector 38">
            <a:extLst>
              <a:ext uri="{FF2B5EF4-FFF2-40B4-BE49-F238E27FC236}">
                <a16:creationId xmlns:a16="http://schemas.microsoft.com/office/drawing/2014/main" id="{1F1FF2AC-B330-1345-80FD-2564C0A18DEB}"/>
              </a:ext>
            </a:extLst>
          </p:cNvPr>
          <p:cNvCxnSpPr>
            <a:cxnSpLocks/>
          </p:cNvCxnSpPr>
          <p:nvPr/>
        </p:nvCxnSpPr>
        <p:spPr>
          <a:xfrm>
            <a:off x="4107790" y="3873285"/>
            <a:ext cx="1275053"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FC507FC-CB40-3C43-BF6F-E101DC6AC530}"/>
              </a:ext>
            </a:extLst>
          </p:cNvPr>
          <p:cNvSpPr txBox="1"/>
          <p:nvPr/>
        </p:nvSpPr>
        <p:spPr>
          <a:xfrm>
            <a:off x="4011069" y="3473175"/>
            <a:ext cx="1509421" cy="400110"/>
          </a:xfrm>
          <a:prstGeom prst="rect">
            <a:avLst/>
          </a:prstGeom>
          <a:noFill/>
        </p:spPr>
        <p:txBody>
          <a:bodyPr wrap="square" rtlCol="0">
            <a:spAutoFit/>
          </a:bodyPr>
          <a:lstStyle/>
          <a:p>
            <a:pPr algn="ctr"/>
            <a:r>
              <a:rPr lang="en-US" sz="2000" dirty="0"/>
              <a:t>get (k)</a:t>
            </a:r>
          </a:p>
        </p:txBody>
      </p:sp>
      <p:sp>
        <p:nvSpPr>
          <p:cNvPr id="41" name="TextBox 40">
            <a:extLst>
              <a:ext uri="{FF2B5EF4-FFF2-40B4-BE49-F238E27FC236}">
                <a16:creationId xmlns:a16="http://schemas.microsoft.com/office/drawing/2014/main" id="{619F6BE3-E19C-3549-94E0-96C899BB129C}"/>
              </a:ext>
            </a:extLst>
          </p:cNvPr>
          <p:cNvSpPr txBox="1"/>
          <p:nvPr/>
        </p:nvSpPr>
        <p:spPr>
          <a:xfrm>
            <a:off x="1148877" y="3647346"/>
            <a:ext cx="535752" cy="400110"/>
          </a:xfrm>
          <a:prstGeom prst="rect">
            <a:avLst/>
          </a:prstGeom>
          <a:noFill/>
        </p:spPr>
        <p:txBody>
          <a:bodyPr wrap="square" rtlCol="0">
            <a:spAutoFit/>
          </a:bodyPr>
          <a:lstStyle/>
          <a:p>
            <a:pPr algn="ctr"/>
            <a:r>
              <a:rPr lang="en-US" sz="2000" dirty="0"/>
              <a:t>T2:</a:t>
            </a:r>
          </a:p>
        </p:txBody>
      </p:sp>
      <p:cxnSp>
        <p:nvCxnSpPr>
          <p:cNvPr id="43" name="Straight Arrow Connector 42">
            <a:extLst>
              <a:ext uri="{FF2B5EF4-FFF2-40B4-BE49-F238E27FC236}">
                <a16:creationId xmlns:a16="http://schemas.microsoft.com/office/drawing/2014/main" id="{112250E3-C81F-7E43-8ED9-17E6059B3F88}"/>
              </a:ext>
            </a:extLst>
          </p:cNvPr>
          <p:cNvCxnSpPr>
            <a:cxnSpLocks/>
          </p:cNvCxnSpPr>
          <p:nvPr/>
        </p:nvCxnSpPr>
        <p:spPr>
          <a:xfrm>
            <a:off x="3454646" y="3434740"/>
            <a:ext cx="2457730" cy="0"/>
          </a:xfrm>
          <a:prstGeom prst="straightConnector1">
            <a:avLst/>
          </a:prstGeom>
          <a:ln w="28575">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960FC556-4C9E-5B40-AFA2-B7A622471C40}"/>
              </a:ext>
            </a:extLst>
          </p:cNvPr>
          <p:cNvSpPr txBox="1"/>
          <p:nvPr/>
        </p:nvSpPr>
        <p:spPr>
          <a:xfrm>
            <a:off x="3553866" y="3034630"/>
            <a:ext cx="1509421" cy="400110"/>
          </a:xfrm>
          <a:prstGeom prst="rect">
            <a:avLst/>
          </a:prstGeom>
          <a:noFill/>
        </p:spPr>
        <p:txBody>
          <a:bodyPr wrap="square" rtlCol="0">
            <a:spAutoFit/>
          </a:bodyPr>
          <a:lstStyle/>
          <a:p>
            <a:pPr algn="ctr"/>
            <a:r>
              <a:rPr lang="en-US" sz="2000" dirty="0"/>
              <a:t>insert (k, v2)</a:t>
            </a:r>
          </a:p>
        </p:txBody>
      </p:sp>
      <p:cxnSp>
        <p:nvCxnSpPr>
          <p:cNvPr id="47" name="Straight Connector 46">
            <a:extLst>
              <a:ext uri="{FF2B5EF4-FFF2-40B4-BE49-F238E27FC236}">
                <a16:creationId xmlns:a16="http://schemas.microsoft.com/office/drawing/2014/main" id="{1554647F-C286-A043-8FA0-DC202A08F40C}"/>
              </a:ext>
            </a:extLst>
          </p:cNvPr>
          <p:cNvCxnSpPr>
            <a:cxnSpLocks/>
          </p:cNvCxnSpPr>
          <p:nvPr/>
        </p:nvCxnSpPr>
        <p:spPr>
          <a:xfrm>
            <a:off x="5912376" y="3448919"/>
            <a:ext cx="0" cy="1117943"/>
          </a:xfrm>
          <a:prstGeom prst="line">
            <a:avLst/>
          </a:prstGeom>
          <a:ln>
            <a:solidFill>
              <a:srgbClr val="FF0000"/>
            </a:solidFill>
            <a:prstDash val="sysDash"/>
          </a:ln>
        </p:spPr>
        <p:style>
          <a:lnRef idx="3">
            <a:schemeClr val="dk1"/>
          </a:lnRef>
          <a:fillRef idx="0">
            <a:schemeClr val="dk1"/>
          </a:fillRef>
          <a:effectRef idx="2">
            <a:schemeClr val="dk1"/>
          </a:effectRef>
          <a:fontRef idx="minor">
            <a:schemeClr val="tx1"/>
          </a:fontRef>
        </p:style>
      </p:cxnSp>
      <p:sp>
        <p:nvSpPr>
          <p:cNvPr id="48" name="Lightning Bolt 47">
            <a:extLst>
              <a:ext uri="{FF2B5EF4-FFF2-40B4-BE49-F238E27FC236}">
                <a16:creationId xmlns:a16="http://schemas.microsoft.com/office/drawing/2014/main" id="{204BA915-8BD7-8D4F-AF4F-7A97D56F6C70}"/>
              </a:ext>
            </a:extLst>
          </p:cNvPr>
          <p:cNvSpPr/>
          <p:nvPr/>
        </p:nvSpPr>
        <p:spPr>
          <a:xfrm>
            <a:off x="5699492" y="3229647"/>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5355FA4-A43B-6444-96DB-99149E9F5C3B}"/>
              </a:ext>
            </a:extLst>
          </p:cNvPr>
          <p:cNvSpPr txBox="1"/>
          <p:nvPr/>
        </p:nvSpPr>
        <p:spPr>
          <a:xfrm>
            <a:off x="5503697" y="2930310"/>
            <a:ext cx="754711" cy="400110"/>
          </a:xfrm>
          <a:prstGeom prst="rect">
            <a:avLst/>
          </a:prstGeom>
          <a:noFill/>
        </p:spPr>
        <p:txBody>
          <a:bodyPr wrap="square" rtlCol="0">
            <a:spAutoFit/>
          </a:bodyPr>
          <a:lstStyle/>
          <a:p>
            <a:pPr algn="ctr"/>
            <a:r>
              <a:rPr lang="en-US" sz="2000" dirty="0">
                <a:solidFill>
                  <a:srgbClr val="FF0000"/>
                </a:solidFill>
              </a:rPr>
              <a:t>crash</a:t>
            </a:r>
          </a:p>
        </p:txBody>
      </p:sp>
      <p:sp>
        <p:nvSpPr>
          <p:cNvPr id="50" name="Right Arrow 49">
            <a:extLst>
              <a:ext uri="{FF2B5EF4-FFF2-40B4-BE49-F238E27FC236}">
                <a16:creationId xmlns:a16="http://schemas.microsoft.com/office/drawing/2014/main" id="{E7499E26-435C-A141-8BDE-E1A19BE223BF}"/>
              </a:ext>
            </a:extLst>
          </p:cNvPr>
          <p:cNvSpPr/>
          <p:nvPr/>
        </p:nvSpPr>
        <p:spPr>
          <a:xfrm>
            <a:off x="5997006" y="3706174"/>
            <a:ext cx="1328831" cy="50785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recovery</a:t>
            </a:r>
          </a:p>
        </p:txBody>
      </p:sp>
      <p:cxnSp>
        <p:nvCxnSpPr>
          <p:cNvPr id="51" name="Straight Connector 50">
            <a:extLst>
              <a:ext uri="{FF2B5EF4-FFF2-40B4-BE49-F238E27FC236}">
                <a16:creationId xmlns:a16="http://schemas.microsoft.com/office/drawing/2014/main" id="{8095AE3E-0699-8B47-BDC6-7176BE17A9DB}"/>
              </a:ext>
            </a:extLst>
          </p:cNvPr>
          <p:cNvCxnSpPr>
            <a:cxnSpLocks/>
          </p:cNvCxnSpPr>
          <p:nvPr/>
        </p:nvCxnSpPr>
        <p:spPr>
          <a:xfrm>
            <a:off x="7341790" y="3415079"/>
            <a:ext cx="0" cy="1117943"/>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D5479CBF-9774-924C-B268-5E5DABE0772E}"/>
              </a:ext>
            </a:extLst>
          </p:cNvPr>
          <p:cNvCxnSpPr>
            <a:cxnSpLocks/>
          </p:cNvCxnSpPr>
          <p:nvPr/>
        </p:nvCxnSpPr>
        <p:spPr>
          <a:xfrm>
            <a:off x="8202585" y="3904141"/>
            <a:ext cx="1275053"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53" name="TextBox 52">
            <a:extLst>
              <a:ext uri="{FF2B5EF4-FFF2-40B4-BE49-F238E27FC236}">
                <a16:creationId xmlns:a16="http://schemas.microsoft.com/office/drawing/2014/main" id="{735F31D4-BA0F-CE46-9BC1-48816349065F}"/>
              </a:ext>
            </a:extLst>
          </p:cNvPr>
          <p:cNvSpPr txBox="1"/>
          <p:nvPr/>
        </p:nvSpPr>
        <p:spPr>
          <a:xfrm>
            <a:off x="8105864" y="3504031"/>
            <a:ext cx="1509421" cy="400110"/>
          </a:xfrm>
          <a:prstGeom prst="rect">
            <a:avLst/>
          </a:prstGeom>
          <a:noFill/>
        </p:spPr>
        <p:txBody>
          <a:bodyPr wrap="square" rtlCol="0">
            <a:spAutoFit/>
          </a:bodyPr>
          <a:lstStyle/>
          <a:p>
            <a:pPr algn="ctr"/>
            <a:r>
              <a:rPr lang="en-US" sz="2000" dirty="0"/>
              <a:t>get (k)</a:t>
            </a:r>
          </a:p>
        </p:txBody>
      </p:sp>
      <p:sp>
        <p:nvSpPr>
          <p:cNvPr id="56" name="TextBox 55">
            <a:extLst>
              <a:ext uri="{FF2B5EF4-FFF2-40B4-BE49-F238E27FC236}">
                <a16:creationId xmlns:a16="http://schemas.microsoft.com/office/drawing/2014/main" id="{2BF37908-8EE1-254C-997D-67F5F2BF8E73}"/>
              </a:ext>
            </a:extLst>
          </p:cNvPr>
          <p:cNvSpPr txBox="1"/>
          <p:nvPr/>
        </p:nvSpPr>
        <p:spPr>
          <a:xfrm>
            <a:off x="3748306" y="3904724"/>
            <a:ext cx="2056664" cy="400110"/>
          </a:xfrm>
          <a:prstGeom prst="rect">
            <a:avLst/>
          </a:prstGeom>
          <a:noFill/>
        </p:spPr>
        <p:txBody>
          <a:bodyPr wrap="square" rtlCol="0">
            <a:spAutoFit/>
          </a:bodyPr>
          <a:lstStyle/>
          <a:p>
            <a:pPr algn="ctr"/>
            <a:r>
              <a:rPr lang="en-US" sz="2000" dirty="0"/>
              <a:t>return v2</a:t>
            </a:r>
          </a:p>
        </p:txBody>
      </p:sp>
      <p:sp>
        <p:nvSpPr>
          <p:cNvPr id="57" name="TextBox 56">
            <a:extLst>
              <a:ext uri="{FF2B5EF4-FFF2-40B4-BE49-F238E27FC236}">
                <a16:creationId xmlns:a16="http://schemas.microsoft.com/office/drawing/2014/main" id="{DA6B34D7-0081-244D-8ECD-F2FF4406833F}"/>
              </a:ext>
            </a:extLst>
          </p:cNvPr>
          <p:cNvSpPr txBox="1"/>
          <p:nvPr/>
        </p:nvSpPr>
        <p:spPr>
          <a:xfrm>
            <a:off x="8328045" y="3905382"/>
            <a:ext cx="3363850" cy="400110"/>
          </a:xfrm>
          <a:prstGeom prst="rect">
            <a:avLst/>
          </a:prstGeom>
          <a:noFill/>
        </p:spPr>
        <p:txBody>
          <a:bodyPr wrap="square" rtlCol="0">
            <a:spAutoFit/>
          </a:bodyPr>
          <a:lstStyle/>
          <a:p>
            <a:r>
              <a:rPr lang="en-US" sz="2000" dirty="0"/>
              <a:t>return v2            </a:t>
            </a:r>
            <a:r>
              <a:rPr lang="en-US" sz="2000" dirty="0">
                <a:solidFill>
                  <a:srgbClr val="FF0000"/>
                </a:solidFill>
              </a:rPr>
              <a:t>(All semantic)</a:t>
            </a:r>
            <a:endParaRPr lang="en-US" sz="2000" dirty="0"/>
          </a:p>
        </p:txBody>
      </p:sp>
      <p:sp>
        <p:nvSpPr>
          <p:cNvPr id="45" name="TextBox 44">
            <a:extLst>
              <a:ext uri="{FF2B5EF4-FFF2-40B4-BE49-F238E27FC236}">
                <a16:creationId xmlns:a16="http://schemas.microsoft.com/office/drawing/2014/main" id="{5A84C4C2-BB0F-CC4C-B023-011E249DD510}"/>
              </a:ext>
            </a:extLst>
          </p:cNvPr>
          <p:cNvSpPr txBox="1"/>
          <p:nvPr/>
        </p:nvSpPr>
        <p:spPr>
          <a:xfrm>
            <a:off x="409575" y="2384816"/>
            <a:ext cx="11497080" cy="461665"/>
          </a:xfrm>
          <a:prstGeom prst="rect">
            <a:avLst/>
          </a:prstGeom>
          <a:noFill/>
        </p:spPr>
        <p:txBody>
          <a:bodyPr wrap="square" rtlCol="0">
            <a:spAutoFit/>
          </a:bodyPr>
          <a:lstStyle/>
          <a:p>
            <a:r>
              <a:rPr lang="en-US" sz="2400" dirty="0">
                <a:sym typeface="Wingdings" pitchFamily="2" charset="2"/>
              </a:rPr>
              <a:t>Any incorrect operation behavior leads to a Durable Linearizability bug.</a:t>
            </a:r>
            <a:endParaRPr lang="en-US" altLang="zh-CN" sz="2400" dirty="0">
              <a:sym typeface="Wingdings" pitchFamily="2" charset="2"/>
            </a:endParaRPr>
          </a:p>
        </p:txBody>
      </p:sp>
      <p:sp>
        <p:nvSpPr>
          <p:cNvPr id="46" name="TextBox 45">
            <a:extLst>
              <a:ext uri="{FF2B5EF4-FFF2-40B4-BE49-F238E27FC236}">
                <a16:creationId xmlns:a16="http://schemas.microsoft.com/office/drawing/2014/main" id="{53CD0C5C-99FE-444D-8E16-7FA88051EE62}"/>
              </a:ext>
            </a:extLst>
          </p:cNvPr>
          <p:cNvSpPr txBox="1"/>
          <p:nvPr/>
        </p:nvSpPr>
        <p:spPr>
          <a:xfrm>
            <a:off x="7411010" y="3906448"/>
            <a:ext cx="3036163" cy="707886"/>
          </a:xfrm>
          <a:prstGeom prst="rect">
            <a:avLst/>
          </a:prstGeom>
          <a:noFill/>
        </p:spPr>
        <p:txBody>
          <a:bodyPr wrap="square" rtlCol="0">
            <a:spAutoFit/>
          </a:bodyPr>
          <a:lstStyle/>
          <a:p>
            <a:pPr algn="ctr"/>
            <a:r>
              <a:rPr lang="en-US" sz="2000" dirty="0"/>
              <a:t>return v1</a:t>
            </a:r>
          </a:p>
          <a:p>
            <a:pPr algn="ctr"/>
            <a:r>
              <a:rPr lang="en-US" sz="2000" b="1" i="1" dirty="0">
                <a:solidFill>
                  <a:srgbClr val="FF0000"/>
                </a:solidFill>
              </a:rPr>
              <a:t>Durable Linearizability Bug</a:t>
            </a:r>
          </a:p>
        </p:txBody>
      </p:sp>
    </p:spTree>
    <p:extLst>
      <p:ext uri="{BB962C8B-B14F-4D97-AF65-F5344CB8AC3E}">
        <p14:creationId xmlns:p14="http://schemas.microsoft.com/office/powerpoint/2010/main" val="160320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40" grpId="0"/>
      <p:bldP spid="41" grpId="0"/>
      <p:bldP spid="44" grpId="0"/>
      <p:bldP spid="48" grpId="0" animBg="1"/>
      <p:bldP spid="49" grpId="0"/>
      <p:bldP spid="50" grpId="0" animBg="1"/>
      <p:bldP spid="53" grpId="0"/>
      <p:bldP spid="56" grpId="0"/>
      <p:bldP spid="57" grpId="0"/>
      <p:bldP spid="57" grpId="1"/>
      <p:bldP spid="4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dirty="0"/>
              <a:t>Our Contributions</a:t>
            </a:r>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7</a:t>
            </a:fld>
            <a:endParaRPr lang="en-US" dirty="0"/>
          </a:p>
        </p:txBody>
      </p:sp>
      <p:sp>
        <p:nvSpPr>
          <p:cNvPr id="5" name="TextBox 4">
            <a:extLst>
              <a:ext uri="{FF2B5EF4-FFF2-40B4-BE49-F238E27FC236}">
                <a16:creationId xmlns:a16="http://schemas.microsoft.com/office/drawing/2014/main" id="{FDBB6CE4-2FF7-6747-BFA3-A8C3598D417E}"/>
              </a:ext>
            </a:extLst>
          </p:cNvPr>
          <p:cNvSpPr txBox="1"/>
          <p:nvPr/>
        </p:nvSpPr>
        <p:spPr>
          <a:xfrm>
            <a:off x="409575" y="1067326"/>
            <a:ext cx="11497080" cy="1200329"/>
          </a:xfrm>
          <a:prstGeom prst="rect">
            <a:avLst/>
          </a:prstGeom>
          <a:noFill/>
        </p:spPr>
        <p:txBody>
          <a:bodyPr wrap="square" rtlCol="0">
            <a:spAutoFit/>
          </a:bodyPr>
          <a:lstStyle/>
          <a:p>
            <a:r>
              <a:rPr lang="en-US" altLang="zh-CN" sz="2400" dirty="0">
                <a:sym typeface="Wingdings" pitchFamily="2" charset="2"/>
              </a:rPr>
              <a:t>Existing Solutions</a:t>
            </a:r>
          </a:p>
          <a:p>
            <a:pPr marL="342900" indent="-342900">
              <a:buFont typeface="Arial" panose="020B0604020202020204" pitchFamily="34" charset="0"/>
              <a:buChar char="•"/>
            </a:pPr>
            <a:r>
              <a:rPr lang="en-US" altLang="zh-CN" sz="2400" dirty="0">
                <a:sym typeface="Wingdings" pitchFamily="2" charset="2"/>
              </a:rPr>
              <a:t>Linearizability testing tools</a:t>
            </a:r>
          </a:p>
          <a:p>
            <a:pPr marL="342900" indent="-342900">
              <a:buFont typeface="Arial" panose="020B0604020202020204" pitchFamily="34" charset="0"/>
              <a:buChar char="•"/>
            </a:pPr>
            <a:r>
              <a:rPr lang="en-US" altLang="zh-CN" sz="2400" dirty="0">
                <a:sym typeface="Wingdings" pitchFamily="2" charset="2"/>
              </a:rPr>
              <a:t>NVM-specific crash-consistency bug detectors</a:t>
            </a:r>
          </a:p>
        </p:txBody>
      </p:sp>
      <p:sp>
        <p:nvSpPr>
          <p:cNvPr id="86" name="TextBox 85">
            <a:extLst>
              <a:ext uri="{FF2B5EF4-FFF2-40B4-BE49-F238E27FC236}">
                <a16:creationId xmlns:a16="http://schemas.microsoft.com/office/drawing/2014/main" id="{A89ABF54-23D9-0543-A122-78ED0B939262}"/>
              </a:ext>
            </a:extLst>
          </p:cNvPr>
          <p:cNvSpPr txBox="1"/>
          <p:nvPr/>
        </p:nvSpPr>
        <p:spPr>
          <a:xfrm>
            <a:off x="86264" y="2310971"/>
            <a:ext cx="184731" cy="369332"/>
          </a:xfrm>
          <a:prstGeom prst="rect">
            <a:avLst/>
          </a:prstGeom>
          <a:noFill/>
        </p:spPr>
        <p:txBody>
          <a:bodyPr wrap="none" rtlCol="0">
            <a:spAutoFit/>
          </a:bodyPr>
          <a:lstStyle/>
          <a:p>
            <a:endParaRPr lang="en-US"/>
          </a:p>
        </p:txBody>
      </p:sp>
      <p:sp>
        <p:nvSpPr>
          <p:cNvPr id="10" name="TextBox 9">
            <a:extLst>
              <a:ext uri="{FF2B5EF4-FFF2-40B4-BE49-F238E27FC236}">
                <a16:creationId xmlns:a16="http://schemas.microsoft.com/office/drawing/2014/main" id="{FC546378-254D-81E6-A97E-881C0A192CEC}"/>
              </a:ext>
            </a:extLst>
          </p:cNvPr>
          <p:cNvSpPr txBox="1"/>
          <p:nvPr/>
        </p:nvSpPr>
        <p:spPr>
          <a:xfrm>
            <a:off x="409575" y="2589484"/>
            <a:ext cx="11497080" cy="1569660"/>
          </a:xfrm>
          <a:prstGeom prst="rect">
            <a:avLst/>
          </a:prstGeom>
          <a:noFill/>
        </p:spPr>
        <p:txBody>
          <a:bodyPr wrap="square" rtlCol="0">
            <a:spAutoFit/>
          </a:bodyPr>
          <a:lstStyle/>
          <a:p>
            <a:r>
              <a:rPr lang="en-US" altLang="zh-CN" sz="2400" dirty="0" err="1">
                <a:sym typeface="Wingdings" pitchFamily="2" charset="2"/>
              </a:rPr>
              <a:t>Durinn</a:t>
            </a:r>
            <a:endParaRPr lang="en-US" altLang="zh-CN"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Three Durable Linearizability bug patterns</a:t>
            </a:r>
            <a:endParaRPr lang="en-US" altLang="zh-CN" sz="2400" dirty="0">
              <a:sym typeface="Wingdings" pitchFamily="2" charset="2"/>
            </a:endParaRPr>
          </a:p>
          <a:p>
            <a:pPr marL="342900" indent="-342900">
              <a:buFont typeface="Arial" panose="020B0604020202020204" pitchFamily="34" charset="0"/>
              <a:buChar char="•"/>
            </a:pPr>
            <a:r>
              <a:rPr lang="en-US" altLang="zh-CN" sz="2400" dirty="0">
                <a:sym typeface="Wingdings" pitchFamily="2" charset="2"/>
              </a:rPr>
              <a:t>Adversarial NVM State and Thread Interleaving Construction</a:t>
            </a:r>
          </a:p>
          <a:p>
            <a:pPr marL="342900" indent="-342900">
              <a:buFont typeface="Arial" panose="020B0604020202020204" pitchFamily="34" charset="0"/>
              <a:buChar char="•"/>
            </a:pPr>
            <a:r>
              <a:rPr lang="en-US" altLang="zh-CN" sz="2400" dirty="0">
                <a:sym typeface="Wingdings" pitchFamily="2" charset="2"/>
              </a:rPr>
              <a:t>Likely-Linearization Point Inference</a:t>
            </a:r>
          </a:p>
        </p:txBody>
      </p:sp>
    </p:spTree>
    <p:extLst>
      <p:ext uri="{BB962C8B-B14F-4D97-AF65-F5344CB8AC3E}">
        <p14:creationId xmlns:p14="http://schemas.microsoft.com/office/powerpoint/2010/main" val="394385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409575" y="362605"/>
            <a:ext cx="10515600" cy="510541"/>
          </a:xfrm>
        </p:spPr>
        <p:txBody>
          <a:bodyPr>
            <a:normAutofit fontScale="90000"/>
          </a:bodyPr>
          <a:lstStyle/>
          <a:p>
            <a:r>
              <a:rPr lang="en-US" dirty="0"/>
              <a:t>Outline</a:t>
            </a:r>
          </a:p>
        </p:txBody>
      </p:sp>
      <p:sp>
        <p:nvSpPr>
          <p:cNvPr id="3" name="Slide Number Placeholder 2">
            <a:extLst>
              <a:ext uri="{FF2B5EF4-FFF2-40B4-BE49-F238E27FC236}">
                <a16:creationId xmlns:a16="http://schemas.microsoft.com/office/drawing/2014/main" id="{BC2A7882-8D87-1641-B1B9-22D9D8DCCDE8}"/>
              </a:ext>
            </a:extLst>
          </p:cNvPr>
          <p:cNvSpPr>
            <a:spLocks noGrp="1"/>
          </p:cNvSpPr>
          <p:nvPr>
            <p:ph type="sldNum" sz="quarter" idx="10"/>
          </p:nvPr>
        </p:nvSpPr>
        <p:spPr/>
        <p:txBody>
          <a:bodyPr/>
          <a:lstStyle/>
          <a:p>
            <a:fld id="{857551B3-D6DC-457C-8811-E5AD463B26DA}" type="slidenum">
              <a:rPr lang="en-US" smtClean="0"/>
              <a:pPr/>
              <a:t>8</a:t>
            </a:fld>
            <a:endParaRPr lang="en-US" dirty="0"/>
          </a:p>
        </p:txBody>
      </p:sp>
      <p:sp>
        <p:nvSpPr>
          <p:cNvPr id="4" name="Rectangle 3">
            <a:extLst>
              <a:ext uri="{FF2B5EF4-FFF2-40B4-BE49-F238E27FC236}">
                <a16:creationId xmlns:a16="http://schemas.microsoft.com/office/drawing/2014/main" id="{A573C5BE-883F-974D-B8C8-B9CC4979C815}"/>
              </a:ext>
            </a:extLst>
          </p:cNvPr>
          <p:cNvSpPr/>
          <p:nvPr/>
        </p:nvSpPr>
        <p:spPr>
          <a:xfrm>
            <a:off x="367535" y="1143358"/>
            <a:ext cx="92933" cy="49179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61DDF34-3F33-284E-92B2-686B6C8C2342}"/>
              </a:ext>
            </a:extLst>
          </p:cNvPr>
          <p:cNvSpPr txBox="1"/>
          <p:nvPr/>
        </p:nvSpPr>
        <p:spPr>
          <a:xfrm>
            <a:off x="502508" y="1375248"/>
            <a:ext cx="2023824" cy="4152034"/>
          </a:xfrm>
          <a:prstGeom prst="rect">
            <a:avLst/>
          </a:prstGeom>
          <a:noFill/>
        </p:spPr>
        <p:txBody>
          <a:bodyPr wrap="none" rtlCol="0" anchor="ctr">
            <a:spAutoFit/>
          </a:bodyPr>
          <a:lstStyle/>
          <a:p>
            <a:pPr marL="342900" indent="-342900">
              <a:lnSpc>
                <a:spcPct val="300000"/>
              </a:lnSpc>
              <a:buFont typeface="Arial" panose="020B0604020202020204" pitchFamily="34" charset="0"/>
              <a:buChar char="•"/>
            </a:pPr>
            <a:r>
              <a:rPr lang="en-US" sz="2300" dirty="0"/>
              <a:t>Introduction</a:t>
            </a:r>
            <a:endParaRPr lang="en-US" sz="2300" b="1" i="1" u="sng" dirty="0">
              <a:solidFill>
                <a:srgbClr val="FF0000"/>
              </a:solidFill>
            </a:endParaRPr>
          </a:p>
          <a:p>
            <a:pPr marL="342900" indent="-342900">
              <a:lnSpc>
                <a:spcPct val="300000"/>
              </a:lnSpc>
              <a:buFont typeface="Arial" panose="020B0604020202020204" pitchFamily="34" charset="0"/>
              <a:buChar char="•"/>
            </a:pPr>
            <a:r>
              <a:rPr lang="en-US" sz="2300" b="1" i="1" u="sng" dirty="0" err="1">
                <a:solidFill>
                  <a:srgbClr val="FF0000"/>
                </a:solidFill>
              </a:rPr>
              <a:t>Durinn</a:t>
            </a:r>
            <a:endParaRPr lang="en-US" sz="2300" b="1" i="1" u="sng" dirty="0">
              <a:solidFill>
                <a:srgbClr val="FF0000"/>
              </a:solidFill>
            </a:endParaRPr>
          </a:p>
          <a:p>
            <a:pPr marL="342900" indent="-342900">
              <a:lnSpc>
                <a:spcPct val="300000"/>
              </a:lnSpc>
              <a:buFont typeface="Arial" panose="020B0604020202020204" pitchFamily="34" charset="0"/>
              <a:buChar char="•"/>
            </a:pPr>
            <a:r>
              <a:rPr lang="en-US" sz="2300" dirty="0"/>
              <a:t>Evaluation</a:t>
            </a:r>
          </a:p>
          <a:p>
            <a:pPr marL="342900" indent="-342900">
              <a:lnSpc>
                <a:spcPct val="300000"/>
              </a:lnSpc>
              <a:buFont typeface="Arial" panose="020B0604020202020204" pitchFamily="34" charset="0"/>
              <a:buChar char="•"/>
            </a:pPr>
            <a:r>
              <a:rPr lang="en-US" sz="2300" dirty="0"/>
              <a:t>Conclusion</a:t>
            </a:r>
          </a:p>
        </p:txBody>
      </p:sp>
    </p:spTree>
    <p:extLst>
      <p:ext uri="{BB962C8B-B14F-4D97-AF65-F5344CB8AC3E}">
        <p14:creationId xmlns:p14="http://schemas.microsoft.com/office/powerpoint/2010/main" val="197842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6E4D-8A21-044E-821C-68D51B633100}"/>
              </a:ext>
            </a:extLst>
          </p:cNvPr>
          <p:cNvSpPr>
            <a:spLocks noGrp="1"/>
          </p:cNvSpPr>
          <p:nvPr>
            <p:ph type="title"/>
          </p:nvPr>
        </p:nvSpPr>
        <p:spPr>
          <a:xfrm>
            <a:off x="296358" y="362605"/>
            <a:ext cx="10515600" cy="510541"/>
          </a:xfrm>
        </p:spPr>
        <p:txBody>
          <a:bodyPr>
            <a:normAutofit fontScale="90000"/>
          </a:bodyPr>
          <a:lstStyle/>
          <a:p>
            <a:r>
              <a:rPr lang="en-US" altLang="zh-CN" dirty="0" err="1"/>
              <a:t>Durinn</a:t>
            </a:r>
            <a:r>
              <a:rPr lang="en-US" altLang="zh-CN" dirty="0"/>
              <a:t> Overview</a:t>
            </a:r>
            <a:endParaRPr lang="en-US" dirty="0"/>
          </a:p>
        </p:txBody>
      </p:sp>
      <p:sp>
        <p:nvSpPr>
          <p:cNvPr id="4" name="Slide Number Placeholder 3">
            <a:extLst>
              <a:ext uri="{FF2B5EF4-FFF2-40B4-BE49-F238E27FC236}">
                <a16:creationId xmlns:a16="http://schemas.microsoft.com/office/drawing/2014/main" id="{A6C8807A-68ED-6F4C-A820-45A207100775}"/>
              </a:ext>
            </a:extLst>
          </p:cNvPr>
          <p:cNvSpPr>
            <a:spLocks noGrp="1"/>
          </p:cNvSpPr>
          <p:nvPr>
            <p:ph type="sldNum" sz="quarter" idx="10"/>
          </p:nvPr>
        </p:nvSpPr>
        <p:spPr/>
        <p:txBody>
          <a:bodyPr/>
          <a:lstStyle/>
          <a:p>
            <a:fld id="{857551B3-D6DC-457C-8811-E5AD463B26DA}" type="slidenum">
              <a:rPr lang="en-US" smtClean="0"/>
              <a:pPr/>
              <a:t>9</a:t>
            </a:fld>
            <a:endParaRPr lang="en-US" dirty="0"/>
          </a:p>
        </p:txBody>
      </p:sp>
      <p:cxnSp>
        <p:nvCxnSpPr>
          <p:cNvPr id="28" name="Straight Arrow Connector 27">
            <a:extLst>
              <a:ext uri="{FF2B5EF4-FFF2-40B4-BE49-F238E27FC236}">
                <a16:creationId xmlns:a16="http://schemas.microsoft.com/office/drawing/2014/main" id="{BCC7CFB5-AB57-EB40-B7A7-DE6D0B15D836}"/>
              </a:ext>
            </a:extLst>
          </p:cNvPr>
          <p:cNvCxnSpPr>
            <a:cxnSpLocks/>
          </p:cNvCxnSpPr>
          <p:nvPr/>
        </p:nvCxnSpPr>
        <p:spPr>
          <a:xfrm>
            <a:off x="1351522" y="2246480"/>
            <a:ext cx="4754880" cy="0"/>
          </a:xfrm>
          <a:prstGeom prst="straightConnector1">
            <a:avLst/>
          </a:prstGeom>
          <a:ln w="2857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89AD6060-6DA7-7C4D-A0B1-0A4215C94BED}"/>
              </a:ext>
            </a:extLst>
          </p:cNvPr>
          <p:cNvSpPr txBox="1"/>
          <p:nvPr/>
        </p:nvSpPr>
        <p:spPr>
          <a:xfrm>
            <a:off x="550966" y="1755369"/>
            <a:ext cx="1225596" cy="400110"/>
          </a:xfrm>
          <a:prstGeom prst="rect">
            <a:avLst/>
          </a:prstGeom>
          <a:noFill/>
        </p:spPr>
        <p:txBody>
          <a:bodyPr wrap="square" rtlCol="0">
            <a:spAutoFit/>
          </a:bodyPr>
          <a:lstStyle/>
          <a:p>
            <a:pPr algn="ctr"/>
            <a:r>
              <a:rPr lang="en-US" sz="2000" dirty="0"/>
              <a:t>operation</a:t>
            </a:r>
          </a:p>
        </p:txBody>
      </p:sp>
      <p:sp>
        <p:nvSpPr>
          <p:cNvPr id="30" name="Oval 29">
            <a:extLst>
              <a:ext uri="{FF2B5EF4-FFF2-40B4-BE49-F238E27FC236}">
                <a16:creationId xmlns:a16="http://schemas.microsoft.com/office/drawing/2014/main" id="{2005B07B-B21B-FE48-8078-8D04AFC45BAF}"/>
              </a:ext>
            </a:extLst>
          </p:cNvPr>
          <p:cNvSpPr/>
          <p:nvPr/>
        </p:nvSpPr>
        <p:spPr>
          <a:xfrm>
            <a:off x="2739546" y="2155040"/>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1ADFCCE-C03D-3B43-8819-3D6204781E7C}"/>
              </a:ext>
            </a:extLst>
          </p:cNvPr>
          <p:cNvSpPr/>
          <p:nvPr/>
        </p:nvSpPr>
        <p:spPr>
          <a:xfrm>
            <a:off x="4541442" y="2155040"/>
            <a:ext cx="182880" cy="1828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A62513D-65C0-F240-B07A-734EC7D40BB4}"/>
              </a:ext>
            </a:extLst>
          </p:cNvPr>
          <p:cNvSpPr txBox="1"/>
          <p:nvPr/>
        </p:nvSpPr>
        <p:spPr>
          <a:xfrm>
            <a:off x="2057414" y="1441145"/>
            <a:ext cx="1545597" cy="707886"/>
          </a:xfrm>
          <a:prstGeom prst="rect">
            <a:avLst/>
          </a:prstGeom>
          <a:noFill/>
        </p:spPr>
        <p:txBody>
          <a:bodyPr wrap="square" rtlCol="0">
            <a:spAutoFit/>
          </a:bodyPr>
          <a:lstStyle/>
          <a:p>
            <a:pPr algn="ctr"/>
            <a:r>
              <a:rPr lang="en-US" sz="2000" dirty="0"/>
              <a:t>Linearization Point (LP)</a:t>
            </a:r>
          </a:p>
        </p:txBody>
      </p:sp>
      <p:sp>
        <p:nvSpPr>
          <p:cNvPr id="33" name="TextBox 32">
            <a:extLst>
              <a:ext uri="{FF2B5EF4-FFF2-40B4-BE49-F238E27FC236}">
                <a16:creationId xmlns:a16="http://schemas.microsoft.com/office/drawing/2014/main" id="{768D7858-AD61-3F45-96DC-AFF3AF070D56}"/>
              </a:ext>
            </a:extLst>
          </p:cNvPr>
          <p:cNvSpPr txBox="1"/>
          <p:nvPr/>
        </p:nvSpPr>
        <p:spPr>
          <a:xfrm>
            <a:off x="3979738" y="1441145"/>
            <a:ext cx="1306288" cy="707886"/>
          </a:xfrm>
          <a:prstGeom prst="rect">
            <a:avLst/>
          </a:prstGeom>
          <a:noFill/>
        </p:spPr>
        <p:txBody>
          <a:bodyPr wrap="square" rtlCol="0">
            <a:spAutoFit/>
          </a:bodyPr>
          <a:lstStyle/>
          <a:p>
            <a:pPr algn="ctr"/>
            <a:r>
              <a:rPr lang="en-US" sz="2000" dirty="0"/>
              <a:t>Durability Point (DP)</a:t>
            </a:r>
          </a:p>
        </p:txBody>
      </p:sp>
      <p:sp>
        <p:nvSpPr>
          <p:cNvPr id="34" name="Lightning Bolt 33">
            <a:extLst>
              <a:ext uri="{FF2B5EF4-FFF2-40B4-BE49-F238E27FC236}">
                <a16:creationId xmlns:a16="http://schemas.microsoft.com/office/drawing/2014/main" id="{5DF77CDD-3A92-7947-8447-488B00E7D5FF}"/>
              </a:ext>
            </a:extLst>
          </p:cNvPr>
          <p:cNvSpPr/>
          <p:nvPr/>
        </p:nvSpPr>
        <p:spPr>
          <a:xfrm>
            <a:off x="1939432" y="2024330"/>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Lightning Bolt 34">
            <a:extLst>
              <a:ext uri="{FF2B5EF4-FFF2-40B4-BE49-F238E27FC236}">
                <a16:creationId xmlns:a16="http://schemas.microsoft.com/office/drawing/2014/main" id="{1FF665EA-931D-A842-81DD-8B4895ABDE8A}"/>
              </a:ext>
            </a:extLst>
          </p:cNvPr>
          <p:cNvSpPr/>
          <p:nvPr/>
        </p:nvSpPr>
        <p:spPr>
          <a:xfrm>
            <a:off x="3558064" y="2023670"/>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Lightning Bolt 35">
            <a:extLst>
              <a:ext uri="{FF2B5EF4-FFF2-40B4-BE49-F238E27FC236}">
                <a16:creationId xmlns:a16="http://schemas.microsoft.com/office/drawing/2014/main" id="{495593A1-0D1C-0A48-B8D2-6B6317D692E9}"/>
              </a:ext>
            </a:extLst>
          </p:cNvPr>
          <p:cNvSpPr/>
          <p:nvPr/>
        </p:nvSpPr>
        <p:spPr>
          <a:xfrm>
            <a:off x="5208520" y="2023670"/>
            <a:ext cx="398834" cy="43854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D9881608-32B3-D447-A641-099F1CAF9A80}"/>
              </a:ext>
            </a:extLst>
          </p:cNvPr>
          <p:cNvSpPr txBox="1"/>
          <p:nvPr/>
        </p:nvSpPr>
        <p:spPr>
          <a:xfrm>
            <a:off x="296358" y="979480"/>
            <a:ext cx="1159928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ym typeface="Wingdings" pitchFamily="2" charset="2"/>
              </a:rPr>
              <a:t>Linearization Point 		understand operation behaviors </a:t>
            </a:r>
          </a:p>
        </p:txBody>
      </p:sp>
      <p:sp>
        <p:nvSpPr>
          <p:cNvPr id="16" name="TextBox 15">
            <a:extLst>
              <a:ext uri="{FF2B5EF4-FFF2-40B4-BE49-F238E27FC236}">
                <a16:creationId xmlns:a16="http://schemas.microsoft.com/office/drawing/2014/main" id="{E3A2EDE3-1794-5847-BA1B-BF616BA89556}"/>
              </a:ext>
            </a:extLst>
          </p:cNvPr>
          <p:cNvSpPr txBox="1"/>
          <p:nvPr/>
        </p:nvSpPr>
        <p:spPr>
          <a:xfrm>
            <a:off x="296358" y="2553215"/>
            <a:ext cx="11599284"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ym typeface="Wingdings" pitchFamily="2" charset="2"/>
              </a:rPr>
              <a:t>Key idea 1:</a:t>
            </a:r>
            <a:r>
              <a:rPr lang="en-US" altLang="zh-CN" sz="2400" dirty="0">
                <a:sym typeface="Wingdings" pitchFamily="2" charset="2"/>
              </a:rPr>
              <a:t> 	three durable linearizability bug patterns</a:t>
            </a:r>
          </a:p>
          <a:p>
            <a:pPr marL="342900" indent="-342900">
              <a:buFont typeface="Arial" panose="020B0604020202020204" pitchFamily="34" charset="0"/>
              <a:buChar char="•"/>
            </a:pPr>
            <a:r>
              <a:rPr lang="en-US" altLang="zh-CN" sz="2400" b="1" dirty="0">
                <a:sym typeface="Wingdings" pitchFamily="2" charset="2"/>
              </a:rPr>
              <a:t>Key idea 2: </a:t>
            </a:r>
            <a:r>
              <a:rPr lang="en-US" altLang="zh-CN" sz="2400" dirty="0">
                <a:sym typeface="Wingdings" pitchFamily="2" charset="2"/>
              </a:rPr>
              <a:t>	adversarial test for both crash state and thread interleaving</a:t>
            </a:r>
          </a:p>
        </p:txBody>
      </p:sp>
      <p:grpSp>
        <p:nvGrpSpPr>
          <p:cNvPr id="3" name="Group 2">
            <a:extLst>
              <a:ext uri="{FF2B5EF4-FFF2-40B4-BE49-F238E27FC236}">
                <a16:creationId xmlns:a16="http://schemas.microsoft.com/office/drawing/2014/main" id="{C1A3116C-D057-0D44-81C6-6E5B66799BC3}"/>
              </a:ext>
            </a:extLst>
          </p:cNvPr>
          <p:cNvGrpSpPr/>
          <p:nvPr/>
        </p:nvGrpSpPr>
        <p:grpSpPr>
          <a:xfrm>
            <a:off x="90097" y="3753680"/>
            <a:ext cx="11486355" cy="2229853"/>
            <a:chOff x="90097" y="3753680"/>
            <a:chExt cx="11486355" cy="2229853"/>
          </a:xfrm>
        </p:grpSpPr>
        <p:sp>
          <p:nvSpPr>
            <p:cNvPr id="17" name="TextBox 16">
              <a:extLst>
                <a:ext uri="{FF2B5EF4-FFF2-40B4-BE49-F238E27FC236}">
                  <a16:creationId xmlns:a16="http://schemas.microsoft.com/office/drawing/2014/main" id="{F33C0A56-BFEE-D045-923F-065BE4344785}"/>
                </a:ext>
              </a:extLst>
            </p:cNvPr>
            <p:cNvSpPr txBox="1"/>
            <p:nvPr/>
          </p:nvSpPr>
          <p:spPr>
            <a:xfrm>
              <a:off x="90097" y="4200243"/>
              <a:ext cx="1071384" cy="400110"/>
            </a:xfrm>
            <a:prstGeom prst="rect">
              <a:avLst/>
            </a:prstGeom>
            <a:noFill/>
          </p:spPr>
          <p:txBody>
            <a:bodyPr wrap="none" rtlCol="0">
              <a:spAutoFit/>
            </a:bodyPr>
            <a:lstStyle/>
            <a:p>
              <a:r>
                <a:rPr lang="en-US" sz="2000" dirty="0"/>
                <a:t>Program</a:t>
              </a:r>
            </a:p>
          </p:txBody>
        </p:sp>
        <p:sp>
          <p:nvSpPr>
            <p:cNvPr id="18" name="TextBox 17">
              <a:extLst>
                <a:ext uri="{FF2B5EF4-FFF2-40B4-BE49-F238E27FC236}">
                  <a16:creationId xmlns:a16="http://schemas.microsoft.com/office/drawing/2014/main" id="{8AA09F7F-8FF4-BD44-B2C4-BC458B995947}"/>
                </a:ext>
              </a:extLst>
            </p:cNvPr>
            <p:cNvSpPr txBox="1"/>
            <p:nvPr/>
          </p:nvSpPr>
          <p:spPr>
            <a:xfrm>
              <a:off x="136901" y="4988919"/>
              <a:ext cx="673582" cy="707886"/>
            </a:xfrm>
            <a:prstGeom prst="rect">
              <a:avLst/>
            </a:prstGeom>
            <a:noFill/>
          </p:spPr>
          <p:txBody>
            <a:bodyPr wrap="none" rtlCol="0">
              <a:spAutoFit/>
            </a:bodyPr>
            <a:lstStyle/>
            <a:p>
              <a:pPr algn="ctr"/>
              <a:r>
                <a:rPr lang="en-US" sz="2000" dirty="0"/>
                <a:t>Test</a:t>
              </a:r>
            </a:p>
            <a:p>
              <a:pPr algn="ctr"/>
              <a:r>
                <a:rPr lang="en-US" sz="2000" dirty="0"/>
                <a:t>Case</a:t>
              </a:r>
            </a:p>
          </p:txBody>
        </p:sp>
        <p:sp>
          <p:nvSpPr>
            <p:cNvPr id="19" name="TextBox 18">
              <a:extLst>
                <a:ext uri="{FF2B5EF4-FFF2-40B4-BE49-F238E27FC236}">
                  <a16:creationId xmlns:a16="http://schemas.microsoft.com/office/drawing/2014/main" id="{F2308DD2-9191-094B-8E66-21038096ED9C}"/>
                </a:ext>
              </a:extLst>
            </p:cNvPr>
            <p:cNvSpPr txBox="1"/>
            <p:nvPr/>
          </p:nvSpPr>
          <p:spPr>
            <a:xfrm>
              <a:off x="2587553" y="4045332"/>
              <a:ext cx="738985" cy="400110"/>
            </a:xfrm>
            <a:prstGeom prst="rect">
              <a:avLst/>
            </a:prstGeom>
            <a:noFill/>
          </p:spPr>
          <p:txBody>
            <a:bodyPr wrap="none" rtlCol="0">
              <a:spAutoFit/>
            </a:bodyPr>
            <a:lstStyle/>
            <a:p>
              <a:r>
                <a:rPr lang="en-US" sz="2000" dirty="0"/>
                <a:t>Trace</a:t>
              </a:r>
            </a:p>
          </p:txBody>
        </p:sp>
        <p:sp>
          <p:nvSpPr>
            <p:cNvPr id="21" name="TextBox 20">
              <a:extLst>
                <a:ext uri="{FF2B5EF4-FFF2-40B4-BE49-F238E27FC236}">
                  <a16:creationId xmlns:a16="http://schemas.microsoft.com/office/drawing/2014/main" id="{65F5D81F-CCD0-8E45-BC4B-840BA570736E}"/>
                </a:ext>
              </a:extLst>
            </p:cNvPr>
            <p:cNvSpPr txBox="1"/>
            <p:nvPr/>
          </p:nvSpPr>
          <p:spPr>
            <a:xfrm>
              <a:off x="4659095" y="4045332"/>
              <a:ext cx="1158202" cy="400110"/>
            </a:xfrm>
            <a:prstGeom prst="rect">
              <a:avLst/>
            </a:prstGeom>
            <a:noFill/>
          </p:spPr>
          <p:txBody>
            <a:bodyPr wrap="none" rtlCol="0">
              <a:spAutoFit/>
            </a:bodyPr>
            <a:lstStyle/>
            <a:p>
              <a:r>
                <a:rPr lang="en-US" sz="2000" dirty="0"/>
                <a:t>Likely LPs</a:t>
              </a:r>
            </a:p>
          </p:txBody>
        </p:sp>
        <p:sp>
          <p:nvSpPr>
            <p:cNvPr id="22" name="TextBox 21">
              <a:extLst>
                <a:ext uri="{FF2B5EF4-FFF2-40B4-BE49-F238E27FC236}">
                  <a16:creationId xmlns:a16="http://schemas.microsoft.com/office/drawing/2014/main" id="{3C1C92F4-039E-8D44-B103-1590C9DEE84D}"/>
                </a:ext>
              </a:extLst>
            </p:cNvPr>
            <p:cNvSpPr txBox="1"/>
            <p:nvPr/>
          </p:nvSpPr>
          <p:spPr>
            <a:xfrm>
              <a:off x="4868704" y="4954693"/>
              <a:ext cx="738985" cy="400110"/>
            </a:xfrm>
            <a:prstGeom prst="rect">
              <a:avLst/>
            </a:prstGeom>
            <a:noFill/>
          </p:spPr>
          <p:txBody>
            <a:bodyPr wrap="square" rtlCol="0">
              <a:spAutoFit/>
            </a:bodyPr>
            <a:lstStyle/>
            <a:p>
              <a:r>
                <a:rPr lang="en-US" sz="2000" dirty="0"/>
                <a:t>Trace</a:t>
              </a:r>
            </a:p>
          </p:txBody>
        </p:sp>
        <p:sp>
          <p:nvSpPr>
            <p:cNvPr id="23" name="TextBox 22">
              <a:extLst>
                <a:ext uri="{FF2B5EF4-FFF2-40B4-BE49-F238E27FC236}">
                  <a16:creationId xmlns:a16="http://schemas.microsoft.com/office/drawing/2014/main" id="{13182333-91BB-0F41-BBBC-5AC858C6C02A}"/>
                </a:ext>
              </a:extLst>
            </p:cNvPr>
            <p:cNvSpPr txBox="1"/>
            <p:nvPr/>
          </p:nvSpPr>
          <p:spPr>
            <a:xfrm>
              <a:off x="7940787" y="4045332"/>
              <a:ext cx="1409104" cy="400110"/>
            </a:xfrm>
            <a:prstGeom prst="rect">
              <a:avLst/>
            </a:prstGeom>
            <a:noFill/>
          </p:spPr>
          <p:txBody>
            <a:bodyPr wrap="none" rtlCol="0">
              <a:spAutoFit/>
            </a:bodyPr>
            <a:lstStyle/>
            <a:p>
              <a:r>
                <a:rPr lang="en-US" sz="2000" dirty="0"/>
                <a:t>NVM States</a:t>
              </a:r>
            </a:p>
          </p:txBody>
        </p:sp>
        <p:sp>
          <p:nvSpPr>
            <p:cNvPr id="24" name="TextBox 23">
              <a:extLst>
                <a:ext uri="{FF2B5EF4-FFF2-40B4-BE49-F238E27FC236}">
                  <a16:creationId xmlns:a16="http://schemas.microsoft.com/office/drawing/2014/main" id="{CE801307-67BF-C848-BC5C-1FCA387AB644}"/>
                </a:ext>
              </a:extLst>
            </p:cNvPr>
            <p:cNvSpPr txBox="1"/>
            <p:nvPr/>
          </p:nvSpPr>
          <p:spPr>
            <a:xfrm>
              <a:off x="8029946" y="4646917"/>
              <a:ext cx="1230786" cy="707886"/>
            </a:xfrm>
            <a:prstGeom prst="rect">
              <a:avLst/>
            </a:prstGeom>
            <a:noFill/>
          </p:spPr>
          <p:txBody>
            <a:bodyPr wrap="none" rtlCol="0">
              <a:spAutoFit/>
            </a:bodyPr>
            <a:lstStyle/>
            <a:p>
              <a:pPr algn="ctr"/>
              <a:r>
                <a:rPr lang="en-US" sz="2000" dirty="0"/>
                <a:t>Thread</a:t>
              </a:r>
            </a:p>
            <a:p>
              <a:pPr algn="ctr"/>
              <a:r>
                <a:rPr lang="en-US" sz="2000" dirty="0"/>
                <a:t>Interleave</a:t>
              </a:r>
            </a:p>
          </p:txBody>
        </p:sp>
        <p:cxnSp>
          <p:nvCxnSpPr>
            <p:cNvPr id="25" name="Straight Arrow Connector 24">
              <a:extLst>
                <a:ext uri="{FF2B5EF4-FFF2-40B4-BE49-F238E27FC236}">
                  <a16:creationId xmlns:a16="http://schemas.microsoft.com/office/drawing/2014/main" id="{CA5E2B1D-39A2-3142-869A-EDDDD62CB26C}"/>
                </a:ext>
              </a:extLst>
            </p:cNvPr>
            <p:cNvCxnSpPr>
              <a:cxnSpLocks/>
              <a:endCxn id="41" idx="1"/>
            </p:cNvCxnSpPr>
            <p:nvPr/>
          </p:nvCxnSpPr>
          <p:spPr>
            <a:xfrm>
              <a:off x="2585392" y="4416342"/>
              <a:ext cx="71819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07EA213-1DBC-7F45-A2AF-C120BC3C81D3}"/>
                </a:ext>
              </a:extLst>
            </p:cNvPr>
            <p:cNvCxnSpPr>
              <a:cxnSpLocks/>
              <a:stCxn id="41" idx="3"/>
            </p:cNvCxnSpPr>
            <p:nvPr/>
          </p:nvCxnSpPr>
          <p:spPr>
            <a:xfrm flipV="1">
              <a:off x="4638426" y="4416340"/>
              <a:ext cx="1194913"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0894881-EC42-0D4D-B22C-B6DE0C979D43}"/>
                </a:ext>
              </a:extLst>
            </p:cNvPr>
            <p:cNvCxnSpPr>
              <a:cxnSpLocks/>
            </p:cNvCxnSpPr>
            <p:nvPr/>
          </p:nvCxnSpPr>
          <p:spPr>
            <a:xfrm>
              <a:off x="2585392" y="5354803"/>
              <a:ext cx="3276768"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13624FB7-1BAF-6C4D-809A-33E1AC7115C2}"/>
                </a:ext>
              </a:extLst>
            </p:cNvPr>
            <p:cNvCxnSpPr>
              <a:cxnSpLocks/>
            </p:cNvCxnSpPr>
            <p:nvPr/>
          </p:nvCxnSpPr>
          <p:spPr>
            <a:xfrm>
              <a:off x="7912348" y="4416340"/>
              <a:ext cx="1462911"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810C4280-60B9-9F49-BCD0-91B589A002C4}"/>
                </a:ext>
              </a:extLst>
            </p:cNvPr>
            <p:cNvCxnSpPr>
              <a:cxnSpLocks/>
            </p:cNvCxnSpPr>
            <p:nvPr/>
          </p:nvCxnSpPr>
          <p:spPr>
            <a:xfrm>
              <a:off x="7912348" y="5359736"/>
              <a:ext cx="1462911"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5AE68A12-41BE-D24A-907C-EE215DC4656C}"/>
                </a:ext>
              </a:extLst>
            </p:cNvPr>
            <p:cNvSpPr/>
            <p:nvPr/>
          </p:nvSpPr>
          <p:spPr>
            <a:xfrm>
              <a:off x="1436083" y="3972104"/>
              <a:ext cx="1149309" cy="180288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Tracing </a:t>
              </a:r>
            </a:p>
            <a:p>
              <a:pPr algn="ctr"/>
              <a:r>
                <a:rPr lang="en-US" sz="2000" dirty="0"/>
                <a:t>Memory</a:t>
              </a:r>
            </a:p>
            <a:p>
              <a:pPr algn="ctr"/>
              <a:r>
                <a:rPr lang="en-US" sz="2000" dirty="0"/>
                <a:t>Access</a:t>
              </a:r>
            </a:p>
          </p:txBody>
        </p:sp>
        <p:sp>
          <p:nvSpPr>
            <p:cNvPr id="40" name="Rectangle 39">
              <a:extLst>
                <a:ext uri="{FF2B5EF4-FFF2-40B4-BE49-F238E27FC236}">
                  <a16:creationId xmlns:a16="http://schemas.microsoft.com/office/drawing/2014/main" id="{FD73FAB4-44DF-9340-B108-FF2D5D68F598}"/>
                </a:ext>
              </a:extLst>
            </p:cNvPr>
            <p:cNvSpPr/>
            <p:nvPr/>
          </p:nvSpPr>
          <p:spPr>
            <a:xfrm>
              <a:off x="5862160" y="3972100"/>
              <a:ext cx="2071567" cy="1802882"/>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Adversarial Test:</a:t>
              </a:r>
            </a:p>
            <a:p>
              <a:pPr algn="ctr"/>
              <a:r>
                <a:rPr lang="en-US" sz="2000" dirty="0"/>
                <a:t>NVM States</a:t>
              </a:r>
            </a:p>
            <a:p>
              <a:pPr algn="ctr"/>
              <a:r>
                <a:rPr lang="en-US" sz="2000" dirty="0"/>
                <a:t>Thread Interleave</a:t>
              </a:r>
            </a:p>
          </p:txBody>
        </p:sp>
        <p:sp>
          <p:nvSpPr>
            <p:cNvPr id="41" name="Rectangle 40">
              <a:extLst>
                <a:ext uri="{FF2B5EF4-FFF2-40B4-BE49-F238E27FC236}">
                  <a16:creationId xmlns:a16="http://schemas.microsoft.com/office/drawing/2014/main" id="{EC191D3D-105E-DD4B-A00D-B16DD0919D36}"/>
                </a:ext>
              </a:extLst>
            </p:cNvPr>
            <p:cNvSpPr/>
            <p:nvPr/>
          </p:nvSpPr>
          <p:spPr>
            <a:xfrm>
              <a:off x="3303586" y="3972100"/>
              <a:ext cx="1334840" cy="888483"/>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Likely-LP Inference</a:t>
              </a:r>
            </a:p>
          </p:txBody>
        </p:sp>
        <p:cxnSp>
          <p:nvCxnSpPr>
            <p:cNvPr id="42" name="Straight Arrow Connector 41">
              <a:extLst>
                <a:ext uri="{FF2B5EF4-FFF2-40B4-BE49-F238E27FC236}">
                  <a16:creationId xmlns:a16="http://schemas.microsoft.com/office/drawing/2014/main" id="{F445E9E1-FBDB-1345-BEA2-B71974F1CCCC}"/>
                </a:ext>
              </a:extLst>
            </p:cNvPr>
            <p:cNvCxnSpPr>
              <a:cxnSpLocks/>
            </p:cNvCxnSpPr>
            <p:nvPr/>
          </p:nvCxnSpPr>
          <p:spPr>
            <a:xfrm>
              <a:off x="797698" y="5359736"/>
              <a:ext cx="64008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3F7B798B-3A53-F548-B17E-7207BE4184A0}"/>
                </a:ext>
              </a:extLst>
            </p:cNvPr>
            <p:cNvCxnSpPr>
              <a:cxnSpLocks/>
            </p:cNvCxnSpPr>
            <p:nvPr/>
          </p:nvCxnSpPr>
          <p:spPr>
            <a:xfrm>
              <a:off x="1076689" y="4416340"/>
              <a:ext cx="36576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80970400-4C0F-6348-9B75-8FD93AC13B7C}"/>
                </a:ext>
              </a:extLst>
            </p:cNvPr>
            <p:cNvCxnSpPr>
              <a:cxnSpLocks/>
              <a:stCxn id="47" idx="3"/>
            </p:cNvCxnSpPr>
            <p:nvPr/>
          </p:nvCxnSpPr>
          <p:spPr>
            <a:xfrm>
              <a:off x="10610276" y="4873542"/>
              <a:ext cx="352025"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6EFCA300-786A-E247-B450-1D7954A8B222}"/>
                </a:ext>
              </a:extLst>
            </p:cNvPr>
            <p:cNvSpPr/>
            <p:nvPr/>
          </p:nvSpPr>
          <p:spPr>
            <a:xfrm>
              <a:off x="9375259" y="3972101"/>
              <a:ext cx="1235017" cy="1802881"/>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DL</a:t>
              </a:r>
            </a:p>
            <a:p>
              <a:pPr algn="ctr"/>
              <a:r>
                <a:rPr lang="en-US" sz="2000" dirty="0"/>
                <a:t>Validation</a:t>
              </a:r>
            </a:p>
          </p:txBody>
        </p:sp>
        <p:sp>
          <p:nvSpPr>
            <p:cNvPr id="48" name="TextBox 47">
              <a:extLst>
                <a:ext uri="{FF2B5EF4-FFF2-40B4-BE49-F238E27FC236}">
                  <a16:creationId xmlns:a16="http://schemas.microsoft.com/office/drawing/2014/main" id="{B5DF95F0-33CB-F64A-A849-6890A34351D9}"/>
                </a:ext>
              </a:extLst>
            </p:cNvPr>
            <p:cNvSpPr txBox="1"/>
            <p:nvPr/>
          </p:nvSpPr>
          <p:spPr>
            <a:xfrm>
              <a:off x="10896458" y="4529464"/>
              <a:ext cx="679994" cy="707886"/>
            </a:xfrm>
            <a:prstGeom prst="rect">
              <a:avLst/>
            </a:prstGeom>
            <a:noFill/>
          </p:spPr>
          <p:txBody>
            <a:bodyPr wrap="none" rtlCol="0">
              <a:spAutoFit/>
            </a:bodyPr>
            <a:lstStyle/>
            <a:p>
              <a:pPr algn="ctr"/>
              <a:r>
                <a:rPr lang="en-US" sz="2000" dirty="0"/>
                <a:t>DL</a:t>
              </a:r>
            </a:p>
            <a:p>
              <a:pPr algn="ctr"/>
              <a:r>
                <a:rPr lang="en-US" sz="2000" dirty="0"/>
                <a:t>Bugs</a:t>
              </a:r>
            </a:p>
          </p:txBody>
        </p:sp>
        <p:sp>
          <p:nvSpPr>
            <p:cNvPr id="49" name="Rectangle 48">
              <a:extLst>
                <a:ext uri="{FF2B5EF4-FFF2-40B4-BE49-F238E27FC236}">
                  <a16:creationId xmlns:a16="http://schemas.microsoft.com/office/drawing/2014/main" id="{92C77704-5E77-F246-B8FC-13DBCA1B7E91}"/>
                </a:ext>
              </a:extLst>
            </p:cNvPr>
            <p:cNvSpPr/>
            <p:nvPr/>
          </p:nvSpPr>
          <p:spPr>
            <a:xfrm>
              <a:off x="1267828" y="3753680"/>
              <a:ext cx="9488089" cy="2229853"/>
            </a:xfrm>
            <a:prstGeom prst="rect">
              <a:avLst/>
            </a:prstGeom>
            <a:noFill/>
            <a:ln w="1905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grpSp>
      <p:sp>
        <p:nvSpPr>
          <p:cNvPr id="51" name="Rectangle 50">
            <a:extLst>
              <a:ext uri="{FF2B5EF4-FFF2-40B4-BE49-F238E27FC236}">
                <a16:creationId xmlns:a16="http://schemas.microsoft.com/office/drawing/2014/main" id="{09CB887C-7851-0C43-B3A1-5E1382258895}"/>
              </a:ext>
            </a:extLst>
          </p:cNvPr>
          <p:cNvSpPr/>
          <p:nvPr/>
        </p:nvSpPr>
        <p:spPr>
          <a:xfrm>
            <a:off x="77096" y="4131890"/>
            <a:ext cx="1094513" cy="15649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81D2355-5E21-8C43-8F14-B977FAEA9D09}"/>
              </a:ext>
            </a:extLst>
          </p:cNvPr>
          <p:cNvSpPr/>
          <p:nvPr/>
        </p:nvSpPr>
        <p:spPr>
          <a:xfrm>
            <a:off x="1441438" y="3987305"/>
            <a:ext cx="1150320" cy="1787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EFF55F2-121A-3D41-906F-0C810848C036}"/>
              </a:ext>
            </a:extLst>
          </p:cNvPr>
          <p:cNvSpPr/>
          <p:nvPr/>
        </p:nvSpPr>
        <p:spPr>
          <a:xfrm>
            <a:off x="3303585" y="3967721"/>
            <a:ext cx="1348449" cy="883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68E8F28-CA7B-0348-A19D-B6B144820149}"/>
              </a:ext>
            </a:extLst>
          </p:cNvPr>
          <p:cNvSpPr/>
          <p:nvPr/>
        </p:nvSpPr>
        <p:spPr>
          <a:xfrm>
            <a:off x="5863325" y="3974773"/>
            <a:ext cx="2077461" cy="1800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3A6EFB76-F633-7E4A-BCA3-A2337C13836D}"/>
              </a:ext>
            </a:extLst>
          </p:cNvPr>
          <p:cNvSpPr/>
          <p:nvPr/>
        </p:nvSpPr>
        <p:spPr>
          <a:xfrm>
            <a:off x="9375259" y="3987306"/>
            <a:ext cx="1235017" cy="17876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468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51"/>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5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4"/>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56"/>
                                        </p:tgtEl>
                                        <p:attrNameLst>
                                          <p:attrName>style.visibility</p:attrName>
                                        </p:attrNameLst>
                                      </p:cBhvr>
                                      <p:to>
                                        <p:strVal val="hidden"/>
                                      </p:to>
                                    </p:set>
                                  </p:childTnLst>
                                </p:cTn>
                              </p:par>
                              <p:par>
                                <p:cTn id="81" presetID="1" presetClass="entr" presetSubtype="0" fill="hold" grpId="2"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grpId="2" nodeType="with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animBg="1"/>
      <p:bldP spid="32" grpId="0"/>
      <p:bldP spid="33" grpId="0"/>
      <p:bldP spid="34" grpId="0" animBg="1"/>
      <p:bldP spid="34" grpId="1" animBg="1"/>
      <p:bldP spid="35" grpId="0" animBg="1"/>
      <p:bldP spid="35" grpId="1" animBg="1"/>
      <p:bldP spid="36" grpId="0" animBg="1"/>
      <p:bldP spid="44" grpId="0"/>
      <p:bldP spid="51" grpId="0" animBg="1"/>
      <p:bldP spid="51" grpId="1" animBg="1"/>
      <p:bldP spid="53" grpId="0" animBg="1"/>
      <p:bldP spid="53" grpId="1" animBg="1"/>
      <p:bldP spid="54" grpId="0" animBg="1"/>
      <p:bldP spid="54" grpId="1" animBg="1"/>
      <p:bldP spid="54" grpId="2" animBg="1"/>
      <p:bldP spid="55" grpId="0" animBg="1"/>
      <p:bldP spid="55" grpId="1" animBg="1"/>
      <p:bldP spid="55" grpId="2" animBg="1"/>
      <p:bldP spid="56" grpId="0" animBg="1"/>
      <p:bldP spid="56" grpId="1"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49015</TotalTime>
  <Words>5288</Words>
  <Application>Microsoft Macintosh PowerPoint</Application>
  <PresentationFormat>Widescreen</PresentationFormat>
  <Paragraphs>766</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HK Grotesk</vt:lpstr>
      <vt:lpstr>HK Grotesk Medium</vt:lpstr>
      <vt:lpstr>Arial</vt:lpstr>
      <vt:lpstr>Calibri</vt:lpstr>
      <vt:lpstr>Calibri Light</vt:lpstr>
      <vt:lpstr>Custom Design</vt:lpstr>
      <vt:lpstr>PowerPoint Presentation</vt:lpstr>
      <vt:lpstr>Summary</vt:lpstr>
      <vt:lpstr>Outline</vt:lpstr>
      <vt:lpstr>NVM Correctness Condition: Durable Linearizability</vt:lpstr>
      <vt:lpstr>NVM Correctness Condition: Durable Linearizability</vt:lpstr>
      <vt:lpstr>NVM Correctness Condition: Durable Linearizability</vt:lpstr>
      <vt:lpstr>Our Contributions</vt:lpstr>
      <vt:lpstr>Outline</vt:lpstr>
      <vt:lpstr>Durinn Overview</vt:lpstr>
      <vt:lpstr>Outline</vt:lpstr>
      <vt:lpstr>The gap between LP and DP</vt:lpstr>
      <vt:lpstr>DL1 Bug: An Incompletely-Durable Bug</vt:lpstr>
      <vt:lpstr>Adversarial test for DL1 (Incompletely-Durable) Bug</vt:lpstr>
      <vt:lpstr>DL2 Bug: An Unrecovered-Durable Bug</vt:lpstr>
      <vt:lpstr>Adversarial test for DL2 (Unrecovered-Durable) Bug</vt:lpstr>
      <vt:lpstr>DL3 Bug: A Visible-But-Not-Durable Bug</vt:lpstr>
      <vt:lpstr>Adversarial test for DL3 (Visible-But-Not-Durable) Bug</vt:lpstr>
      <vt:lpstr>Adversarial test for DL3 Bug</vt:lpstr>
      <vt:lpstr>Outline</vt:lpstr>
      <vt:lpstr>Likely-Linearization Point Inference</vt:lpstr>
      <vt:lpstr>Outline</vt:lpstr>
      <vt:lpstr>Evaluation</vt:lpstr>
      <vt:lpstr>Detected DL bugs</vt:lpstr>
      <vt:lpstr>Effectiveness and soundness of Likely-Linearization Point Inference</vt:lpstr>
      <vt:lpstr>Comparison against Witcher</vt:lpstr>
      <vt:lpstr>Outline</vt:lpstr>
      <vt:lpstr>Conclusion</vt:lpstr>
      <vt:lpstr>Durable Linearizability Validation</vt:lpstr>
      <vt:lpstr>Effectiveness and soundness of Likely-Linearization Point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Nguyen</dc:creator>
  <cp:lastModifiedBy>Xinwei Fu</cp:lastModifiedBy>
  <cp:revision>9204</cp:revision>
  <cp:lastPrinted>2020-02-19T21:22:56Z</cp:lastPrinted>
  <dcterms:modified xsi:type="dcterms:W3CDTF">2022-07-04T23:06:26Z</dcterms:modified>
</cp:coreProperties>
</file>