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3.xml" ContentType="application/vnd.openxmlformats-officedocument.presentationml.notesSlide+xml"/>
  <Override PartName="/ppt/charts/chart5.xml" ContentType="application/vnd.openxmlformats-officedocument.drawingml.chart+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notesSlides/notesSlide16.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charts/chart11.xml" ContentType="application/vnd.openxmlformats-officedocument.drawingml.chart+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charts/chart12.xml" ContentType="application/vnd.openxmlformats-officedocument.drawingml.chart+xml"/>
  <Override PartName="/ppt/charts/style1.xml" ContentType="application/vnd.ms-office.chartstyle+xml"/>
  <Override PartName="/ppt/charts/colors1.xml" ContentType="application/vnd.ms-office.chartcolorstyle+xml"/>
  <Override PartName="/ppt/charts/chart13.xml" ContentType="application/vnd.openxmlformats-officedocument.drawingml.chart+xml"/>
  <Override PartName="/ppt/charts/style2.xml" ContentType="application/vnd.ms-office.chartstyle+xml"/>
  <Override PartName="/ppt/charts/colors2.xml" ContentType="application/vnd.ms-office.chartcolorstyle+xml"/>
  <Override PartName="/ppt/tags/tag1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tags/tag19.xml" ContentType="application/vnd.openxmlformats-officedocument.presentationml.tags+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tags/tag21.xml" ContentType="application/vnd.openxmlformats-officedocument.presentationml.tags+xml"/>
  <Override PartName="/ppt/notesSlides/notesSlide32.xml" ContentType="application/vnd.openxmlformats-officedocument.presentationml.notesSlide+xml"/>
  <Override PartName="/ppt/tags/tag22.xml" ContentType="application/vnd.openxmlformats-officedocument.presentationml.tags+xml"/>
  <Override PartName="/ppt/notesSlides/notesSlide33.xml" ContentType="application/vnd.openxmlformats-officedocument.presentationml.notesSlide+xml"/>
  <Override PartName="/ppt/tags/tag23.xml" ContentType="application/vnd.openxmlformats-officedocument.presentationml.tags+xml"/>
  <Override PartName="/ppt/notesSlides/notesSlide34.xml" ContentType="application/vnd.openxmlformats-officedocument.presentationml.notesSlide+xml"/>
  <Override PartName="/ppt/tags/tag24.xml" ContentType="application/vnd.openxmlformats-officedocument.presentationml.tags+xml"/>
  <Override PartName="/ppt/notesSlides/notesSlide35.xml" ContentType="application/vnd.openxmlformats-officedocument.presentationml.notesSlide+xml"/>
  <Override PartName="/ppt/tags/tag25.xml" ContentType="application/vnd.openxmlformats-officedocument.presentationml.tags+xml"/>
  <Override PartName="/ppt/notesSlides/notesSlide36.xml" ContentType="application/vnd.openxmlformats-officedocument.presentationml.notesSlide+xml"/>
  <Override PartName="/ppt/tags/tag26.xml" ContentType="application/vnd.openxmlformats-officedocument.presentationml.tags+xml"/>
  <Override PartName="/ppt/notesSlides/notesSlide37.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tags/tag27.xml" ContentType="application/vnd.openxmlformats-officedocument.presentationml.tags+xml"/>
  <Override PartName="/ppt/notesSlides/notesSlide38.xml" ContentType="application/vnd.openxmlformats-officedocument.presentationml.notesSlide+xml"/>
  <Override PartName="/ppt/charts/chart16.xml" ContentType="application/vnd.openxmlformats-officedocument.drawingml.chart+xml"/>
  <Override PartName="/ppt/tags/tag28.xml" ContentType="application/vnd.openxmlformats-officedocument.presentationml.tags+xml"/>
  <Override PartName="/ppt/notesSlides/notesSlide39.xml" ContentType="application/vnd.openxmlformats-officedocument.presentationml.notesSlide+xml"/>
  <Override PartName="/ppt/charts/chart17.xml" ContentType="application/vnd.openxmlformats-officedocument.drawingml.chart+xml"/>
  <Override PartName="/ppt/theme/themeOverride2.xml" ContentType="application/vnd.openxmlformats-officedocument.themeOverride+xml"/>
  <Override PartName="/ppt/charts/chart18.xml" ContentType="application/vnd.openxmlformats-officedocument.drawingml.chart+xml"/>
  <Override PartName="/ppt/tags/tag29.xml" ContentType="application/vnd.openxmlformats-officedocument.presentationml.tags+xml"/>
  <Override PartName="/ppt/notesSlides/notesSlide40.xml" ContentType="application/vnd.openxmlformats-officedocument.presentationml.notesSlide+xml"/>
  <Override PartName="/ppt/charts/chart19.xml" ContentType="application/vnd.openxmlformats-officedocument.drawingml.chart+xml"/>
  <Override PartName="/ppt/charts/style3.xml" ContentType="application/vnd.ms-office.chartstyle+xml"/>
  <Override PartName="/ppt/charts/colors3.xml" ContentType="application/vnd.ms-office.chartcolorstyle+xml"/>
  <Override PartName="/ppt/charts/chart20.xml" ContentType="application/vnd.openxmlformats-officedocument.drawingml.chart+xml"/>
  <Override PartName="/ppt/charts/style4.xml" ContentType="application/vnd.ms-office.chartstyle+xml"/>
  <Override PartName="/ppt/charts/colors4.xml" ContentType="application/vnd.ms-office.chartcolorstyl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1.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charts/chart24.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2.xml" ContentType="application/vnd.openxmlformats-officedocument.presentationml.notesSlide+xml"/>
  <Override PartName="/ppt/charts/chart25.xml" ContentType="application/vnd.openxmlformats-officedocument.drawingml.chart+xml"/>
  <Override PartName="/ppt/charts/style9.xml" ContentType="application/vnd.ms-office.chartstyle+xml"/>
  <Override PartName="/ppt/charts/colors9.xml" ContentType="application/vnd.ms-office.chartcolorstyle+xml"/>
  <Override PartName="/ppt/charts/chart26.xml" ContentType="application/vnd.openxmlformats-officedocument.drawingml.chart+xml"/>
  <Override PartName="/ppt/charts/style10.xml" ContentType="application/vnd.ms-office.chartstyle+xml"/>
  <Override PartName="/ppt/charts/colors10.xml" ContentType="application/vnd.ms-office.chartcolorstyle+xml"/>
  <Override PartName="/ppt/tags/tag3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 id="2147483675" r:id="rId3"/>
    <p:sldMasterId id="2147483683" r:id="rId4"/>
  </p:sldMasterIdLst>
  <p:notesMasterIdLst>
    <p:notesMasterId r:id="rId51"/>
  </p:notesMasterIdLst>
  <p:sldIdLst>
    <p:sldId id="256" r:id="rId5"/>
    <p:sldId id="257" r:id="rId6"/>
    <p:sldId id="258" r:id="rId7"/>
    <p:sldId id="259" r:id="rId8"/>
    <p:sldId id="260" r:id="rId9"/>
    <p:sldId id="261" r:id="rId10"/>
    <p:sldId id="324" r:id="rId11"/>
    <p:sldId id="263" r:id="rId12"/>
    <p:sldId id="328" r:id="rId13"/>
    <p:sldId id="349" r:id="rId14"/>
    <p:sldId id="265" r:id="rId15"/>
    <p:sldId id="333" r:id="rId16"/>
    <p:sldId id="334" r:id="rId17"/>
    <p:sldId id="329" r:id="rId18"/>
    <p:sldId id="348" r:id="rId19"/>
    <p:sldId id="332" r:id="rId20"/>
    <p:sldId id="350" r:id="rId21"/>
    <p:sldId id="267" r:id="rId22"/>
    <p:sldId id="336" r:id="rId23"/>
    <p:sldId id="277" r:id="rId24"/>
    <p:sldId id="281" r:id="rId25"/>
    <p:sldId id="338" r:id="rId26"/>
    <p:sldId id="283" r:id="rId27"/>
    <p:sldId id="284" r:id="rId28"/>
    <p:sldId id="285" r:id="rId29"/>
    <p:sldId id="286" r:id="rId30"/>
    <p:sldId id="337" r:id="rId31"/>
    <p:sldId id="288" r:id="rId32"/>
    <p:sldId id="289" r:id="rId33"/>
    <p:sldId id="290" r:id="rId34"/>
    <p:sldId id="344" r:id="rId35"/>
    <p:sldId id="346" r:id="rId36"/>
    <p:sldId id="347" r:id="rId37"/>
    <p:sldId id="345" r:id="rId38"/>
    <p:sldId id="314" r:id="rId39"/>
    <p:sldId id="316" r:id="rId40"/>
    <p:sldId id="317" r:id="rId41"/>
    <p:sldId id="331" r:id="rId42"/>
    <p:sldId id="330" r:id="rId43"/>
    <p:sldId id="310" r:id="rId44"/>
    <p:sldId id="351" r:id="rId45"/>
    <p:sldId id="352" r:id="rId46"/>
    <p:sldId id="353" r:id="rId47"/>
    <p:sldId id="339" r:id="rId48"/>
    <p:sldId id="354" r:id="rId49"/>
    <p:sldId id="287" r:id="rId50"/>
  </p:sldIdLst>
  <p:sldSz cx="12192000" cy="6858000"/>
  <p:notesSz cx="6811963" cy="9942513"/>
  <p:embeddedFontLst>
    <p:embeddedFont>
      <p:font typeface="等线" panose="02010600030101010101" pitchFamily="2" charset="-122"/>
      <p:regular r:id="rId52"/>
      <p:bold r:id="rId53"/>
    </p:embeddedFont>
    <p:embeddedFont>
      <p:font typeface="宋体" panose="02010600030101010101" pitchFamily="2" charset="-122"/>
      <p:regular r:id="rId54"/>
    </p:embeddedFont>
    <p:embeddedFont>
      <p:font typeface="Bodoni" panose="020B0604020202020204" charset="0"/>
      <p:regular r:id="rId55"/>
      <p:bold r:id="rId56"/>
      <p:italic r:id="rId57"/>
      <p:boldItalic r:id="rId58"/>
    </p:embeddedFont>
    <p:embeddedFont>
      <p:font typeface="Book Antiqua" panose="02040602050305030304" pitchFamily="18" charset="0"/>
      <p:regular r:id="rId59"/>
      <p:bold r:id="rId60"/>
      <p:italic r:id="rId61"/>
      <p:boldItalic r:id="rId62"/>
    </p:embeddedFont>
    <p:embeddedFont>
      <p:font typeface="Calibri" panose="020F0502020204030204" pitchFamily="34" charset="0"/>
      <p:regular r:id="rId63"/>
      <p:bold r:id="rId64"/>
      <p:italic r:id="rId65"/>
      <p:boldItalic r:id="rId66"/>
    </p:embeddedFont>
    <p:embeddedFont>
      <p:font typeface="PT Sans" panose="020B0604020202020204" charset="0"/>
      <p:regular r:id="rId67"/>
      <p:bold r:id="rId68"/>
      <p:italic r:id="rId69"/>
      <p:boldItalic r:id="rId70"/>
    </p:embeddedFont>
    <p:embeddedFont>
      <p:font typeface="PT Sans Narrow" panose="020B0604020202020204" charset="0"/>
      <p:regular r:id="rId71"/>
      <p:bold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73"/>
    <a:srgbClr val="42719B"/>
    <a:srgbClr val="176E80"/>
    <a:srgbClr val="D6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3" autoAdjust="0"/>
    <p:restoredTop sz="59441" autoAdjust="0"/>
  </p:normalViewPr>
  <p:slideViewPr>
    <p:cSldViewPr snapToGrid="0">
      <p:cViewPr varScale="1">
        <p:scale>
          <a:sx n="37" d="100"/>
          <a:sy n="37" d="100"/>
        </p:scale>
        <p:origin x="1584" y="2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4.fntdata"/><Relationship Id="rId63" Type="http://schemas.openxmlformats.org/officeDocument/2006/relationships/font" Target="fonts/font12.fntdata"/><Relationship Id="rId68" Type="http://schemas.openxmlformats.org/officeDocument/2006/relationships/font" Target="fonts/font17.fntdata"/><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4.xml"/><Relationship Id="rId51" Type="http://schemas.openxmlformats.org/officeDocument/2006/relationships/notesMaster" Target="notesMasters/notesMaster1.xml"/><Relationship Id="rId72" Type="http://schemas.openxmlformats.org/officeDocument/2006/relationships/font" Target="fonts/font21.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2.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1.xml"/><Relationship Id="rId1" Type="http://schemas.microsoft.com/office/2011/relationships/chartStyle" Target="style1.xml"/></Relationships>
</file>

<file path=ppt/charts/_rels/chart13.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2.xml"/><Relationship Id="rId1" Type="http://schemas.microsoft.com/office/2011/relationships/chartStyle" Target="style2.xml"/></Relationships>
</file>

<file path=ppt/charts/_rels/chart14.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7.xml.rels><?xml version="1.0" encoding="UTF-8" standalone="yes"?>
<Relationships xmlns="http://schemas.openxmlformats.org/package/2006/relationships"><Relationship Id="rId2" Type="http://schemas.openxmlformats.org/officeDocument/2006/relationships/oleObject" Target="file:///D:\Downloads\odinfs-results.xlsx" TargetMode="External"/><Relationship Id="rId1" Type="http://schemas.openxmlformats.org/officeDocument/2006/relationships/themeOverride" Target="../theme/themeOverride2.xml"/></Relationships>
</file>

<file path=ppt/charts/_rels/chart18.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20.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4.xml"/><Relationship Id="rId1" Type="http://schemas.microsoft.com/office/2011/relationships/chartStyle" Target="style4.xml"/></Relationships>
</file>

<file path=ppt/charts/_rels/chart21.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8.xml"/><Relationship Id="rId1" Type="http://schemas.microsoft.com/office/2011/relationships/chartStyle" Target="style8.xml"/></Relationships>
</file>

<file path=ppt/charts/_rels/chart25.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9.xml"/><Relationship Id="rId1" Type="http://schemas.microsoft.com/office/2011/relationships/chartStyle" Target="style9.xml"/></Relationships>
</file>

<file path=ppt/charts/_rels/chart26.xml.rels><?xml version="1.0" encoding="UTF-8" standalone="yes"?>
<Relationships xmlns="http://schemas.openxmlformats.org/package/2006/relationships"><Relationship Id="rId3" Type="http://schemas.openxmlformats.org/officeDocument/2006/relationships/oleObject" Target="file:///\\Users\junchizhang\Downloads\odinfs-results.xlsx" TargetMode="External"/><Relationship Id="rId2" Type="http://schemas.microsoft.com/office/2011/relationships/chartColorStyle" Target="colors10.xml"/><Relationship Id="rId1" Type="http://schemas.microsoft.com/office/2011/relationships/chartStyle" Target="style10.xml"/></Relationships>
</file>

<file path=ppt/charts/_rels/chart3.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Downloads\odinfs-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1"/>
        <c:ser>
          <c:idx val="0"/>
          <c:order val="0"/>
          <c:tx>
            <c:strRef>
              <c:f>'write (2)'!$B$1</c:f>
              <c:strCache>
                <c:ptCount val="1"/>
                <c:pt idx="0">
                  <c:v>Maximum</c:v>
                </c:pt>
              </c:strCache>
            </c:strRef>
          </c:tx>
          <c:spPr>
            <a:ln w="50800" cmpd="sng">
              <a:noFill/>
            </a:ln>
          </c:spPr>
          <c:marker>
            <c:symbol val="none"/>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(2)'!$B$2:$B$14</c:f>
              <c:numCache>
                <c:formatCode>General</c:formatCode>
                <c:ptCount val="13"/>
                <c:pt idx="0">
                  <c:v>10</c:v>
                </c:pt>
                <c:pt idx="1">
                  <c:v>10</c:v>
                </c:pt>
                <c:pt idx="2">
                  <c:v>10</c:v>
                </c:pt>
                <c:pt idx="3">
                  <c:v>10</c:v>
                </c:pt>
                <c:pt idx="4">
                  <c:v>10</c:v>
                </c:pt>
                <c:pt idx="5">
                  <c:v>10</c:v>
                </c:pt>
                <c:pt idx="6">
                  <c:v>10</c:v>
                </c:pt>
                <c:pt idx="7">
                  <c:v>10</c:v>
                </c:pt>
                <c:pt idx="8">
                  <c:v>10</c:v>
                </c:pt>
                <c:pt idx="9">
                  <c:v>10</c:v>
                </c:pt>
                <c:pt idx="10">
                  <c:v>10</c:v>
                </c:pt>
                <c:pt idx="11">
                  <c:v>10</c:v>
                </c:pt>
                <c:pt idx="12">
                  <c:v>10</c:v>
                </c:pt>
              </c:numCache>
            </c:numRef>
          </c:val>
          <c:smooth val="0"/>
          <c:extLst>
            <c:ext xmlns:c16="http://schemas.microsoft.com/office/drawing/2014/chart" uri="{C3380CC4-5D6E-409C-BE32-E72D297353CC}">
              <c16:uniqueId val="{00000000-F15D-4BB7-8BB5-75B621BA56C0}"/>
            </c:ext>
          </c:extLst>
        </c:ser>
        <c:dLbls>
          <c:showLegendKey val="0"/>
          <c:showVal val="0"/>
          <c:showCatName val="0"/>
          <c:showSerName val="0"/>
          <c:showPercent val="0"/>
          <c:showBubbleSize val="0"/>
        </c:dLbls>
        <c:smooth val="0"/>
        <c:axId val="1104304155"/>
        <c:axId val="146651454"/>
      </c:lineChart>
      <c:catAx>
        <c:axId val="1104304155"/>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46651454"/>
        <c:crosses val="autoZero"/>
        <c:auto val="1"/>
        <c:lblAlgn val="ctr"/>
        <c:lblOffset val="100"/>
        <c:noMultiLvlLbl val="1"/>
      </c:catAx>
      <c:valAx>
        <c:axId val="14665145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104304155"/>
        <c:crosses val="autoZero"/>
        <c:crossBetween val="between"/>
      </c:valAx>
    </c:plotArea>
    <c:plotVisOnly val="1"/>
    <c:dispBlanksAs val="zero"/>
    <c:showDLblsOverMax val="1"/>
  </c:chart>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write!$B$1</c:f>
              <c:strCache>
                <c:ptCount val="1"/>
                <c:pt idx="0">
                  <c:v>Maximum</c:v>
                </c:pt>
              </c:strCache>
            </c:strRef>
          </c:tx>
          <c:spPr>
            <a:ln w="50800" cmpd="sng">
              <a:solidFill>
                <a:srgbClr val="C00000"/>
              </a:solidFill>
            </a:ln>
          </c:spPr>
          <c:marker>
            <c:symbol val="none"/>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write!$B$2:$B$14</c:f>
              <c:numCache>
                <c:formatCode>General</c:formatCode>
                <c:ptCount val="13"/>
                <c:pt idx="0">
                  <c:v>80</c:v>
                </c:pt>
                <c:pt idx="1">
                  <c:v>80</c:v>
                </c:pt>
                <c:pt idx="2">
                  <c:v>80</c:v>
                </c:pt>
                <c:pt idx="3">
                  <c:v>80</c:v>
                </c:pt>
                <c:pt idx="4">
                  <c:v>80</c:v>
                </c:pt>
                <c:pt idx="5">
                  <c:v>80</c:v>
                </c:pt>
                <c:pt idx="6">
                  <c:v>80</c:v>
                </c:pt>
                <c:pt idx="7">
                  <c:v>80</c:v>
                </c:pt>
                <c:pt idx="8">
                  <c:v>80</c:v>
                </c:pt>
                <c:pt idx="9">
                  <c:v>80</c:v>
                </c:pt>
                <c:pt idx="10">
                  <c:v>80</c:v>
                </c:pt>
                <c:pt idx="11">
                  <c:v>80</c:v>
                </c:pt>
                <c:pt idx="12">
                  <c:v>80</c:v>
                </c:pt>
              </c:numCache>
            </c:numRef>
          </c:val>
          <c:smooth val="0"/>
          <c:extLst>
            <c:ext xmlns:c16="http://schemas.microsoft.com/office/drawing/2014/chart" uri="{C3380CC4-5D6E-409C-BE32-E72D297353CC}">
              <c16:uniqueId val="{00000000-B4B2-4D55-BCF8-0F5CDC793EF7}"/>
            </c:ext>
          </c:extLst>
        </c:ser>
        <c:ser>
          <c:idx val="1"/>
          <c:order val="1"/>
          <c:tx>
            <c:strRef>
              <c:f>write!$C$1</c:f>
              <c:strCache>
                <c:ptCount val="1"/>
                <c:pt idx="0">
                  <c:v>Ext4</c:v>
                </c:pt>
              </c:strCache>
            </c:strRef>
          </c:tx>
          <c:spPr>
            <a:ln cmpd="sng">
              <a:solidFill>
                <a:schemeClr val="accent1"/>
              </a:solidFill>
            </a:ln>
          </c:spPr>
          <c:marker>
            <c:symbol val="circle"/>
            <c:size val="7"/>
            <c:spPr>
              <a:solidFill>
                <a:schemeClr val="accent1"/>
              </a:solidFill>
              <a:ln cmpd="sng">
                <a:solidFill>
                  <a:schemeClr val="accent1"/>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B4B2-4D55-BCF8-0F5CDC793EF7}"/>
            </c:ext>
          </c:extLst>
        </c:ser>
        <c:ser>
          <c:idx val="2"/>
          <c:order val="2"/>
          <c:tx>
            <c:strRef>
              <c:f>write!$D$1</c:f>
              <c:strCache>
                <c:ptCount val="1"/>
                <c:pt idx="0">
                  <c:v>NOVA</c:v>
                </c:pt>
              </c:strCache>
            </c:strRef>
          </c:tx>
          <c:spPr>
            <a:ln w="50800" cmpd="sng">
              <a:solidFill>
                <a:srgbClr val="3D85C6">
                  <a:alpha val="100000"/>
                </a:srgbClr>
              </a:solidFill>
            </a:ln>
          </c:spPr>
          <c:marker>
            <c:symbol val="triangle"/>
            <c:size val="12"/>
            <c:spPr>
              <a:solidFill>
                <a:srgbClr val="3D85C6">
                  <a:alpha val="100000"/>
                </a:srgbClr>
              </a:solidFill>
              <a:ln cmpd="sng">
                <a:solidFill>
                  <a:srgbClr val="3D85C6">
                    <a:alpha val="100000"/>
                  </a:srgbClr>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write!$D$2:$D$14</c:f>
              <c:numCache>
                <c:formatCode>General</c:formatCode>
                <c:ptCount val="13"/>
                <c:pt idx="0">
                  <c:v>1.6779479980468699</c:v>
                </c:pt>
                <c:pt idx="1">
                  <c:v>3.1905422210693302</c:v>
                </c:pt>
                <c:pt idx="2">
                  <c:v>5.5556735992431596</c:v>
                </c:pt>
                <c:pt idx="3">
                  <c:v>7.9620990753173801</c:v>
                </c:pt>
                <c:pt idx="4">
                  <c:v>7.2989444732665998</c:v>
                </c:pt>
                <c:pt idx="5">
                  <c:v>5.6799774169921804</c:v>
                </c:pt>
                <c:pt idx="6">
                  <c:v>3.1611328125</c:v>
                </c:pt>
                <c:pt idx="7">
                  <c:v>1.36271572113037</c:v>
                </c:pt>
                <c:pt idx="8">
                  <c:v>0.76010704040527299</c:v>
                </c:pt>
                <c:pt idx="9">
                  <c:v>0.72975063323974598</c:v>
                </c:pt>
                <c:pt idx="10">
                  <c:v>0.74572563171386697</c:v>
                </c:pt>
                <c:pt idx="11">
                  <c:v>0.77436256408691395</c:v>
                </c:pt>
                <c:pt idx="12">
                  <c:v>0.76252269744873002</c:v>
                </c:pt>
              </c:numCache>
            </c:numRef>
          </c:val>
          <c:smooth val="0"/>
          <c:extLst>
            <c:ext xmlns:c16="http://schemas.microsoft.com/office/drawing/2014/chart" uri="{C3380CC4-5D6E-409C-BE32-E72D297353CC}">
              <c16:uniqueId val="{00000002-B4B2-4D55-BCF8-0F5CDC793EF7}"/>
            </c:ext>
          </c:extLst>
        </c:ser>
        <c:ser>
          <c:idx val="3"/>
          <c:order val="3"/>
          <c:tx>
            <c:strRef>
              <c:f>write!$E$1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write!$E$2:$E$14</c:f>
              <c:numCache>
                <c:formatCode>General</c:formatCode>
                <c:ptCount val="13"/>
                <c:pt idx="0">
                  <c:v>0.72673320770263605</c:v>
                </c:pt>
                <c:pt idx="1">
                  <c:v>1.4394388198852499</c:v>
                </c:pt>
                <c:pt idx="2">
                  <c:v>2.8447675704956001</c:v>
                </c:pt>
                <c:pt idx="3">
                  <c:v>5.6107015609741202</c:v>
                </c:pt>
                <c:pt idx="4">
                  <c:v>10.559008598327599</c:v>
                </c:pt>
                <c:pt idx="5">
                  <c:v>15.925935745239199</c:v>
                </c:pt>
                <c:pt idx="6">
                  <c:v>3.4725828170776301</c:v>
                </c:pt>
                <c:pt idx="7">
                  <c:v>3.6536054611206001</c:v>
                </c:pt>
                <c:pt idx="8">
                  <c:v>3.45154380798339</c:v>
                </c:pt>
                <c:pt idx="9">
                  <c:v>4.09128665924072</c:v>
                </c:pt>
                <c:pt idx="10">
                  <c:v>4.1005973815917898</c:v>
                </c:pt>
                <c:pt idx="11">
                  <c:v>4.0366649627685502</c:v>
                </c:pt>
                <c:pt idx="12">
                  <c:v>4.2388439178466797</c:v>
                </c:pt>
              </c:numCache>
            </c:numRef>
          </c:val>
          <c:smooth val="0"/>
          <c:extLst>
            <c:ext xmlns:c16="http://schemas.microsoft.com/office/drawing/2014/chart" uri="{C3380CC4-5D6E-409C-BE32-E72D297353CC}">
              <c16:uniqueId val="{00000003-B4B2-4D55-BCF8-0F5CDC793EF7}"/>
            </c:ext>
          </c:extLst>
        </c:ser>
        <c:ser>
          <c:idx val="4"/>
          <c:order val="4"/>
          <c:tx>
            <c:strRef>
              <c:f>write!$F$1</c:f>
              <c:strCache>
                <c:ptCount val="1"/>
                <c:pt idx="0">
                  <c:v>OdinFS</c:v>
                </c:pt>
              </c:strCache>
            </c:strRef>
          </c:tx>
          <c:spPr>
            <a:ln w="50800" cmpd="sng">
              <a:noFill/>
            </a:ln>
          </c:spPr>
          <c:marker>
            <c:symbol val="circle"/>
            <c:size val="12"/>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write!$F$2:$F$14</c:f>
              <c:numCache>
                <c:formatCode>General</c:formatCode>
                <c:ptCount val="13"/>
                <c:pt idx="0">
                  <c:v>14.7529582977294</c:v>
                </c:pt>
                <c:pt idx="1">
                  <c:v>27.704349517822202</c:v>
                </c:pt>
                <c:pt idx="2">
                  <c:v>43.661932945251401</c:v>
                </c:pt>
                <c:pt idx="3">
                  <c:v>56.037129402160602</c:v>
                </c:pt>
                <c:pt idx="4">
                  <c:v>61.120032310485797</c:v>
                </c:pt>
                <c:pt idx="5">
                  <c:v>61.120032310485797</c:v>
                </c:pt>
                <c:pt idx="6">
                  <c:v>63.0798435211181</c:v>
                </c:pt>
                <c:pt idx="7">
                  <c:v>63.008997917175201</c:v>
                </c:pt>
                <c:pt idx="8">
                  <c:v>62.864676475524902</c:v>
                </c:pt>
                <c:pt idx="9">
                  <c:v>62.319027900695801</c:v>
                </c:pt>
                <c:pt idx="10">
                  <c:v>62.5887899398803</c:v>
                </c:pt>
                <c:pt idx="11">
                  <c:v>62.825672149658203</c:v>
                </c:pt>
                <c:pt idx="12">
                  <c:v>62.869351387023897</c:v>
                </c:pt>
              </c:numCache>
            </c:numRef>
          </c:val>
          <c:smooth val="0"/>
          <c:extLst>
            <c:ext xmlns:c16="http://schemas.microsoft.com/office/drawing/2014/chart" uri="{C3380CC4-5D6E-409C-BE32-E72D297353CC}">
              <c16:uniqueId val="{00000004-B4B2-4D55-BCF8-0F5CDC793EF7}"/>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15"/>
      </c:valAx>
    </c:plotArea>
    <c:plotVisOnly val="1"/>
    <c:dispBlanksAs val="zero"/>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 (2)'!$B$1</c:f>
              <c:strCache>
                <c:ptCount val="1"/>
                <c:pt idx="0">
                  <c:v>Maximum</c:v>
                </c:pt>
              </c:strCache>
            </c:strRef>
          </c:tx>
          <c:spPr>
            <a:ln w="38100" cmpd="sng">
              <a:noFill/>
            </a:ln>
          </c:spPr>
          <c:marker>
            <c:symbol val="none"/>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(2)'!$B$2:$B$14</c:f>
              <c:numCache>
                <c:formatCode>General</c:formatCode>
                <c:ptCount val="13"/>
                <c:pt idx="0">
                  <c:v>10</c:v>
                </c:pt>
                <c:pt idx="1">
                  <c:v>10</c:v>
                </c:pt>
                <c:pt idx="2">
                  <c:v>10</c:v>
                </c:pt>
                <c:pt idx="3">
                  <c:v>10</c:v>
                </c:pt>
                <c:pt idx="4">
                  <c:v>10</c:v>
                </c:pt>
                <c:pt idx="5">
                  <c:v>10</c:v>
                </c:pt>
                <c:pt idx="6">
                  <c:v>10</c:v>
                </c:pt>
                <c:pt idx="7">
                  <c:v>10</c:v>
                </c:pt>
                <c:pt idx="8">
                  <c:v>10</c:v>
                </c:pt>
                <c:pt idx="9">
                  <c:v>10</c:v>
                </c:pt>
                <c:pt idx="10">
                  <c:v>10</c:v>
                </c:pt>
                <c:pt idx="11">
                  <c:v>10</c:v>
                </c:pt>
                <c:pt idx="12">
                  <c:v>10</c:v>
                </c:pt>
              </c:numCache>
            </c:numRef>
          </c:val>
          <c:smooth val="0"/>
          <c:extLst>
            <c:ext xmlns:c16="http://schemas.microsoft.com/office/drawing/2014/chart" uri="{C3380CC4-5D6E-409C-BE32-E72D297353CC}">
              <c16:uniqueId val="{00000000-02E8-47D9-931F-1B28E5B9BC4D}"/>
            </c:ext>
          </c:extLst>
        </c:ser>
        <c:ser>
          <c:idx val="1"/>
          <c:order val="1"/>
          <c:tx>
            <c:strRef>
              <c:f>'write (2)'!$C$1</c:f>
              <c:strCache>
                <c:ptCount val="1"/>
                <c:pt idx="0">
                  <c:v>Ext4</c:v>
                </c:pt>
              </c:strCache>
            </c:strRef>
          </c:tx>
          <c:spPr>
            <a:ln w="50800" cmpd="sng">
              <a:solidFill>
                <a:schemeClr val="accent1"/>
              </a:solidFill>
            </a:ln>
          </c:spPr>
          <c:marker>
            <c:symbol val="triangle"/>
            <c:size val="12"/>
            <c:spPr>
              <a:solidFill>
                <a:schemeClr val="accent1"/>
              </a:solidFill>
              <a:ln cmpd="sng">
                <a:noFill/>
              </a:ln>
            </c:spPr>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02E8-47D9-931F-1B28E5B9BC4D}"/>
            </c:ext>
          </c:extLst>
        </c:ser>
        <c:dLbls>
          <c:showLegendKey val="0"/>
          <c:showVal val="0"/>
          <c:showCatName val="0"/>
          <c:showSerName val="0"/>
          <c:showPercent val="0"/>
          <c:showBubbleSize val="0"/>
        </c:dLbls>
        <c:smooth val="0"/>
        <c:axId val="1104304155"/>
        <c:axId val="146651454"/>
      </c:lineChart>
      <c:catAx>
        <c:axId val="1104304155"/>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1600" b="1" dirty="0">
                    <a:solidFill>
                      <a:srgbClr val="00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threads</a:t>
                </a:r>
                <a:endParaRPr lang="en-US" sz="1600" b="1" dirty="0">
                  <a:solidFill>
                    <a:srgbClr val="000000"/>
                  </a:solidFill>
                  <a:latin typeface="Calibri" panose="020F0502020204030204" pitchFamily="34" charset="0"/>
                  <a:cs typeface="Calibri" panose="020F0502020204030204" pitchFamily="34" charset="0"/>
                </a:endParaRP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46651454"/>
        <c:crosses val="autoZero"/>
        <c:auto val="1"/>
        <c:lblAlgn val="ctr"/>
        <c:lblOffset val="100"/>
        <c:noMultiLvlLbl val="1"/>
      </c:catAx>
      <c:valAx>
        <c:axId val="14665145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104304155"/>
        <c:crosses val="autoZero"/>
        <c:crossBetween val="between"/>
      </c:valAx>
    </c:plotArea>
    <c:plotVisOnly val="1"/>
    <c:dispBlanksAs val="zero"/>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pattFill prst="openDmnd">
              <a:fgClr>
                <a:schemeClr val="accent6"/>
              </a:fgClr>
              <a:bgClr>
                <a:schemeClr val="bg1"/>
              </a:bgClr>
            </a:pattFill>
            <a:ln w="19050">
              <a:solidFill>
                <a:schemeClr val="accent6"/>
              </a:solidFill>
            </a:ln>
            <a:effectLst/>
          </c:spPr>
          <c:invertIfNegative val="0"/>
          <c:cat>
            <c:strRef>
              <c:f>numa!$B$8:$C$8</c:f>
              <c:strCache>
                <c:ptCount val="2"/>
                <c:pt idx="0">
                  <c:v>PM-local</c:v>
                </c:pt>
                <c:pt idx="1">
                  <c:v>PM-remote</c:v>
                </c:pt>
              </c:strCache>
            </c:strRef>
          </c:cat>
          <c:val>
            <c:numRef>
              <c:f>numa!$B$9:$C$9</c:f>
              <c:numCache>
                <c:formatCode>General</c:formatCode>
                <c:ptCount val="2"/>
                <c:pt idx="0">
                  <c:v>8.8000000000000007</c:v>
                </c:pt>
                <c:pt idx="1">
                  <c:v>4.2</c:v>
                </c:pt>
              </c:numCache>
            </c:numRef>
          </c:val>
          <c:extLst>
            <c:ext xmlns:c16="http://schemas.microsoft.com/office/drawing/2014/chart" uri="{C3380CC4-5D6E-409C-BE32-E72D297353CC}">
              <c16:uniqueId val="{00000000-E51C-4300-A2BA-3B08FE122CD0}"/>
            </c:ext>
          </c:extLst>
        </c:ser>
        <c:dLbls>
          <c:showLegendKey val="0"/>
          <c:showVal val="0"/>
          <c:showCatName val="0"/>
          <c:showSerName val="0"/>
          <c:showPercent val="0"/>
          <c:showBubbleSize val="0"/>
        </c:dLbls>
        <c:gapWidth val="219"/>
        <c:overlap val="-27"/>
        <c:axId val="714636223"/>
        <c:axId val="714634975"/>
      </c:barChart>
      <c:catAx>
        <c:axId val="71463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4634975"/>
        <c:crosses val="autoZero"/>
        <c:auto val="1"/>
        <c:lblAlgn val="ctr"/>
        <c:lblOffset val="100"/>
        <c:noMultiLvlLbl val="0"/>
      </c:catAx>
      <c:valAx>
        <c:axId val="714634975"/>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dirty="0">
                    <a:solidFill>
                      <a:schemeClr val="tx1"/>
                    </a:solidFill>
                    <a:latin typeface="Calibri" panose="020F0502020204030204" pitchFamily="34" charset="0"/>
                    <a:cs typeface="Calibri" panose="020F0502020204030204" pitchFamily="34" charset="0"/>
                  </a:rPr>
                  <a:t>Throughput (</a:t>
                </a:r>
                <a:r>
                  <a:rPr lang="en-US" sz="2000" dirty="0" err="1">
                    <a:solidFill>
                      <a:schemeClr val="tx1"/>
                    </a:solidFill>
                    <a:latin typeface="Calibri" panose="020F0502020204030204" pitchFamily="34" charset="0"/>
                    <a:cs typeface="Calibri" panose="020F0502020204030204" pitchFamily="34" charset="0"/>
                  </a:rPr>
                  <a:t>GiB</a:t>
                </a:r>
                <a:r>
                  <a:rPr lang="en-US" sz="2000" dirty="0">
                    <a:solidFill>
                      <a:schemeClr val="tx1"/>
                    </a:solidFill>
                    <a:latin typeface="Calibri" panose="020F0502020204030204" pitchFamily="34" charset="0"/>
                    <a:cs typeface="Calibri" panose="020F0502020204030204" pitchFamily="34" charset="0"/>
                  </a:rPr>
                  <a:t>/s)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4636223"/>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817049516974587"/>
          <c:y val="6.9907407407407418E-2"/>
          <c:w val="0.82182950483025419"/>
          <c:h val="0.80614441072426501"/>
        </c:manualLayout>
      </c:layout>
      <c:barChart>
        <c:barDir val="col"/>
        <c:grouping val="clustered"/>
        <c:varyColors val="0"/>
        <c:ser>
          <c:idx val="0"/>
          <c:order val="0"/>
          <c:spPr>
            <a:solidFill>
              <a:schemeClr val="accent2"/>
            </a:solidFill>
            <a:ln w="12700">
              <a:solidFill>
                <a:schemeClr val="tx1"/>
              </a:solidFill>
            </a:ln>
            <a:effectLst/>
          </c:spPr>
          <c:invertIfNegative val="0"/>
          <c:dPt>
            <c:idx val="0"/>
            <c:invertIfNegative val="0"/>
            <c:bubble3D val="0"/>
            <c:spPr>
              <a:solidFill>
                <a:schemeClr val="accent2"/>
              </a:solidFill>
              <a:ln w="25400">
                <a:solidFill>
                  <a:schemeClr val="tx1"/>
                </a:solidFill>
              </a:ln>
              <a:effectLst/>
            </c:spPr>
            <c:extLst>
              <c:ext xmlns:c16="http://schemas.microsoft.com/office/drawing/2014/chart" uri="{C3380CC4-5D6E-409C-BE32-E72D297353CC}">
                <c16:uniqueId val="{00000001-BB6F-4308-B80F-CC0E1538F2BE}"/>
              </c:ext>
            </c:extLst>
          </c:dPt>
          <c:dPt>
            <c:idx val="1"/>
            <c:invertIfNegative val="0"/>
            <c:bubble3D val="0"/>
            <c:spPr>
              <a:solidFill>
                <a:schemeClr val="accent2"/>
              </a:solidFill>
              <a:ln w="25400">
                <a:solidFill>
                  <a:schemeClr val="tx1"/>
                </a:solidFill>
              </a:ln>
              <a:effectLst/>
            </c:spPr>
            <c:extLst>
              <c:ext xmlns:c16="http://schemas.microsoft.com/office/drawing/2014/chart" uri="{C3380CC4-5D6E-409C-BE32-E72D297353CC}">
                <c16:uniqueId val="{00000003-BB6F-4308-B80F-CC0E1538F2BE}"/>
              </c:ext>
            </c:extLst>
          </c:dPt>
          <c:cat>
            <c:strRef>
              <c:f>numa!$B$1:$C$1</c:f>
              <c:strCache>
                <c:ptCount val="2"/>
                <c:pt idx="0">
                  <c:v>PM-local</c:v>
                </c:pt>
                <c:pt idx="1">
                  <c:v>PM-remote</c:v>
                </c:pt>
              </c:strCache>
            </c:strRef>
          </c:cat>
          <c:val>
            <c:numRef>
              <c:f>numa!$B$2:$C$2</c:f>
              <c:numCache>
                <c:formatCode>General</c:formatCode>
                <c:ptCount val="2"/>
                <c:pt idx="0">
                  <c:v>14.9</c:v>
                </c:pt>
                <c:pt idx="1">
                  <c:v>0.78</c:v>
                </c:pt>
              </c:numCache>
            </c:numRef>
          </c:val>
          <c:extLst>
            <c:ext xmlns:c16="http://schemas.microsoft.com/office/drawing/2014/chart" uri="{C3380CC4-5D6E-409C-BE32-E72D297353CC}">
              <c16:uniqueId val="{00000004-BB6F-4308-B80F-CC0E1538F2BE}"/>
            </c:ext>
          </c:extLst>
        </c:ser>
        <c:dLbls>
          <c:showLegendKey val="0"/>
          <c:showVal val="0"/>
          <c:showCatName val="0"/>
          <c:showSerName val="0"/>
          <c:showPercent val="0"/>
          <c:showBubbleSize val="0"/>
        </c:dLbls>
        <c:gapWidth val="219"/>
        <c:overlap val="-27"/>
        <c:axId val="711564255"/>
        <c:axId val="711572575"/>
      </c:barChart>
      <c:catAx>
        <c:axId val="7115642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1572575"/>
        <c:crosses val="autoZero"/>
        <c:auto val="1"/>
        <c:lblAlgn val="ctr"/>
        <c:lblOffset val="100"/>
        <c:noMultiLvlLbl val="0"/>
      </c:catAx>
      <c:valAx>
        <c:axId val="711572575"/>
        <c:scaling>
          <c:orientation val="minMax"/>
        </c:scaling>
        <c:delete val="0"/>
        <c:axPos val="l"/>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2000" dirty="0">
                    <a:solidFill>
                      <a:schemeClr val="tx1"/>
                    </a:solidFill>
                    <a:latin typeface="Calibri" panose="020F0502020204030204" pitchFamily="34" charset="0"/>
                    <a:cs typeface="Calibri" panose="020F0502020204030204" pitchFamily="34" charset="0"/>
                  </a:rPr>
                  <a:t>Throughput</a:t>
                </a:r>
                <a:r>
                  <a:rPr lang="en-US" sz="2000" baseline="0" dirty="0">
                    <a:solidFill>
                      <a:schemeClr val="tx1"/>
                    </a:solidFill>
                    <a:latin typeface="Calibri" panose="020F0502020204030204" pitchFamily="34" charset="0"/>
                    <a:cs typeface="Calibri" panose="020F0502020204030204" pitchFamily="34" charset="0"/>
                  </a:rPr>
                  <a:t> (</a:t>
                </a:r>
                <a:r>
                  <a:rPr lang="en-US" sz="2000" baseline="0" dirty="0" err="1">
                    <a:solidFill>
                      <a:schemeClr val="tx1"/>
                    </a:solidFill>
                    <a:latin typeface="Calibri" panose="020F0502020204030204" pitchFamily="34" charset="0"/>
                    <a:cs typeface="Calibri" panose="020F0502020204030204" pitchFamily="34" charset="0"/>
                  </a:rPr>
                  <a:t>GiB</a:t>
                </a:r>
                <a:r>
                  <a:rPr lang="en-US" sz="2000" baseline="0" dirty="0">
                    <a:solidFill>
                      <a:schemeClr val="tx1"/>
                    </a:solidFill>
                    <a:latin typeface="Calibri" panose="020F0502020204030204" pitchFamily="34" charset="0"/>
                    <a:cs typeface="Calibri" panose="020F0502020204030204" pitchFamily="34" charset="0"/>
                  </a:rPr>
                  <a:t>/s)</a:t>
                </a:r>
                <a:endParaRPr lang="en-US" sz="2000" dirty="0">
                  <a:solidFill>
                    <a:schemeClr val="tx1"/>
                  </a:solidFill>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CH"/>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1564255"/>
        <c:crosses val="autoZero"/>
        <c:crossBetween val="between"/>
        <c:majorUnit val="4"/>
      </c:valAx>
      <c:spPr>
        <a:noFill/>
        <a:ln>
          <a:noFill/>
        </a:ln>
        <a:effectLst/>
      </c:spPr>
    </c:plotArea>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write!$B$1</c:f>
              <c:strCache>
                <c:ptCount val="1"/>
                <c:pt idx="0">
                  <c:v>Maximum</c:v>
                </c:pt>
              </c:strCache>
            </c:strRef>
          </c:tx>
          <c:spPr>
            <a:ln w="50800" cmpd="sng">
              <a:solidFill>
                <a:srgbClr val="C00000"/>
              </a:solidFill>
            </a:ln>
          </c:spPr>
          <c:marker>
            <c:symbol val="none"/>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write!$B$2:$B$14</c:f>
              <c:numCache>
                <c:formatCode>General</c:formatCode>
                <c:ptCount val="13"/>
                <c:pt idx="0">
                  <c:v>80</c:v>
                </c:pt>
                <c:pt idx="1">
                  <c:v>80</c:v>
                </c:pt>
                <c:pt idx="2">
                  <c:v>80</c:v>
                </c:pt>
                <c:pt idx="3">
                  <c:v>80</c:v>
                </c:pt>
                <c:pt idx="4">
                  <c:v>80</c:v>
                </c:pt>
                <c:pt idx="5">
                  <c:v>80</c:v>
                </c:pt>
                <c:pt idx="6">
                  <c:v>80</c:v>
                </c:pt>
                <c:pt idx="7">
                  <c:v>80</c:v>
                </c:pt>
                <c:pt idx="8">
                  <c:v>80</c:v>
                </c:pt>
                <c:pt idx="9">
                  <c:v>80</c:v>
                </c:pt>
                <c:pt idx="10">
                  <c:v>80</c:v>
                </c:pt>
                <c:pt idx="11">
                  <c:v>80</c:v>
                </c:pt>
                <c:pt idx="12">
                  <c:v>80</c:v>
                </c:pt>
              </c:numCache>
            </c:numRef>
          </c:val>
          <c:smooth val="0"/>
          <c:extLst>
            <c:ext xmlns:c16="http://schemas.microsoft.com/office/drawing/2014/chart" uri="{C3380CC4-5D6E-409C-BE32-E72D297353CC}">
              <c16:uniqueId val="{00000000-BFE7-41B3-950B-BFA31014C971}"/>
            </c:ext>
          </c:extLst>
        </c:ser>
        <c:ser>
          <c:idx val="1"/>
          <c:order val="1"/>
          <c:tx>
            <c:strRef>
              <c:f>write!$C$1</c:f>
              <c:strCache>
                <c:ptCount val="1"/>
                <c:pt idx="0">
                  <c:v>Ext4</c:v>
                </c:pt>
              </c:strCache>
            </c:strRef>
          </c:tx>
          <c:spPr>
            <a:ln cmpd="sng">
              <a:solidFill>
                <a:schemeClr val="accent1"/>
              </a:solidFill>
            </a:ln>
          </c:spPr>
          <c:marker>
            <c:symbol val="circle"/>
            <c:size val="7"/>
            <c:spPr>
              <a:solidFill>
                <a:schemeClr val="accent1"/>
              </a:solidFill>
              <a:ln cmpd="sng">
                <a:solidFill>
                  <a:schemeClr val="accent1"/>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BFE7-41B3-950B-BFA31014C971}"/>
            </c:ext>
          </c:extLst>
        </c:ser>
        <c:ser>
          <c:idx val="2"/>
          <c:order val="2"/>
          <c:tx>
            <c:strRef>
              <c:f>write!$D$1</c:f>
              <c:strCache>
                <c:ptCount val="1"/>
                <c:pt idx="0">
                  <c:v>NOVA</c:v>
                </c:pt>
              </c:strCache>
            </c:strRef>
          </c:tx>
          <c:spPr>
            <a:ln w="50800" cmpd="sng">
              <a:solidFill>
                <a:srgbClr val="3D85C6">
                  <a:alpha val="100000"/>
                </a:srgbClr>
              </a:solidFill>
            </a:ln>
          </c:spPr>
          <c:marker>
            <c:symbol val="triangle"/>
            <c:size val="12"/>
            <c:spPr>
              <a:solidFill>
                <a:srgbClr val="3D85C6">
                  <a:alpha val="100000"/>
                </a:srgbClr>
              </a:solidFill>
              <a:ln cmpd="sng">
                <a:solidFill>
                  <a:srgbClr val="3D85C6">
                    <a:alpha val="100000"/>
                  </a:srgbClr>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write!$D$2:$D$14</c:f>
              <c:numCache>
                <c:formatCode>General</c:formatCode>
                <c:ptCount val="13"/>
                <c:pt idx="0">
                  <c:v>1.6779479980468699</c:v>
                </c:pt>
                <c:pt idx="1">
                  <c:v>3.1905422210693302</c:v>
                </c:pt>
                <c:pt idx="2">
                  <c:v>5.5556735992431596</c:v>
                </c:pt>
                <c:pt idx="3">
                  <c:v>7.9620990753173801</c:v>
                </c:pt>
                <c:pt idx="4">
                  <c:v>7.2989444732665998</c:v>
                </c:pt>
                <c:pt idx="5">
                  <c:v>5.6799774169921804</c:v>
                </c:pt>
                <c:pt idx="6">
                  <c:v>3.1611328125</c:v>
                </c:pt>
                <c:pt idx="7">
                  <c:v>1.36271572113037</c:v>
                </c:pt>
                <c:pt idx="8">
                  <c:v>0.76010704040527299</c:v>
                </c:pt>
                <c:pt idx="9">
                  <c:v>0.72975063323974598</c:v>
                </c:pt>
                <c:pt idx="10">
                  <c:v>0.74572563171386697</c:v>
                </c:pt>
                <c:pt idx="11">
                  <c:v>0.77436256408691395</c:v>
                </c:pt>
                <c:pt idx="12">
                  <c:v>0.76252269744873002</c:v>
                </c:pt>
              </c:numCache>
            </c:numRef>
          </c:val>
          <c:smooth val="0"/>
          <c:extLst>
            <c:ext xmlns:c16="http://schemas.microsoft.com/office/drawing/2014/chart" uri="{C3380CC4-5D6E-409C-BE32-E72D297353CC}">
              <c16:uniqueId val="{00000002-BFE7-41B3-950B-BFA31014C971}"/>
            </c:ext>
          </c:extLst>
        </c:ser>
        <c:ser>
          <c:idx val="3"/>
          <c:order val="3"/>
          <c:tx>
            <c:strRef>
              <c:f>write!$E$1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write!$E$2:$E$14</c:f>
              <c:numCache>
                <c:formatCode>General</c:formatCode>
                <c:ptCount val="13"/>
                <c:pt idx="0">
                  <c:v>0.72673320770263605</c:v>
                </c:pt>
                <c:pt idx="1">
                  <c:v>1.4394388198852499</c:v>
                </c:pt>
                <c:pt idx="2">
                  <c:v>2.8447675704956001</c:v>
                </c:pt>
                <c:pt idx="3">
                  <c:v>5.6107015609741202</c:v>
                </c:pt>
                <c:pt idx="4">
                  <c:v>10.559008598327599</c:v>
                </c:pt>
                <c:pt idx="5">
                  <c:v>15.925935745239199</c:v>
                </c:pt>
                <c:pt idx="6">
                  <c:v>3.4725828170776301</c:v>
                </c:pt>
                <c:pt idx="7">
                  <c:v>3.6536054611206001</c:v>
                </c:pt>
                <c:pt idx="8">
                  <c:v>3.45154380798339</c:v>
                </c:pt>
                <c:pt idx="9">
                  <c:v>4.09128665924072</c:v>
                </c:pt>
                <c:pt idx="10">
                  <c:v>4.1005973815917898</c:v>
                </c:pt>
                <c:pt idx="11">
                  <c:v>4.0366649627685502</c:v>
                </c:pt>
                <c:pt idx="12">
                  <c:v>4.2388439178466797</c:v>
                </c:pt>
              </c:numCache>
            </c:numRef>
          </c:val>
          <c:smooth val="0"/>
          <c:extLst>
            <c:ext xmlns:c16="http://schemas.microsoft.com/office/drawing/2014/chart" uri="{C3380CC4-5D6E-409C-BE32-E72D297353CC}">
              <c16:uniqueId val="{00000003-BFE7-41B3-950B-BFA31014C971}"/>
            </c:ext>
          </c:extLst>
        </c:ser>
        <c:ser>
          <c:idx val="4"/>
          <c:order val="4"/>
          <c:tx>
            <c:strRef>
              <c:f>write!$F$1</c:f>
              <c:strCache>
                <c:ptCount val="1"/>
                <c:pt idx="0">
                  <c:v>OdinFS</c:v>
                </c:pt>
              </c:strCache>
            </c:strRef>
          </c:tx>
          <c:spPr>
            <a:ln w="50800" cmpd="sng">
              <a:solidFill>
                <a:schemeClr val="accent2"/>
              </a:solidFill>
            </a:ln>
          </c:spPr>
          <c:marker>
            <c:symbol val="circle"/>
            <c:size val="12"/>
            <c:spPr>
              <a:solidFill>
                <a:schemeClr val="accent2"/>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write!$F$2:$F$14</c:f>
              <c:numCache>
                <c:formatCode>General</c:formatCode>
                <c:ptCount val="13"/>
                <c:pt idx="0">
                  <c:v>14.7529582977294</c:v>
                </c:pt>
                <c:pt idx="1">
                  <c:v>27.704349517822202</c:v>
                </c:pt>
                <c:pt idx="2">
                  <c:v>43.661932945251401</c:v>
                </c:pt>
                <c:pt idx="3">
                  <c:v>56.037129402160602</c:v>
                </c:pt>
                <c:pt idx="4">
                  <c:v>61.120032310485797</c:v>
                </c:pt>
                <c:pt idx="5">
                  <c:v>61.120032310485797</c:v>
                </c:pt>
                <c:pt idx="6">
                  <c:v>63.0798435211181</c:v>
                </c:pt>
                <c:pt idx="7">
                  <c:v>63.008997917175201</c:v>
                </c:pt>
                <c:pt idx="8">
                  <c:v>62.864676475524902</c:v>
                </c:pt>
                <c:pt idx="9">
                  <c:v>62.319027900695801</c:v>
                </c:pt>
                <c:pt idx="10">
                  <c:v>62.5887899398803</c:v>
                </c:pt>
                <c:pt idx="11">
                  <c:v>62.825672149658203</c:v>
                </c:pt>
                <c:pt idx="12">
                  <c:v>62.869351387023897</c:v>
                </c:pt>
              </c:numCache>
            </c:numRef>
          </c:val>
          <c:smooth val="0"/>
          <c:extLst>
            <c:ext xmlns:c16="http://schemas.microsoft.com/office/drawing/2014/chart" uri="{C3380CC4-5D6E-409C-BE32-E72D297353CC}">
              <c16:uniqueId val="{00000004-BFE7-41B3-950B-BFA31014C971}"/>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15"/>
      </c:valAx>
    </c:plotArea>
    <c:plotVisOnly val="1"/>
    <c:dispBlanksAs val="zero"/>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read!$B$1</c:f>
              <c:strCache>
                <c:ptCount val="1"/>
                <c:pt idx="0">
                  <c:v>Maximum</c:v>
                </c:pt>
              </c:strCache>
            </c:strRef>
          </c:tx>
          <c:spPr>
            <a:ln w="50800" cmpd="sng">
              <a:solidFill>
                <a:srgbClr val="C00000"/>
              </a:solidFill>
            </a:ln>
          </c:spPr>
          <c:marker>
            <c:symbol val="none"/>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read!$B$2:$B$14</c:f>
              <c:numCache>
                <c:formatCode>General</c:formatCode>
                <c:ptCount val="13"/>
                <c:pt idx="0">
                  <c:v>300</c:v>
                </c:pt>
                <c:pt idx="1">
                  <c:v>300</c:v>
                </c:pt>
                <c:pt idx="2">
                  <c:v>300</c:v>
                </c:pt>
                <c:pt idx="3">
                  <c:v>300</c:v>
                </c:pt>
                <c:pt idx="4">
                  <c:v>300</c:v>
                </c:pt>
                <c:pt idx="5">
                  <c:v>300</c:v>
                </c:pt>
                <c:pt idx="6">
                  <c:v>300</c:v>
                </c:pt>
                <c:pt idx="7">
                  <c:v>300</c:v>
                </c:pt>
                <c:pt idx="8">
                  <c:v>300</c:v>
                </c:pt>
                <c:pt idx="9">
                  <c:v>300</c:v>
                </c:pt>
                <c:pt idx="10">
                  <c:v>300</c:v>
                </c:pt>
                <c:pt idx="11">
                  <c:v>300</c:v>
                </c:pt>
                <c:pt idx="12">
                  <c:v>300</c:v>
                </c:pt>
              </c:numCache>
            </c:numRef>
          </c:val>
          <c:smooth val="0"/>
          <c:extLst>
            <c:ext xmlns:c16="http://schemas.microsoft.com/office/drawing/2014/chart" uri="{C3380CC4-5D6E-409C-BE32-E72D297353CC}">
              <c16:uniqueId val="{00000000-84C9-40CF-97EA-EF8D4CEB26DE}"/>
            </c:ext>
          </c:extLst>
        </c:ser>
        <c:ser>
          <c:idx val="1"/>
          <c:order val="1"/>
          <c:tx>
            <c:strRef>
              <c:f>read!$C$1</c:f>
              <c:strCache>
                <c:ptCount val="1"/>
                <c:pt idx="0">
                  <c:v>Ext4</c:v>
                </c:pt>
              </c:strCache>
            </c:strRef>
          </c:tx>
          <c:spPr>
            <a:ln w="50800" cmpd="sng">
              <a:solidFill>
                <a:schemeClr val="accent1"/>
              </a:solidFill>
            </a:ln>
          </c:spPr>
          <c:marker>
            <c:symbol val="triangle"/>
            <c:size val="12"/>
            <c:spPr>
              <a:solidFill>
                <a:schemeClr val="accent1"/>
              </a:solid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read!$C$2:$C$14</c:f>
              <c:numCache>
                <c:formatCode>General</c:formatCode>
                <c:ptCount val="13"/>
                <c:pt idx="0">
                  <c:v>3.0315136718</c:v>
                </c:pt>
                <c:pt idx="1">
                  <c:v>5.9070410155999999</c:v>
                </c:pt>
                <c:pt idx="2">
                  <c:v>11.2585449218</c:v>
                </c:pt>
                <c:pt idx="3">
                  <c:v>20.392548828100001</c:v>
                </c:pt>
                <c:pt idx="4">
                  <c:v>29.1506933593</c:v>
                </c:pt>
                <c:pt idx="5">
                  <c:v>26.922744140599999</c:v>
                </c:pt>
                <c:pt idx="6">
                  <c:v>27.301523437499998</c:v>
                </c:pt>
                <c:pt idx="7">
                  <c:v>25.664853515600001</c:v>
                </c:pt>
                <c:pt idx="8">
                  <c:v>24.889746093700001</c:v>
                </c:pt>
                <c:pt idx="9">
                  <c:v>23.027861328099998</c:v>
                </c:pt>
                <c:pt idx="10">
                  <c:v>21.882763671799999</c:v>
                </c:pt>
                <c:pt idx="11">
                  <c:v>21.237656250000001</c:v>
                </c:pt>
                <c:pt idx="12">
                  <c:v>13.3620996093</c:v>
                </c:pt>
              </c:numCache>
            </c:numRef>
          </c:val>
          <c:smooth val="0"/>
          <c:extLst>
            <c:ext xmlns:c16="http://schemas.microsoft.com/office/drawing/2014/chart" uri="{C3380CC4-5D6E-409C-BE32-E72D297353CC}">
              <c16:uniqueId val="{00000001-84C9-40CF-97EA-EF8D4CEB26DE}"/>
            </c:ext>
          </c:extLst>
        </c:ser>
        <c:ser>
          <c:idx val="3"/>
          <c:order val="2"/>
          <c:tx>
            <c:strRef>
              <c:f>read!$E$1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read!$E$2:$E$14</c:f>
              <c:numCache>
                <c:formatCode>General</c:formatCode>
                <c:ptCount val="13"/>
                <c:pt idx="0">
                  <c:v>2.5439252853393501</c:v>
                </c:pt>
                <c:pt idx="1">
                  <c:v>4.9467744827270499</c:v>
                </c:pt>
                <c:pt idx="2">
                  <c:v>9.7603511810302699</c:v>
                </c:pt>
                <c:pt idx="3">
                  <c:v>18.764739036560002</c:v>
                </c:pt>
                <c:pt idx="4">
                  <c:v>27.610862731933501</c:v>
                </c:pt>
                <c:pt idx="5">
                  <c:v>28.603323936462399</c:v>
                </c:pt>
                <c:pt idx="6">
                  <c:v>56.267159461975098</c:v>
                </c:pt>
                <c:pt idx="7">
                  <c:v>76.611218452453599</c:v>
                </c:pt>
                <c:pt idx="8">
                  <c:v>97.007247924804602</c:v>
                </c:pt>
                <c:pt idx="9">
                  <c:v>113.80168819427401</c:v>
                </c:pt>
                <c:pt idx="10">
                  <c:v>127.64971160888599</c:v>
                </c:pt>
                <c:pt idx="11">
                  <c:v>139.694294929504</c:v>
                </c:pt>
                <c:pt idx="12">
                  <c:v>148.19125175476</c:v>
                </c:pt>
              </c:numCache>
            </c:numRef>
          </c:val>
          <c:smooth val="0"/>
          <c:extLst>
            <c:ext xmlns:c16="http://schemas.microsoft.com/office/drawing/2014/chart" uri="{C3380CC4-5D6E-409C-BE32-E72D297353CC}">
              <c16:uniqueId val="{00000002-84C9-40CF-97EA-EF8D4CEB26DE}"/>
            </c:ext>
          </c:extLst>
        </c:ser>
        <c:ser>
          <c:idx val="4"/>
          <c:order val="3"/>
          <c:tx>
            <c:strRef>
              <c:f>read!$F$1</c:f>
              <c:strCache>
                <c:ptCount val="1"/>
                <c:pt idx="0">
                  <c:v>OdinFS</c:v>
                </c:pt>
              </c:strCache>
            </c:strRef>
          </c:tx>
          <c:spPr>
            <a:ln w="50800" cmpd="sng">
              <a:solidFill>
                <a:schemeClr val="accent2"/>
              </a:solidFill>
            </a:ln>
          </c:spPr>
          <c:marker>
            <c:symbol val="circle"/>
            <c:size val="12"/>
            <c:spPr>
              <a:solidFill>
                <a:schemeClr val="accent2"/>
              </a:solid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read!$F$2:$F$14</c:f>
              <c:numCache>
                <c:formatCode>General</c:formatCode>
                <c:ptCount val="13"/>
                <c:pt idx="0">
                  <c:v>15.222799301147401</c:v>
                </c:pt>
                <c:pt idx="1">
                  <c:v>30.504191398620598</c:v>
                </c:pt>
                <c:pt idx="2">
                  <c:v>61.258374214172299</c:v>
                </c:pt>
                <c:pt idx="3">
                  <c:v>111.53103351593001</c:v>
                </c:pt>
                <c:pt idx="4">
                  <c:v>158.77112007141099</c:v>
                </c:pt>
                <c:pt idx="5">
                  <c:v>158.77112007141099</c:v>
                </c:pt>
                <c:pt idx="6">
                  <c:v>174.420448303222</c:v>
                </c:pt>
                <c:pt idx="7">
                  <c:v>178.93637752532899</c:v>
                </c:pt>
                <c:pt idx="8">
                  <c:v>177.08493900299001</c:v>
                </c:pt>
                <c:pt idx="9">
                  <c:v>177.05859565734801</c:v>
                </c:pt>
                <c:pt idx="10">
                  <c:v>175.44026756286601</c:v>
                </c:pt>
                <c:pt idx="11">
                  <c:v>168.15160274505601</c:v>
                </c:pt>
                <c:pt idx="12">
                  <c:v>156.121041297912</c:v>
                </c:pt>
              </c:numCache>
            </c:numRef>
          </c:val>
          <c:smooth val="0"/>
          <c:extLst>
            <c:ext xmlns:c16="http://schemas.microsoft.com/office/drawing/2014/chart" uri="{C3380CC4-5D6E-409C-BE32-E72D297353CC}">
              <c16:uniqueId val="{00000003-84C9-40CF-97EA-EF8D4CEB26DE}"/>
            </c:ext>
          </c:extLst>
        </c:ser>
        <c:dLbls>
          <c:showLegendKey val="0"/>
          <c:showVal val="0"/>
          <c:showCatName val="0"/>
          <c:showSerName val="0"/>
          <c:showPercent val="0"/>
          <c:showBubbleSize val="0"/>
        </c:dLbls>
        <c:smooth val="0"/>
        <c:axId val="1039472570"/>
        <c:axId val="858256601"/>
      </c:lineChart>
      <c:catAx>
        <c:axId val="103947257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 threads</a:t>
                </a:r>
              </a:p>
            </c:rich>
          </c:tx>
          <c:layout>
            <c:manualLayout>
              <c:xMode val="edge"/>
              <c:yMode val="edge"/>
              <c:x val="0.5118262061403509"/>
              <c:y val="0.88417117758784414"/>
            </c:manualLayout>
          </c:layout>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858256601"/>
        <c:crosses val="autoZero"/>
        <c:auto val="1"/>
        <c:lblAlgn val="ctr"/>
        <c:lblOffset val="100"/>
        <c:noMultiLvlLbl val="1"/>
      </c:catAx>
      <c:valAx>
        <c:axId val="858256601"/>
        <c:scaling>
          <c:orientation val="minMax"/>
        </c:scaling>
        <c:delete val="0"/>
        <c:axPos val="l"/>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039472570"/>
        <c:crosses val="autoZero"/>
        <c:crossBetween val="between"/>
        <c:majorUnit val="70"/>
      </c:valAx>
    </c:plotArea>
    <c:plotVisOnly val="1"/>
    <c:dispBlanksAs val="zero"/>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write!$B$1</c:f>
              <c:strCache>
                <c:ptCount val="1"/>
                <c:pt idx="0">
                  <c:v>Maximum</c:v>
                </c:pt>
              </c:strCache>
            </c:strRef>
          </c:tx>
          <c:spPr>
            <a:ln w="50800" cmpd="sng">
              <a:solidFill>
                <a:srgbClr val="C00000"/>
              </a:solidFill>
            </a:ln>
          </c:spPr>
          <c:marker>
            <c:symbol val="none"/>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write!$B$2:$B$14</c:f>
              <c:numCache>
                <c:formatCode>General</c:formatCode>
                <c:ptCount val="13"/>
                <c:pt idx="0">
                  <c:v>80</c:v>
                </c:pt>
                <c:pt idx="1">
                  <c:v>80</c:v>
                </c:pt>
                <c:pt idx="2">
                  <c:v>80</c:v>
                </c:pt>
                <c:pt idx="3">
                  <c:v>80</c:v>
                </c:pt>
                <c:pt idx="4">
                  <c:v>80</c:v>
                </c:pt>
                <c:pt idx="5">
                  <c:v>80</c:v>
                </c:pt>
                <c:pt idx="6">
                  <c:v>80</c:v>
                </c:pt>
                <c:pt idx="7">
                  <c:v>80</c:v>
                </c:pt>
                <c:pt idx="8">
                  <c:v>80</c:v>
                </c:pt>
                <c:pt idx="9">
                  <c:v>80</c:v>
                </c:pt>
                <c:pt idx="10">
                  <c:v>80</c:v>
                </c:pt>
                <c:pt idx="11">
                  <c:v>80</c:v>
                </c:pt>
                <c:pt idx="12">
                  <c:v>80</c:v>
                </c:pt>
              </c:numCache>
            </c:numRef>
          </c:val>
          <c:smooth val="0"/>
          <c:extLst>
            <c:ext xmlns:c16="http://schemas.microsoft.com/office/drawing/2014/chart" uri="{C3380CC4-5D6E-409C-BE32-E72D297353CC}">
              <c16:uniqueId val="{00000000-12BE-4460-812E-DC337F15490A}"/>
            </c:ext>
          </c:extLst>
        </c:ser>
        <c:ser>
          <c:idx val="1"/>
          <c:order val="1"/>
          <c:tx>
            <c:strRef>
              <c:f>write!$C$1</c:f>
              <c:strCache>
                <c:ptCount val="1"/>
                <c:pt idx="0">
                  <c:v>Ext4</c:v>
                </c:pt>
              </c:strCache>
            </c:strRef>
          </c:tx>
          <c:spPr>
            <a:ln cmpd="sng">
              <a:solidFill>
                <a:schemeClr val="accent1"/>
              </a:solidFill>
            </a:ln>
          </c:spPr>
          <c:marker>
            <c:symbol val="circle"/>
            <c:size val="7"/>
            <c:spPr>
              <a:solidFill>
                <a:schemeClr val="accent1"/>
              </a:solidFill>
              <a:ln cmpd="sng">
                <a:solidFill>
                  <a:schemeClr val="accent1"/>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12BE-4460-812E-DC337F15490A}"/>
            </c:ext>
          </c:extLst>
        </c:ser>
        <c:ser>
          <c:idx val="2"/>
          <c:order val="2"/>
          <c:tx>
            <c:strRef>
              <c:f>write!$D$1</c:f>
              <c:strCache>
                <c:ptCount val="1"/>
                <c:pt idx="0">
                  <c:v>NOVA</c:v>
                </c:pt>
              </c:strCache>
            </c:strRef>
          </c:tx>
          <c:spPr>
            <a:ln w="50800" cmpd="sng">
              <a:solidFill>
                <a:srgbClr val="3D85C6">
                  <a:alpha val="100000"/>
                </a:srgbClr>
              </a:solidFill>
            </a:ln>
          </c:spPr>
          <c:marker>
            <c:symbol val="triangle"/>
            <c:size val="12"/>
            <c:spPr>
              <a:solidFill>
                <a:srgbClr val="3D85C6">
                  <a:alpha val="100000"/>
                </a:srgbClr>
              </a:solidFill>
              <a:ln cmpd="sng">
                <a:solidFill>
                  <a:srgbClr val="3D85C6">
                    <a:alpha val="100000"/>
                  </a:srgbClr>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write!$D$2:$D$14</c:f>
              <c:numCache>
                <c:formatCode>General</c:formatCode>
                <c:ptCount val="13"/>
                <c:pt idx="0">
                  <c:v>1.6779479980468699</c:v>
                </c:pt>
                <c:pt idx="1">
                  <c:v>3.1905422210693302</c:v>
                </c:pt>
                <c:pt idx="2">
                  <c:v>5.5556735992431596</c:v>
                </c:pt>
                <c:pt idx="3">
                  <c:v>7.9620990753173801</c:v>
                </c:pt>
                <c:pt idx="4">
                  <c:v>7.2989444732665998</c:v>
                </c:pt>
                <c:pt idx="5">
                  <c:v>5.6799774169921804</c:v>
                </c:pt>
                <c:pt idx="6">
                  <c:v>3.1611328125</c:v>
                </c:pt>
                <c:pt idx="7">
                  <c:v>1.36271572113037</c:v>
                </c:pt>
                <c:pt idx="8">
                  <c:v>0.76010704040527299</c:v>
                </c:pt>
                <c:pt idx="9">
                  <c:v>0.72975063323974598</c:v>
                </c:pt>
                <c:pt idx="10">
                  <c:v>0.74572563171386697</c:v>
                </c:pt>
                <c:pt idx="11">
                  <c:v>0.77436256408691395</c:v>
                </c:pt>
                <c:pt idx="12">
                  <c:v>0.76252269744873002</c:v>
                </c:pt>
              </c:numCache>
            </c:numRef>
          </c:val>
          <c:smooth val="0"/>
          <c:extLst>
            <c:ext xmlns:c16="http://schemas.microsoft.com/office/drawing/2014/chart" uri="{C3380CC4-5D6E-409C-BE32-E72D297353CC}">
              <c16:uniqueId val="{00000002-12BE-4460-812E-DC337F15490A}"/>
            </c:ext>
          </c:extLst>
        </c:ser>
        <c:ser>
          <c:idx val="3"/>
          <c:order val="3"/>
          <c:tx>
            <c:strRef>
              <c:f>write!$E$1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write!$E$2:$E$14</c:f>
              <c:numCache>
                <c:formatCode>General</c:formatCode>
                <c:ptCount val="13"/>
                <c:pt idx="0">
                  <c:v>0.72673320770263605</c:v>
                </c:pt>
                <c:pt idx="1">
                  <c:v>1.4394388198852499</c:v>
                </c:pt>
                <c:pt idx="2">
                  <c:v>2.8447675704956001</c:v>
                </c:pt>
                <c:pt idx="3">
                  <c:v>5.6107015609741202</c:v>
                </c:pt>
                <c:pt idx="4">
                  <c:v>10.559008598327599</c:v>
                </c:pt>
                <c:pt idx="5">
                  <c:v>15.925935745239199</c:v>
                </c:pt>
                <c:pt idx="6">
                  <c:v>3.4725828170776301</c:v>
                </c:pt>
                <c:pt idx="7">
                  <c:v>3.6536054611206001</c:v>
                </c:pt>
                <c:pt idx="8">
                  <c:v>3.45154380798339</c:v>
                </c:pt>
                <c:pt idx="9">
                  <c:v>4.09128665924072</c:v>
                </c:pt>
                <c:pt idx="10">
                  <c:v>4.1005973815917898</c:v>
                </c:pt>
                <c:pt idx="11">
                  <c:v>4.0366649627685502</c:v>
                </c:pt>
                <c:pt idx="12">
                  <c:v>4.2388439178466797</c:v>
                </c:pt>
              </c:numCache>
            </c:numRef>
          </c:val>
          <c:smooth val="0"/>
          <c:extLst>
            <c:ext xmlns:c16="http://schemas.microsoft.com/office/drawing/2014/chart" uri="{C3380CC4-5D6E-409C-BE32-E72D297353CC}">
              <c16:uniqueId val="{00000003-12BE-4460-812E-DC337F15490A}"/>
            </c:ext>
          </c:extLst>
        </c:ser>
        <c:ser>
          <c:idx val="4"/>
          <c:order val="4"/>
          <c:tx>
            <c:strRef>
              <c:f>write!$F$1</c:f>
              <c:strCache>
                <c:ptCount val="1"/>
                <c:pt idx="0">
                  <c:v>OdinFS</c:v>
                </c:pt>
              </c:strCache>
            </c:strRef>
          </c:tx>
          <c:spPr>
            <a:ln w="50800" cmpd="sng">
              <a:solidFill>
                <a:schemeClr val="accent2"/>
              </a:solidFill>
            </a:ln>
          </c:spPr>
          <c:marker>
            <c:symbol val="circle"/>
            <c:size val="12"/>
            <c:spPr>
              <a:solidFill>
                <a:schemeClr val="accent2"/>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write!$F$2:$F$14</c:f>
              <c:numCache>
                <c:formatCode>General</c:formatCode>
                <c:ptCount val="13"/>
                <c:pt idx="0">
                  <c:v>14.7529582977294</c:v>
                </c:pt>
                <c:pt idx="1">
                  <c:v>27.704349517822202</c:v>
                </c:pt>
                <c:pt idx="2">
                  <c:v>43.661932945251401</c:v>
                </c:pt>
                <c:pt idx="3">
                  <c:v>56.037129402160602</c:v>
                </c:pt>
                <c:pt idx="4">
                  <c:v>61.120032310485797</c:v>
                </c:pt>
                <c:pt idx="5">
                  <c:v>61.120032310485797</c:v>
                </c:pt>
                <c:pt idx="6">
                  <c:v>63.0798435211181</c:v>
                </c:pt>
                <c:pt idx="7">
                  <c:v>63.008997917175201</c:v>
                </c:pt>
                <c:pt idx="8">
                  <c:v>62.864676475524902</c:v>
                </c:pt>
                <c:pt idx="9">
                  <c:v>62.319027900695801</c:v>
                </c:pt>
                <c:pt idx="10">
                  <c:v>62.5887899398803</c:v>
                </c:pt>
                <c:pt idx="11">
                  <c:v>62.825672149658203</c:v>
                </c:pt>
                <c:pt idx="12">
                  <c:v>62.869351387023897</c:v>
                </c:pt>
              </c:numCache>
            </c:numRef>
          </c:val>
          <c:smooth val="0"/>
          <c:extLst>
            <c:ext xmlns:c16="http://schemas.microsoft.com/office/drawing/2014/chart" uri="{C3380CC4-5D6E-409C-BE32-E72D297353CC}">
              <c16:uniqueId val="{00000004-12BE-4460-812E-DC337F15490A}"/>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15"/>
      </c:valAx>
    </c:plotArea>
    <c:plotVisOnly val="1"/>
    <c:dispBlanksAs val="zero"/>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1"/>
        <c:ser>
          <c:idx val="0"/>
          <c:order val="0"/>
          <c:tx>
            <c:strRef>
              <c:f>Webserver!#REF!</c:f>
              <c:strCache>
                <c:ptCount val="1"/>
                <c:pt idx="0">
                  <c:v>#REF!</c:v>
                </c:pt>
              </c:strCache>
            </c:strRef>
          </c:tx>
          <c:spPr>
            <a:ln w="76200" cmpd="sng">
              <a:solidFill>
                <a:srgbClr val="990000">
                  <a:alpha val="100000"/>
                </a:srgbClr>
              </a:solidFill>
            </a:ln>
          </c:spPr>
          <c:marker>
            <c:symbol val="none"/>
          </c:marker>
          <c:cat>
            <c:numRef>
              <c:f>Fileserver!$A$2:$A$14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Webserver!#REF!</c:f>
              <c:numCache>
                <c:formatCode>General</c:formatCode>
                <c:ptCount val="1"/>
                <c:pt idx="0">
                  <c:v>1</c:v>
                </c:pt>
              </c:numCache>
            </c:numRef>
          </c:val>
          <c:smooth val="0"/>
          <c:extLst>
            <c:ext xmlns:c16="http://schemas.microsoft.com/office/drawing/2014/chart" uri="{C3380CC4-5D6E-409C-BE32-E72D297353CC}">
              <c16:uniqueId val="{00000000-260F-409B-873F-AEB7F8AF2CAE}"/>
            </c:ext>
          </c:extLst>
        </c:ser>
        <c:ser>
          <c:idx val="1"/>
          <c:order val="1"/>
          <c:tx>
            <c:strRef>
              <c:f>Fileserver!$B$1</c:f>
              <c:strCache>
                <c:ptCount val="1"/>
                <c:pt idx="0">
                  <c:v>Ext4</c:v>
                </c:pt>
              </c:strCache>
            </c:strRef>
          </c:tx>
          <c:spPr>
            <a:ln w="50800" cmpd="sng">
              <a:solidFill>
                <a:schemeClr val="accent1"/>
              </a:solidFill>
            </a:ln>
          </c:spPr>
          <c:marker>
            <c:symbol val="triangle"/>
            <c:size val="12"/>
            <c:spPr>
              <a:solidFill>
                <a:schemeClr val="accent1"/>
              </a:solidFill>
              <a:ln w="50800" cmpd="sng">
                <a:noFill/>
              </a:ln>
            </c:spPr>
          </c:marker>
          <c:cat>
            <c:numRef>
              <c:f>Fileserver!$A$2:$A$14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Fileserver!$B$2:$B$14</c:f>
              <c:numCache>
                <c:formatCode>General</c:formatCode>
                <c:ptCount val="13"/>
                <c:pt idx="0">
                  <c:v>1.3</c:v>
                </c:pt>
                <c:pt idx="1">
                  <c:v>2.6</c:v>
                </c:pt>
                <c:pt idx="2">
                  <c:v>4.7</c:v>
                </c:pt>
                <c:pt idx="3">
                  <c:v>7.9</c:v>
                </c:pt>
                <c:pt idx="4">
                  <c:v>1.2</c:v>
                </c:pt>
                <c:pt idx="5">
                  <c:v>1</c:v>
                </c:pt>
                <c:pt idx="6">
                  <c:v>0.995</c:v>
                </c:pt>
                <c:pt idx="7">
                  <c:v>1</c:v>
                </c:pt>
                <c:pt idx="8">
                  <c:v>1</c:v>
                </c:pt>
                <c:pt idx="9">
                  <c:v>1</c:v>
                </c:pt>
                <c:pt idx="10">
                  <c:v>1</c:v>
                </c:pt>
                <c:pt idx="11">
                  <c:v>1</c:v>
                </c:pt>
                <c:pt idx="12">
                  <c:v>1</c:v>
                </c:pt>
              </c:numCache>
            </c:numRef>
          </c:val>
          <c:smooth val="0"/>
          <c:extLst>
            <c:ext xmlns:c16="http://schemas.microsoft.com/office/drawing/2014/chart" uri="{C3380CC4-5D6E-409C-BE32-E72D297353CC}">
              <c16:uniqueId val="{00000001-260F-409B-873F-AEB7F8AF2CAE}"/>
            </c:ext>
          </c:extLst>
        </c:ser>
        <c:ser>
          <c:idx val="2"/>
          <c:order val="2"/>
          <c:tx>
            <c:strRef>
              <c:f>Webserver!#REF!</c:f>
              <c:strCache>
                <c:ptCount val="1"/>
                <c:pt idx="0">
                  <c:v>#REF!</c:v>
                </c:pt>
              </c:strCache>
            </c:strRef>
          </c:tx>
          <c:spPr>
            <a:ln cmpd="sng">
              <a:solidFill>
                <a:srgbClr val="3D85C6">
                  <a:alpha val="100000"/>
                </a:srgbClr>
              </a:solidFill>
            </a:ln>
          </c:spPr>
          <c:marker>
            <c:symbol val="circle"/>
            <c:size val="7"/>
            <c:spPr>
              <a:solidFill>
                <a:srgbClr val="3D85C6">
                  <a:alpha val="100000"/>
                </a:srgbClr>
              </a:solidFill>
              <a:ln cmpd="sng">
                <a:solidFill>
                  <a:srgbClr val="3D85C6">
                    <a:alpha val="100000"/>
                  </a:srgbClr>
                </a:solidFill>
              </a:ln>
            </c:spPr>
          </c:marker>
          <c:cat>
            <c:numRef>
              <c:f>Fileserver!$A$2:$A$14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Webserver!#REF!</c:f>
              <c:numCache>
                <c:formatCode>General</c:formatCode>
                <c:ptCount val="1"/>
                <c:pt idx="0">
                  <c:v>1</c:v>
                </c:pt>
              </c:numCache>
            </c:numRef>
          </c:val>
          <c:smooth val="0"/>
          <c:extLst>
            <c:ext xmlns:c16="http://schemas.microsoft.com/office/drawing/2014/chart" uri="{C3380CC4-5D6E-409C-BE32-E72D297353CC}">
              <c16:uniqueId val="{00000002-260F-409B-873F-AEB7F8AF2CAE}"/>
            </c:ext>
          </c:extLst>
        </c:ser>
        <c:ser>
          <c:idx val="3"/>
          <c:order val="3"/>
          <c:tx>
            <c:strRef>
              <c:f>Fileserver!$C$1</c:f>
              <c:strCache>
                <c:ptCount val="1"/>
                <c:pt idx="0">
                  <c:v>Ext4-RAID</c:v>
                </c:pt>
              </c:strCache>
            </c:strRef>
          </c:tx>
          <c:spPr>
            <a:ln w="50800" cmpd="sng">
              <a:solidFill>
                <a:srgbClr val="FFC000"/>
              </a:solidFill>
            </a:ln>
          </c:spPr>
          <c:marker>
            <c:symbol val="square"/>
            <c:size val="12"/>
            <c:spPr>
              <a:solidFill>
                <a:srgbClr val="FFC000"/>
              </a:solidFill>
              <a:ln w="50800" cmpd="sng">
                <a:noFill/>
              </a:ln>
            </c:spPr>
          </c:marker>
          <c:cat>
            <c:numRef>
              <c:f>Fileserver!$A$2:$A$14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Fileserver!$C$2:$C$14</c:f>
              <c:numCache>
                <c:formatCode>General</c:formatCode>
                <c:ptCount val="13"/>
                <c:pt idx="0">
                  <c:v>1.5</c:v>
                </c:pt>
                <c:pt idx="1">
                  <c:v>3.1</c:v>
                </c:pt>
                <c:pt idx="2">
                  <c:v>6.2</c:v>
                </c:pt>
                <c:pt idx="3">
                  <c:v>11.6</c:v>
                </c:pt>
                <c:pt idx="4">
                  <c:v>21.5</c:v>
                </c:pt>
                <c:pt idx="5">
                  <c:v>11.6</c:v>
                </c:pt>
                <c:pt idx="6">
                  <c:v>7.1</c:v>
                </c:pt>
                <c:pt idx="7">
                  <c:v>6.8</c:v>
                </c:pt>
                <c:pt idx="8">
                  <c:v>6.8</c:v>
                </c:pt>
                <c:pt idx="9">
                  <c:v>6.8</c:v>
                </c:pt>
                <c:pt idx="10">
                  <c:v>6.8</c:v>
                </c:pt>
                <c:pt idx="11">
                  <c:v>6.8</c:v>
                </c:pt>
                <c:pt idx="12">
                  <c:v>6.8</c:v>
                </c:pt>
              </c:numCache>
            </c:numRef>
          </c:val>
          <c:smooth val="0"/>
          <c:extLst>
            <c:ext xmlns:c16="http://schemas.microsoft.com/office/drawing/2014/chart" uri="{C3380CC4-5D6E-409C-BE32-E72D297353CC}">
              <c16:uniqueId val="{00000003-260F-409B-873F-AEB7F8AF2CAE}"/>
            </c:ext>
          </c:extLst>
        </c:ser>
        <c:ser>
          <c:idx val="4"/>
          <c:order val="4"/>
          <c:tx>
            <c:strRef>
              <c:f>Fileserver!$D$1</c:f>
              <c:strCache>
                <c:ptCount val="1"/>
                <c:pt idx="0">
                  <c:v>OdinFS</c:v>
                </c:pt>
              </c:strCache>
            </c:strRef>
          </c:tx>
          <c:spPr>
            <a:ln w="50800" cmpd="sng">
              <a:solidFill>
                <a:srgbClr val="ED7D31"/>
              </a:solidFill>
            </a:ln>
          </c:spPr>
          <c:marker>
            <c:symbol val="circle"/>
            <c:size val="12"/>
            <c:spPr>
              <a:solidFill>
                <a:schemeClr val="accent2"/>
              </a:solidFill>
              <a:ln cmpd="sng">
                <a:noFill/>
              </a:ln>
            </c:spPr>
          </c:marker>
          <c:cat>
            <c:numRef>
              <c:f>Fileserver!$A$2:$A$14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Fileserver!$D$2:$D$14</c:f>
              <c:numCache>
                <c:formatCode>General</c:formatCode>
                <c:ptCount val="13"/>
                <c:pt idx="0">
                  <c:v>21</c:v>
                </c:pt>
                <c:pt idx="1">
                  <c:v>31</c:v>
                </c:pt>
                <c:pt idx="2">
                  <c:v>59</c:v>
                </c:pt>
                <c:pt idx="3">
                  <c:v>100</c:v>
                </c:pt>
                <c:pt idx="4">
                  <c:v>141</c:v>
                </c:pt>
                <c:pt idx="5">
                  <c:v>158</c:v>
                </c:pt>
                <c:pt idx="6">
                  <c:v>182</c:v>
                </c:pt>
                <c:pt idx="7">
                  <c:v>185</c:v>
                </c:pt>
                <c:pt idx="8">
                  <c:v>185</c:v>
                </c:pt>
                <c:pt idx="9">
                  <c:v>166</c:v>
                </c:pt>
                <c:pt idx="10">
                  <c:v>163</c:v>
                </c:pt>
                <c:pt idx="11">
                  <c:v>173</c:v>
                </c:pt>
                <c:pt idx="12">
                  <c:v>172</c:v>
                </c:pt>
              </c:numCache>
            </c:numRef>
          </c:val>
          <c:smooth val="0"/>
          <c:extLst>
            <c:ext xmlns:c16="http://schemas.microsoft.com/office/drawing/2014/chart" uri="{C3380CC4-5D6E-409C-BE32-E72D297353CC}">
              <c16:uniqueId val="{00000004-260F-409B-873F-AEB7F8AF2CAE}"/>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mj-lt"/>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max val="200"/>
        </c:scaling>
        <c:delete val="0"/>
        <c:axPos val="l"/>
        <c:title>
          <c:tx>
            <c:rich>
              <a:bodyPr/>
              <a:lstStyle/>
              <a:p>
                <a:pPr lvl="0">
                  <a:defRPr sz="1600" b="1">
                    <a:solidFill>
                      <a:srgbClr val="000000"/>
                    </a:solidFill>
                    <a:latin typeface="sans-serif"/>
                  </a:defRPr>
                </a:pPr>
                <a:r>
                  <a:rPr lang="en-US" sz="2000" b="1" dirty="0" err="1">
                    <a:solidFill>
                      <a:srgbClr val="000000"/>
                    </a:solidFill>
                    <a:latin typeface="+mj-lt"/>
                  </a:rPr>
                  <a:t>KOps</a:t>
                </a:r>
                <a:r>
                  <a:rPr lang="en-US" sz="2000" b="1" dirty="0">
                    <a:solidFill>
                      <a:srgbClr val="000000"/>
                    </a:solidFill>
                    <a:latin typeface="+mj-lt"/>
                  </a:rPr>
                  <a:t>/sec</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40"/>
      </c:valAx>
    </c:plotArea>
    <c:plotVisOnly val="1"/>
    <c:dispBlanksAs val="zero"/>
    <c:showDLblsOverMax val="1"/>
  </c:chart>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Webserver!#REF!</c:f>
              <c:strCache>
                <c:ptCount val="1"/>
                <c:pt idx="0">
                  <c:v>#REF!</c:v>
                </c:pt>
              </c:strCache>
            </c:strRef>
          </c:tx>
          <c:spPr>
            <a:ln w="76200" cmpd="sng">
              <a:solidFill>
                <a:srgbClr val="990000">
                  <a:alpha val="100000"/>
                </a:srgbClr>
              </a:solidFill>
            </a:ln>
          </c:spPr>
          <c:marker>
            <c:symbol val="none"/>
          </c:marker>
          <c:cat>
            <c:numRef>
              <c:f>Webserver!$A$2:$A$14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Webserver!#REF!</c:f>
              <c:numCache>
                <c:formatCode>General</c:formatCode>
                <c:ptCount val="1"/>
                <c:pt idx="0">
                  <c:v>1</c:v>
                </c:pt>
              </c:numCache>
            </c:numRef>
          </c:val>
          <c:smooth val="0"/>
          <c:extLst>
            <c:ext xmlns:c16="http://schemas.microsoft.com/office/drawing/2014/chart" uri="{C3380CC4-5D6E-409C-BE32-E72D297353CC}">
              <c16:uniqueId val="{00000000-B5DE-457B-8C45-27B94C874F8D}"/>
            </c:ext>
          </c:extLst>
        </c:ser>
        <c:ser>
          <c:idx val="1"/>
          <c:order val="1"/>
          <c:tx>
            <c:strRef>
              <c:f>Webserver!$B$1</c:f>
              <c:strCache>
                <c:ptCount val="1"/>
                <c:pt idx="0">
                  <c:v>Ext4</c:v>
                </c:pt>
              </c:strCache>
            </c:strRef>
          </c:tx>
          <c:spPr>
            <a:ln w="50800" cmpd="sng">
              <a:solidFill>
                <a:schemeClr val="accent1"/>
              </a:solidFill>
            </a:ln>
          </c:spPr>
          <c:marker>
            <c:symbol val="triangle"/>
            <c:size val="12"/>
            <c:spPr>
              <a:solidFill>
                <a:schemeClr val="accent1"/>
              </a:solidFill>
              <a:ln w="50800" cmpd="sng">
                <a:noFill/>
              </a:ln>
            </c:spPr>
          </c:marker>
          <c:cat>
            <c:numRef>
              <c:f>Webserver!$A$2:$A$14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Webserver!$B$2:$B$14</c:f>
              <c:numCache>
                <c:formatCode>General</c:formatCode>
                <c:ptCount val="13"/>
                <c:pt idx="0">
                  <c:v>1.306</c:v>
                </c:pt>
                <c:pt idx="1">
                  <c:v>2.613</c:v>
                </c:pt>
                <c:pt idx="2">
                  <c:v>5.8029999999999999</c:v>
                </c:pt>
                <c:pt idx="3">
                  <c:v>10.648999999999999</c:v>
                </c:pt>
                <c:pt idx="4">
                  <c:v>2.0529999999999999</c:v>
                </c:pt>
                <c:pt idx="5">
                  <c:v>0.77900000000000003</c:v>
                </c:pt>
                <c:pt idx="6">
                  <c:v>0.995</c:v>
                </c:pt>
                <c:pt idx="7">
                  <c:v>1.1779999999999999</c:v>
                </c:pt>
                <c:pt idx="8">
                  <c:v>1.3080000000000001</c:v>
                </c:pt>
                <c:pt idx="9">
                  <c:v>1.2490000000000001</c:v>
                </c:pt>
                <c:pt idx="10">
                  <c:v>1.204</c:v>
                </c:pt>
                <c:pt idx="11">
                  <c:v>1.052</c:v>
                </c:pt>
                <c:pt idx="12">
                  <c:v>1.1579999999999999</c:v>
                </c:pt>
              </c:numCache>
            </c:numRef>
          </c:val>
          <c:smooth val="0"/>
          <c:extLst>
            <c:ext xmlns:c16="http://schemas.microsoft.com/office/drawing/2014/chart" uri="{C3380CC4-5D6E-409C-BE32-E72D297353CC}">
              <c16:uniqueId val="{00000001-B5DE-457B-8C45-27B94C874F8D}"/>
            </c:ext>
          </c:extLst>
        </c:ser>
        <c:ser>
          <c:idx val="2"/>
          <c:order val="2"/>
          <c:tx>
            <c:strRef>
              <c:f>Webserver!#REF!</c:f>
              <c:strCache>
                <c:ptCount val="1"/>
                <c:pt idx="0">
                  <c:v>#REF!</c:v>
                </c:pt>
              </c:strCache>
            </c:strRef>
          </c:tx>
          <c:spPr>
            <a:ln cmpd="sng">
              <a:solidFill>
                <a:srgbClr val="3D85C6">
                  <a:alpha val="100000"/>
                </a:srgbClr>
              </a:solidFill>
            </a:ln>
          </c:spPr>
          <c:marker>
            <c:symbol val="circle"/>
            <c:size val="7"/>
            <c:spPr>
              <a:solidFill>
                <a:srgbClr val="3D85C6">
                  <a:alpha val="100000"/>
                </a:srgbClr>
              </a:solidFill>
              <a:ln cmpd="sng">
                <a:solidFill>
                  <a:srgbClr val="3D85C6">
                    <a:alpha val="100000"/>
                  </a:srgbClr>
                </a:solidFill>
              </a:ln>
            </c:spPr>
          </c:marker>
          <c:cat>
            <c:numRef>
              <c:f>Webserver!$A$2:$A$14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Webserver!#REF!</c:f>
              <c:numCache>
                <c:formatCode>General</c:formatCode>
                <c:ptCount val="1"/>
                <c:pt idx="0">
                  <c:v>1</c:v>
                </c:pt>
              </c:numCache>
            </c:numRef>
          </c:val>
          <c:smooth val="0"/>
          <c:extLst>
            <c:ext xmlns:c16="http://schemas.microsoft.com/office/drawing/2014/chart" uri="{C3380CC4-5D6E-409C-BE32-E72D297353CC}">
              <c16:uniqueId val="{00000002-B5DE-457B-8C45-27B94C874F8D}"/>
            </c:ext>
          </c:extLst>
        </c:ser>
        <c:ser>
          <c:idx val="3"/>
          <c:order val="3"/>
          <c:tx>
            <c:strRef>
              <c:f>Webserver!$C$1</c:f>
              <c:strCache>
                <c:ptCount val="1"/>
                <c:pt idx="0">
                  <c:v>Ext4-RAID</c:v>
                </c:pt>
              </c:strCache>
            </c:strRef>
          </c:tx>
          <c:spPr>
            <a:ln w="50800" cmpd="sng">
              <a:solidFill>
                <a:schemeClr val="accent4"/>
              </a:solidFill>
            </a:ln>
          </c:spPr>
          <c:marker>
            <c:symbol val="square"/>
            <c:size val="12"/>
            <c:spPr>
              <a:solidFill>
                <a:schemeClr val="accent4"/>
              </a:solidFill>
              <a:ln w="44450" cmpd="sng">
                <a:noFill/>
              </a:ln>
            </c:spPr>
          </c:marker>
          <c:cat>
            <c:numRef>
              <c:f>Webserver!$A$2:$A$14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Webserver!$C$2:$C$14</c:f>
              <c:numCache>
                <c:formatCode>General</c:formatCode>
                <c:ptCount val="13"/>
                <c:pt idx="0">
                  <c:v>1.4239999999999999</c:v>
                </c:pt>
                <c:pt idx="1">
                  <c:v>3.05</c:v>
                </c:pt>
                <c:pt idx="2">
                  <c:v>6.9080000000000004</c:v>
                </c:pt>
                <c:pt idx="3">
                  <c:v>14.198</c:v>
                </c:pt>
                <c:pt idx="4">
                  <c:v>28.338999999999999</c:v>
                </c:pt>
                <c:pt idx="5">
                  <c:v>46.634</c:v>
                </c:pt>
                <c:pt idx="6">
                  <c:v>71.567999999999998</c:v>
                </c:pt>
                <c:pt idx="7">
                  <c:v>86.411000000000001</c:v>
                </c:pt>
                <c:pt idx="8">
                  <c:v>76.224999999999994</c:v>
                </c:pt>
                <c:pt idx="9">
                  <c:v>61.658999999999999</c:v>
                </c:pt>
                <c:pt idx="10">
                  <c:v>62.043999999999997</c:v>
                </c:pt>
                <c:pt idx="11">
                  <c:v>76.546000000000006</c:v>
                </c:pt>
                <c:pt idx="12">
                  <c:v>71.736999999999995</c:v>
                </c:pt>
              </c:numCache>
            </c:numRef>
          </c:val>
          <c:smooth val="0"/>
          <c:extLst>
            <c:ext xmlns:c16="http://schemas.microsoft.com/office/drawing/2014/chart" uri="{C3380CC4-5D6E-409C-BE32-E72D297353CC}">
              <c16:uniqueId val="{00000003-B5DE-457B-8C45-27B94C874F8D}"/>
            </c:ext>
          </c:extLst>
        </c:ser>
        <c:ser>
          <c:idx val="4"/>
          <c:order val="4"/>
          <c:tx>
            <c:strRef>
              <c:f>Webserver!$D$1</c:f>
              <c:strCache>
                <c:ptCount val="1"/>
                <c:pt idx="0">
                  <c:v>OdinFS</c:v>
                </c:pt>
              </c:strCache>
            </c:strRef>
          </c:tx>
          <c:spPr>
            <a:ln w="50800" cmpd="sng">
              <a:solidFill>
                <a:schemeClr val="accent2"/>
              </a:solidFill>
            </a:ln>
          </c:spPr>
          <c:marker>
            <c:symbol val="circle"/>
            <c:size val="12"/>
            <c:spPr>
              <a:solidFill>
                <a:schemeClr val="accent2"/>
              </a:solidFill>
              <a:ln cmpd="sng">
                <a:noFill/>
              </a:ln>
            </c:spPr>
          </c:marker>
          <c:cat>
            <c:numRef>
              <c:f>Webserver!$A$2:$A$14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Webserver!$D$2:$D$14</c:f>
              <c:numCache>
                <c:formatCode>General</c:formatCode>
                <c:ptCount val="13"/>
                <c:pt idx="0">
                  <c:v>6.3659999999999997</c:v>
                </c:pt>
                <c:pt idx="1">
                  <c:v>12.585000000000001</c:v>
                </c:pt>
                <c:pt idx="2">
                  <c:v>23.710999999999999</c:v>
                </c:pt>
                <c:pt idx="3">
                  <c:v>43.920999999999999</c:v>
                </c:pt>
                <c:pt idx="4">
                  <c:v>72.405000000000001</c:v>
                </c:pt>
                <c:pt idx="5">
                  <c:v>95.057000000000002</c:v>
                </c:pt>
                <c:pt idx="6">
                  <c:v>114.9</c:v>
                </c:pt>
                <c:pt idx="7">
                  <c:v>125.405</c:v>
                </c:pt>
                <c:pt idx="8">
                  <c:v>122.021</c:v>
                </c:pt>
                <c:pt idx="9">
                  <c:v>119.416</c:v>
                </c:pt>
                <c:pt idx="10">
                  <c:v>121.355</c:v>
                </c:pt>
                <c:pt idx="11">
                  <c:v>119.627</c:v>
                </c:pt>
                <c:pt idx="12">
                  <c:v>118.139</c:v>
                </c:pt>
              </c:numCache>
            </c:numRef>
          </c:val>
          <c:smooth val="0"/>
          <c:extLst>
            <c:ext xmlns:c16="http://schemas.microsoft.com/office/drawing/2014/chart" uri="{C3380CC4-5D6E-409C-BE32-E72D297353CC}">
              <c16:uniqueId val="{00000004-B5DE-457B-8C45-27B94C874F8D}"/>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sans-serif"/>
              </a:defRPr>
            </a:pPr>
            <a:endParaRPr lang="en-CH"/>
          </a:p>
        </c:txPr>
        <c:crossAx val="1312488114"/>
        <c:crosses val="autoZero"/>
        <c:auto val="1"/>
        <c:lblAlgn val="ctr"/>
        <c:lblOffset val="100"/>
        <c:noMultiLvlLbl val="1"/>
      </c:catAx>
      <c:valAx>
        <c:axId val="1312488114"/>
        <c:scaling>
          <c:orientation val="minMax"/>
          <c:max val="150"/>
        </c:scaling>
        <c:delete val="0"/>
        <c:axPos val="l"/>
        <c:title>
          <c:tx>
            <c:rich>
              <a:bodyPr/>
              <a:lstStyle/>
              <a:p>
                <a:pPr lvl="0">
                  <a:defRPr sz="1600" b="1">
                    <a:solidFill>
                      <a:srgbClr val="000000"/>
                    </a:solidFill>
                    <a:latin typeface="sans-serif"/>
                  </a:defRPr>
                </a:pPr>
                <a:r>
                  <a:rPr lang="en-US" sz="2000" b="1" dirty="0" err="1">
                    <a:solidFill>
                      <a:srgbClr val="000000"/>
                    </a:solidFill>
                    <a:latin typeface="Calibri" panose="020F0502020204030204" pitchFamily="34" charset="0"/>
                    <a:cs typeface="Calibri" panose="020F0502020204030204" pitchFamily="34" charset="0"/>
                  </a:rPr>
                  <a:t>KOps</a:t>
                </a:r>
                <a:r>
                  <a:rPr lang="en-US" sz="2000" b="1" dirty="0">
                    <a:solidFill>
                      <a:srgbClr val="000000"/>
                    </a:solidFill>
                    <a:latin typeface="Calibri" panose="020F0502020204030204" pitchFamily="34" charset="0"/>
                    <a:cs typeface="Calibri" panose="020F0502020204030204" pitchFamily="34" charset="0"/>
                  </a:rPr>
                  <a:t>/sec</a:t>
                </a:r>
              </a:p>
            </c:rich>
          </c:tx>
          <c:overlay val="0"/>
        </c:title>
        <c:numFmt formatCode="General" sourceLinked="1"/>
        <c:majorTickMark val="none"/>
        <c:minorTickMark val="none"/>
        <c:tickLblPos val="nextTo"/>
        <c:spPr>
          <a:ln/>
        </c:spPr>
        <c:txPr>
          <a:bodyPr/>
          <a:lstStyle/>
          <a:p>
            <a:pPr lvl="0">
              <a:defRPr sz="2000" b="0">
                <a:solidFill>
                  <a:srgbClr val="000000"/>
                </a:solidFill>
                <a:latin typeface="sans-serif"/>
              </a:defRPr>
            </a:pPr>
            <a:endParaRPr lang="en-CH"/>
          </a:p>
        </c:txPr>
        <c:crossAx val="1505482310"/>
        <c:crosses val="autoZero"/>
        <c:crossBetween val="between"/>
        <c:majorUnit val="30"/>
      </c:valAx>
    </c:plotArea>
    <c:plotVisOnly val="1"/>
    <c:dispBlanksAs val="zero"/>
    <c:showDLblsOverMax val="1"/>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53516679980221"/>
          <c:y val="6.9907407407407418E-2"/>
          <c:w val="0.80546483320019779"/>
          <c:h val="0.82833333333333337"/>
        </c:manualLayout>
      </c:layout>
      <c:barChart>
        <c:barDir val="col"/>
        <c:grouping val="clustered"/>
        <c:varyColors val="0"/>
        <c:ser>
          <c:idx val="0"/>
          <c:order val="0"/>
          <c:spPr>
            <a:solidFill>
              <a:schemeClr val="accent2"/>
            </a:solidFill>
            <a:ln w="12700">
              <a:solidFill>
                <a:schemeClr val="tx1"/>
              </a:solidFill>
            </a:ln>
            <a:effectLst/>
          </c:spPr>
          <c:invertIfNegative val="0"/>
          <c:cat>
            <c:strRef>
              <c:f>numa!$A$1:$D$1</c:f>
              <c:strCache>
                <c:ptCount val="4"/>
                <c:pt idx="0">
                  <c:v>All-local</c:v>
                </c:pt>
                <c:pt idx="1">
                  <c:v>PM-local</c:v>
                </c:pt>
                <c:pt idx="2">
                  <c:v>PM-remote</c:v>
                </c:pt>
                <c:pt idx="3">
                  <c:v>PM-remote-2nd</c:v>
                </c:pt>
              </c:strCache>
            </c:strRef>
          </c:cat>
          <c:val>
            <c:numRef>
              <c:f>numa!$A$2:$D$2</c:f>
              <c:numCache>
                <c:formatCode>General</c:formatCode>
                <c:ptCount val="4"/>
                <c:pt idx="0">
                  <c:v>22.8</c:v>
                </c:pt>
                <c:pt idx="1">
                  <c:v>14.9</c:v>
                </c:pt>
                <c:pt idx="2">
                  <c:v>0.78</c:v>
                </c:pt>
                <c:pt idx="3">
                  <c:v>14.8</c:v>
                </c:pt>
              </c:numCache>
            </c:numRef>
          </c:val>
          <c:extLst>
            <c:ext xmlns:c16="http://schemas.microsoft.com/office/drawing/2014/chart" uri="{C3380CC4-5D6E-409C-BE32-E72D297353CC}">
              <c16:uniqueId val="{00000000-DC18-5642-B126-C69481D44178}"/>
            </c:ext>
          </c:extLst>
        </c:ser>
        <c:dLbls>
          <c:showLegendKey val="0"/>
          <c:showVal val="0"/>
          <c:showCatName val="0"/>
          <c:showSerName val="0"/>
          <c:showPercent val="0"/>
          <c:showBubbleSize val="0"/>
        </c:dLbls>
        <c:gapWidth val="219"/>
        <c:overlap val="-27"/>
        <c:axId val="711564255"/>
        <c:axId val="711572575"/>
      </c:barChart>
      <c:catAx>
        <c:axId val="711564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1572575"/>
        <c:crosses val="autoZero"/>
        <c:auto val="1"/>
        <c:lblAlgn val="ctr"/>
        <c:lblOffset val="100"/>
        <c:noMultiLvlLbl val="0"/>
      </c:catAx>
      <c:valAx>
        <c:axId val="7115725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dirty="0" err="1">
                    <a:latin typeface="Calibri" panose="020F0502020204030204" pitchFamily="34" charset="0"/>
                    <a:cs typeface="Calibri" panose="020F0502020204030204" pitchFamily="34" charset="0"/>
                  </a:rPr>
                  <a:t>Thourghput</a:t>
                </a:r>
                <a:r>
                  <a:rPr lang="en-US" sz="2000" baseline="0" dirty="0">
                    <a:latin typeface="Calibri" panose="020F0502020204030204" pitchFamily="34" charset="0"/>
                    <a:cs typeface="Calibri" panose="020F0502020204030204" pitchFamily="34" charset="0"/>
                  </a:rPr>
                  <a:t> (GiB/s)</a:t>
                </a:r>
                <a:endParaRPr lang="en-US" sz="2000" dirty="0">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156425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'read (2)'!$B$1</c:f>
              <c:strCache>
                <c:ptCount val="1"/>
                <c:pt idx="0">
                  <c:v>Maximum</c:v>
                </c:pt>
              </c:strCache>
            </c:strRef>
          </c:tx>
          <c:spPr>
            <a:ln w="38100" cmpd="sng">
              <a:noFill/>
            </a:ln>
          </c:spPr>
          <c:marker>
            <c:symbol val="none"/>
          </c:marker>
          <c:cat>
            <c:numRef>
              <c:f>'read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 (2)'!$B$2:$B$14</c:f>
              <c:numCache>
                <c:formatCode>General</c:formatCode>
                <c:ptCount val="13"/>
                <c:pt idx="0">
                  <c:v>40</c:v>
                </c:pt>
                <c:pt idx="1">
                  <c:v>40</c:v>
                </c:pt>
                <c:pt idx="2">
                  <c:v>40</c:v>
                </c:pt>
                <c:pt idx="3">
                  <c:v>40</c:v>
                </c:pt>
                <c:pt idx="4">
                  <c:v>40</c:v>
                </c:pt>
                <c:pt idx="5">
                  <c:v>40</c:v>
                </c:pt>
                <c:pt idx="6">
                  <c:v>40</c:v>
                </c:pt>
                <c:pt idx="7">
                  <c:v>40</c:v>
                </c:pt>
                <c:pt idx="8">
                  <c:v>40</c:v>
                </c:pt>
                <c:pt idx="9">
                  <c:v>40</c:v>
                </c:pt>
                <c:pt idx="10">
                  <c:v>40</c:v>
                </c:pt>
                <c:pt idx="11">
                  <c:v>40</c:v>
                </c:pt>
                <c:pt idx="12">
                  <c:v>40</c:v>
                </c:pt>
              </c:numCache>
            </c:numRef>
          </c:val>
          <c:smooth val="0"/>
          <c:extLst>
            <c:ext xmlns:c16="http://schemas.microsoft.com/office/drawing/2014/chart" uri="{C3380CC4-5D6E-409C-BE32-E72D297353CC}">
              <c16:uniqueId val="{00000000-54B3-45FD-8113-DBB640D2BE39}"/>
            </c:ext>
          </c:extLst>
        </c:ser>
        <c:dLbls>
          <c:showLegendKey val="0"/>
          <c:showVal val="0"/>
          <c:showCatName val="0"/>
          <c:showSerName val="0"/>
          <c:showPercent val="0"/>
          <c:showBubbleSize val="0"/>
        </c:dLbls>
        <c:smooth val="0"/>
        <c:axId val="1039472570"/>
        <c:axId val="858256601"/>
      </c:lineChart>
      <c:catAx>
        <c:axId val="103947257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858256601"/>
        <c:crosses val="autoZero"/>
        <c:auto val="1"/>
        <c:lblAlgn val="ctr"/>
        <c:lblOffset val="100"/>
        <c:noMultiLvlLbl val="1"/>
      </c:catAx>
      <c:valAx>
        <c:axId val="858256601"/>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039472570"/>
        <c:crosses val="autoZero"/>
        <c:crossBetween val="between"/>
        <c:majorUnit val="10"/>
      </c:valAx>
    </c:plotArea>
    <c:plotVisOnly val="1"/>
    <c:dispBlanksAs val="zero"/>
    <c:showDLblsOverMax val="1"/>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pattFill prst="openDmnd">
              <a:fgClr>
                <a:schemeClr val="accent6"/>
              </a:fgClr>
              <a:bgClr>
                <a:schemeClr val="bg1"/>
              </a:bgClr>
            </a:pattFill>
            <a:ln w="12700">
              <a:solidFill>
                <a:schemeClr val="tx1"/>
              </a:solidFill>
            </a:ln>
            <a:effectLst/>
          </c:spPr>
          <c:invertIfNegative val="0"/>
          <c:cat>
            <c:strRef>
              <c:f>numa!$A$8:$C$8</c:f>
              <c:strCache>
                <c:ptCount val="3"/>
                <c:pt idx="0">
                  <c:v>All-local</c:v>
                </c:pt>
                <c:pt idx="1">
                  <c:v>PM-local</c:v>
                </c:pt>
                <c:pt idx="2">
                  <c:v>PM-remote</c:v>
                </c:pt>
              </c:strCache>
            </c:strRef>
          </c:cat>
          <c:val>
            <c:numRef>
              <c:f>numa!$A$9:$C$9</c:f>
              <c:numCache>
                <c:formatCode>General</c:formatCode>
                <c:ptCount val="3"/>
                <c:pt idx="0">
                  <c:v>8.8000000000000007</c:v>
                </c:pt>
                <c:pt idx="1">
                  <c:v>8.8000000000000007</c:v>
                </c:pt>
                <c:pt idx="2">
                  <c:v>4.2</c:v>
                </c:pt>
              </c:numCache>
            </c:numRef>
          </c:val>
          <c:extLst>
            <c:ext xmlns:c16="http://schemas.microsoft.com/office/drawing/2014/chart" uri="{C3380CC4-5D6E-409C-BE32-E72D297353CC}">
              <c16:uniqueId val="{00000000-9D62-CF4A-9DF9-8FA0DAE2872A}"/>
            </c:ext>
          </c:extLst>
        </c:ser>
        <c:dLbls>
          <c:showLegendKey val="0"/>
          <c:showVal val="0"/>
          <c:showCatName val="0"/>
          <c:showSerName val="0"/>
          <c:showPercent val="0"/>
          <c:showBubbleSize val="0"/>
        </c:dLbls>
        <c:gapWidth val="219"/>
        <c:overlap val="-27"/>
        <c:axId val="714636223"/>
        <c:axId val="714634975"/>
      </c:barChart>
      <c:catAx>
        <c:axId val="71463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4634975"/>
        <c:crosses val="autoZero"/>
        <c:auto val="1"/>
        <c:lblAlgn val="ctr"/>
        <c:lblOffset val="100"/>
        <c:noMultiLvlLbl val="0"/>
      </c:catAx>
      <c:valAx>
        <c:axId val="7146349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a:latin typeface="Calibri" panose="020F0502020204030204" pitchFamily="34" charset="0"/>
                    <a:cs typeface="Calibri" panose="020F0502020204030204" pitchFamily="34" charset="0"/>
                  </a:rPr>
                  <a:t>Throughput (GiB/s)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714636223"/>
        <c:crosses val="autoZero"/>
        <c:crossBetween val="between"/>
        <c:majorUnit val="2"/>
      </c:valAx>
      <c:spPr>
        <a:noFill/>
        <a:ln>
          <a:noFill/>
        </a:ln>
        <a:effectLst/>
      </c:spPr>
    </c:plotArea>
    <c:plotVisOnly val="1"/>
    <c:dispBlanksAs val="gap"/>
    <c:showDLblsOverMax val="0"/>
  </c:chart>
  <c:spPr>
    <a:noFill/>
    <a:ln>
      <a:noFill/>
    </a:ln>
    <a:effectLst/>
  </c:spPr>
  <c:txPr>
    <a:bodyPr/>
    <a:lstStyle/>
    <a:p>
      <a:pPr>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Sheet1!$K$1</c:f>
              <c:strCache>
                <c:ptCount val="1"/>
                <c:pt idx="0">
                  <c:v>ext4-raid</c:v>
                </c:pt>
              </c:strCache>
            </c:strRef>
          </c:tx>
          <c:spPr>
            <a:ln w="50800" cap="rnd">
              <a:solidFill>
                <a:schemeClr val="accent4"/>
              </a:solidFill>
              <a:round/>
            </a:ln>
            <a:effectLst/>
          </c:spPr>
          <c:marker>
            <c:symbol val="diamond"/>
            <c:size val="12"/>
            <c:spPr>
              <a:solidFill>
                <a:schemeClr val="accent4"/>
              </a:solidFill>
              <a:ln w="9525">
                <a:solidFill>
                  <a:schemeClr val="accent4"/>
                </a:solidFill>
              </a:ln>
              <a:effectLst/>
            </c:spPr>
          </c:marker>
          <c:cat>
            <c:numRef>
              <c:f>Sheet1!$J$2:$J$14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Sheet1!$K$2:$K$14</c:f>
              <c:numCache>
                <c:formatCode>General</c:formatCode>
                <c:ptCount val="13"/>
                <c:pt idx="0">
                  <c:v>0.78551197052001898</c:v>
                </c:pt>
                <c:pt idx="1">
                  <c:v>1.41171073913574</c:v>
                </c:pt>
                <c:pt idx="2">
                  <c:v>2.9715814590454102</c:v>
                </c:pt>
                <c:pt idx="3">
                  <c:v>5.4740867614745996</c:v>
                </c:pt>
                <c:pt idx="4">
                  <c:v>10.358928680419901</c:v>
                </c:pt>
                <c:pt idx="5">
                  <c:v>10.3134365081787</c:v>
                </c:pt>
                <c:pt idx="6">
                  <c:v>2.6293659210204998</c:v>
                </c:pt>
                <c:pt idx="7">
                  <c:v>2.9147253036499001</c:v>
                </c:pt>
                <c:pt idx="8">
                  <c:v>3.20874595642089</c:v>
                </c:pt>
                <c:pt idx="9">
                  <c:v>3.5624284744262602</c:v>
                </c:pt>
                <c:pt idx="10">
                  <c:v>3.7203798294067298</c:v>
                </c:pt>
                <c:pt idx="11">
                  <c:v>2.6077861785888601</c:v>
                </c:pt>
                <c:pt idx="12">
                  <c:v>4.4505538940429599</c:v>
                </c:pt>
              </c:numCache>
            </c:numRef>
          </c:val>
          <c:smooth val="0"/>
          <c:extLst>
            <c:ext xmlns:c16="http://schemas.microsoft.com/office/drawing/2014/chart" uri="{C3380CC4-5D6E-409C-BE32-E72D297353CC}">
              <c16:uniqueId val="{00000000-36AC-4E5A-9FAD-877F57088510}"/>
            </c:ext>
          </c:extLst>
        </c:ser>
        <c:ser>
          <c:idx val="2"/>
          <c:order val="1"/>
          <c:tx>
            <c:strRef>
              <c:f>Sheet1!$L$1</c:f>
              <c:strCache>
                <c:ptCount val="1"/>
                <c:pt idx="0">
                  <c:v>ext4</c:v>
                </c:pt>
              </c:strCache>
            </c:strRef>
          </c:tx>
          <c:spPr>
            <a:ln w="50800" cap="rnd">
              <a:solidFill>
                <a:schemeClr val="accent1"/>
              </a:solidFill>
              <a:round/>
            </a:ln>
            <a:effectLst/>
          </c:spPr>
          <c:marker>
            <c:symbol val="triangle"/>
            <c:size val="12"/>
            <c:spPr>
              <a:solidFill>
                <a:schemeClr val="accent1"/>
              </a:solidFill>
              <a:ln w="9525">
                <a:solidFill>
                  <a:schemeClr val="accent1"/>
                </a:solidFill>
              </a:ln>
              <a:effectLst/>
            </c:spPr>
          </c:marker>
          <c:cat>
            <c:numRef>
              <c:f>Sheet1!$J$2:$J$14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Sheet1!$L$2:$L$14</c:f>
              <c:numCache>
                <c:formatCode>General</c:formatCode>
                <c:ptCount val="13"/>
                <c:pt idx="0">
                  <c:v>1.8767499923705999</c:v>
                </c:pt>
                <c:pt idx="1">
                  <c:v>3.2706737518310498</c:v>
                </c:pt>
                <c:pt idx="2">
                  <c:v>5.0300970077514604</c:v>
                </c:pt>
                <c:pt idx="3">
                  <c:v>8.9132127761840803</c:v>
                </c:pt>
                <c:pt idx="4">
                  <c:v>8.505859375</c:v>
                </c:pt>
                <c:pt idx="5">
                  <c:v>6.58843994140625</c:v>
                </c:pt>
                <c:pt idx="6">
                  <c:v>3.5261697769164999</c:v>
                </c:pt>
                <c:pt idx="7">
                  <c:v>1.2668771743774401</c:v>
                </c:pt>
                <c:pt idx="8">
                  <c:v>0.69572925567626898</c:v>
                </c:pt>
                <c:pt idx="9">
                  <c:v>0.641695976257324</c:v>
                </c:pt>
                <c:pt idx="10">
                  <c:v>0.64184665679931596</c:v>
                </c:pt>
                <c:pt idx="11">
                  <c:v>0.65427589416503895</c:v>
                </c:pt>
                <c:pt idx="12">
                  <c:v>0.65905189514160101</c:v>
                </c:pt>
              </c:numCache>
            </c:numRef>
          </c:val>
          <c:smooth val="0"/>
          <c:extLst>
            <c:ext xmlns:c16="http://schemas.microsoft.com/office/drawing/2014/chart" uri="{C3380CC4-5D6E-409C-BE32-E72D297353CC}">
              <c16:uniqueId val="{00000001-36AC-4E5A-9FAD-877F57088510}"/>
            </c:ext>
          </c:extLst>
        </c:ser>
        <c:ser>
          <c:idx val="3"/>
          <c:order val="2"/>
          <c:tx>
            <c:strRef>
              <c:f>Sheet1!$M$1</c:f>
              <c:strCache>
                <c:ptCount val="1"/>
                <c:pt idx="0">
                  <c:v>NOVA</c:v>
                </c:pt>
              </c:strCache>
            </c:strRef>
          </c:tx>
          <c:spPr>
            <a:ln w="50800" cap="rnd">
              <a:solidFill>
                <a:schemeClr val="accent6"/>
              </a:solidFill>
              <a:round/>
            </a:ln>
            <a:effectLst/>
          </c:spPr>
          <c:marker>
            <c:symbol val="square"/>
            <c:size val="12"/>
            <c:spPr>
              <a:solidFill>
                <a:schemeClr val="accent6"/>
              </a:solidFill>
              <a:ln w="9525">
                <a:solidFill>
                  <a:schemeClr val="accent6"/>
                </a:solidFill>
              </a:ln>
              <a:effectLst/>
            </c:spPr>
          </c:marker>
          <c:cat>
            <c:numRef>
              <c:f>Sheet1!$J$2:$J$14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Sheet1!$M$2:$M$14</c:f>
              <c:numCache>
                <c:formatCode>General</c:formatCode>
                <c:ptCount val="13"/>
                <c:pt idx="0">
                  <c:v>1.1369876861572199</c:v>
                </c:pt>
                <c:pt idx="1">
                  <c:v>2.1337614059448198</c:v>
                </c:pt>
                <c:pt idx="2">
                  <c:v>2.7403707504272399</c:v>
                </c:pt>
                <c:pt idx="3">
                  <c:v>5.3114032745361301</c:v>
                </c:pt>
                <c:pt idx="4">
                  <c:v>7.6566896438598597</c:v>
                </c:pt>
                <c:pt idx="5">
                  <c:v>6.1426019668579102</c:v>
                </c:pt>
                <c:pt idx="6">
                  <c:v>3.0054330825805602</c:v>
                </c:pt>
                <c:pt idx="7">
                  <c:v>1.3838977813720701</c:v>
                </c:pt>
                <c:pt idx="8">
                  <c:v>0.66359233856201105</c:v>
                </c:pt>
                <c:pt idx="9">
                  <c:v>0.62462997436523404</c:v>
                </c:pt>
                <c:pt idx="10">
                  <c:v>0.61877059936523404</c:v>
                </c:pt>
                <c:pt idx="11">
                  <c:v>0.62151050567626898</c:v>
                </c:pt>
                <c:pt idx="12">
                  <c:v>0.62256622314453103</c:v>
                </c:pt>
              </c:numCache>
            </c:numRef>
          </c:val>
          <c:smooth val="0"/>
          <c:extLst>
            <c:ext xmlns:c16="http://schemas.microsoft.com/office/drawing/2014/chart" uri="{C3380CC4-5D6E-409C-BE32-E72D297353CC}">
              <c16:uniqueId val="{00000002-36AC-4E5A-9FAD-877F57088510}"/>
            </c:ext>
          </c:extLst>
        </c:ser>
        <c:ser>
          <c:idx val="4"/>
          <c:order val="3"/>
          <c:tx>
            <c:strRef>
              <c:f>Sheet1!$N$1</c:f>
              <c:strCache>
                <c:ptCount val="1"/>
                <c:pt idx="0">
                  <c:v>Odinfs</c:v>
                </c:pt>
              </c:strCache>
            </c:strRef>
          </c:tx>
          <c:spPr>
            <a:ln w="50800" cap="rnd">
              <a:solidFill>
                <a:schemeClr val="accent2"/>
              </a:solidFill>
              <a:round/>
            </a:ln>
            <a:effectLst/>
          </c:spPr>
          <c:marker>
            <c:symbol val="circle"/>
            <c:size val="12"/>
            <c:spPr>
              <a:solidFill>
                <a:schemeClr val="accent2"/>
              </a:solidFill>
              <a:ln w="9525">
                <a:solidFill>
                  <a:schemeClr val="accent2"/>
                </a:solidFill>
              </a:ln>
              <a:effectLst/>
            </c:spPr>
          </c:marker>
          <c:cat>
            <c:numRef>
              <c:f>Sheet1!$J$2:$J$14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Sheet1!$N$2:$N$14</c:f>
              <c:numCache>
                <c:formatCode>General</c:formatCode>
                <c:ptCount val="13"/>
                <c:pt idx="0">
                  <c:v>0.76671600341796797</c:v>
                </c:pt>
                <c:pt idx="1">
                  <c:v>1.5027551651000901</c:v>
                </c:pt>
                <c:pt idx="2">
                  <c:v>2.9870176315307599</c:v>
                </c:pt>
                <c:pt idx="3">
                  <c:v>5.5468816757202104</c:v>
                </c:pt>
                <c:pt idx="4">
                  <c:v>10.235242843627899</c:v>
                </c:pt>
                <c:pt idx="5">
                  <c:v>12.532121658325099</c:v>
                </c:pt>
                <c:pt idx="6">
                  <c:v>20.8711080551147</c:v>
                </c:pt>
                <c:pt idx="7">
                  <c:v>26.7322530746459</c:v>
                </c:pt>
                <c:pt idx="8">
                  <c:v>31.079231262206999</c:v>
                </c:pt>
                <c:pt idx="9">
                  <c:v>33.422843933105398</c:v>
                </c:pt>
                <c:pt idx="10">
                  <c:v>34.9460191726684</c:v>
                </c:pt>
                <c:pt idx="11">
                  <c:v>35.8733358383178</c:v>
                </c:pt>
                <c:pt idx="12">
                  <c:v>36.544399261474602</c:v>
                </c:pt>
              </c:numCache>
            </c:numRef>
          </c:val>
          <c:smooth val="0"/>
          <c:extLst>
            <c:ext xmlns:c16="http://schemas.microsoft.com/office/drawing/2014/chart" uri="{C3380CC4-5D6E-409C-BE32-E72D297353CC}">
              <c16:uniqueId val="{00000003-36AC-4E5A-9FAD-877F57088510}"/>
            </c:ext>
          </c:extLst>
        </c:ser>
        <c:dLbls>
          <c:showLegendKey val="0"/>
          <c:showVal val="0"/>
          <c:showCatName val="0"/>
          <c:showSerName val="0"/>
          <c:showPercent val="0"/>
          <c:showBubbleSize val="0"/>
        </c:dLbls>
        <c:marker val="1"/>
        <c:smooth val="0"/>
        <c:axId val="530034240"/>
        <c:axId val="530035888"/>
      </c:lineChart>
      <c:catAx>
        <c:axId val="53003424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2000">
                    <a:latin typeface="Calibri" panose="020F0502020204030204" pitchFamily="34" charset="0"/>
                    <a:cs typeface="Calibri" panose="020F0502020204030204" pitchFamily="34" charset="0"/>
                  </a:rPr>
                  <a:t>#threads</a:t>
                </a:r>
                <a:endParaRPr lang="en-US" sz="20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035888"/>
        <c:crosses val="autoZero"/>
        <c:auto val="1"/>
        <c:lblAlgn val="ctr"/>
        <c:lblOffset val="100"/>
        <c:noMultiLvlLbl val="0"/>
      </c:catAx>
      <c:valAx>
        <c:axId val="530035888"/>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b="1" i="0" baseline="0">
                    <a:effectLst/>
                    <a:latin typeface="Calibri" panose="020F0502020204030204" pitchFamily="34" charset="0"/>
                    <a:cs typeface="Calibri" panose="020F0502020204030204" pitchFamily="34" charset="0"/>
                  </a:rPr>
                  <a:t>Thourghput (GiB/s)</a:t>
                </a:r>
                <a:endParaRPr lang="en-US" sz="2000" b="1">
                  <a:effectLst/>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034240"/>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Sheet1!$B$1</c:f>
              <c:strCache>
                <c:ptCount val="1"/>
                <c:pt idx="0">
                  <c:v>ext4-raid</c:v>
                </c:pt>
              </c:strCache>
            </c:strRef>
          </c:tx>
          <c:spPr>
            <a:ln w="50800" cap="rnd">
              <a:solidFill>
                <a:schemeClr val="accent4"/>
              </a:solidFill>
              <a:round/>
            </a:ln>
            <a:effectLst/>
          </c:spPr>
          <c:marker>
            <c:symbol val="diamond"/>
            <c:size val="12"/>
            <c:spPr>
              <a:solidFill>
                <a:schemeClr val="accent4"/>
              </a:solidFill>
              <a:ln w="9525">
                <a:solidFill>
                  <a:schemeClr val="accent4"/>
                </a:solidFill>
              </a:ln>
              <a:effectLst/>
            </c:spPr>
          </c:marker>
          <c:cat>
            <c:numRef>
              <c:f>Sheet1!$A$2:$A$14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Sheet1!$B$2:$B$14</c:f>
              <c:numCache>
                <c:formatCode>General</c:formatCode>
                <c:ptCount val="13"/>
                <c:pt idx="0">
                  <c:v>1.8884353637695299</c:v>
                </c:pt>
                <c:pt idx="1">
                  <c:v>3.6275720596313401</c:v>
                </c:pt>
                <c:pt idx="2">
                  <c:v>7.0123310089111301</c:v>
                </c:pt>
                <c:pt idx="3">
                  <c:v>13.7981414794921</c:v>
                </c:pt>
                <c:pt idx="4">
                  <c:v>23.005855560302699</c:v>
                </c:pt>
                <c:pt idx="5">
                  <c:v>26.594398498535099</c:v>
                </c:pt>
                <c:pt idx="6">
                  <c:v>18.203396797180101</c:v>
                </c:pt>
                <c:pt idx="7">
                  <c:v>18.112291336059499</c:v>
                </c:pt>
                <c:pt idx="8">
                  <c:v>16.509398460388098</c:v>
                </c:pt>
                <c:pt idx="9">
                  <c:v>16.225178718566799</c:v>
                </c:pt>
                <c:pt idx="10">
                  <c:v>17.210425376892001</c:v>
                </c:pt>
                <c:pt idx="11">
                  <c:v>17.400203704833899</c:v>
                </c:pt>
                <c:pt idx="12">
                  <c:v>15.778783798217701</c:v>
                </c:pt>
              </c:numCache>
            </c:numRef>
          </c:val>
          <c:smooth val="0"/>
          <c:extLst>
            <c:ext xmlns:c16="http://schemas.microsoft.com/office/drawing/2014/chart" uri="{C3380CC4-5D6E-409C-BE32-E72D297353CC}">
              <c16:uniqueId val="{00000000-2E5E-4947-A728-19054E25F13F}"/>
            </c:ext>
          </c:extLst>
        </c:ser>
        <c:ser>
          <c:idx val="2"/>
          <c:order val="1"/>
          <c:tx>
            <c:strRef>
              <c:f>Sheet1!$C$1</c:f>
              <c:strCache>
                <c:ptCount val="1"/>
                <c:pt idx="0">
                  <c:v>ext4</c:v>
                </c:pt>
              </c:strCache>
            </c:strRef>
          </c:tx>
          <c:spPr>
            <a:ln w="50800" cap="rnd">
              <a:solidFill>
                <a:schemeClr val="accent1"/>
              </a:solidFill>
              <a:round/>
            </a:ln>
            <a:effectLst/>
          </c:spPr>
          <c:marker>
            <c:symbol val="triangle"/>
            <c:size val="12"/>
            <c:spPr>
              <a:solidFill>
                <a:schemeClr val="accent1"/>
              </a:solidFill>
              <a:ln w="9525">
                <a:solidFill>
                  <a:schemeClr val="accent1"/>
                </a:solidFill>
              </a:ln>
              <a:effectLst/>
            </c:spPr>
          </c:marker>
          <c:cat>
            <c:numRef>
              <c:f>Sheet1!$A$2:$A$14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Sheet1!$C$2:$C$14</c:f>
              <c:numCache>
                <c:formatCode>General</c:formatCode>
                <c:ptCount val="13"/>
                <c:pt idx="0">
                  <c:v>1.9900352478027299</c:v>
                </c:pt>
                <c:pt idx="1">
                  <c:v>3.5637458801269499</c:v>
                </c:pt>
                <c:pt idx="2">
                  <c:v>6.7119188308715803</c:v>
                </c:pt>
                <c:pt idx="3">
                  <c:v>12.8060089111328</c:v>
                </c:pt>
                <c:pt idx="4">
                  <c:v>22.981553459167401</c:v>
                </c:pt>
                <c:pt idx="5">
                  <c:v>26.270487594604401</c:v>
                </c:pt>
                <c:pt idx="6">
                  <c:v>16.386960601806599</c:v>
                </c:pt>
                <c:pt idx="7">
                  <c:v>15.2401977539062</c:v>
                </c:pt>
                <c:pt idx="8">
                  <c:v>15.577867317199701</c:v>
                </c:pt>
                <c:pt idx="9">
                  <c:v>15.902422332763599</c:v>
                </c:pt>
                <c:pt idx="10">
                  <c:v>15.1917074203491</c:v>
                </c:pt>
                <c:pt idx="11">
                  <c:v>14.692216682433999</c:v>
                </c:pt>
                <c:pt idx="12">
                  <c:v>15.627771091461099</c:v>
                </c:pt>
              </c:numCache>
            </c:numRef>
          </c:val>
          <c:smooth val="0"/>
          <c:extLst>
            <c:ext xmlns:c16="http://schemas.microsoft.com/office/drawing/2014/chart" uri="{C3380CC4-5D6E-409C-BE32-E72D297353CC}">
              <c16:uniqueId val="{00000001-2E5E-4947-A728-19054E25F13F}"/>
            </c:ext>
          </c:extLst>
        </c:ser>
        <c:ser>
          <c:idx val="3"/>
          <c:order val="2"/>
          <c:tx>
            <c:strRef>
              <c:f>Sheet1!$D$1</c:f>
              <c:strCache>
                <c:ptCount val="1"/>
                <c:pt idx="0">
                  <c:v>NOVA</c:v>
                </c:pt>
              </c:strCache>
            </c:strRef>
          </c:tx>
          <c:spPr>
            <a:ln w="50800" cap="rnd">
              <a:solidFill>
                <a:schemeClr val="accent6"/>
              </a:solidFill>
              <a:round/>
            </a:ln>
            <a:effectLst/>
          </c:spPr>
          <c:marker>
            <c:symbol val="square"/>
            <c:size val="12"/>
            <c:spPr>
              <a:solidFill>
                <a:schemeClr val="accent6"/>
              </a:solidFill>
              <a:ln w="9525">
                <a:solidFill>
                  <a:schemeClr val="accent6"/>
                </a:solidFill>
              </a:ln>
              <a:effectLst/>
            </c:spPr>
          </c:marker>
          <c:cat>
            <c:numRef>
              <c:f>Sheet1!$A$2:$A$14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Sheet1!$D$2:$D$14</c:f>
              <c:numCache>
                <c:formatCode>General</c:formatCode>
                <c:ptCount val="13"/>
                <c:pt idx="0">
                  <c:v>2.0826351165771402</c:v>
                </c:pt>
                <c:pt idx="1">
                  <c:v>3.91565208435058</c:v>
                </c:pt>
                <c:pt idx="2">
                  <c:v>7.72806549072265</c:v>
                </c:pt>
                <c:pt idx="3">
                  <c:v>14.2314004898071</c:v>
                </c:pt>
                <c:pt idx="4">
                  <c:v>25.125302314758301</c:v>
                </c:pt>
                <c:pt idx="5">
                  <c:v>33.620718955993603</c:v>
                </c:pt>
                <c:pt idx="6">
                  <c:v>24.929210853576599</c:v>
                </c:pt>
                <c:pt idx="7">
                  <c:v>20.894604873657201</c:v>
                </c:pt>
                <c:pt idx="8">
                  <c:v>21.125422668456999</c:v>
                </c:pt>
                <c:pt idx="9">
                  <c:v>19.5322353363037</c:v>
                </c:pt>
                <c:pt idx="10">
                  <c:v>19.292649650573701</c:v>
                </c:pt>
                <c:pt idx="11">
                  <c:v>17.461508750915499</c:v>
                </c:pt>
                <c:pt idx="12">
                  <c:v>18.305381393432601</c:v>
                </c:pt>
              </c:numCache>
            </c:numRef>
          </c:val>
          <c:smooth val="0"/>
          <c:extLst>
            <c:ext xmlns:c16="http://schemas.microsoft.com/office/drawing/2014/chart" uri="{C3380CC4-5D6E-409C-BE32-E72D297353CC}">
              <c16:uniqueId val="{00000002-2E5E-4947-A728-19054E25F13F}"/>
            </c:ext>
          </c:extLst>
        </c:ser>
        <c:ser>
          <c:idx val="4"/>
          <c:order val="3"/>
          <c:tx>
            <c:strRef>
              <c:f>Sheet1!$E$1</c:f>
              <c:strCache>
                <c:ptCount val="1"/>
                <c:pt idx="0">
                  <c:v>Odinfs</c:v>
                </c:pt>
              </c:strCache>
            </c:strRef>
          </c:tx>
          <c:spPr>
            <a:ln w="50800" cap="rnd">
              <a:solidFill>
                <a:schemeClr val="accent2"/>
              </a:solidFill>
              <a:round/>
            </a:ln>
            <a:effectLst/>
          </c:spPr>
          <c:marker>
            <c:symbol val="circle"/>
            <c:size val="12"/>
            <c:spPr>
              <a:solidFill>
                <a:schemeClr val="accent2"/>
              </a:solidFill>
              <a:ln w="9525">
                <a:solidFill>
                  <a:schemeClr val="accent2"/>
                </a:solidFill>
              </a:ln>
              <a:effectLst/>
            </c:spPr>
          </c:marker>
          <c:cat>
            <c:numRef>
              <c:f>Sheet1!$A$2:$A$14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Sheet1!$E$2:$E$14</c:f>
              <c:numCache>
                <c:formatCode>General</c:formatCode>
                <c:ptCount val="13"/>
                <c:pt idx="0">
                  <c:v>2.05630207061767</c:v>
                </c:pt>
                <c:pt idx="1">
                  <c:v>3.9373674392700102</c:v>
                </c:pt>
                <c:pt idx="2">
                  <c:v>7.7190618515014604</c:v>
                </c:pt>
                <c:pt idx="3">
                  <c:v>14.628116607666</c:v>
                </c:pt>
                <c:pt idx="4">
                  <c:v>23.042483329772899</c:v>
                </c:pt>
                <c:pt idx="5">
                  <c:v>27.332490921020501</c:v>
                </c:pt>
                <c:pt idx="6">
                  <c:v>59.433381080627399</c:v>
                </c:pt>
                <c:pt idx="7">
                  <c:v>74.031189918517995</c:v>
                </c:pt>
                <c:pt idx="8">
                  <c:v>99.746807098388601</c:v>
                </c:pt>
                <c:pt idx="9">
                  <c:v>117.936869621276</c:v>
                </c:pt>
                <c:pt idx="10">
                  <c:v>136.47818470001201</c:v>
                </c:pt>
                <c:pt idx="11">
                  <c:v>149.75949192047099</c:v>
                </c:pt>
                <c:pt idx="12">
                  <c:v>160.66563892364499</c:v>
                </c:pt>
              </c:numCache>
            </c:numRef>
          </c:val>
          <c:smooth val="0"/>
          <c:extLst>
            <c:ext xmlns:c16="http://schemas.microsoft.com/office/drawing/2014/chart" uri="{C3380CC4-5D6E-409C-BE32-E72D297353CC}">
              <c16:uniqueId val="{00000003-2E5E-4947-A728-19054E25F13F}"/>
            </c:ext>
          </c:extLst>
        </c:ser>
        <c:dLbls>
          <c:showLegendKey val="0"/>
          <c:showVal val="0"/>
          <c:showCatName val="0"/>
          <c:showSerName val="0"/>
          <c:showPercent val="0"/>
          <c:showBubbleSize val="0"/>
        </c:dLbls>
        <c:marker val="1"/>
        <c:smooth val="0"/>
        <c:axId val="1210265680"/>
        <c:axId val="1210267328"/>
      </c:lineChart>
      <c:catAx>
        <c:axId val="121026568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2000">
                    <a:latin typeface="Calibri" panose="020F0502020204030204" pitchFamily="34" charset="0"/>
                    <a:cs typeface="Calibri" panose="020F0502020204030204" pitchFamily="34" charset="0"/>
                  </a:rPr>
                  <a:t>#threads</a:t>
                </a:r>
                <a:endParaRPr lang="en-US" sz="200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1210267328"/>
        <c:crosses val="autoZero"/>
        <c:auto val="1"/>
        <c:lblAlgn val="ctr"/>
        <c:lblOffset val="100"/>
        <c:tickMarkSkip val="1"/>
        <c:noMultiLvlLbl val="0"/>
      </c:catAx>
      <c:valAx>
        <c:axId val="1210267328"/>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b="1" i="0" baseline="0">
                    <a:effectLst/>
                    <a:latin typeface="Calibri" panose="020F0502020204030204" pitchFamily="34" charset="0"/>
                    <a:cs typeface="Calibri" panose="020F0502020204030204" pitchFamily="34" charset="0"/>
                  </a:rPr>
                  <a:t>Thourghput (GiB/s)</a:t>
                </a:r>
                <a:endParaRPr lang="en-US" sz="2000" b="1">
                  <a:effectLst/>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1210265680"/>
        <c:crosses val="autoZero"/>
        <c:crossBetween val="between"/>
        <c:majorUnit val="4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Sheet2!$B$1</c:f>
              <c:strCache>
                <c:ptCount val="1"/>
                <c:pt idx="0">
                  <c:v>ext4-raid</c:v>
                </c:pt>
              </c:strCache>
            </c:strRef>
          </c:tx>
          <c:spPr>
            <a:ln w="50800" cap="rnd">
              <a:solidFill>
                <a:schemeClr val="accent4"/>
              </a:solidFill>
              <a:round/>
            </a:ln>
            <a:effectLst/>
          </c:spPr>
          <c:marker>
            <c:symbol val="triangle"/>
            <c:size val="10"/>
            <c:spPr>
              <a:solidFill>
                <a:schemeClr val="accent4"/>
              </a:solidFill>
              <a:ln w="9525">
                <a:solidFill>
                  <a:schemeClr val="accent4"/>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Sheet2!$B$2:$B$14</c:f>
              <c:numCache>
                <c:formatCode>General</c:formatCode>
                <c:ptCount val="13"/>
                <c:pt idx="0">
                  <c:v>2.16</c:v>
                </c:pt>
                <c:pt idx="1">
                  <c:v>2.2559999999999998</c:v>
                </c:pt>
                <c:pt idx="2">
                  <c:v>2.2559999999999998</c:v>
                </c:pt>
                <c:pt idx="3">
                  <c:v>2.2879999999999998</c:v>
                </c:pt>
                <c:pt idx="4">
                  <c:v>2.48</c:v>
                </c:pt>
                <c:pt idx="5">
                  <c:v>3.76</c:v>
                </c:pt>
                <c:pt idx="6">
                  <c:v>11.2</c:v>
                </c:pt>
                <c:pt idx="7">
                  <c:v>15.04</c:v>
                </c:pt>
                <c:pt idx="8">
                  <c:v>23</c:v>
                </c:pt>
                <c:pt idx="9">
                  <c:v>29</c:v>
                </c:pt>
                <c:pt idx="10">
                  <c:v>36</c:v>
                </c:pt>
                <c:pt idx="11">
                  <c:v>41</c:v>
                </c:pt>
                <c:pt idx="12">
                  <c:v>45</c:v>
                </c:pt>
              </c:numCache>
            </c:numRef>
          </c:val>
          <c:smooth val="0"/>
          <c:extLst>
            <c:ext xmlns:c16="http://schemas.microsoft.com/office/drawing/2014/chart" uri="{C3380CC4-5D6E-409C-BE32-E72D297353CC}">
              <c16:uniqueId val="{00000000-99B5-BB46-85EF-4C980C85F3AC}"/>
            </c:ext>
          </c:extLst>
        </c:ser>
        <c:ser>
          <c:idx val="2"/>
          <c:order val="1"/>
          <c:tx>
            <c:strRef>
              <c:f>Sheet2!$C$1</c:f>
              <c:strCache>
                <c:ptCount val="1"/>
                <c:pt idx="0">
                  <c:v>ext4</c:v>
                </c:pt>
              </c:strCache>
            </c:strRef>
          </c:tx>
          <c:spPr>
            <a:ln w="50800" cap="rnd">
              <a:solidFill>
                <a:schemeClr val="accent1"/>
              </a:solidFill>
              <a:round/>
            </a:ln>
            <a:effectLst/>
          </c:spPr>
          <c:marker>
            <c:symbol val="diamond"/>
            <c:size val="10"/>
            <c:spPr>
              <a:solidFill>
                <a:schemeClr val="accent1"/>
              </a:solidFill>
              <a:ln w="9525">
                <a:solidFill>
                  <a:schemeClr val="accent3"/>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Sheet2!$C$2:$C$14</c:f>
              <c:numCache>
                <c:formatCode>General</c:formatCode>
                <c:ptCount val="13"/>
                <c:pt idx="0">
                  <c:v>1.704</c:v>
                </c:pt>
                <c:pt idx="1">
                  <c:v>1.8320000000000001</c:v>
                </c:pt>
                <c:pt idx="2">
                  <c:v>1.8959999999999999</c:v>
                </c:pt>
                <c:pt idx="3">
                  <c:v>2.008</c:v>
                </c:pt>
                <c:pt idx="4">
                  <c:v>2.2879999999999998</c:v>
                </c:pt>
                <c:pt idx="5">
                  <c:v>3.6</c:v>
                </c:pt>
                <c:pt idx="6">
                  <c:v>11.456</c:v>
                </c:pt>
                <c:pt idx="7">
                  <c:v>19.071999999999999</c:v>
                </c:pt>
                <c:pt idx="8">
                  <c:v>25</c:v>
                </c:pt>
                <c:pt idx="9">
                  <c:v>30</c:v>
                </c:pt>
                <c:pt idx="10">
                  <c:v>38</c:v>
                </c:pt>
                <c:pt idx="11">
                  <c:v>45</c:v>
                </c:pt>
                <c:pt idx="12">
                  <c:v>47</c:v>
                </c:pt>
              </c:numCache>
            </c:numRef>
          </c:val>
          <c:smooth val="0"/>
          <c:extLst>
            <c:ext xmlns:c16="http://schemas.microsoft.com/office/drawing/2014/chart" uri="{C3380CC4-5D6E-409C-BE32-E72D297353CC}">
              <c16:uniqueId val="{00000001-99B5-BB46-85EF-4C980C85F3AC}"/>
            </c:ext>
          </c:extLst>
        </c:ser>
        <c:ser>
          <c:idx val="3"/>
          <c:order val="2"/>
          <c:tx>
            <c:strRef>
              <c:f>Sheet2!$D$1</c:f>
              <c:strCache>
                <c:ptCount val="1"/>
                <c:pt idx="0">
                  <c:v>NOVA</c:v>
                </c:pt>
              </c:strCache>
            </c:strRef>
          </c:tx>
          <c:spPr>
            <a:ln w="50800" cap="rnd">
              <a:solidFill>
                <a:schemeClr val="accent6"/>
              </a:solidFill>
              <a:round/>
            </a:ln>
            <a:effectLst/>
          </c:spPr>
          <c:marker>
            <c:symbol val="square"/>
            <c:size val="10"/>
            <c:spPr>
              <a:solidFill>
                <a:schemeClr val="accent6"/>
              </a:solidFill>
              <a:ln w="9525">
                <a:solidFill>
                  <a:schemeClr val="accent6"/>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Sheet2!$D$2:$D$14</c:f>
              <c:numCache>
                <c:formatCode>General</c:formatCode>
                <c:ptCount val="13"/>
                <c:pt idx="0">
                  <c:v>1.6080000000000001</c:v>
                </c:pt>
                <c:pt idx="1">
                  <c:v>1.6240000000000001</c:v>
                </c:pt>
                <c:pt idx="2">
                  <c:v>1.704</c:v>
                </c:pt>
                <c:pt idx="3">
                  <c:v>1.8160000000000001</c:v>
                </c:pt>
                <c:pt idx="4">
                  <c:v>2.0640000000000001</c:v>
                </c:pt>
                <c:pt idx="5">
                  <c:v>2.8639999999999999</c:v>
                </c:pt>
                <c:pt idx="6">
                  <c:v>7.2640000000000002</c:v>
                </c:pt>
                <c:pt idx="7">
                  <c:v>10.432</c:v>
                </c:pt>
                <c:pt idx="8">
                  <c:v>11</c:v>
                </c:pt>
                <c:pt idx="9">
                  <c:v>11</c:v>
                </c:pt>
                <c:pt idx="10">
                  <c:v>11</c:v>
                </c:pt>
                <c:pt idx="11">
                  <c:v>13</c:v>
                </c:pt>
                <c:pt idx="12">
                  <c:v>11</c:v>
                </c:pt>
              </c:numCache>
            </c:numRef>
          </c:val>
          <c:smooth val="0"/>
          <c:extLst>
            <c:ext xmlns:c16="http://schemas.microsoft.com/office/drawing/2014/chart" uri="{C3380CC4-5D6E-409C-BE32-E72D297353CC}">
              <c16:uniqueId val="{00000002-99B5-BB46-85EF-4C980C85F3AC}"/>
            </c:ext>
          </c:extLst>
        </c:ser>
        <c:ser>
          <c:idx val="4"/>
          <c:order val="3"/>
          <c:tx>
            <c:strRef>
              <c:f>Sheet2!$E$1</c:f>
              <c:strCache>
                <c:ptCount val="1"/>
                <c:pt idx="0">
                  <c:v>Odinfs</c:v>
                </c:pt>
              </c:strCache>
            </c:strRef>
          </c:tx>
          <c:spPr>
            <a:ln w="50800" cap="rnd">
              <a:solidFill>
                <a:schemeClr val="accent2"/>
              </a:solidFill>
              <a:round/>
            </a:ln>
            <a:effectLst/>
          </c:spPr>
          <c:marker>
            <c:symbol val="circle"/>
            <c:size val="10"/>
            <c:spPr>
              <a:solidFill>
                <a:schemeClr val="accent2"/>
              </a:solidFill>
              <a:ln w="9525">
                <a:solidFill>
                  <a:schemeClr val="accent2"/>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Sheet2!$E$2:$E$14</c:f>
              <c:numCache>
                <c:formatCode>General</c:formatCode>
                <c:ptCount val="13"/>
                <c:pt idx="0">
                  <c:v>1.976</c:v>
                </c:pt>
                <c:pt idx="1">
                  <c:v>1.992</c:v>
                </c:pt>
                <c:pt idx="2">
                  <c:v>1.992</c:v>
                </c:pt>
                <c:pt idx="3">
                  <c:v>1.992</c:v>
                </c:pt>
                <c:pt idx="4">
                  <c:v>2.3519999999999999</c:v>
                </c:pt>
                <c:pt idx="5">
                  <c:v>2.3519999999999999</c:v>
                </c:pt>
                <c:pt idx="6">
                  <c:v>2.2879999999999998</c:v>
                </c:pt>
                <c:pt idx="7">
                  <c:v>2.448</c:v>
                </c:pt>
                <c:pt idx="8">
                  <c:v>2.48</c:v>
                </c:pt>
                <c:pt idx="9">
                  <c:v>2.544</c:v>
                </c:pt>
                <c:pt idx="10">
                  <c:v>2.5760000000000001</c:v>
                </c:pt>
                <c:pt idx="11">
                  <c:v>2.7360000000000002</c:v>
                </c:pt>
                <c:pt idx="12">
                  <c:v>2.8319999999999999</c:v>
                </c:pt>
              </c:numCache>
            </c:numRef>
          </c:val>
          <c:smooth val="0"/>
          <c:extLst>
            <c:ext xmlns:c16="http://schemas.microsoft.com/office/drawing/2014/chart" uri="{C3380CC4-5D6E-409C-BE32-E72D297353CC}">
              <c16:uniqueId val="{00000003-99B5-BB46-85EF-4C980C85F3AC}"/>
            </c:ext>
          </c:extLst>
        </c:ser>
        <c:dLbls>
          <c:showLegendKey val="0"/>
          <c:showVal val="0"/>
          <c:showCatName val="0"/>
          <c:showSerName val="0"/>
          <c:showPercent val="0"/>
          <c:showBubbleSize val="0"/>
        </c:dLbls>
        <c:marker val="1"/>
        <c:smooth val="0"/>
        <c:axId val="530266896"/>
        <c:axId val="530268544"/>
      </c:lineChart>
      <c:catAx>
        <c:axId val="530266896"/>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b="1">
                    <a:latin typeface="Calibri" panose="020F0502020204030204" pitchFamily="34" charset="0"/>
                    <a:cs typeface="Calibri" panose="020F0502020204030204" pitchFamily="34" charset="0"/>
                  </a:rPr>
                  <a:t>#</a:t>
                </a:r>
                <a:r>
                  <a:rPr lang="zh-CN" sz="2000" b="1">
                    <a:latin typeface="Calibri" panose="020F0502020204030204" pitchFamily="34" charset="0"/>
                    <a:cs typeface="Calibri" panose="020F0502020204030204" pitchFamily="34" charset="0"/>
                  </a:rPr>
                  <a:t> </a:t>
                </a:r>
                <a:r>
                  <a:rPr lang="en-US" sz="2000" b="1">
                    <a:latin typeface="Calibri" panose="020F0502020204030204" pitchFamily="34" charset="0"/>
                    <a:cs typeface="Calibri" panose="020F0502020204030204" pitchFamily="34" charset="0"/>
                  </a:rPr>
                  <a:t>threads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268544"/>
        <c:crosses val="autoZero"/>
        <c:auto val="1"/>
        <c:lblAlgn val="ctr"/>
        <c:lblOffset val="100"/>
        <c:noMultiLvlLbl val="0"/>
      </c:catAx>
      <c:valAx>
        <c:axId val="530268544"/>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000" b="1" dirty="0">
                    <a:latin typeface="Calibri" panose="020F0502020204030204" pitchFamily="34" charset="0"/>
                    <a:cs typeface="Calibri" panose="020F0502020204030204" pitchFamily="34" charset="0"/>
                  </a:rPr>
                  <a:t>Latency (us)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26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Sheet2!$J$1</c:f>
              <c:strCache>
                <c:ptCount val="1"/>
                <c:pt idx="0">
                  <c:v>ext4-raid</c:v>
                </c:pt>
              </c:strCache>
            </c:strRef>
          </c:tx>
          <c:spPr>
            <a:ln w="50800" cap="rnd">
              <a:solidFill>
                <a:schemeClr val="accent4"/>
              </a:solidFill>
              <a:round/>
            </a:ln>
            <a:effectLst/>
          </c:spPr>
          <c:marker>
            <c:symbol val="triangle"/>
            <c:size val="10"/>
            <c:spPr>
              <a:solidFill>
                <a:schemeClr val="accent4"/>
              </a:solidFill>
              <a:ln w="9525">
                <a:solidFill>
                  <a:schemeClr val="accent4"/>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Sheet2!$J$2:$J$14</c:f>
              <c:numCache>
                <c:formatCode>General</c:formatCode>
                <c:ptCount val="13"/>
                <c:pt idx="0">
                  <c:v>4.96</c:v>
                </c:pt>
                <c:pt idx="1">
                  <c:v>5.28</c:v>
                </c:pt>
                <c:pt idx="2">
                  <c:v>5.1520000000000001</c:v>
                </c:pt>
                <c:pt idx="3">
                  <c:v>5.28</c:v>
                </c:pt>
                <c:pt idx="4">
                  <c:v>5.6</c:v>
                </c:pt>
                <c:pt idx="5">
                  <c:v>7</c:v>
                </c:pt>
                <c:pt idx="6">
                  <c:v>7</c:v>
                </c:pt>
                <c:pt idx="7">
                  <c:v>8</c:v>
                </c:pt>
                <c:pt idx="8">
                  <c:v>7</c:v>
                </c:pt>
                <c:pt idx="9">
                  <c:v>8</c:v>
                </c:pt>
                <c:pt idx="10">
                  <c:v>15</c:v>
                </c:pt>
                <c:pt idx="11">
                  <c:v>51</c:v>
                </c:pt>
                <c:pt idx="12">
                  <c:v>25</c:v>
                </c:pt>
              </c:numCache>
            </c:numRef>
          </c:val>
          <c:smooth val="0"/>
          <c:extLst>
            <c:ext xmlns:c16="http://schemas.microsoft.com/office/drawing/2014/chart" uri="{C3380CC4-5D6E-409C-BE32-E72D297353CC}">
              <c16:uniqueId val="{00000000-C6AA-0F4A-A9B9-67F45B22A8C8}"/>
            </c:ext>
          </c:extLst>
        </c:ser>
        <c:ser>
          <c:idx val="2"/>
          <c:order val="1"/>
          <c:tx>
            <c:strRef>
              <c:f>Sheet2!$K$1</c:f>
              <c:strCache>
                <c:ptCount val="1"/>
                <c:pt idx="0">
                  <c:v>ext4</c:v>
                </c:pt>
              </c:strCache>
            </c:strRef>
          </c:tx>
          <c:spPr>
            <a:ln w="50800" cap="rnd">
              <a:solidFill>
                <a:schemeClr val="accent1"/>
              </a:solidFill>
              <a:round/>
            </a:ln>
            <a:effectLst/>
          </c:spPr>
          <c:marker>
            <c:symbol val="diamond"/>
            <c:size val="10"/>
            <c:spPr>
              <a:solidFill>
                <a:schemeClr val="accent1"/>
              </a:solidFill>
              <a:ln w="9525">
                <a:solidFill>
                  <a:schemeClr val="accent1"/>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Sheet2!$K$2:$K$14</c:f>
              <c:numCache>
                <c:formatCode>General</c:formatCode>
                <c:ptCount val="13"/>
                <c:pt idx="0">
                  <c:v>2.4159999999999999</c:v>
                </c:pt>
                <c:pt idx="1">
                  <c:v>2.2559999999999998</c:v>
                </c:pt>
                <c:pt idx="2">
                  <c:v>2.4159999999999999</c:v>
                </c:pt>
                <c:pt idx="3">
                  <c:v>3.024</c:v>
                </c:pt>
                <c:pt idx="4">
                  <c:v>5.0880000000000001</c:v>
                </c:pt>
                <c:pt idx="5">
                  <c:v>12.736000000000001</c:v>
                </c:pt>
                <c:pt idx="6">
                  <c:v>55</c:v>
                </c:pt>
                <c:pt idx="7">
                  <c:v>194</c:v>
                </c:pt>
                <c:pt idx="8">
                  <c:v>519</c:v>
                </c:pt>
                <c:pt idx="9">
                  <c:v>717</c:v>
                </c:pt>
                <c:pt idx="10">
                  <c:v>881</c:v>
                </c:pt>
                <c:pt idx="11">
                  <c:v>1012</c:v>
                </c:pt>
                <c:pt idx="12">
                  <c:v>1156</c:v>
                </c:pt>
              </c:numCache>
            </c:numRef>
          </c:val>
          <c:smooth val="0"/>
          <c:extLst>
            <c:ext xmlns:c16="http://schemas.microsoft.com/office/drawing/2014/chart" uri="{C3380CC4-5D6E-409C-BE32-E72D297353CC}">
              <c16:uniqueId val="{00000001-C6AA-0F4A-A9B9-67F45B22A8C8}"/>
            </c:ext>
          </c:extLst>
        </c:ser>
        <c:ser>
          <c:idx val="3"/>
          <c:order val="2"/>
          <c:tx>
            <c:strRef>
              <c:f>Sheet2!$L$1</c:f>
              <c:strCache>
                <c:ptCount val="1"/>
                <c:pt idx="0">
                  <c:v>NOVA</c:v>
                </c:pt>
              </c:strCache>
            </c:strRef>
          </c:tx>
          <c:spPr>
            <a:ln w="50800" cap="rnd">
              <a:solidFill>
                <a:schemeClr val="accent6"/>
              </a:solidFill>
              <a:round/>
            </a:ln>
            <a:effectLst/>
          </c:spPr>
          <c:marker>
            <c:symbol val="square"/>
            <c:size val="10"/>
            <c:spPr>
              <a:solidFill>
                <a:schemeClr val="accent6"/>
              </a:solidFill>
              <a:ln w="9525">
                <a:solidFill>
                  <a:schemeClr val="accent6"/>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Sheet2!$L$2:$L$14</c:f>
              <c:numCache>
                <c:formatCode>General</c:formatCode>
                <c:ptCount val="13"/>
                <c:pt idx="0">
                  <c:v>3.3119999999999998</c:v>
                </c:pt>
                <c:pt idx="1">
                  <c:v>3.44</c:v>
                </c:pt>
                <c:pt idx="2">
                  <c:v>5.28</c:v>
                </c:pt>
                <c:pt idx="3">
                  <c:v>5.3440000000000003</c:v>
                </c:pt>
                <c:pt idx="4">
                  <c:v>6.944</c:v>
                </c:pt>
                <c:pt idx="5">
                  <c:v>15.167999999999999</c:v>
                </c:pt>
                <c:pt idx="6">
                  <c:v>66</c:v>
                </c:pt>
                <c:pt idx="7">
                  <c:v>215</c:v>
                </c:pt>
                <c:pt idx="8">
                  <c:v>553</c:v>
                </c:pt>
                <c:pt idx="9">
                  <c:v>766</c:v>
                </c:pt>
                <c:pt idx="10">
                  <c:v>938</c:v>
                </c:pt>
                <c:pt idx="11">
                  <c:v>1106</c:v>
                </c:pt>
                <c:pt idx="12">
                  <c:v>1254</c:v>
                </c:pt>
              </c:numCache>
            </c:numRef>
          </c:val>
          <c:smooth val="0"/>
          <c:extLst>
            <c:ext xmlns:c16="http://schemas.microsoft.com/office/drawing/2014/chart" uri="{C3380CC4-5D6E-409C-BE32-E72D297353CC}">
              <c16:uniqueId val="{00000002-C6AA-0F4A-A9B9-67F45B22A8C8}"/>
            </c:ext>
          </c:extLst>
        </c:ser>
        <c:ser>
          <c:idx val="4"/>
          <c:order val="3"/>
          <c:tx>
            <c:strRef>
              <c:f>Sheet2!$M$1</c:f>
              <c:strCache>
                <c:ptCount val="1"/>
                <c:pt idx="0">
                  <c:v>Odinfs</c:v>
                </c:pt>
              </c:strCache>
            </c:strRef>
          </c:tx>
          <c:spPr>
            <a:ln w="50800" cap="rnd">
              <a:solidFill>
                <a:schemeClr val="accent2"/>
              </a:solidFill>
              <a:round/>
            </a:ln>
            <a:effectLst/>
          </c:spPr>
          <c:marker>
            <c:symbol val="circle"/>
            <c:size val="10"/>
            <c:spPr>
              <a:solidFill>
                <a:schemeClr val="accent2"/>
              </a:solidFill>
              <a:ln w="9525">
                <a:solidFill>
                  <a:schemeClr val="accent2"/>
                </a:solidFill>
              </a:ln>
              <a:effectLst/>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Sheet2!$M$2:$M$14</c:f>
              <c:numCache>
                <c:formatCode>General</c:formatCode>
                <c:ptCount val="13"/>
                <c:pt idx="0">
                  <c:v>5.4080000000000004</c:v>
                </c:pt>
                <c:pt idx="1">
                  <c:v>5.4720000000000004</c:v>
                </c:pt>
                <c:pt idx="2">
                  <c:v>5.5359999999999996</c:v>
                </c:pt>
                <c:pt idx="3">
                  <c:v>5.6</c:v>
                </c:pt>
                <c:pt idx="4">
                  <c:v>5.8559999999999999</c:v>
                </c:pt>
                <c:pt idx="5">
                  <c:v>5.8559999999999999</c:v>
                </c:pt>
                <c:pt idx="6">
                  <c:v>6.1760000000000002</c:v>
                </c:pt>
                <c:pt idx="7">
                  <c:v>6.8159999999999998</c:v>
                </c:pt>
                <c:pt idx="8">
                  <c:v>7.52</c:v>
                </c:pt>
                <c:pt idx="9">
                  <c:v>8.2560000000000002</c:v>
                </c:pt>
                <c:pt idx="10">
                  <c:v>9.5359999999999996</c:v>
                </c:pt>
                <c:pt idx="11">
                  <c:v>10.688000000000001</c:v>
                </c:pt>
                <c:pt idx="12">
                  <c:v>11.968</c:v>
                </c:pt>
              </c:numCache>
            </c:numRef>
          </c:val>
          <c:smooth val="0"/>
          <c:extLst>
            <c:ext xmlns:c16="http://schemas.microsoft.com/office/drawing/2014/chart" uri="{C3380CC4-5D6E-409C-BE32-E72D297353CC}">
              <c16:uniqueId val="{00000003-C6AA-0F4A-A9B9-67F45B22A8C8}"/>
            </c:ext>
          </c:extLst>
        </c:ser>
        <c:dLbls>
          <c:showLegendKey val="0"/>
          <c:showVal val="0"/>
          <c:showCatName val="0"/>
          <c:showSerName val="0"/>
          <c:showPercent val="0"/>
          <c:showBubbleSize val="0"/>
        </c:dLbls>
        <c:marker val="1"/>
        <c:smooth val="0"/>
        <c:axId val="1210946400"/>
        <c:axId val="1210948048"/>
      </c:lineChart>
      <c:catAx>
        <c:axId val="1210946400"/>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2000" b="1">
                    <a:latin typeface="Calibri" panose="020F0502020204030204" pitchFamily="34" charset="0"/>
                    <a:cs typeface="Calibri" panose="020F0502020204030204" pitchFamily="34" charset="0"/>
                  </a:rPr>
                  <a:t>#</a:t>
                </a:r>
                <a:r>
                  <a:rPr lang="zh-CN" altLang="en-US" sz="2000" b="1">
                    <a:latin typeface="Calibri" panose="020F0502020204030204" pitchFamily="34" charset="0"/>
                    <a:cs typeface="Calibri" panose="020F0502020204030204" pitchFamily="34" charset="0"/>
                  </a:rPr>
                  <a:t> </a:t>
                </a:r>
                <a:r>
                  <a:rPr lang="en-US" altLang="zh-CN" sz="2000" b="1">
                    <a:latin typeface="Calibri" panose="020F0502020204030204" pitchFamily="34" charset="0"/>
                    <a:cs typeface="Calibri" panose="020F0502020204030204" pitchFamily="34" charset="0"/>
                  </a:rPr>
                  <a:t>threads</a:t>
                </a:r>
                <a:endParaRPr lang="en-US" sz="2000" b="1">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1210948048"/>
        <c:crosses val="autoZero"/>
        <c:auto val="1"/>
        <c:lblAlgn val="ctr"/>
        <c:lblOffset val="100"/>
        <c:noMultiLvlLbl val="0"/>
      </c:catAx>
      <c:valAx>
        <c:axId val="1210948048"/>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ltLang="zh-CN" sz="2000" b="1" dirty="0">
                    <a:latin typeface="Calibri" panose="020F0502020204030204" pitchFamily="34" charset="0"/>
                    <a:cs typeface="Calibri" panose="020F0502020204030204" pitchFamily="34" charset="0"/>
                  </a:rPr>
                  <a:t>Latency (us)</a:t>
                </a:r>
                <a:endParaRPr lang="en-US" sz="2000" b="1" dirty="0">
                  <a:latin typeface="Calibri" panose="020F0502020204030204" pitchFamily="34" charset="0"/>
                  <a:cs typeface="Calibri" panose="020F0502020204030204" pitchFamily="34" charset="0"/>
                </a:endParaRP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1210946400"/>
        <c:crosses val="autoZero"/>
        <c:crossBetween val="between"/>
        <c:majorUnit val="3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Sheet3!$I$1</c:f>
              <c:strCache>
                <c:ptCount val="1"/>
                <c:pt idx="0">
                  <c:v>1 PM node</c:v>
                </c:pt>
              </c:strCache>
            </c:strRef>
          </c:tx>
          <c:spPr>
            <a:ln w="50800" cap="rnd">
              <a:solidFill>
                <a:schemeClr val="accent2"/>
              </a:solidFill>
              <a:round/>
            </a:ln>
            <a:effectLst/>
          </c:spPr>
          <c:marker>
            <c:symbol val="diamond"/>
            <c:size val="12"/>
            <c:spPr>
              <a:solidFill>
                <a:schemeClr val="accent2"/>
              </a:solidFill>
              <a:ln w="9525">
                <a:solidFill>
                  <a:schemeClr val="accent2"/>
                </a:solidFill>
              </a:ln>
              <a:effectLst/>
            </c:spPr>
          </c:marker>
          <c:cat>
            <c:numRef>
              <c:f>Sheet3!$H$2:$H$13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Sheet3!$I$2:$I$13</c:f>
              <c:numCache>
                <c:formatCode>General</c:formatCode>
                <c:ptCount val="12"/>
                <c:pt idx="0">
                  <c:v>7.4720811843871999</c:v>
                </c:pt>
                <c:pt idx="1">
                  <c:v>8.5980854034423793</c:v>
                </c:pt>
                <c:pt idx="2">
                  <c:v>8.7098655700683594</c:v>
                </c:pt>
                <c:pt idx="3">
                  <c:v>8.6796293258666992</c:v>
                </c:pt>
                <c:pt idx="4">
                  <c:v>8.7133512496948207</c:v>
                </c:pt>
                <c:pt idx="5">
                  <c:v>8.5691337585449201</c:v>
                </c:pt>
                <c:pt idx="6">
                  <c:v>8.59834384918212</c:v>
                </c:pt>
                <c:pt idx="7">
                  <c:v>8.5998411178588796</c:v>
                </c:pt>
                <c:pt idx="8">
                  <c:v>8.6169919967651296</c:v>
                </c:pt>
                <c:pt idx="9">
                  <c:v>8.6496362686157209</c:v>
                </c:pt>
                <c:pt idx="10">
                  <c:v>8.7029333114624006</c:v>
                </c:pt>
                <c:pt idx="11">
                  <c:v>8.7170934677124006</c:v>
                </c:pt>
              </c:numCache>
            </c:numRef>
          </c:val>
          <c:smooth val="0"/>
          <c:extLst>
            <c:ext xmlns:c16="http://schemas.microsoft.com/office/drawing/2014/chart" uri="{C3380CC4-5D6E-409C-BE32-E72D297353CC}">
              <c16:uniqueId val="{00000000-4B61-4EEA-94C4-1E2A14EA0BC4}"/>
            </c:ext>
          </c:extLst>
        </c:ser>
        <c:ser>
          <c:idx val="2"/>
          <c:order val="1"/>
          <c:tx>
            <c:strRef>
              <c:f>Sheet3!$J$1</c:f>
              <c:strCache>
                <c:ptCount val="1"/>
                <c:pt idx="0">
                  <c:v>2 PM nodes</c:v>
                </c:pt>
              </c:strCache>
            </c:strRef>
          </c:tx>
          <c:spPr>
            <a:ln w="50800" cap="rnd">
              <a:solidFill>
                <a:schemeClr val="accent6"/>
              </a:solidFill>
              <a:round/>
            </a:ln>
            <a:effectLst/>
          </c:spPr>
          <c:marker>
            <c:symbol val="triangle"/>
            <c:size val="12"/>
            <c:spPr>
              <a:solidFill>
                <a:schemeClr val="accent6"/>
              </a:solidFill>
              <a:ln w="9525">
                <a:solidFill>
                  <a:schemeClr val="accent6"/>
                </a:solidFill>
              </a:ln>
              <a:effectLst/>
            </c:spPr>
          </c:marker>
          <c:cat>
            <c:numRef>
              <c:f>Sheet3!$H$2:$H$13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Sheet3!$J$2:$J$13</c:f>
              <c:numCache>
                <c:formatCode>General</c:formatCode>
                <c:ptCount val="12"/>
                <c:pt idx="0">
                  <c:v>12.06867313385</c:v>
                </c:pt>
                <c:pt idx="1">
                  <c:v>15.386466026306101</c:v>
                </c:pt>
                <c:pt idx="2">
                  <c:v>16.504982948303201</c:v>
                </c:pt>
                <c:pt idx="3">
                  <c:v>16.611359596252399</c:v>
                </c:pt>
                <c:pt idx="4">
                  <c:v>16.605011940002399</c:v>
                </c:pt>
                <c:pt idx="5">
                  <c:v>16.806691169738698</c:v>
                </c:pt>
                <c:pt idx="6">
                  <c:v>16.828119277954102</c:v>
                </c:pt>
                <c:pt idx="7">
                  <c:v>16.866050720214801</c:v>
                </c:pt>
                <c:pt idx="8">
                  <c:v>16.9309015274047</c:v>
                </c:pt>
                <c:pt idx="9">
                  <c:v>16.944525718688901</c:v>
                </c:pt>
                <c:pt idx="10">
                  <c:v>17.061750411987301</c:v>
                </c:pt>
                <c:pt idx="11">
                  <c:v>17.094707489013601</c:v>
                </c:pt>
              </c:numCache>
            </c:numRef>
          </c:val>
          <c:smooth val="0"/>
          <c:extLst>
            <c:ext xmlns:c16="http://schemas.microsoft.com/office/drawing/2014/chart" uri="{C3380CC4-5D6E-409C-BE32-E72D297353CC}">
              <c16:uniqueId val="{00000001-4B61-4EEA-94C4-1E2A14EA0BC4}"/>
            </c:ext>
          </c:extLst>
        </c:ser>
        <c:ser>
          <c:idx val="3"/>
          <c:order val="2"/>
          <c:tx>
            <c:strRef>
              <c:f>Sheet3!$K$1</c:f>
              <c:strCache>
                <c:ptCount val="1"/>
                <c:pt idx="0">
                  <c:v>3 PM nodes</c:v>
                </c:pt>
              </c:strCache>
            </c:strRef>
          </c:tx>
          <c:spPr>
            <a:ln w="50800" cap="rnd">
              <a:solidFill>
                <a:schemeClr val="accent4"/>
              </a:solidFill>
              <a:round/>
            </a:ln>
            <a:effectLst/>
          </c:spPr>
          <c:marker>
            <c:symbol val="square"/>
            <c:size val="12"/>
            <c:spPr>
              <a:solidFill>
                <a:schemeClr val="accent4"/>
              </a:solidFill>
              <a:ln w="9525">
                <a:solidFill>
                  <a:schemeClr val="accent4"/>
                </a:solidFill>
              </a:ln>
              <a:effectLst/>
            </c:spPr>
          </c:marker>
          <c:cat>
            <c:numRef>
              <c:f>Sheet3!$H$2:$H$13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Sheet3!$K$2:$K$13</c:f>
              <c:numCache>
                <c:formatCode>General</c:formatCode>
                <c:ptCount val="12"/>
                <c:pt idx="0">
                  <c:v>15.0588073730468</c:v>
                </c:pt>
                <c:pt idx="1">
                  <c:v>23.218112945556602</c:v>
                </c:pt>
                <c:pt idx="2">
                  <c:v>29.151176452636701</c:v>
                </c:pt>
                <c:pt idx="3">
                  <c:v>31.539628982543899</c:v>
                </c:pt>
                <c:pt idx="4">
                  <c:v>32.477042198181103</c:v>
                </c:pt>
                <c:pt idx="5">
                  <c:v>32.726593971252399</c:v>
                </c:pt>
                <c:pt idx="6">
                  <c:v>31.9481296539306</c:v>
                </c:pt>
                <c:pt idx="7">
                  <c:v>32.467000007629302</c:v>
                </c:pt>
                <c:pt idx="8">
                  <c:v>32.451597213745103</c:v>
                </c:pt>
                <c:pt idx="9">
                  <c:v>32.523377418518002</c:v>
                </c:pt>
                <c:pt idx="10">
                  <c:v>32.603610038757303</c:v>
                </c:pt>
                <c:pt idx="11">
                  <c:v>32.716974258422802</c:v>
                </c:pt>
              </c:numCache>
            </c:numRef>
          </c:val>
          <c:smooth val="0"/>
          <c:extLst>
            <c:ext xmlns:c16="http://schemas.microsoft.com/office/drawing/2014/chart" uri="{C3380CC4-5D6E-409C-BE32-E72D297353CC}">
              <c16:uniqueId val="{00000002-4B61-4EEA-94C4-1E2A14EA0BC4}"/>
            </c:ext>
          </c:extLst>
        </c:ser>
        <c:ser>
          <c:idx val="4"/>
          <c:order val="3"/>
          <c:tx>
            <c:strRef>
              <c:f>Sheet3!$L$1</c:f>
              <c:strCache>
                <c:ptCount val="1"/>
                <c:pt idx="0">
                  <c:v>4 PM nodes</c:v>
                </c:pt>
              </c:strCache>
            </c:strRef>
          </c:tx>
          <c:spPr>
            <a:ln w="50800" cap="rnd">
              <a:solidFill>
                <a:schemeClr val="accent1"/>
              </a:solidFill>
              <a:round/>
            </a:ln>
            <a:effectLst/>
          </c:spPr>
          <c:marker>
            <c:symbol val="circle"/>
            <c:size val="12"/>
            <c:spPr>
              <a:solidFill>
                <a:schemeClr val="accent1"/>
              </a:solidFill>
              <a:ln w="9525">
                <a:solidFill>
                  <a:schemeClr val="accent1"/>
                </a:solidFill>
              </a:ln>
              <a:effectLst/>
            </c:spPr>
          </c:marker>
          <c:cat>
            <c:numRef>
              <c:f>Sheet3!$H$2:$H$13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Sheet3!$L$2:$L$13</c:f>
              <c:numCache>
                <c:formatCode>General</c:formatCode>
                <c:ptCount val="12"/>
                <c:pt idx="0">
                  <c:v>14.7529582977294</c:v>
                </c:pt>
                <c:pt idx="1">
                  <c:v>27.704349517822202</c:v>
                </c:pt>
                <c:pt idx="2">
                  <c:v>43.661932945251401</c:v>
                </c:pt>
                <c:pt idx="3">
                  <c:v>56.037129402160602</c:v>
                </c:pt>
                <c:pt idx="4">
                  <c:v>61.120032310485797</c:v>
                </c:pt>
                <c:pt idx="5">
                  <c:v>63.0798435211181</c:v>
                </c:pt>
                <c:pt idx="6">
                  <c:v>63.008997917175201</c:v>
                </c:pt>
                <c:pt idx="7">
                  <c:v>62.864676475524902</c:v>
                </c:pt>
                <c:pt idx="8">
                  <c:v>62.319027900695801</c:v>
                </c:pt>
                <c:pt idx="9">
                  <c:v>62.5887899398803</c:v>
                </c:pt>
                <c:pt idx="10">
                  <c:v>62.825672149658203</c:v>
                </c:pt>
                <c:pt idx="11">
                  <c:v>62.869351387023897</c:v>
                </c:pt>
              </c:numCache>
            </c:numRef>
          </c:val>
          <c:smooth val="0"/>
          <c:extLst>
            <c:ext xmlns:c16="http://schemas.microsoft.com/office/drawing/2014/chart" uri="{C3380CC4-5D6E-409C-BE32-E72D297353CC}">
              <c16:uniqueId val="{00000003-4B61-4EEA-94C4-1E2A14EA0BC4}"/>
            </c:ext>
          </c:extLst>
        </c:ser>
        <c:dLbls>
          <c:showLegendKey val="0"/>
          <c:showVal val="0"/>
          <c:showCatName val="0"/>
          <c:showSerName val="0"/>
          <c:showPercent val="0"/>
          <c:showBubbleSize val="0"/>
        </c:dLbls>
        <c:marker val="1"/>
        <c:smooth val="0"/>
        <c:axId val="518456576"/>
        <c:axId val="518458224"/>
      </c:lineChart>
      <c:catAx>
        <c:axId val="51845657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a:t>
                </a:r>
                <a:r>
                  <a:rPr lang="zh-CN"/>
                  <a:t> </a:t>
                </a:r>
                <a:r>
                  <a:rPr lang="en-US"/>
                  <a:t>threads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18458224"/>
        <c:crosses val="autoZero"/>
        <c:auto val="1"/>
        <c:lblAlgn val="ctr"/>
        <c:lblOffset val="100"/>
        <c:noMultiLvlLbl val="0"/>
      </c:catAx>
      <c:valAx>
        <c:axId val="518458224"/>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a:t>Thourghput (GiB/s)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18456576"/>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Sheet3!$B$1</c:f>
              <c:strCache>
                <c:ptCount val="1"/>
                <c:pt idx="0">
                  <c:v>1 PM node</c:v>
                </c:pt>
              </c:strCache>
            </c:strRef>
          </c:tx>
          <c:spPr>
            <a:ln w="50800" cap="rnd">
              <a:solidFill>
                <a:schemeClr val="accent2"/>
              </a:solidFill>
              <a:round/>
            </a:ln>
            <a:effectLst/>
          </c:spPr>
          <c:marker>
            <c:symbol val="diamond"/>
            <c:size val="12"/>
            <c:spPr>
              <a:solidFill>
                <a:schemeClr val="accent2"/>
              </a:solidFill>
              <a:ln w="9525">
                <a:solidFill>
                  <a:schemeClr val="accent2"/>
                </a:solidFill>
              </a:ln>
              <a:effectLst/>
            </c:spPr>
          </c:marker>
          <c:cat>
            <c:numRef>
              <c:f>Sheet3!$A$2:$A$13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Sheet3!$B$2:$B$13</c:f>
              <c:numCache>
                <c:formatCode>General</c:formatCode>
                <c:ptCount val="12"/>
                <c:pt idx="0">
                  <c:v>17.304435729980401</c:v>
                </c:pt>
                <c:pt idx="1">
                  <c:v>23.115505218505799</c:v>
                </c:pt>
                <c:pt idx="2">
                  <c:v>24.3018589019775</c:v>
                </c:pt>
                <c:pt idx="3">
                  <c:v>24.9039869308471</c:v>
                </c:pt>
                <c:pt idx="4">
                  <c:v>22.632214546203599</c:v>
                </c:pt>
                <c:pt idx="5">
                  <c:v>19.810574531555101</c:v>
                </c:pt>
                <c:pt idx="6">
                  <c:v>20.604472160339299</c:v>
                </c:pt>
                <c:pt idx="7">
                  <c:v>20.3067979812622</c:v>
                </c:pt>
                <c:pt idx="8">
                  <c:v>20.7503337860107</c:v>
                </c:pt>
                <c:pt idx="9">
                  <c:v>20.696239471435501</c:v>
                </c:pt>
                <c:pt idx="10">
                  <c:v>20.672736167907701</c:v>
                </c:pt>
                <c:pt idx="11">
                  <c:v>20.707236289977999</c:v>
                </c:pt>
              </c:numCache>
            </c:numRef>
          </c:val>
          <c:smooth val="0"/>
          <c:extLst>
            <c:ext xmlns:c16="http://schemas.microsoft.com/office/drawing/2014/chart" uri="{C3380CC4-5D6E-409C-BE32-E72D297353CC}">
              <c16:uniqueId val="{00000000-F15F-4E20-9E0D-692E72FE34E2}"/>
            </c:ext>
          </c:extLst>
        </c:ser>
        <c:ser>
          <c:idx val="2"/>
          <c:order val="1"/>
          <c:tx>
            <c:strRef>
              <c:f>Sheet3!$C$1</c:f>
              <c:strCache>
                <c:ptCount val="1"/>
                <c:pt idx="0">
                  <c:v>2 PM nodes</c:v>
                </c:pt>
              </c:strCache>
            </c:strRef>
          </c:tx>
          <c:spPr>
            <a:ln w="50800" cap="rnd">
              <a:solidFill>
                <a:schemeClr val="accent6"/>
              </a:solidFill>
              <a:round/>
            </a:ln>
            <a:effectLst/>
          </c:spPr>
          <c:marker>
            <c:symbol val="triangle"/>
            <c:size val="12"/>
            <c:spPr>
              <a:solidFill>
                <a:schemeClr val="accent6"/>
              </a:solidFill>
              <a:ln w="9525">
                <a:solidFill>
                  <a:schemeClr val="accent6"/>
                </a:solidFill>
              </a:ln>
              <a:effectLst/>
            </c:spPr>
          </c:marker>
          <c:cat>
            <c:numRef>
              <c:f>Sheet3!$A$2:$A$13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Sheet3!$C$2:$C$13</c:f>
              <c:numCache>
                <c:formatCode>General</c:formatCode>
                <c:ptCount val="12"/>
                <c:pt idx="0">
                  <c:v>20.055841445922798</c:v>
                </c:pt>
                <c:pt idx="1">
                  <c:v>32.189616203308098</c:v>
                </c:pt>
                <c:pt idx="2">
                  <c:v>43.432405471801701</c:v>
                </c:pt>
                <c:pt idx="3">
                  <c:v>46.100246429443303</c:v>
                </c:pt>
                <c:pt idx="4">
                  <c:v>47.698577880858998</c:v>
                </c:pt>
                <c:pt idx="5">
                  <c:v>41.691793441772397</c:v>
                </c:pt>
                <c:pt idx="6">
                  <c:v>34.4281969070434</c:v>
                </c:pt>
                <c:pt idx="7">
                  <c:v>36.723097801208397</c:v>
                </c:pt>
                <c:pt idx="8">
                  <c:v>37.386793136596602</c:v>
                </c:pt>
                <c:pt idx="9">
                  <c:v>38.357739448547299</c:v>
                </c:pt>
                <c:pt idx="10">
                  <c:v>38.694108009338301</c:v>
                </c:pt>
                <c:pt idx="11">
                  <c:v>39.0874919891357</c:v>
                </c:pt>
              </c:numCache>
            </c:numRef>
          </c:val>
          <c:smooth val="0"/>
          <c:extLst>
            <c:ext xmlns:c16="http://schemas.microsoft.com/office/drawing/2014/chart" uri="{C3380CC4-5D6E-409C-BE32-E72D297353CC}">
              <c16:uniqueId val="{00000001-F15F-4E20-9E0D-692E72FE34E2}"/>
            </c:ext>
          </c:extLst>
        </c:ser>
        <c:ser>
          <c:idx val="3"/>
          <c:order val="2"/>
          <c:tx>
            <c:strRef>
              <c:f>Sheet3!$D$1</c:f>
              <c:strCache>
                <c:ptCount val="1"/>
                <c:pt idx="0">
                  <c:v>3 PM nodes</c:v>
                </c:pt>
              </c:strCache>
            </c:strRef>
          </c:tx>
          <c:spPr>
            <a:ln w="50800" cap="rnd">
              <a:solidFill>
                <a:schemeClr val="accent4"/>
              </a:solidFill>
              <a:round/>
            </a:ln>
            <a:effectLst/>
          </c:spPr>
          <c:marker>
            <c:symbol val="square"/>
            <c:size val="12"/>
            <c:spPr>
              <a:solidFill>
                <a:schemeClr val="accent4"/>
              </a:solidFill>
              <a:ln w="9525">
                <a:solidFill>
                  <a:schemeClr val="accent4"/>
                </a:solidFill>
              </a:ln>
              <a:effectLst/>
            </c:spPr>
          </c:marker>
          <c:cat>
            <c:numRef>
              <c:f>Sheet3!$A$2:$A$13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Sheet3!$D$2:$D$13</c:f>
              <c:numCache>
                <c:formatCode>General</c:formatCode>
                <c:ptCount val="12"/>
                <c:pt idx="0">
                  <c:v>17.059521675109799</c:v>
                </c:pt>
                <c:pt idx="1">
                  <c:v>33.6370944976806</c:v>
                </c:pt>
                <c:pt idx="2">
                  <c:v>59.946589469909597</c:v>
                </c:pt>
                <c:pt idx="3">
                  <c:v>83.161057472229004</c:v>
                </c:pt>
                <c:pt idx="4">
                  <c:v>88.123486518859806</c:v>
                </c:pt>
                <c:pt idx="5">
                  <c:v>92.841465950012207</c:v>
                </c:pt>
                <c:pt idx="6">
                  <c:v>88.734941482543903</c:v>
                </c:pt>
                <c:pt idx="7">
                  <c:v>81.239179611205998</c:v>
                </c:pt>
                <c:pt idx="8">
                  <c:v>72.954595565795898</c:v>
                </c:pt>
                <c:pt idx="9">
                  <c:v>70.750982284545898</c:v>
                </c:pt>
                <c:pt idx="10">
                  <c:v>71.040137290954505</c:v>
                </c:pt>
                <c:pt idx="11">
                  <c:v>71.865834236145005</c:v>
                </c:pt>
              </c:numCache>
            </c:numRef>
          </c:val>
          <c:smooth val="0"/>
          <c:extLst>
            <c:ext xmlns:c16="http://schemas.microsoft.com/office/drawing/2014/chart" uri="{C3380CC4-5D6E-409C-BE32-E72D297353CC}">
              <c16:uniqueId val="{00000002-F15F-4E20-9E0D-692E72FE34E2}"/>
            </c:ext>
          </c:extLst>
        </c:ser>
        <c:ser>
          <c:idx val="4"/>
          <c:order val="3"/>
          <c:tx>
            <c:strRef>
              <c:f>Sheet3!$E$1</c:f>
              <c:strCache>
                <c:ptCount val="1"/>
                <c:pt idx="0">
                  <c:v>4 PM nodes</c:v>
                </c:pt>
              </c:strCache>
            </c:strRef>
          </c:tx>
          <c:spPr>
            <a:ln w="50800" cap="rnd">
              <a:solidFill>
                <a:schemeClr val="accent1"/>
              </a:solidFill>
              <a:round/>
            </a:ln>
            <a:effectLst/>
          </c:spPr>
          <c:marker>
            <c:symbol val="circle"/>
            <c:size val="12"/>
            <c:spPr>
              <a:solidFill>
                <a:schemeClr val="accent1"/>
              </a:solidFill>
              <a:ln w="9525">
                <a:solidFill>
                  <a:schemeClr val="accent1"/>
                </a:solidFill>
              </a:ln>
              <a:effectLst/>
            </c:spPr>
          </c:marker>
          <c:cat>
            <c:numRef>
              <c:f>Sheet3!$A$2:$A$13</c:f>
              <c:numCache>
                <c:formatCode>General</c:formatCode>
                <c:ptCount val="12"/>
                <c:pt idx="0">
                  <c:v>1</c:v>
                </c:pt>
                <c:pt idx="1">
                  <c:v>2</c:v>
                </c:pt>
                <c:pt idx="2">
                  <c:v>4</c:v>
                </c:pt>
                <c:pt idx="3">
                  <c:v>8</c:v>
                </c:pt>
                <c:pt idx="4">
                  <c:v>16</c:v>
                </c:pt>
                <c:pt idx="5">
                  <c:v>56</c:v>
                </c:pt>
                <c:pt idx="6">
                  <c:v>84</c:v>
                </c:pt>
                <c:pt idx="7">
                  <c:v>112</c:v>
                </c:pt>
                <c:pt idx="8">
                  <c:v>140</c:v>
                </c:pt>
                <c:pt idx="9">
                  <c:v>168</c:v>
                </c:pt>
                <c:pt idx="10">
                  <c:v>196</c:v>
                </c:pt>
                <c:pt idx="11">
                  <c:v>224</c:v>
                </c:pt>
              </c:numCache>
            </c:numRef>
          </c:cat>
          <c:val>
            <c:numRef>
              <c:f>Sheet3!$E$2:$E$13</c:f>
              <c:numCache>
                <c:formatCode>General</c:formatCode>
                <c:ptCount val="12"/>
                <c:pt idx="0">
                  <c:v>15.222799301147401</c:v>
                </c:pt>
                <c:pt idx="1">
                  <c:v>30.504191398620598</c:v>
                </c:pt>
                <c:pt idx="2">
                  <c:v>61.258374214172299</c:v>
                </c:pt>
                <c:pt idx="3">
                  <c:v>111.53103351593001</c:v>
                </c:pt>
                <c:pt idx="4">
                  <c:v>158.77112007141099</c:v>
                </c:pt>
                <c:pt idx="5">
                  <c:v>174.420448303222</c:v>
                </c:pt>
                <c:pt idx="6">
                  <c:v>178.93637752532899</c:v>
                </c:pt>
                <c:pt idx="7">
                  <c:v>177.08493900299001</c:v>
                </c:pt>
                <c:pt idx="8">
                  <c:v>177.05859565734801</c:v>
                </c:pt>
                <c:pt idx="9">
                  <c:v>175.44026756286601</c:v>
                </c:pt>
                <c:pt idx="10">
                  <c:v>168.15160274505601</c:v>
                </c:pt>
                <c:pt idx="11">
                  <c:v>156.121041297912</c:v>
                </c:pt>
              </c:numCache>
            </c:numRef>
          </c:val>
          <c:smooth val="0"/>
          <c:extLst>
            <c:ext xmlns:c16="http://schemas.microsoft.com/office/drawing/2014/chart" uri="{C3380CC4-5D6E-409C-BE32-E72D297353CC}">
              <c16:uniqueId val="{00000003-F15F-4E20-9E0D-692E72FE34E2}"/>
            </c:ext>
          </c:extLst>
        </c:ser>
        <c:dLbls>
          <c:showLegendKey val="0"/>
          <c:showVal val="0"/>
          <c:showCatName val="0"/>
          <c:showSerName val="0"/>
          <c:showPercent val="0"/>
          <c:showBubbleSize val="0"/>
        </c:dLbls>
        <c:marker val="1"/>
        <c:smooth val="0"/>
        <c:axId val="530353968"/>
        <c:axId val="530355616"/>
      </c:lineChart>
      <c:catAx>
        <c:axId val="530353968"/>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a:t>#</a:t>
                </a:r>
                <a:r>
                  <a:rPr lang="zh-CN"/>
                  <a:t> </a:t>
                </a:r>
                <a:r>
                  <a:rPr lang="en-US"/>
                  <a:t>threads</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355616"/>
        <c:crosses val="autoZero"/>
        <c:auto val="1"/>
        <c:lblAlgn val="ctr"/>
        <c:lblOffset val="100"/>
        <c:noMultiLvlLbl val="0"/>
      </c:catAx>
      <c:valAx>
        <c:axId val="530355616"/>
        <c:scaling>
          <c:orientation val="minMax"/>
        </c:scaling>
        <c:delete val="0"/>
        <c:axPos val="l"/>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a:t>Thourghput (GiB/s)</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title>
        <c:numFmt formatCode="General" sourceLinked="1"/>
        <c:majorTickMark val="none"/>
        <c:minorTickMark val="none"/>
        <c:tickLblPos val="nextTo"/>
        <c:spPr>
          <a:noFill/>
          <a:ln>
            <a:solidFill>
              <a:schemeClr val="accent3"/>
            </a:solid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CH"/>
          </a:p>
        </c:txPr>
        <c:crossAx val="530353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000">
          <a:latin typeface="Calibri" panose="020F0502020204030204" pitchFamily="34" charset="0"/>
          <a:cs typeface="Calibri" panose="020F050202020403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'read (2)'!$B$1</c:f>
              <c:strCache>
                <c:ptCount val="1"/>
                <c:pt idx="0">
                  <c:v>Maximum</c:v>
                </c:pt>
              </c:strCache>
            </c:strRef>
          </c:tx>
          <c:spPr>
            <a:ln w="50800" cmpd="sng">
              <a:noFill/>
            </a:ln>
          </c:spPr>
          <c:marker>
            <c:symbol val="none"/>
          </c:marker>
          <c:cat>
            <c:numRef>
              <c:f>'read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 (2)'!$B$2:$B$14</c:f>
              <c:numCache>
                <c:formatCode>General</c:formatCode>
                <c:ptCount val="13"/>
                <c:pt idx="0">
                  <c:v>40</c:v>
                </c:pt>
                <c:pt idx="1">
                  <c:v>40</c:v>
                </c:pt>
                <c:pt idx="2">
                  <c:v>40</c:v>
                </c:pt>
                <c:pt idx="3">
                  <c:v>40</c:v>
                </c:pt>
                <c:pt idx="4">
                  <c:v>40</c:v>
                </c:pt>
                <c:pt idx="5">
                  <c:v>40</c:v>
                </c:pt>
                <c:pt idx="6">
                  <c:v>40</c:v>
                </c:pt>
                <c:pt idx="7">
                  <c:v>40</c:v>
                </c:pt>
                <c:pt idx="8">
                  <c:v>40</c:v>
                </c:pt>
                <c:pt idx="9">
                  <c:v>40</c:v>
                </c:pt>
                <c:pt idx="10">
                  <c:v>40</c:v>
                </c:pt>
                <c:pt idx="11">
                  <c:v>40</c:v>
                </c:pt>
                <c:pt idx="12">
                  <c:v>40</c:v>
                </c:pt>
              </c:numCache>
            </c:numRef>
          </c:val>
          <c:smooth val="0"/>
          <c:extLst>
            <c:ext xmlns:c16="http://schemas.microsoft.com/office/drawing/2014/chart" uri="{C3380CC4-5D6E-409C-BE32-E72D297353CC}">
              <c16:uniqueId val="{00000000-F523-4F69-80CE-D6E638F1E1E7}"/>
            </c:ext>
          </c:extLst>
        </c:ser>
        <c:ser>
          <c:idx val="1"/>
          <c:order val="1"/>
          <c:tx>
            <c:strRef>
              <c:f>'read (2)'!$C$1</c:f>
              <c:strCache>
                <c:ptCount val="1"/>
                <c:pt idx="0">
                  <c:v>Ext4</c:v>
                </c:pt>
              </c:strCache>
            </c:strRef>
          </c:tx>
          <c:spPr>
            <a:ln w="50800" cmpd="sng">
              <a:solidFill>
                <a:schemeClr val="accent1"/>
              </a:solidFill>
            </a:ln>
          </c:spPr>
          <c:marker>
            <c:symbol val="triangle"/>
            <c:size val="12"/>
            <c:spPr>
              <a:solidFill>
                <a:schemeClr val="accent1"/>
              </a:solidFill>
              <a:ln w="12700" cmpd="sng">
                <a:noFill/>
              </a:ln>
            </c:spPr>
          </c:marker>
          <c:cat>
            <c:numRef>
              <c:f>'read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 (2)'!$C$2:$C$14</c:f>
              <c:numCache>
                <c:formatCode>General</c:formatCode>
                <c:ptCount val="13"/>
                <c:pt idx="0">
                  <c:v>3.0315136718</c:v>
                </c:pt>
                <c:pt idx="1">
                  <c:v>5.9070410155999999</c:v>
                </c:pt>
                <c:pt idx="2">
                  <c:v>11.2585449218</c:v>
                </c:pt>
                <c:pt idx="3">
                  <c:v>20.392548828100001</c:v>
                </c:pt>
                <c:pt idx="4">
                  <c:v>29.1506933593</c:v>
                </c:pt>
                <c:pt idx="5">
                  <c:v>26.922744140599999</c:v>
                </c:pt>
                <c:pt idx="6">
                  <c:v>27.301523437499998</c:v>
                </c:pt>
                <c:pt idx="7">
                  <c:v>25.664853515600001</c:v>
                </c:pt>
                <c:pt idx="8">
                  <c:v>24.889746093700001</c:v>
                </c:pt>
                <c:pt idx="9">
                  <c:v>23.027861328099998</c:v>
                </c:pt>
                <c:pt idx="10">
                  <c:v>21.882763671799999</c:v>
                </c:pt>
                <c:pt idx="11">
                  <c:v>21.237656250000001</c:v>
                </c:pt>
                <c:pt idx="12">
                  <c:v>13.3620996093</c:v>
                </c:pt>
              </c:numCache>
            </c:numRef>
          </c:val>
          <c:smooth val="0"/>
          <c:extLst>
            <c:ext xmlns:c16="http://schemas.microsoft.com/office/drawing/2014/chart" uri="{C3380CC4-5D6E-409C-BE32-E72D297353CC}">
              <c16:uniqueId val="{00000001-F523-4F69-80CE-D6E638F1E1E7}"/>
            </c:ext>
          </c:extLst>
        </c:ser>
        <c:dLbls>
          <c:showLegendKey val="0"/>
          <c:showVal val="0"/>
          <c:showCatName val="0"/>
          <c:showSerName val="0"/>
          <c:showPercent val="0"/>
          <c:showBubbleSize val="0"/>
        </c:dLbls>
        <c:smooth val="0"/>
        <c:axId val="1039472570"/>
        <c:axId val="858256601"/>
      </c:lineChart>
      <c:catAx>
        <c:axId val="103947257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858256601"/>
        <c:crosses val="autoZero"/>
        <c:auto val="1"/>
        <c:lblAlgn val="ctr"/>
        <c:lblOffset val="100"/>
        <c:noMultiLvlLbl val="1"/>
      </c:catAx>
      <c:valAx>
        <c:axId val="858256601"/>
        <c:scaling>
          <c:orientation val="minMax"/>
        </c:scaling>
        <c:delete val="0"/>
        <c:axPos val="l"/>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039472570"/>
        <c:crosses val="autoZero"/>
        <c:crossBetween val="between"/>
        <c:majorUnit val="10"/>
      </c:valAx>
    </c:plotArea>
    <c:plotVisOnly val="1"/>
    <c:dispBlanksAs val="zero"/>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 (2)'!$B$1</c:f>
              <c:strCache>
                <c:ptCount val="1"/>
                <c:pt idx="0">
                  <c:v>Maximum</c:v>
                </c:pt>
              </c:strCache>
            </c:strRef>
          </c:tx>
          <c:spPr>
            <a:ln w="38100" cmpd="sng">
              <a:noFill/>
            </a:ln>
          </c:spPr>
          <c:marker>
            <c:symbol val="none"/>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(2)'!$B$2:$B$14</c:f>
              <c:numCache>
                <c:formatCode>General</c:formatCode>
                <c:ptCount val="13"/>
                <c:pt idx="0">
                  <c:v>10</c:v>
                </c:pt>
                <c:pt idx="1">
                  <c:v>10</c:v>
                </c:pt>
                <c:pt idx="2">
                  <c:v>10</c:v>
                </c:pt>
                <c:pt idx="3">
                  <c:v>10</c:v>
                </c:pt>
                <c:pt idx="4">
                  <c:v>10</c:v>
                </c:pt>
                <c:pt idx="5">
                  <c:v>10</c:v>
                </c:pt>
                <c:pt idx="6">
                  <c:v>10</c:v>
                </c:pt>
                <c:pt idx="7">
                  <c:v>10</c:v>
                </c:pt>
                <c:pt idx="8">
                  <c:v>10</c:v>
                </c:pt>
                <c:pt idx="9">
                  <c:v>10</c:v>
                </c:pt>
                <c:pt idx="10">
                  <c:v>10</c:v>
                </c:pt>
                <c:pt idx="11">
                  <c:v>10</c:v>
                </c:pt>
                <c:pt idx="12">
                  <c:v>10</c:v>
                </c:pt>
              </c:numCache>
            </c:numRef>
          </c:val>
          <c:smooth val="0"/>
          <c:extLst>
            <c:ext xmlns:c16="http://schemas.microsoft.com/office/drawing/2014/chart" uri="{C3380CC4-5D6E-409C-BE32-E72D297353CC}">
              <c16:uniqueId val="{00000000-02E8-47D9-931F-1B28E5B9BC4D}"/>
            </c:ext>
          </c:extLst>
        </c:ser>
        <c:ser>
          <c:idx val="1"/>
          <c:order val="1"/>
          <c:tx>
            <c:strRef>
              <c:f>'write (2)'!$C$1</c:f>
              <c:strCache>
                <c:ptCount val="1"/>
                <c:pt idx="0">
                  <c:v>Ext4</c:v>
                </c:pt>
              </c:strCache>
            </c:strRef>
          </c:tx>
          <c:spPr>
            <a:ln w="50800" cmpd="sng">
              <a:solidFill>
                <a:schemeClr val="accent1"/>
              </a:solidFill>
            </a:ln>
          </c:spPr>
          <c:marker>
            <c:symbol val="triangle"/>
            <c:size val="12"/>
            <c:spPr>
              <a:solidFill>
                <a:schemeClr val="accent1"/>
              </a:solidFill>
              <a:ln cmpd="sng">
                <a:noFill/>
              </a:ln>
            </c:spPr>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02E8-47D9-931F-1B28E5B9BC4D}"/>
            </c:ext>
          </c:extLst>
        </c:ser>
        <c:dLbls>
          <c:showLegendKey val="0"/>
          <c:showVal val="0"/>
          <c:showCatName val="0"/>
          <c:showSerName val="0"/>
          <c:showPercent val="0"/>
          <c:showBubbleSize val="0"/>
        </c:dLbls>
        <c:smooth val="0"/>
        <c:axId val="1104304155"/>
        <c:axId val="146651454"/>
      </c:lineChart>
      <c:catAx>
        <c:axId val="1104304155"/>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1600" b="1" dirty="0">
                    <a:solidFill>
                      <a:srgbClr val="00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threads</a:t>
                </a:r>
                <a:endParaRPr lang="en-US" sz="1600" b="1" dirty="0">
                  <a:solidFill>
                    <a:srgbClr val="000000"/>
                  </a:solidFill>
                  <a:latin typeface="Calibri" panose="020F0502020204030204" pitchFamily="34" charset="0"/>
                  <a:cs typeface="Calibri" panose="020F0502020204030204" pitchFamily="34" charset="0"/>
                </a:endParaRP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46651454"/>
        <c:crosses val="autoZero"/>
        <c:auto val="1"/>
        <c:lblAlgn val="ctr"/>
        <c:lblOffset val="100"/>
        <c:noMultiLvlLbl val="1"/>
      </c:catAx>
      <c:valAx>
        <c:axId val="14665145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104304155"/>
        <c:crosses val="autoZero"/>
        <c:crossBetween val="between"/>
      </c:valAx>
    </c:plotArea>
    <c:plotVisOnly val="1"/>
    <c:dispBlanksAs val="zero"/>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 (2)'!$B$1</c:f>
              <c:strCache>
                <c:ptCount val="1"/>
                <c:pt idx="0">
                  <c:v>Maximum</c:v>
                </c:pt>
              </c:strCache>
            </c:strRef>
          </c:tx>
          <c:spPr>
            <a:ln w="38100" cmpd="sng">
              <a:noFill/>
            </a:ln>
          </c:spPr>
          <c:marker>
            <c:symbol val="none"/>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(2)'!$B$2:$B$14</c:f>
              <c:numCache>
                <c:formatCode>General</c:formatCode>
                <c:ptCount val="13"/>
                <c:pt idx="0">
                  <c:v>10</c:v>
                </c:pt>
                <c:pt idx="1">
                  <c:v>10</c:v>
                </c:pt>
                <c:pt idx="2">
                  <c:v>10</c:v>
                </c:pt>
                <c:pt idx="3">
                  <c:v>10</c:v>
                </c:pt>
                <c:pt idx="4">
                  <c:v>10</c:v>
                </c:pt>
                <c:pt idx="5">
                  <c:v>10</c:v>
                </c:pt>
                <c:pt idx="6">
                  <c:v>10</c:v>
                </c:pt>
                <c:pt idx="7">
                  <c:v>10</c:v>
                </c:pt>
                <c:pt idx="8">
                  <c:v>10</c:v>
                </c:pt>
                <c:pt idx="9">
                  <c:v>10</c:v>
                </c:pt>
                <c:pt idx="10">
                  <c:v>10</c:v>
                </c:pt>
                <c:pt idx="11">
                  <c:v>10</c:v>
                </c:pt>
                <c:pt idx="12">
                  <c:v>10</c:v>
                </c:pt>
              </c:numCache>
            </c:numRef>
          </c:val>
          <c:smooth val="0"/>
          <c:extLst>
            <c:ext xmlns:c16="http://schemas.microsoft.com/office/drawing/2014/chart" uri="{C3380CC4-5D6E-409C-BE32-E72D297353CC}">
              <c16:uniqueId val="{00000000-02E8-47D9-931F-1B28E5B9BC4D}"/>
            </c:ext>
          </c:extLst>
        </c:ser>
        <c:ser>
          <c:idx val="1"/>
          <c:order val="1"/>
          <c:tx>
            <c:strRef>
              <c:f>'write (2)'!$C$1</c:f>
              <c:strCache>
                <c:ptCount val="1"/>
                <c:pt idx="0">
                  <c:v>Ext4</c:v>
                </c:pt>
              </c:strCache>
            </c:strRef>
          </c:tx>
          <c:spPr>
            <a:ln w="50800" cmpd="sng">
              <a:solidFill>
                <a:schemeClr val="accent1"/>
              </a:solidFill>
            </a:ln>
          </c:spPr>
          <c:marker>
            <c:symbol val="triangle"/>
            <c:size val="12"/>
            <c:spPr>
              <a:solidFill>
                <a:schemeClr val="accent1"/>
              </a:solidFill>
              <a:ln cmpd="sng">
                <a:noFill/>
              </a:ln>
            </c:spPr>
          </c:marker>
          <c:cat>
            <c:numRef>
              <c:f>'write (2)'!$A$2:$A$14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 (2)'!$C$2:$C$14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02E8-47D9-931F-1B28E5B9BC4D}"/>
            </c:ext>
          </c:extLst>
        </c:ser>
        <c:dLbls>
          <c:showLegendKey val="0"/>
          <c:showVal val="0"/>
          <c:showCatName val="0"/>
          <c:showSerName val="0"/>
          <c:showPercent val="0"/>
          <c:showBubbleSize val="0"/>
        </c:dLbls>
        <c:smooth val="0"/>
        <c:axId val="1104304155"/>
        <c:axId val="146651454"/>
      </c:lineChart>
      <c:catAx>
        <c:axId val="1104304155"/>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1600" b="1" dirty="0">
                    <a:solidFill>
                      <a:srgbClr val="000000"/>
                    </a:solidFill>
                    <a:latin typeface="Calibri" panose="020F0502020204030204" pitchFamily="34" charset="0"/>
                    <a:cs typeface="Calibri" panose="020F0502020204030204" pitchFamily="34" charset="0"/>
                  </a:rPr>
                  <a:t># </a:t>
                </a:r>
                <a:r>
                  <a:rPr lang="en-US" sz="2000" b="1" dirty="0">
                    <a:solidFill>
                      <a:srgbClr val="000000"/>
                    </a:solidFill>
                    <a:latin typeface="Calibri" panose="020F0502020204030204" pitchFamily="34" charset="0"/>
                    <a:cs typeface="Calibri" panose="020F0502020204030204" pitchFamily="34" charset="0"/>
                  </a:rPr>
                  <a:t>threads</a:t>
                </a:r>
                <a:endParaRPr lang="en-US" sz="1600" b="1" dirty="0">
                  <a:solidFill>
                    <a:srgbClr val="000000"/>
                  </a:solidFill>
                  <a:latin typeface="Calibri" panose="020F0502020204030204" pitchFamily="34" charset="0"/>
                  <a:cs typeface="Calibri" panose="020F0502020204030204" pitchFamily="34" charset="0"/>
                </a:endParaRP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46651454"/>
        <c:crosses val="autoZero"/>
        <c:auto val="1"/>
        <c:lblAlgn val="ctr"/>
        <c:lblOffset val="100"/>
        <c:noMultiLvlLbl val="1"/>
      </c:catAx>
      <c:valAx>
        <c:axId val="14665145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a:t>
                </a:r>
                <a:r>
                  <a:rPr lang="en-US" sz="2000" b="1" dirty="0" err="1">
                    <a:solidFill>
                      <a:srgbClr val="000000"/>
                    </a:solidFill>
                    <a:latin typeface="Calibri" panose="020F0502020204030204" pitchFamily="34" charset="0"/>
                    <a:cs typeface="Calibri" panose="020F0502020204030204" pitchFamily="34" charset="0"/>
                  </a:rPr>
                  <a:t>GiB</a:t>
                </a:r>
                <a:r>
                  <a:rPr lang="en-US" sz="2000" b="1" dirty="0">
                    <a:solidFill>
                      <a:srgbClr val="000000"/>
                    </a:solidFill>
                    <a:latin typeface="Calibri" panose="020F0502020204030204" pitchFamily="34" charset="0"/>
                    <a:cs typeface="Calibri" panose="020F0502020204030204" pitchFamily="34" charset="0"/>
                  </a:rPr>
                  <a:t>/s)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104304155"/>
        <c:crosses val="autoZero"/>
        <c:crossBetween val="between"/>
      </c:valAx>
    </c:plotArea>
    <c:plotVisOnly val="1"/>
    <c:dispBlanksAs val="zero"/>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write!$B$1</c:f>
              <c:strCache>
                <c:ptCount val="1"/>
                <c:pt idx="0">
                  <c:v>Maximum</c:v>
                </c:pt>
              </c:strCache>
            </c:strRef>
          </c:tx>
          <c:spPr>
            <a:ln w="50800" cmpd="sng">
              <a:solidFill>
                <a:srgbClr val="C00000"/>
              </a:solidFill>
            </a:ln>
          </c:spPr>
          <c:marker>
            <c:symbol val="none"/>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write!$B$2:$B$14</c:f>
              <c:numCache>
                <c:formatCode>General</c:formatCode>
                <c:ptCount val="13"/>
                <c:pt idx="0">
                  <c:v>80</c:v>
                </c:pt>
                <c:pt idx="1">
                  <c:v>80</c:v>
                </c:pt>
                <c:pt idx="2">
                  <c:v>80</c:v>
                </c:pt>
                <c:pt idx="3">
                  <c:v>80</c:v>
                </c:pt>
                <c:pt idx="4">
                  <c:v>80</c:v>
                </c:pt>
                <c:pt idx="5">
                  <c:v>80</c:v>
                </c:pt>
                <c:pt idx="6">
                  <c:v>80</c:v>
                </c:pt>
                <c:pt idx="7">
                  <c:v>80</c:v>
                </c:pt>
                <c:pt idx="8">
                  <c:v>80</c:v>
                </c:pt>
                <c:pt idx="9">
                  <c:v>80</c:v>
                </c:pt>
                <c:pt idx="10">
                  <c:v>80</c:v>
                </c:pt>
                <c:pt idx="11">
                  <c:v>80</c:v>
                </c:pt>
                <c:pt idx="12">
                  <c:v>80</c:v>
                </c:pt>
              </c:numCache>
            </c:numRef>
          </c:val>
          <c:smooth val="0"/>
          <c:extLst>
            <c:ext xmlns:c16="http://schemas.microsoft.com/office/drawing/2014/chart" uri="{C3380CC4-5D6E-409C-BE32-E72D297353CC}">
              <c16:uniqueId val="{00000000-12BE-4460-812E-DC337F15490A}"/>
            </c:ext>
          </c:extLst>
        </c:ser>
        <c:ser>
          <c:idx val="1"/>
          <c:order val="1"/>
          <c:tx>
            <c:strRef>
              <c:f>write!$C$1</c:f>
              <c:strCache>
                <c:ptCount val="1"/>
                <c:pt idx="0">
                  <c:v>Ext4</c:v>
                </c:pt>
              </c:strCache>
            </c:strRef>
          </c:tx>
          <c:spPr>
            <a:ln cmpd="sng">
              <a:noFill/>
            </a:ln>
          </c:spPr>
          <c:marker>
            <c:symbol val="circle"/>
            <c:size val="7"/>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12BE-4460-812E-DC337F15490A}"/>
            </c:ext>
          </c:extLst>
        </c:ser>
        <c:ser>
          <c:idx val="2"/>
          <c:order val="2"/>
          <c:tx>
            <c:strRef>
              <c:f>write!$D$1</c:f>
              <c:strCache>
                <c:ptCount val="1"/>
                <c:pt idx="0">
                  <c:v>NOVA</c:v>
                </c:pt>
              </c:strCache>
            </c:strRef>
          </c:tx>
          <c:spPr>
            <a:ln w="50800" cmpd="sng">
              <a:noFill/>
            </a:ln>
          </c:spPr>
          <c:marker>
            <c:symbol val="triangle"/>
            <c:size val="12"/>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write!$D$2:$D$14</c:f>
              <c:numCache>
                <c:formatCode>General</c:formatCode>
                <c:ptCount val="13"/>
                <c:pt idx="0">
                  <c:v>1.6779479980468699</c:v>
                </c:pt>
                <c:pt idx="1">
                  <c:v>3.1905422210693302</c:v>
                </c:pt>
                <c:pt idx="2">
                  <c:v>5.5556735992431596</c:v>
                </c:pt>
                <c:pt idx="3">
                  <c:v>7.9620990753173801</c:v>
                </c:pt>
                <c:pt idx="4">
                  <c:v>7.2989444732665998</c:v>
                </c:pt>
                <c:pt idx="5">
                  <c:v>5.6799774169921804</c:v>
                </c:pt>
                <c:pt idx="6">
                  <c:v>3.1611328125</c:v>
                </c:pt>
                <c:pt idx="7">
                  <c:v>1.36271572113037</c:v>
                </c:pt>
                <c:pt idx="8">
                  <c:v>0.76010704040527299</c:v>
                </c:pt>
                <c:pt idx="9">
                  <c:v>0.72975063323974598</c:v>
                </c:pt>
                <c:pt idx="10">
                  <c:v>0.74572563171386697</c:v>
                </c:pt>
                <c:pt idx="11">
                  <c:v>0.77436256408691395</c:v>
                </c:pt>
                <c:pt idx="12">
                  <c:v>0.76252269744873002</c:v>
                </c:pt>
              </c:numCache>
            </c:numRef>
          </c:val>
          <c:smooth val="0"/>
          <c:extLst>
            <c:ext xmlns:c16="http://schemas.microsoft.com/office/drawing/2014/chart" uri="{C3380CC4-5D6E-409C-BE32-E72D297353CC}">
              <c16:uniqueId val="{00000002-12BE-4460-812E-DC337F15490A}"/>
            </c:ext>
          </c:extLst>
        </c:ser>
        <c:ser>
          <c:idx val="3"/>
          <c:order val="3"/>
          <c:tx>
            <c:strRef>
              <c:f>write!$E$1</c:f>
              <c:strCache>
                <c:ptCount val="1"/>
                <c:pt idx="0">
                  <c:v>Ext4-RAID</c:v>
                </c:pt>
              </c:strCache>
            </c:strRef>
          </c:tx>
          <c:spPr>
            <a:ln w="50800" cmpd="sng">
              <a:noFill/>
            </a:ln>
          </c:spPr>
          <c:marker>
            <c:symbol val="square"/>
            <c:size val="12"/>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write!$E$2:$E$14</c:f>
              <c:numCache>
                <c:formatCode>General</c:formatCode>
                <c:ptCount val="13"/>
                <c:pt idx="0">
                  <c:v>0.72673320770263605</c:v>
                </c:pt>
                <c:pt idx="1">
                  <c:v>1.4394388198852499</c:v>
                </c:pt>
                <c:pt idx="2">
                  <c:v>2.8447675704956001</c:v>
                </c:pt>
                <c:pt idx="3">
                  <c:v>5.6107015609741202</c:v>
                </c:pt>
                <c:pt idx="4">
                  <c:v>10.559008598327599</c:v>
                </c:pt>
                <c:pt idx="5">
                  <c:v>15.925935745239199</c:v>
                </c:pt>
                <c:pt idx="6">
                  <c:v>3.4725828170776301</c:v>
                </c:pt>
                <c:pt idx="7">
                  <c:v>3.6536054611206001</c:v>
                </c:pt>
                <c:pt idx="8">
                  <c:v>3.45154380798339</c:v>
                </c:pt>
                <c:pt idx="9">
                  <c:v>4.09128665924072</c:v>
                </c:pt>
                <c:pt idx="10">
                  <c:v>4.1005973815917898</c:v>
                </c:pt>
                <c:pt idx="11">
                  <c:v>4.0366649627685502</c:v>
                </c:pt>
                <c:pt idx="12">
                  <c:v>4.2388439178466797</c:v>
                </c:pt>
              </c:numCache>
            </c:numRef>
          </c:val>
          <c:smooth val="0"/>
          <c:extLst>
            <c:ext xmlns:c16="http://schemas.microsoft.com/office/drawing/2014/chart" uri="{C3380CC4-5D6E-409C-BE32-E72D297353CC}">
              <c16:uniqueId val="{00000003-12BE-4460-812E-DC337F15490A}"/>
            </c:ext>
          </c:extLst>
        </c:ser>
        <c:ser>
          <c:idx val="4"/>
          <c:order val="4"/>
          <c:tx>
            <c:strRef>
              <c:f>write!$F$1</c:f>
              <c:strCache>
                <c:ptCount val="1"/>
                <c:pt idx="0">
                  <c:v>OdinFS</c:v>
                </c:pt>
              </c:strCache>
            </c:strRef>
          </c:tx>
          <c:spPr>
            <a:ln w="50800" cmpd="sng">
              <a:noFill/>
            </a:ln>
          </c:spPr>
          <c:marker>
            <c:symbol val="circle"/>
            <c:size val="12"/>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write!$F$2:$F$14</c:f>
              <c:numCache>
                <c:formatCode>General</c:formatCode>
                <c:ptCount val="13"/>
                <c:pt idx="0">
                  <c:v>14.7529582977294</c:v>
                </c:pt>
                <c:pt idx="1">
                  <c:v>27.704349517822202</c:v>
                </c:pt>
                <c:pt idx="2">
                  <c:v>43.661932945251401</c:v>
                </c:pt>
                <c:pt idx="3">
                  <c:v>56.037129402160602</c:v>
                </c:pt>
                <c:pt idx="4">
                  <c:v>61.120032310485797</c:v>
                </c:pt>
                <c:pt idx="5">
                  <c:v>61.120032310485797</c:v>
                </c:pt>
                <c:pt idx="6">
                  <c:v>63.0798435211181</c:v>
                </c:pt>
                <c:pt idx="7">
                  <c:v>63.008997917175201</c:v>
                </c:pt>
                <c:pt idx="8">
                  <c:v>62.864676475524902</c:v>
                </c:pt>
                <c:pt idx="9">
                  <c:v>62.319027900695801</c:v>
                </c:pt>
                <c:pt idx="10">
                  <c:v>62.5887899398803</c:v>
                </c:pt>
                <c:pt idx="11">
                  <c:v>62.825672149658203</c:v>
                </c:pt>
                <c:pt idx="12">
                  <c:v>62.869351387023897</c:v>
                </c:pt>
              </c:numCache>
            </c:numRef>
          </c:val>
          <c:smooth val="0"/>
          <c:extLst>
            <c:ext xmlns:c16="http://schemas.microsoft.com/office/drawing/2014/chart" uri="{C3380CC4-5D6E-409C-BE32-E72D297353CC}">
              <c16:uniqueId val="{00000004-12BE-4460-812E-DC337F15490A}"/>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15"/>
      </c:valAx>
      <c:spPr>
        <a:noFill/>
        <a:ln w="25400">
          <a:noFill/>
        </a:ln>
      </c:spPr>
    </c:plotArea>
    <c:plotVisOnly val="1"/>
    <c:dispBlanksAs val="zero"/>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read!$B$1</c:f>
              <c:strCache>
                <c:ptCount val="1"/>
                <c:pt idx="0">
                  <c:v>Maximum</c:v>
                </c:pt>
              </c:strCache>
            </c:strRef>
          </c:tx>
          <c:spPr>
            <a:ln w="50800" cmpd="sng">
              <a:solidFill>
                <a:srgbClr val="C00000"/>
              </a:solidFill>
            </a:ln>
          </c:spPr>
          <c:marker>
            <c:symbol val="none"/>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read!$B$2:$B$14</c:f>
              <c:numCache>
                <c:formatCode>General</c:formatCode>
                <c:ptCount val="13"/>
                <c:pt idx="0">
                  <c:v>300</c:v>
                </c:pt>
                <c:pt idx="1">
                  <c:v>300</c:v>
                </c:pt>
                <c:pt idx="2">
                  <c:v>300</c:v>
                </c:pt>
                <c:pt idx="3">
                  <c:v>300</c:v>
                </c:pt>
                <c:pt idx="4">
                  <c:v>300</c:v>
                </c:pt>
                <c:pt idx="5">
                  <c:v>300</c:v>
                </c:pt>
                <c:pt idx="6">
                  <c:v>300</c:v>
                </c:pt>
                <c:pt idx="7">
                  <c:v>300</c:v>
                </c:pt>
                <c:pt idx="8">
                  <c:v>300</c:v>
                </c:pt>
                <c:pt idx="9">
                  <c:v>300</c:v>
                </c:pt>
                <c:pt idx="10">
                  <c:v>300</c:v>
                </c:pt>
                <c:pt idx="11">
                  <c:v>300</c:v>
                </c:pt>
                <c:pt idx="12">
                  <c:v>300</c:v>
                </c:pt>
              </c:numCache>
            </c:numRef>
          </c:val>
          <c:smooth val="0"/>
          <c:extLst>
            <c:ext xmlns:c16="http://schemas.microsoft.com/office/drawing/2014/chart" uri="{C3380CC4-5D6E-409C-BE32-E72D297353CC}">
              <c16:uniqueId val="{00000000-69F4-484C-9E6D-67EB8E2BA296}"/>
            </c:ext>
          </c:extLst>
        </c:ser>
        <c:ser>
          <c:idx val="1"/>
          <c:order val="1"/>
          <c:tx>
            <c:strRef>
              <c:f>read!$C$1</c:f>
              <c:strCache>
                <c:ptCount val="1"/>
                <c:pt idx="0">
                  <c:v>Ext4</c:v>
                </c:pt>
              </c:strCache>
            </c:strRef>
          </c:tx>
          <c:spPr>
            <a:ln w="50800" cmpd="sng">
              <a:noFill/>
            </a:ln>
          </c:spPr>
          <c:marker>
            <c:symbol val="triangle"/>
            <c:size val="12"/>
            <c:spPr>
              <a:no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read!$C$2:$C$14</c:f>
              <c:numCache>
                <c:formatCode>General</c:formatCode>
                <c:ptCount val="13"/>
                <c:pt idx="0">
                  <c:v>3.0315136718</c:v>
                </c:pt>
                <c:pt idx="1">
                  <c:v>5.9070410155999999</c:v>
                </c:pt>
                <c:pt idx="2">
                  <c:v>11.2585449218</c:v>
                </c:pt>
                <c:pt idx="3">
                  <c:v>20.392548828100001</c:v>
                </c:pt>
                <c:pt idx="4">
                  <c:v>29.1506933593</c:v>
                </c:pt>
                <c:pt idx="5">
                  <c:v>26.922744140599999</c:v>
                </c:pt>
                <c:pt idx="6">
                  <c:v>27.301523437499998</c:v>
                </c:pt>
                <c:pt idx="7">
                  <c:v>25.664853515600001</c:v>
                </c:pt>
                <c:pt idx="8">
                  <c:v>24.889746093700001</c:v>
                </c:pt>
                <c:pt idx="9">
                  <c:v>23.027861328099998</c:v>
                </c:pt>
                <c:pt idx="10">
                  <c:v>21.882763671799999</c:v>
                </c:pt>
                <c:pt idx="11">
                  <c:v>21.237656250000001</c:v>
                </c:pt>
                <c:pt idx="12">
                  <c:v>13.3620996093</c:v>
                </c:pt>
              </c:numCache>
            </c:numRef>
          </c:val>
          <c:smooth val="0"/>
          <c:extLst>
            <c:ext xmlns:c16="http://schemas.microsoft.com/office/drawing/2014/chart" uri="{C3380CC4-5D6E-409C-BE32-E72D297353CC}">
              <c16:uniqueId val="{00000001-69F4-484C-9E6D-67EB8E2BA296}"/>
            </c:ext>
          </c:extLst>
        </c:ser>
        <c:ser>
          <c:idx val="3"/>
          <c:order val="2"/>
          <c:tx>
            <c:strRef>
              <c:f>read!$E$1</c:f>
              <c:strCache>
                <c:ptCount val="1"/>
                <c:pt idx="0">
                  <c:v>Ext4-RAID</c:v>
                </c:pt>
              </c:strCache>
            </c:strRef>
          </c:tx>
          <c:spPr>
            <a:ln w="50800" cmpd="sng">
              <a:noFill/>
            </a:ln>
          </c:spPr>
          <c:marker>
            <c:symbol val="square"/>
            <c:size val="12"/>
            <c:spPr>
              <a:no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read!$E$2:$E$14</c:f>
              <c:numCache>
                <c:formatCode>General</c:formatCode>
                <c:ptCount val="13"/>
                <c:pt idx="0">
                  <c:v>2.5439252853393501</c:v>
                </c:pt>
                <c:pt idx="1">
                  <c:v>4.9467744827270499</c:v>
                </c:pt>
                <c:pt idx="2">
                  <c:v>9.7603511810302699</c:v>
                </c:pt>
                <c:pt idx="3">
                  <c:v>18.764739036560002</c:v>
                </c:pt>
                <c:pt idx="4">
                  <c:v>27.610862731933501</c:v>
                </c:pt>
                <c:pt idx="5">
                  <c:v>28.603323936462399</c:v>
                </c:pt>
                <c:pt idx="6">
                  <c:v>56.267159461975098</c:v>
                </c:pt>
                <c:pt idx="7">
                  <c:v>76.611218452453599</c:v>
                </c:pt>
                <c:pt idx="8">
                  <c:v>97.007247924804602</c:v>
                </c:pt>
                <c:pt idx="9">
                  <c:v>113.80168819427401</c:v>
                </c:pt>
                <c:pt idx="10">
                  <c:v>127.64971160888599</c:v>
                </c:pt>
                <c:pt idx="11">
                  <c:v>139.694294929504</c:v>
                </c:pt>
                <c:pt idx="12">
                  <c:v>148.19125175476</c:v>
                </c:pt>
              </c:numCache>
            </c:numRef>
          </c:val>
          <c:smooth val="0"/>
          <c:extLst>
            <c:ext xmlns:c16="http://schemas.microsoft.com/office/drawing/2014/chart" uri="{C3380CC4-5D6E-409C-BE32-E72D297353CC}">
              <c16:uniqueId val="{00000002-69F4-484C-9E6D-67EB8E2BA296}"/>
            </c:ext>
          </c:extLst>
        </c:ser>
        <c:ser>
          <c:idx val="4"/>
          <c:order val="3"/>
          <c:tx>
            <c:strRef>
              <c:f>read!$F$1</c:f>
              <c:strCache>
                <c:ptCount val="1"/>
                <c:pt idx="0">
                  <c:v>OdinFS</c:v>
                </c:pt>
              </c:strCache>
            </c:strRef>
          </c:tx>
          <c:spPr>
            <a:ln w="50800" cmpd="sng">
              <a:noFill/>
            </a:ln>
          </c:spPr>
          <c:marker>
            <c:symbol val="circle"/>
            <c:size val="12"/>
            <c:spPr>
              <a:no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read!$F$2:$F$14</c:f>
              <c:numCache>
                <c:formatCode>General</c:formatCode>
                <c:ptCount val="13"/>
                <c:pt idx="0">
                  <c:v>15.222799301147401</c:v>
                </c:pt>
                <c:pt idx="1">
                  <c:v>30.504191398620598</c:v>
                </c:pt>
                <c:pt idx="2">
                  <c:v>61.258374214172299</c:v>
                </c:pt>
                <c:pt idx="3">
                  <c:v>111.53103351593001</c:v>
                </c:pt>
                <c:pt idx="4">
                  <c:v>158.77112007141099</c:v>
                </c:pt>
                <c:pt idx="5">
                  <c:v>158.77112007141099</c:v>
                </c:pt>
                <c:pt idx="6">
                  <c:v>174.420448303222</c:v>
                </c:pt>
                <c:pt idx="7">
                  <c:v>178.93637752532899</c:v>
                </c:pt>
                <c:pt idx="8">
                  <c:v>177.08493900299001</c:v>
                </c:pt>
                <c:pt idx="9">
                  <c:v>177.05859565734801</c:v>
                </c:pt>
                <c:pt idx="10">
                  <c:v>175.44026756286601</c:v>
                </c:pt>
                <c:pt idx="11">
                  <c:v>168.15160274505601</c:v>
                </c:pt>
                <c:pt idx="12">
                  <c:v>156.121041297912</c:v>
                </c:pt>
              </c:numCache>
            </c:numRef>
          </c:val>
          <c:smooth val="0"/>
          <c:extLst>
            <c:ext xmlns:c16="http://schemas.microsoft.com/office/drawing/2014/chart" uri="{C3380CC4-5D6E-409C-BE32-E72D297353CC}">
              <c16:uniqueId val="{00000003-69F4-484C-9E6D-67EB8E2BA296}"/>
            </c:ext>
          </c:extLst>
        </c:ser>
        <c:dLbls>
          <c:showLegendKey val="0"/>
          <c:showVal val="0"/>
          <c:showCatName val="0"/>
          <c:showSerName val="0"/>
          <c:showPercent val="0"/>
          <c:showBubbleSize val="0"/>
        </c:dLbls>
        <c:smooth val="0"/>
        <c:axId val="1039472570"/>
        <c:axId val="858256601"/>
      </c:lineChart>
      <c:catAx>
        <c:axId val="103947257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 threads</a:t>
                </a:r>
              </a:p>
            </c:rich>
          </c:tx>
          <c:layout>
            <c:manualLayout>
              <c:xMode val="edge"/>
              <c:yMode val="edge"/>
              <c:x val="0.5118262061403509"/>
              <c:y val="0.88417117758784414"/>
            </c:manualLayout>
          </c:layout>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858256601"/>
        <c:crosses val="autoZero"/>
        <c:auto val="1"/>
        <c:lblAlgn val="ctr"/>
        <c:lblOffset val="100"/>
        <c:noMultiLvlLbl val="1"/>
      </c:catAx>
      <c:valAx>
        <c:axId val="858256601"/>
        <c:scaling>
          <c:orientation val="minMax"/>
        </c:scaling>
        <c:delete val="0"/>
        <c:axPos val="l"/>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039472570"/>
        <c:crosses val="autoZero"/>
        <c:crossBetween val="between"/>
        <c:majorUnit val="70"/>
      </c:valAx>
    </c:plotArea>
    <c:plotVisOnly val="1"/>
    <c:dispBlanksAs val="zero"/>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write!$B$1</c:f>
              <c:strCache>
                <c:ptCount val="1"/>
                <c:pt idx="0">
                  <c:v>Maximum</c:v>
                </c:pt>
              </c:strCache>
            </c:strRef>
          </c:tx>
          <c:spPr>
            <a:ln w="50800" cmpd="sng">
              <a:solidFill>
                <a:srgbClr val="C00000"/>
              </a:solidFill>
            </a:ln>
          </c:spPr>
          <c:marker>
            <c:symbol val="none"/>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write!$B$2:$B$14</c:f>
              <c:numCache>
                <c:formatCode>General</c:formatCode>
                <c:ptCount val="13"/>
                <c:pt idx="0">
                  <c:v>80</c:v>
                </c:pt>
                <c:pt idx="1">
                  <c:v>80</c:v>
                </c:pt>
                <c:pt idx="2">
                  <c:v>80</c:v>
                </c:pt>
                <c:pt idx="3">
                  <c:v>80</c:v>
                </c:pt>
                <c:pt idx="4">
                  <c:v>80</c:v>
                </c:pt>
                <c:pt idx="5">
                  <c:v>80</c:v>
                </c:pt>
                <c:pt idx="6">
                  <c:v>80</c:v>
                </c:pt>
                <c:pt idx="7">
                  <c:v>80</c:v>
                </c:pt>
                <c:pt idx="8">
                  <c:v>80</c:v>
                </c:pt>
                <c:pt idx="9">
                  <c:v>80</c:v>
                </c:pt>
                <c:pt idx="10">
                  <c:v>80</c:v>
                </c:pt>
                <c:pt idx="11">
                  <c:v>80</c:v>
                </c:pt>
                <c:pt idx="12">
                  <c:v>80</c:v>
                </c:pt>
              </c:numCache>
            </c:numRef>
          </c:val>
          <c:smooth val="0"/>
          <c:extLst>
            <c:ext xmlns:c16="http://schemas.microsoft.com/office/drawing/2014/chart" uri="{C3380CC4-5D6E-409C-BE32-E72D297353CC}">
              <c16:uniqueId val="{00000000-12BE-4460-812E-DC337F15490A}"/>
            </c:ext>
          </c:extLst>
        </c:ser>
        <c:ser>
          <c:idx val="1"/>
          <c:order val="1"/>
          <c:tx>
            <c:strRef>
              <c:f>write!$C$1</c:f>
              <c:strCache>
                <c:ptCount val="1"/>
                <c:pt idx="0">
                  <c:v>Ext4</c:v>
                </c:pt>
              </c:strCache>
            </c:strRef>
          </c:tx>
          <c:spPr>
            <a:ln cmpd="sng">
              <a:solidFill>
                <a:schemeClr val="accent1"/>
              </a:solidFill>
            </a:ln>
          </c:spPr>
          <c:marker>
            <c:symbol val="circle"/>
            <c:size val="7"/>
            <c:spPr>
              <a:solidFill>
                <a:schemeClr val="accent1"/>
              </a:solidFill>
              <a:ln cmpd="sng">
                <a:solidFill>
                  <a:schemeClr val="accent1"/>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write!$C$2:$C$14</c:f>
              <c:numCache>
                <c:formatCode>General</c:formatCode>
                <c:ptCount val="13"/>
                <c:pt idx="0">
                  <c:v>1.79558277130126</c:v>
                </c:pt>
                <c:pt idx="1">
                  <c:v>3.43282794952392</c:v>
                </c:pt>
                <c:pt idx="2">
                  <c:v>5.9088506698608398</c:v>
                </c:pt>
                <c:pt idx="3">
                  <c:v>8.1227655410766602</c:v>
                </c:pt>
                <c:pt idx="4">
                  <c:v>7.1618480682373002</c:v>
                </c:pt>
                <c:pt idx="5">
                  <c:v>5.6348752975463796</c:v>
                </c:pt>
                <c:pt idx="6">
                  <c:v>3.13393878936767</c:v>
                </c:pt>
                <c:pt idx="7">
                  <c:v>1.31464767456054</c:v>
                </c:pt>
                <c:pt idx="8">
                  <c:v>0.72439479827880804</c:v>
                </c:pt>
                <c:pt idx="9">
                  <c:v>0.68597221374511697</c:v>
                </c:pt>
                <c:pt idx="10">
                  <c:v>0.72099494934081998</c:v>
                </c:pt>
                <c:pt idx="11">
                  <c:v>0.71958160400390603</c:v>
                </c:pt>
                <c:pt idx="12">
                  <c:v>0.71343994140625</c:v>
                </c:pt>
              </c:numCache>
            </c:numRef>
          </c:val>
          <c:smooth val="0"/>
          <c:extLst>
            <c:ext xmlns:c16="http://schemas.microsoft.com/office/drawing/2014/chart" uri="{C3380CC4-5D6E-409C-BE32-E72D297353CC}">
              <c16:uniqueId val="{00000001-12BE-4460-812E-DC337F15490A}"/>
            </c:ext>
          </c:extLst>
        </c:ser>
        <c:ser>
          <c:idx val="2"/>
          <c:order val="2"/>
          <c:tx>
            <c:strRef>
              <c:f>write!$D$1</c:f>
              <c:strCache>
                <c:ptCount val="1"/>
                <c:pt idx="0">
                  <c:v>NOVA</c:v>
                </c:pt>
              </c:strCache>
            </c:strRef>
          </c:tx>
          <c:spPr>
            <a:ln w="50800" cmpd="sng">
              <a:solidFill>
                <a:srgbClr val="3D85C6">
                  <a:alpha val="100000"/>
                </a:srgbClr>
              </a:solidFill>
            </a:ln>
          </c:spPr>
          <c:marker>
            <c:symbol val="triangle"/>
            <c:size val="12"/>
            <c:spPr>
              <a:solidFill>
                <a:srgbClr val="3D85C6">
                  <a:alpha val="100000"/>
                </a:srgbClr>
              </a:solidFill>
              <a:ln cmpd="sng">
                <a:solidFill>
                  <a:srgbClr val="3D85C6">
                    <a:alpha val="100000"/>
                  </a:srgbClr>
                </a:solid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write!$D$2:$D$14</c:f>
              <c:numCache>
                <c:formatCode>General</c:formatCode>
                <c:ptCount val="13"/>
                <c:pt idx="0">
                  <c:v>1.6779479980468699</c:v>
                </c:pt>
                <c:pt idx="1">
                  <c:v>3.1905422210693302</c:v>
                </c:pt>
                <c:pt idx="2">
                  <c:v>5.5556735992431596</c:v>
                </c:pt>
                <c:pt idx="3">
                  <c:v>7.9620990753173801</c:v>
                </c:pt>
                <c:pt idx="4">
                  <c:v>7.2989444732665998</c:v>
                </c:pt>
                <c:pt idx="5">
                  <c:v>5.6799774169921804</c:v>
                </c:pt>
                <c:pt idx="6">
                  <c:v>3.1611328125</c:v>
                </c:pt>
                <c:pt idx="7">
                  <c:v>1.36271572113037</c:v>
                </c:pt>
                <c:pt idx="8">
                  <c:v>0.76010704040527299</c:v>
                </c:pt>
                <c:pt idx="9">
                  <c:v>0.72975063323974598</c:v>
                </c:pt>
                <c:pt idx="10">
                  <c:v>0.74572563171386697</c:v>
                </c:pt>
                <c:pt idx="11">
                  <c:v>0.77436256408691395</c:v>
                </c:pt>
                <c:pt idx="12">
                  <c:v>0.76252269744873002</c:v>
                </c:pt>
              </c:numCache>
            </c:numRef>
          </c:val>
          <c:smooth val="0"/>
          <c:extLst>
            <c:ext xmlns:c16="http://schemas.microsoft.com/office/drawing/2014/chart" uri="{C3380CC4-5D6E-409C-BE32-E72D297353CC}">
              <c16:uniqueId val="{00000002-12BE-4460-812E-DC337F15490A}"/>
            </c:ext>
          </c:extLst>
        </c:ser>
        <c:ser>
          <c:idx val="3"/>
          <c:order val="3"/>
          <c:tx>
            <c:strRef>
              <c:f>write!$E$1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write!$E$2:$E$14</c:f>
              <c:numCache>
                <c:formatCode>General</c:formatCode>
                <c:ptCount val="13"/>
                <c:pt idx="0">
                  <c:v>0.72673320770263605</c:v>
                </c:pt>
                <c:pt idx="1">
                  <c:v>1.4394388198852499</c:v>
                </c:pt>
                <c:pt idx="2">
                  <c:v>2.8447675704956001</c:v>
                </c:pt>
                <c:pt idx="3">
                  <c:v>5.6107015609741202</c:v>
                </c:pt>
                <c:pt idx="4">
                  <c:v>10.559008598327599</c:v>
                </c:pt>
                <c:pt idx="5">
                  <c:v>15.925935745239199</c:v>
                </c:pt>
                <c:pt idx="6">
                  <c:v>3.4725828170776301</c:v>
                </c:pt>
                <c:pt idx="7">
                  <c:v>3.6536054611206001</c:v>
                </c:pt>
                <c:pt idx="8">
                  <c:v>3.45154380798339</c:v>
                </c:pt>
                <c:pt idx="9">
                  <c:v>4.09128665924072</c:v>
                </c:pt>
                <c:pt idx="10">
                  <c:v>4.1005973815917898</c:v>
                </c:pt>
                <c:pt idx="11">
                  <c:v>4.0366649627685502</c:v>
                </c:pt>
                <c:pt idx="12">
                  <c:v>4.2388439178466797</c:v>
                </c:pt>
              </c:numCache>
            </c:numRef>
          </c:val>
          <c:smooth val="0"/>
          <c:extLst>
            <c:ext xmlns:c16="http://schemas.microsoft.com/office/drawing/2014/chart" uri="{C3380CC4-5D6E-409C-BE32-E72D297353CC}">
              <c16:uniqueId val="{00000003-12BE-4460-812E-DC337F15490A}"/>
            </c:ext>
          </c:extLst>
        </c:ser>
        <c:ser>
          <c:idx val="4"/>
          <c:order val="4"/>
          <c:tx>
            <c:strRef>
              <c:f>write!$F$1</c:f>
              <c:strCache>
                <c:ptCount val="1"/>
                <c:pt idx="0">
                  <c:v>OdinFS</c:v>
                </c:pt>
              </c:strCache>
            </c:strRef>
          </c:tx>
          <c:spPr>
            <a:ln w="50800" cmpd="sng">
              <a:noFill/>
            </a:ln>
          </c:spPr>
          <c:marker>
            <c:symbol val="circle"/>
            <c:size val="12"/>
            <c:spPr>
              <a:noFill/>
              <a:ln cmpd="sng">
                <a:noFill/>
              </a:ln>
            </c:spPr>
          </c:marker>
          <c:cat>
            <c:numRef>
              <c:f>write!$A$2:$A$14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write!$F$2:$F$14</c:f>
              <c:numCache>
                <c:formatCode>General</c:formatCode>
                <c:ptCount val="13"/>
                <c:pt idx="0">
                  <c:v>14.7529582977294</c:v>
                </c:pt>
                <c:pt idx="1">
                  <c:v>27.704349517822202</c:v>
                </c:pt>
                <c:pt idx="2">
                  <c:v>43.661932945251401</c:v>
                </c:pt>
                <c:pt idx="3">
                  <c:v>56.037129402160602</c:v>
                </c:pt>
                <c:pt idx="4">
                  <c:v>61.120032310485797</c:v>
                </c:pt>
                <c:pt idx="5">
                  <c:v>61.120032310485797</c:v>
                </c:pt>
                <c:pt idx="6">
                  <c:v>63.0798435211181</c:v>
                </c:pt>
                <c:pt idx="7">
                  <c:v>63.008997917175201</c:v>
                </c:pt>
                <c:pt idx="8">
                  <c:v>62.864676475524902</c:v>
                </c:pt>
                <c:pt idx="9">
                  <c:v>62.319027900695801</c:v>
                </c:pt>
                <c:pt idx="10">
                  <c:v>62.5887899398803</c:v>
                </c:pt>
                <c:pt idx="11">
                  <c:v>62.825672149658203</c:v>
                </c:pt>
                <c:pt idx="12">
                  <c:v>62.869351387023897</c:v>
                </c:pt>
              </c:numCache>
            </c:numRef>
          </c:val>
          <c:smooth val="0"/>
          <c:extLst>
            <c:ext xmlns:c16="http://schemas.microsoft.com/office/drawing/2014/chart" uri="{C3380CC4-5D6E-409C-BE32-E72D297353CC}">
              <c16:uniqueId val="{00000004-12BE-4460-812E-DC337F15490A}"/>
            </c:ext>
          </c:extLst>
        </c:ser>
        <c:dLbls>
          <c:showLegendKey val="0"/>
          <c:showVal val="0"/>
          <c:showCatName val="0"/>
          <c:showSerName val="0"/>
          <c:showPercent val="0"/>
          <c:showBubbleSize val="0"/>
        </c:dLbls>
        <c:smooth val="0"/>
        <c:axId val="1505482310"/>
        <c:axId val="1312488114"/>
      </c:lineChart>
      <c:catAx>
        <c:axId val="1505482310"/>
        <c:scaling>
          <c:orientation val="minMax"/>
        </c:scaling>
        <c:delete val="0"/>
        <c:axPos val="b"/>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 threads</a:t>
                </a:r>
              </a:p>
            </c:rich>
          </c:tx>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312488114"/>
        <c:crosses val="autoZero"/>
        <c:auto val="1"/>
        <c:lblAlgn val="ctr"/>
        <c:lblOffset val="100"/>
        <c:noMultiLvlLbl val="1"/>
      </c:catAx>
      <c:valAx>
        <c:axId val="1312488114"/>
        <c:scaling>
          <c:orientation val="minMax"/>
        </c:scaling>
        <c:delete val="0"/>
        <c:axPos val="l"/>
        <c:title>
          <c:tx>
            <c:rich>
              <a:bodyPr/>
              <a:lstStyle/>
              <a:p>
                <a:pPr lvl="0">
                  <a:defRPr sz="1600" b="1">
                    <a:solidFill>
                      <a:srgbClr val="000000"/>
                    </a:solidFill>
                    <a:latin typeface="Calibri" panose="020F0502020204030204" pitchFamily="34" charset="0"/>
                    <a:cs typeface="Calibri" panose="020F0502020204030204" pitchFamily="34" charset="0"/>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505482310"/>
        <c:crosses val="autoZero"/>
        <c:crossBetween val="between"/>
        <c:majorUnit val="15"/>
      </c:valAx>
    </c:plotArea>
    <c:plotVisOnly val="1"/>
    <c:dispBlanksAs val="zero"/>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1"/>
        <c:ser>
          <c:idx val="0"/>
          <c:order val="0"/>
          <c:tx>
            <c:strRef>
              <c:f>read!$B$1</c:f>
              <c:strCache>
                <c:ptCount val="1"/>
                <c:pt idx="0">
                  <c:v>Maximum</c:v>
                </c:pt>
              </c:strCache>
            </c:strRef>
          </c:tx>
          <c:spPr>
            <a:ln w="50800" cmpd="sng">
              <a:solidFill>
                <a:srgbClr val="C00000"/>
              </a:solidFill>
            </a:ln>
          </c:spPr>
          <c:marker>
            <c:symbol val="none"/>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read!$B$2:$B$14</c:f>
              <c:numCache>
                <c:formatCode>General</c:formatCode>
                <c:ptCount val="13"/>
                <c:pt idx="0">
                  <c:v>300</c:v>
                </c:pt>
                <c:pt idx="1">
                  <c:v>300</c:v>
                </c:pt>
                <c:pt idx="2">
                  <c:v>300</c:v>
                </c:pt>
                <c:pt idx="3">
                  <c:v>300</c:v>
                </c:pt>
                <c:pt idx="4">
                  <c:v>300</c:v>
                </c:pt>
                <c:pt idx="5">
                  <c:v>300</c:v>
                </c:pt>
                <c:pt idx="6">
                  <c:v>300</c:v>
                </c:pt>
                <c:pt idx="7">
                  <c:v>300</c:v>
                </c:pt>
                <c:pt idx="8">
                  <c:v>300</c:v>
                </c:pt>
                <c:pt idx="9">
                  <c:v>300</c:v>
                </c:pt>
                <c:pt idx="10">
                  <c:v>300</c:v>
                </c:pt>
                <c:pt idx="11">
                  <c:v>300</c:v>
                </c:pt>
                <c:pt idx="12">
                  <c:v>300</c:v>
                </c:pt>
              </c:numCache>
            </c:numRef>
          </c:val>
          <c:smooth val="0"/>
          <c:extLst>
            <c:ext xmlns:c16="http://schemas.microsoft.com/office/drawing/2014/chart" uri="{C3380CC4-5D6E-409C-BE32-E72D297353CC}">
              <c16:uniqueId val="{00000000-69F4-484C-9E6D-67EB8E2BA296}"/>
            </c:ext>
          </c:extLst>
        </c:ser>
        <c:ser>
          <c:idx val="1"/>
          <c:order val="1"/>
          <c:tx>
            <c:strRef>
              <c:f>read!$C$1</c:f>
              <c:strCache>
                <c:ptCount val="1"/>
                <c:pt idx="0">
                  <c:v>Ext4</c:v>
                </c:pt>
              </c:strCache>
            </c:strRef>
          </c:tx>
          <c:spPr>
            <a:ln w="50800" cmpd="sng">
              <a:solidFill>
                <a:schemeClr val="accent1"/>
              </a:solidFill>
            </a:ln>
          </c:spPr>
          <c:marker>
            <c:symbol val="triangle"/>
            <c:size val="12"/>
            <c:spPr>
              <a:solidFill>
                <a:schemeClr val="accent1"/>
              </a:solid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read!$C$2:$C$14</c:f>
              <c:numCache>
                <c:formatCode>General</c:formatCode>
                <c:ptCount val="13"/>
                <c:pt idx="0">
                  <c:v>3.0315136718</c:v>
                </c:pt>
                <c:pt idx="1">
                  <c:v>5.9070410155999999</c:v>
                </c:pt>
                <c:pt idx="2">
                  <c:v>11.2585449218</c:v>
                </c:pt>
                <c:pt idx="3">
                  <c:v>20.392548828100001</c:v>
                </c:pt>
                <c:pt idx="4">
                  <c:v>29.1506933593</c:v>
                </c:pt>
                <c:pt idx="5">
                  <c:v>26.922744140599999</c:v>
                </c:pt>
                <c:pt idx="6">
                  <c:v>27.301523437499998</c:v>
                </c:pt>
                <c:pt idx="7">
                  <c:v>25.664853515600001</c:v>
                </c:pt>
                <c:pt idx="8">
                  <c:v>24.889746093700001</c:v>
                </c:pt>
                <c:pt idx="9">
                  <c:v>23.027861328099998</c:v>
                </c:pt>
                <c:pt idx="10">
                  <c:v>21.882763671799999</c:v>
                </c:pt>
                <c:pt idx="11">
                  <c:v>21.237656250000001</c:v>
                </c:pt>
                <c:pt idx="12">
                  <c:v>13.3620996093</c:v>
                </c:pt>
              </c:numCache>
            </c:numRef>
          </c:val>
          <c:smooth val="0"/>
          <c:extLst>
            <c:ext xmlns:c16="http://schemas.microsoft.com/office/drawing/2014/chart" uri="{C3380CC4-5D6E-409C-BE32-E72D297353CC}">
              <c16:uniqueId val="{00000001-69F4-484C-9E6D-67EB8E2BA296}"/>
            </c:ext>
          </c:extLst>
        </c:ser>
        <c:ser>
          <c:idx val="3"/>
          <c:order val="2"/>
          <c:tx>
            <c:strRef>
              <c:f>read!$E$1</c:f>
              <c:strCache>
                <c:ptCount val="1"/>
                <c:pt idx="0">
                  <c:v>Ext4-RAID</c:v>
                </c:pt>
              </c:strCache>
            </c:strRef>
          </c:tx>
          <c:spPr>
            <a:ln w="50800" cmpd="sng">
              <a:solidFill>
                <a:schemeClr val="accent4"/>
              </a:solidFill>
            </a:ln>
          </c:spPr>
          <c:marker>
            <c:symbol val="square"/>
            <c:size val="12"/>
            <c:spPr>
              <a:solidFill>
                <a:schemeClr val="accent4"/>
              </a:solid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read!$E$2:$E$14</c:f>
              <c:numCache>
                <c:formatCode>General</c:formatCode>
                <c:ptCount val="13"/>
                <c:pt idx="0">
                  <c:v>2.5439252853393501</c:v>
                </c:pt>
                <c:pt idx="1">
                  <c:v>4.9467744827270499</c:v>
                </c:pt>
                <c:pt idx="2">
                  <c:v>9.7603511810302699</c:v>
                </c:pt>
                <c:pt idx="3">
                  <c:v>18.764739036560002</c:v>
                </c:pt>
                <c:pt idx="4">
                  <c:v>27.610862731933501</c:v>
                </c:pt>
                <c:pt idx="5">
                  <c:v>28.603323936462399</c:v>
                </c:pt>
                <c:pt idx="6">
                  <c:v>56.267159461975098</c:v>
                </c:pt>
                <c:pt idx="7">
                  <c:v>76.611218452453599</c:v>
                </c:pt>
                <c:pt idx="8">
                  <c:v>97.007247924804602</c:v>
                </c:pt>
                <c:pt idx="9">
                  <c:v>113.80168819427401</c:v>
                </c:pt>
                <c:pt idx="10">
                  <c:v>127.64971160888599</c:v>
                </c:pt>
                <c:pt idx="11">
                  <c:v>139.694294929504</c:v>
                </c:pt>
                <c:pt idx="12">
                  <c:v>148.19125175476</c:v>
                </c:pt>
              </c:numCache>
            </c:numRef>
          </c:val>
          <c:smooth val="0"/>
          <c:extLst>
            <c:ext xmlns:c16="http://schemas.microsoft.com/office/drawing/2014/chart" uri="{C3380CC4-5D6E-409C-BE32-E72D297353CC}">
              <c16:uniqueId val="{00000002-69F4-484C-9E6D-67EB8E2BA296}"/>
            </c:ext>
          </c:extLst>
        </c:ser>
        <c:ser>
          <c:idx val="4"/>
          <c:order val="3"/>
          <c:tx>
            <c:strRef>
              <c:f>read!$F$1</c:f>
              <c:strCache>
                <c:ptCount val="1"/>
                <c:pt idx="0">
                  <c:v>OdinFS</c:v>
                </c:pt>
              </c:strCache>
            </c:strRef>
          </c:tx>
          <c:spPr>
            <a:ln w="50800" cmpd="sng">
              <a:noFill/>
            </a:ln>
          </c:spPr>
          <c:marker>
            <c:symbol val="circle"/>
            <c:size val="12"/>
            <c:spPr>
              <a:noFill/>
              <a:ln cmpd="sng">
                <a:noFill/>
              </a:ln>
            </c:spPr>
          </c:marker>
          <c:cat>
            <c:numRef>
              <c:f>read!$A$2:$A$14</c:f>
              <c:numCache>
                <c:formatCode>General</c:formatCode>
                <c:ptCount val="13"/>
                <c:pt idx="0">
                  <c:v>1</c:v>
                </c:pt>
                <c:pt idx="1">
                  <c:v>2</c:v>
                </c:pt>
                <c:pt idx="2">
                  <c:v>4</c:v>
                </c:pt>
                <c:pt idx="3">
                  <c:v>8</c:v>
                </c:pt>
                <c:pt idx="4">
                  <c:v>16</c:v>
                </c:pt>
                <c:pt idx="5">
                  <c:v>28</c:v>
                </c:pt>
                <c:pt idx="6">
                  <c:v>56</c:v>
                </c:pt>
                <c:pt idx="7">
                  <c:v>84</c:v>
                </c:pt>
                <c:pt idx="8">
                  <c:v>112</c:v>
                </c:pt>
                <c:pt idx="9">
                  <c:v>140</c:v>
                </c:pt>
                <c:pt idx="10">
                  <c:v>168</c:v>
                </c:pt>
                <c:pt idx="11">
                  <c:v>196</c:v>
                </c:pt>
                <c:pt idx="12">
                  <c:v>224</c:v>
                </c:pt>
              </c:numCache>
            </c:numRef>
          </c:cat>
          <c:val>
            <c:numRef>
              <c:f>read!$F$2:$F$14</c:f>
              <c:numCache>
                <c:formatCode>General</c:formatCode>
                <c:ptCount val="13"/>
                <c:pt idx="0">
                  <c:v>15.222799301147401</c:v>
                </c:pt>
                <c:pt idx="1">
                  <c:v>30.504191398620598</c:v>
                </c:pt>
                <c:pt idx="2">
                  <c:v>61.258374214172299</c:v>
                </c:pt>
                <c:pt idx="3">
                  <c:v>111.53103351593001</c:v>
                </c:pt>
                <c:pt idx="4">
                  <c:v>158.77112007141099</c:v>
                </c:pt>
                <c:pt idx="5">
                  <c:v>158.77112007141099</c:v>
                </c:pt>
                <c:pt idx="6">
                  <c:v>174.420448303222</c:v>
                </c:pt>
                <c:pt idx="7">
                  <c:v>178.93637752532899</c:v>
                </c:pt>
                <c:pt idx="8">
                  <c:v>177.08493900299001</c:v>
                </c:pt>
                <c:pt idx="9">
                  <c:v>177.05859565734801</c:v>
                </c:pt>
                <c:pt idx="10">
                  <c:v>175.44026756286601</c:v>
                </c:pt>
                <c:pt idx="11">
                  <c:v>168.15160274505601</c:v>
                </c:pt>
                <c:pt idx="12">
                  <c:v>156.121041297912</c:v>
                </c:pt>
              </c:numCache>
            </c:numRef>
          </c:val>
          <c:smooth val="0"/>
          <c:extLst>
            <c:ext xmlns:c16="http://schemas.microsoft.com/office/drawing/2014/chart" uri="{C3380CC4-5D6E-409C-BE32-E72D297353CC}">
              <c16:uniqueId val="{00000003-69F4-484C-9E6D-67EB8E2BA296}"/>
            </c:ext>
          </c:extLst>
        </c:ser>
        <c:dLbls>
          <c:showLegendKey val="0"/>
          <c:showVal val="0"/>
          <c:showCatName val="0"/>
          <c:showSerName val="0"/>
          <c:showPercent val="0"/>
          <c:showBubbleSize val="0"/>
        </c:dLbls>
        <c:smooth val="0"/>
        <c:axId val="1039472570"/>
        <c:axId val="858256601"/>
      </c:lineChart>
      <c:catAx>
        <c:axId val="1039472570"/>
        <c:scaling>
          <c:orientation val="minMax"/>
        </c:scaling>
        <c:delete val="0"/>
        <c:axPos val="b"/>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 threads</a:t>
                </a:r>
              </a:p>
            </c:rich>
          </c:tx>
          <c:layout>
            <c:manualLayout>
              <c:xMode val="edge"/>
              <c:yMode val="edge"/>
              <c:x val="0.5118262061403509"/>
              <c:y val="0.88417117758784414"/>
            </c:manualLayout>
          </c:layout>
          <c:overlay val="0"/>
        </c:title>
        <c:numFmt formatCode="General" sourceLinked="1"/>
        <c:majorTickMark val="none"/>
        <c:minorTickMark val="none"/>
        <c:tickLblPos val="nextTo"/>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858256601"/>
        <c:crosses val="autoZero"/>
        <c:auto val="1"/>
        <c:lblAlgn val="ctr"/>
        <c:lblOffset val="100"/>
        <c:noMultiLvlLbl val="1"/>
      </c:catAx>
      <c:valAx>
        <c:axId val="858256601"/>
        <c:scaling>
          <c:orientation val="minMax"/>
        </c:scaling>
        <c:delete val="0"/>
        <c:axPos val="l"/>
        <c:title>
          <c:tx>
            <c:rich>
              <a:bodyPr/>
              <a:lstStyle/>
              <a:p>
                <a:pPr lvl="0">
                  <a:defRPr sz="1600" b="1">
                    <a:solidFill>
                      <a:srgbClr val="000000"/>
                    </a:solidFill>
                    <a:latin typeface="sans-serif"/>
                  </a:defRPr>
                </a:pPr>
                <a:r>
                  <a:rPr lang="en-US" sz="2000" b="1" dirty="0">
                    <a:solidFill>
                      <a:srgbClr val="000000"/>
                    </a:solidFill>
                    <a:latin typeface="Calibri" panose="020F0502020204030204" pitchFamily="34" charset="0"/>
                    <a:cs typeface="Calibri" panose="020F0502020204030204" pitchFamily="34" charset="0"/>
                  </a:rPr>
                  <a:t>Throughput (GiB/s)</a:t>
                </a:r>
              </a:p>
            </c:rich>
          </c:tx>
          <c:overlay val="0"/>
        </c:title>
        <c:numFmt formatCode="General" sourceLinked="1"/>
        <c:majorTickMark val="none"/>
        <c:minorTickMark val="none"/>
        <c:tickLblPos val="nextTo"/>
        <c:spPr>
          <a:ln/>
        </c:spPr>
        <c:txPr>
          <a:bodyPr/>
          <a:lstStyle/>
          <a:p>
            <a:pPr lvl="0">
              <a:defRPr sz="2000" b="0">
                <a:solidFill>
                  <a:srgbClr val="000000"/>
                </a:solidFill>
                <a:latin typeface="Calibri" panose="020F0502020204030204" pitchFamily="34" charset="0"/>
                <a:cs typeface="Calibri" panose="020F0502020204030204" pitchFamily="34" charset="0"/>
              </a:defRPr>
            </a:pPr>
            <a:endParaRPr lang="en-CH"/>
          </a:p>
        </c:txPr>
        <c:crossAx val="1039472570"/>
        <c:crosses val="autoZero"/>
        <c:crossBetween val="between"/>
        <c:majorUnit val="70"/>
      </c:valAx>
    </c:plotArea>
    <c:plotVisOnly val="1"/>
    <c:dispBlanksAs val="zero"/>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51851" cy="4988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8536" y="0"/>
            <a:ext cx="2951851" cy="49885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43662"/>
            <a:ext cx="2951851" cy="49885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Good afternoon everyone.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will present a PM file system called </a:t>
            </a:r>
            <a:r>
              <a:rPr lang="en-US" dirty="0" err="1"/>
              <a:t>OdinFS</a:t>
            </a:r>
            <a:r>
              <a:rPr lang="en-US" dirty="0"/>
              <a:t> that scales PM performance </a:t>
            </a:r>
          </a:p>
          <a:p>
            <a:pPr marL="0" lvl="0" indent="0" algn="l" rtl="0">
              <a:spcBef>
                <a:spcPts val="0"/>
              </a:spcBef>
              <a:spcAft>
                <a:spcPts val="0"/>
              </a:spcAft>
              <a:buNone/>
            </a:pPr>
            <a:r>
              <a:rPr lang="en-US" dirty="0"/>
              <a:t>with a technique we call opportunistic delegation.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joint work with my colleagues at EPFL and Virginia Tech.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will start the presentation with a story that motivates the project.  </a:t>
            </a:r>
            <a:endParaRPr dirty="0"/>
          </a:p>
          <a:p>
            <a:pPr marL="0" lvl="0" indent="0" algn="l" rtl="0">
              <a:spcBef>
                <a:spcPts val="0"/>
              </a:spcBef>
              <a:spcAft>
                <a:spcPts val="0"/>
              </a:spcAft>
              <a:buNone/>
            </a:pPr>
            <a:endParaRPr dirty="0"/>
          </a:p>
        </p:txBody>
      </p:sp>
      <p:sp>
        <p:nvSpPr>
          <p:cNvPr id="94" name="Google Shape;94;p1: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9: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Since PM is memory, there is PM in each NUMA node.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Most of the existing file systems are designed to work on PM of a single NUMA node and thus cannot utilize PM in remote NUMA nodes.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Mei first starts with this common setup and see how PM performs. </a:t>
            </a:r>
            <a:endParaRPr dirty="0"/>
          </a:p>
        </p:txBody>
      </p:sp>
      <p:sp>
        <p:nvSpPr>
          <p:cNvPr id="262" name="Google Shape;262;p9: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515044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Mei measures the PM performance with a simple FIO workload, where each thread performs 2MB access in a private file.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X-axis is the number of workload threads and the </a:t>
            </a:r>
            <a:r>
              <a:rPr lang="en-US" b="1" dirty="0"/>
              <a:t>Y-axis is the I/O throughput</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Mei expects that the PM throughput increases as the number of workload threads increase </a:t>
            </a:r>
          </a:p>
          <a:p>
            <a:pPr marL="0" lvl="0" indent="0" algn="l" rtl="0">
              <a:spcBef>
                <a:spcPts val="0"/>
              </a:spcBef>
              <a:spcAft>
                <a:spcPts val="0"/>
              </a:spcAft>
              <a:buNone/>
            </a:pPr>
            <a:r>
              <a:rPr lang="en-US" dirty="0"/>
              <a:t>and then stay at the maximal level. </a:t>
            </a:r>
            <a:endParaRPr dirty="0"/>
          </a:p>
        </p:txBody>
      </p:sp>
      <p:sp>
        <p:nvSpPr>
          <p:cNvPr id="297" name="Google Shape;297;p1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93157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However, in reality, the result shows that the PM throughput significantly drops, </a:t>
            </a:r>
          </a:p>
          <a:p>
            <a:r>
              <a:rPr lang="en-US" altLang="zh-CN" dirty="0"/>
              <a:t>after the number of access threads exceeds a threshold. </a:t>
            </a:r>
          </a:p>
        </p:txBody>
      </p:sp>
      <p:sp>
        <p:nvSpPr>
          <p:cNvPr id="297" name="Google Shape;297;p1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290007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tLang="zh-CN" dirty="0"/>
              <a:t>Thus, we observed a PM performance anomaly in the single NUMA node setup, where excessive concurrent access leads to PM performance collapses. </a:t>
            </a:r>
            <a:endParaRPr dirty="0"/>
          </a:p>
        </p:txBody>
      </p:sp>
      <p:sp>
        <p:nvSpPr>
          <p:cNvPr id="297" name="Google Shape;297;p1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449488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9: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Mei is very confused about this PM performance result but fortunately, she has a solution. </a:t>
            </a:r>
          </a:p>
          <a:p>
            <a:pPr marL="0" lvl="0" indent="0" algn="l" rtl="0">
              <a:spcBef>
                <a:spcPts val="0"/>
              </a:spcBef>
              <a:spcAft>
                <a:spcPts val="0"/>
              </a:spcAft>
              <a:buNone/>
            </a:pPr>
            <a:r>
              <a:rPr lang="en-US" dirty="0"/>
              <a:t>The solution is to RAID PM on all NUMA nodes and then mount the file system on top of the RAID.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first effectively reduces the degree of concurrent access to PM. </a:t>
            </a:r>
          </a:p>
          <a:p>
            <a:pPr marL="0" lvl="0" indent="0" algn="l" rtl="0">
              <a:spcBef>
                <a:spcPts val="0"/>
              </a:spcBef>
              <a:spcAft>
                <a:spcPts val="0"/>
              </a:spcAft>
              <a:buNone/>
            </a:pPr>
            <a:r>
              <a:rPr lang="en-US" dirty="0"/>
              <a:t>And more importantly, this solution allows the file system to benefit </a:t>
            </a:r>
          </a:p>
          <a:p>
            <a:pPr marL="0" lvl="0" indent="0" algn="l" rtl="0">
              <a:spcBef>
                <a:spcPts val="0"/>
              </a:spcBef>
              <a:spcAft>
                <a:spcPts val="0"/>
              </a:spcAft>
              <a:buNone/>
            </a:pPr>
            <a:r>
              <a:rPr lang="en-US" dirty="0"/>
              <a:t>from the aggregated PM bandwidth across all the NUMA nodes.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Mei is happy and believes the problem is solved. </a:t>
            </a:r>
            <a:endParaRPr dirty="0"/>
          </a:p>
        </p:txBody>
      </p:sp>
      <p:sp>
        <p:nvSpPr>
          <p:cNvPr id="262" name="Google Shape;262;p9: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47907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3a4d8d75fb_0_1463: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2" name="Google Shape;1892;g13a4d8d75fb_0_1463: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So Mei continue to evaluate the PM performance in the multiple NUMA node setup. Here, the red line shows the raw aggregated PM bandwidth in the system.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r>
              <a:rPr lang="en-US" dirty="0"/>
              <a:t>And Mei expects that the RAID setup can achieve a throughput that is close to the maximal bandwidth.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1833337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3a4d8d75fb_0_1463: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2" name="Google Shape;1892;g13a4d8d75fb_0_1463: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However, the result shows that RAID the setup can only utilize a small portion of the raw PM bandwidth.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3680810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3a4d8d75fb_0_1463: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2" name="Google Shape;1892;g13a4d8d75fb_0_1463: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So we observed another PM performance anomaly and this time in the multiple NUMA nodes setup. The access of remote PM is highly inefficient, leading to a poor bandwidth utilization. </a:t>
            </a:r>
          </a:p>
          <a:p>
            <a:pPr marL="0" lvl="0" indent="0" algn="l" rtl="0">
              <a:lnSpc>
                <a:spcPct val="100000"/>
              </a:lnSpc>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2083213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3b6ee0b3b7_1_279: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13b6ee0b3b7_1_279: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So, can we help Mei with a PM file system that addresses the two PM </a:t>
            </a:r>
          </a:p>
          <a:p>
            <a:pPr marL="0" lvl="0" indent="0" algn="l" rtl="0">
              <a:lnSpc>
                <a:spcPct val="100000"/>
              </a:lnSpc>
              <a:spcBef>
                <a:spcPts val="0"/>
              </a:spcBef>
              <a:spcAft>
                <a:spcPts val="0"/>
              </a:spcAft>
              <a:buClr>
                <a:schemeClr val="dk1"/>
              </a:buClr>
              <a:buSzPts val="1200"/>
              <a:buFont typeface="Calibri"/>
              <a:buNone/>
            </a:pPr>
            <a:r>
              <a:rPr lang="en-US"/>
              <a:t>performance anomalies </a:t>
            </a:r>
            <a:r>
              <a:rPr lang="en-US" dirty="0"/>
              <a:t>and thus maximize PM performance while </a:t>
            </a: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t>also </a:t>
            </a:r>
            <a:r>
              <a:rPr lang="en-US" sz="1200" dirty="0">
                <a:solidFill>
                  <a:schemeClr val="lt1"/>
                </a:solidFill>
                <a:latin typeface="Calibri" panose="020F0502020204030204" pitchFamily="34" charset="0"/>
                <a:cs typeface="Calibri" panose="020F0502020204030204" pitchFamily="34" charset="0"/>
                <a:sym typeface="Book Antiqua"/>
              </a:rPr>
              <a:t>maintain PM performance with concurrent access. </a:t>
            </a:r>
          </a:p>
          <a:p>
            <a:pPr marL="0" lvl="0" indent="0" algn="l" rtl="0">
              <a:lnSpc>
                <a:spcPct val="100000"/>
              </a:lnSpc>
              <a:spcBef>
                <a:spcPts val="0"/>
              </a:spcBef>
              <a:spcAft>
                <a:spcPts val="0"/>
              </a:spcAft>
              <a:buClr>
                <a:schemeClr val="dk1"/>
              </a:buClr>
              <a:buSzPts val="1200"/>
              <a:buFont typeface="Calibri"/>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r>
              <a:rPr lang="en-US" dirty="0"/>
              <a:t>In order to design such a file system, we must first understand what causes the PM performance anomaly.</a:t>
            </a:r>
          </a:p>
          <a:p>
            <a:endParaRPr lang="en-US" dirty="0"/>
          </a:p>
          <a:p>
            <a:r>
              <a:rPr lang="en-US" dirty="0"/>
              <a:t> For the single NUMA node setup , the root cause is due to excessive concurrent accesses renders the PM caching and prefetching inefficient</a:t>
            </a:r>
          </a:p>
          <a:p>
            <a:endParaRPr lang="en-US" dirty="0"/>
          </a:p>
        </p:txBody>
      </p:sp>
      <p:sp>
        <p:nvSpPr>
          <p:cNvPr id="297" name="Google Shape;297;p1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726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story happens a short time ago in Silicon Valley</a:t>
            </a:r>
            <a:endParaRPr dirty="0"/>
          </a:p>
        </p:txBody>
      </p:sp>
      <p:sp>
        <p:nvSpPr>
          <p:cNvPr id="105" name="Google Shape;105;p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3b6ee0b3b7_1_788: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4" name="Google Shape;594;g13b6ee0b3b7_1_788: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222222"/>
                </a:solidFill>
                <a:latin typeface="Arial"/>
                <a:ea typeface="Arial"/>
                <a:cs typeface="Arial"/>
                <a:sym typeface="Arial"/>
              </a:rPr>
              <a:t>To hide the performance gap between the CPU and the underlying 3D cross point media, the PM includes on-DIMM caching and prefetching. When the CPU accesses a PM block, adjacent blocks are prefetched to the cache and thus subsequent accesses can be served by the cache. </a:t>
            </a:r>
            <a:endParaRPr dirty="0"/>
          </a:p>
        </p:txBody>
      </p:sp>
      <p:sp>
        <p:nvSpPr>
          <p:cNvPr id="595" name="Google Shape;595;g13b6ee0b3b7_1_788: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13b6ee0b3b7_1_95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13b6ee0b3b7_1_954: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However, with excessive concurrent accesses, prefetched blocks are likely to be replaced before they are used. As a result, subsequent access needs to access the 3D cross point media again. Such cache thrashing explains the performance collapses. </a:t>
            </a:r>
          </a:p>
        </p:txBody>
      </p:sp>
      <p:sp>
        <p:nvSpPr>
          <p:cNvPr id="765" name="Google Shape;765;g13b6ee0b3b7_1_954: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3b6ee0b3b7_1_1098: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3b6ee0b3b7_1_1098:notes"/>
          <p:cNvSpPr txBox="1">
            <a:spLocks noGrp="1"/>
          </p:cNvSpPr>
          <p:nvPr>
            <p:ph type="body" idx="1"/>
          </p:nvPr>
        </p:nvSpPr>
        <p:spPr>
          <a:xfrm>
            <a:off x="681195" y="4784828"/>
            <a:ext cx="5449500" cy="39150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Based on the above analysis, we observe a insight in the single NUMA node setup: </a:t>
            </a:r>
            <a:r>
              <a:rPr lang="en-US" altLang="zh-CN" dirty="0"/>
              <a:t>A file system must control the degree of concurrent access to preserve the maximal PM performance.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ltLang="zh-CN" dirty="0"/>
              <a:t>We next look into the multiple NUMA node setup, where access remote PM is inefficient. </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CH" dirty="0"/>
          </a:p>
          <a:p>
            <a:pPr marL="0" lvl="0" indent="0" algn="l" rtl="0">
              <a:spcBef>
                <a:spcPts val="0"/>
              </a:spcBef>
              <a:spcAft>
                <a:spcPts val="0"/>
              </a:spcAft>
              <a:buNone/>
            </a:pPr>
            <a:endParaRPr dirty="0"/>
          </a:p>
        </p:txBody>
      </p:sp>
      <p:sp>
        <p:nvSpPr>
          <p:cNvPr id="813" name="Google Shape;813;g13b6ee0b3b7_1_1098:notes"/>
          <p:cNvSpPr txBox="1">
            <a:spLocks noGrp="1"/>
          </p:cNvSpPr>
          <p:nvPr>
            <p:ph type="sldNum" idx="12"/>
          </p:nvPr>
        </p:nvSpPr>
        <p:spPr>
          <a:xfrm>
            <a:off x="3858529" y="9443649"/>
            <a:ext cx="29517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525857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3b6ee0b3b7_1_1289: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13b6ee0b3b7_1_1289: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Arial"/>
                <a:ea typeface="Arial"/>
                <a:cs typeface="Arial"/>
                <a:sym typeface="Arial"/>
              </a:rPr>
              <a:t>To study the root cause, we investigated the I/O operation of a PM file system. </a:t>
            </a:r>
          </a:p>
          <a:p>
            <a:pPr marL="0" lvl="0" indent="0" algn="l" rtl="0">
              <a:spcBef>
                <a:spcPts val="0"/>
              </a:spcBef>
              <a:spcAft>
                <a:spcPts val="0"/>
              </a:spcAft>
              <a:buNone/>
            </a:pPr>
            <a:endParaRPr lang="en-US" sz="1200" b="0" i="0" dirty="0">
              <a:solidFill>
                <a:schemeClr val="dk1"/>
              </a:solidFill>
              <a:latin typeface="Arial"/>
              <a:ea typeface="Arial"/>
              <a:cs typeface="Arial"/>
              <a:sym typeface="Arial"/>
            </a:endParaRPr>
          </a:p>
          <a:p>
            <a:pPr marL="0" lvl="0" indent="0" algn="l" rtl="0">
              <a:spcBef>
                <a:spcPts val="0"/>
              </a:spcBef>
              <a:spcAft>
                <a:spcPts val="0"/>
              </a:spcAft>
              <a:buNone/>
            </a:pPr>
            <a:r>
              <a:rPr lang="en-US" sz="1200" b="0" i="0" dirty="0">
                <a:solidFill>
                  <a:schemeClr val="dk1"/>
                </a:solidFill>
                <a:latin typeface="Arial"/>
                <a:ea typeface="Arial"/>
                <a:cs typeface="Arial"/>
                <a:sym typeface="Arial"/>
              </a:rPr>
              <a:t>In all cases, a write system call involves</a:t>
            </a:r>
            <a:r>
              <a:rPr lang="en-US" dirty="0"/>
              <a:t> thread reads the data from DRAM and writes to PM.  </a:t>
            </a:r>
          </a:p>
          <a:p>
            <a:pPr marL="0" lvl="0" indent="0" algn="l" rtl="0">
              <a:spcBef>
                <a:spcPts val="0"/>
              </a:spcBef>
              <a:spcAft>
                <a:spcPts val="0"/>
              </a:spcAft>
              <a:buNone/>
            </a:pPr>
            <a:r>
              <a:rPr lang="en-US" dirty="0"/>
              <a:t>A read system call involves the thread reads data from PM and writes to DRAM.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result, the critical components involved in a PM file system are access threads, DRAM, and PM. </a:t>
            </a:r>
          </a:p>
          <a:p>
            <a:pPr marL="0" lvl="0" indent="0" algn="l" rtl="0">
              <a:spcBef>
                <a:spcPts val="0"/>
              </a:spcBef>
              <a:spcAft>
                <a:spcPts val="0"/>
              </a:spcAft>
              <a:buNone/>
            </a:pPr>
            <a:r>
              <a:rPr lang="en-US" dirty="0"/>
              <a:t>We study how does the NUMA placement of access threads, DRAM, and PM affect performance. </a:t>
            </a:r>
            <a:endParaRPr dirty="0"/>
          </a:p>
        </p:txBody>
      </p:sp>
      <p:sp>
        <p:nvSpPr>
          <p:cNvPr id="830" name="Google Shape;830;g13b6ee0b3b7_1_1289: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20: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p20: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Based on this, we come up with two setups.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PM-local setup: the access thread and PM are in one NUMA node while the DRAM is in another NUMA node.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PM-remote setup : PM is in one NUMA node while the access thread and DRAM is in another NUMA node.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note that</a:t>
            </a:r>
            <a:r>
              <a:rPr lang="en-US" sz="1200" dirty="0"/>
              <a:t> PM-local and PM-remote is performing the same task: </a:t>
            </a:r>
          </a:p>
          <a:p>
            <a:pPr marL="0" lvl="0" indent="0" algn="l" rtl="0">
              <a:spcBef>
                <a:spcPts val="0"/>
              </a:spcBef>
              <a:spcAft>
                <a:spcPts val="0"/>
              </a:spcAft>
              <a:buNone/>
            </a:pPr>
            <a:r>
              <a:rPr lang="en-US" dirty="0"/>
              <a:t>copying data between PM on NUMA node 0 and DRAM on NUMA node 1. </a:t>
            </a:r>
            <a:endParaRPr dirty="0"/>
          </a:p>
        </p:txBody>
      </p:sp>
      <p:sp>
        <p:nvSpPr>
          <p:cNvPr id="870" name="Google Shape;870;p20: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21: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4" name="Google Shape;894;p21: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dirty="0"/>
              <a:t>This slide shows the PM performance with the two setups. </a:t>
            </a:r>
          </a:p>
          <a:p>
            <a:pPr marL="0" lvl="0" indent="0" algn="l" rtl="0">
              <a:spcBef>
                <a:spcPts val="0"/>
              </a:spcBef>
              <a:spcAft>
                <a:spcPts val="0"/>
              </a:spcAft>
              <a:buNone/>
            </a:pPr>
            <a:endParaRPr dirty="0"/>
          </a:p>
          <a:p>
            <a:pPr marL="0" lvl="0" indent="0" algn="l" rtl="0">
              <a:spcBef>
                <a:spcPts val="0"/>
              </a:spcBef>
              <a:spcAft>
                <a:spcPts val="0"/>
              </a:spcAft>
              <a:buNone/>
            </a:pPr>
            <a:r>
              <a:rPr lang="en-US" dirty="0"/>
              <a:t>Compared to PM-remote, PM-local significantly outperforms PM-remote despite the two setups performing the same task. </a:t>
            </a:r>
            <a:endParaRPr b="0" dirty="0"/>
          </a:p>
        </p:txBody>
      </p:sp>
      <p:sp>
        <p:nvSpPr>
          <p:cNvPr id="895" name="Google Shape;895;p21: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1" name="Google Shape;911;p22: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above performance results are due to the implementation of directory coherence protocol in Intel machines.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the current Intel machine maintains directory coherence information in the memory.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the PM-remote setup, when the thread accesses the remote PM, </a:t>
            </a:r>
          </a:p>
          <a:p>
            <a:pPr marL="0" lvl="0" indent="0" algn="l" rtl="0">
              <a:spcBef>
                <a:spcPts val="0"/>
              </a:spcBef>
              <a:spcAft>
                <a:spcPts val="0"/>
              </a:spcAft>
              <a:buNone/>
            </a:pPr>
            <a:r>
              <a:rPr lang="en-US" dirty="0"/>
              <a:t>the system needs to write to PM to update its directory information.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Due to the relatively slow PM performance compared to DRAM,  </a:t>
            </a:r>
          </a:p>
          <a:p>
            <a:pPr marL="0" lvl="0" indent="0" algn="l" rtl="0">
              <a:spcBef>
                <a:spcPts val="0"/>
              </a:spcBef>
              <a:spcAft>
                <a:spcPts val="0"/>
              </a:spcAft>
              <a:buNone/>
            </a:pPr>
            <a:r>
              <a:rPr lang="en-US" dirty="0"/>
              <a:t>PM-remote thus has a poor performance than PM-local. </a:t>
            </a:r>
            <a:endParaRPr dirty="0"/>
          </a:p>
        </p:txBody>
      </p:sp>
      <p:sp>
        <p:nvSpPr>
          <p:cNvPr id="912" name="Google Shape;912;p22: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3b6ee0b3b7_1_1098: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3b6ee0b3b7_1_1098:notes"/>
          <p:cNvSpPr txBox="1">
            <a:spLocks noGrp="1"/>
          </p:cNvSpPr>
          <p:nvPr>
            <p:ph type="body" idx="1"/>
          </p:nvPr>
        </p:nvSpPr>
        <p:spPr>
          <a:xfrm>
            <a:off x="681195" y="4784828"/>
            <a:ext cx="54495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Based on this, for the multiple NUMA node setup, </a:t>
            </a:r>
          </a:p>
          <a:p>
            <a:pPr marL="0" lvl="0" indent="0" algn="l" rtl="0">
              <a:spcBef>
                <a:spcPts val="0"/>
              </a:spcBef>
              <a:spcAft>
                <a:spcPts val="0"/>
              </a:spcAft>
              <a:buNone/>
            </a:pPr>
            <a:r>
              <a:rPr lang="en-US" dirty="0"/>
              <a:t>we obtained the insight that, a PM file system must </a:t>
            </a:r>
          </a:p>
          <a:p>
            <a:pPr marL="0" lvl="0" indent="0" algn="l" rtl="0">
              <a:spcBef>
                <a:spcPts val="0"/>
              </a:spcBef>
              <a:spcAft>
                <a:spcPts val="0"/>
              </a:spcAft>
              <a:buNone/>
            </a:pPr>
            <a:r>
              <a:rPr lang="en-US" dirty="0"/>
              <a:t>perform localize PM access to avoid the pronounced PM NUMA impact. </a:t>
            </a:r>
            <a:endParaRPr dirty="0"/>
          </a:p>
        </p:txBody>
      </p:sp>
      <p:sp>
        <p:nvSpPr>
          <p:cNvPr id="813" name="Google Shape;813;g13b6ee0b3b7_1_1098:notes"/>
          <p:cNvSpPr txBox="1">
            <a:spLocks noGrp="1"/>
          </p:cNvSpPr>
          <p:nvPr>
            <p:ph type="sldNum" idx="12"/>
          </p:nvPr>
        </p:nvSpPr>
        <p:spPr>
          <a:xfrm>
            <a:off x="3858529" y="9443649"/>
            <a:ext cx="29517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993808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13a4d8d75fb_0_136: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1" name="Google Shape;951;g13a4d8d75fb_0_136: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a:t>With these key insights, I will next present </a:t>
            </a:r>
            <a:r>
              <a:rPr lang="en-US" dirty="0" err="1"/>
              <a:t>OdinFS</a:t>
            </a:r>
            <a:r>
              <a:rPr lang="en-US" dirty="0"/>
              <a:t>. </a:t>
            </a:r>
            <a:endParaRPr lang="en-CH" dirty="0"/>
          </a:p>
          <a:p>
            <a:pPr marL="0" lvl="0" indent="0" algn="l" rtl="0">
              <a:lnSpc>
                <a:spcPct val="100000"/>
              </a:lnSpc>
              <a:spcBef>
                <a:spcPts val="0"/>
              </a:spcBef>
              <a:spcAft>
                <a:spcPts val="0"/>
              </a:spcAft>
              <a:buClr>
                <a:schemeClr val="dk1"/>
              </a:buClr>
              <a:buSzPts val="1200"/>
              <a:buFont typeface="Calibri"/>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13a4d8d75fb_0_232:notes"/>
          <p:cNvSpPr txBox="1">
            <a:spLocks noGrp="1"/>
          </p:cNvSpPr>
          <p:nvPr>
            <p:ph type="body" idx="1"/>
          </p:nvPr>
        </p:nvSpPr>
        <p:spPr>
          <a:xfrm>
            <a:off x="681195" y="4784828"/>
            <a:ext cx="5449500" cy="39150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design </a:t>
            </a:r>
            <a:r>
              <a:rPr lang="en-US" dirty="0" err="1"/>
              <a:t>Odinfs</a:t>
            </a:r>
            <a:r>
              <a:rPr lang="en-US" dirty="0"/>
              <a:t> as a in-kernel PM file system and we make </a:t>
            </a:r>
            <a:r>
              <a:rPr lang="en-US" dirty="0" err="1"/>
              <a:t>Odinfs</a:t>
            </a:r>
            <a:r>
              <a:rPr lang="en-US" dirty="0"/>
              <a:t> fully </a:t>
            </a:r>
            <a:r>
              <a:rPr lang="en-US" dirty="0" err="1"/>
              <a:t>posix</a:t>
            </a:r>
            <a:r>
              <a:rPr lang="en-US" dirty="0"/>
              <a:t>-compliant. </a:t>
            </a:r>
            <a:endParaRPr lang="en-CH" dirty="0"/>
          </a:p>
          <a:p>
            <a:pPr marL="0" lvl="0" indent="0" algn="l" rtl="0">
              <a:spcBef>
                <a:spcPts val="0"/>
              </a:spcBef>
              <a:spcAft>
                <a:spcPts val="0"/>
              </a:spcAft>
              <a:buNone/>
            </a:pPr>
            <a:endParaRPr dirty="0"/>
          </a:p>
        </p:txBody>
      </p:sp>
      <p:sp>
        <p:nvSpPr>
          <p:cNvPr id="958" name="Google Shape;958;g13a4d8d75fb_0_232: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3: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story is about Mei.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Mei is a programmer who builds a fileserver service for a startup company.  </a:t>
            </a:r>
            <a:endParaRPr dirty="0"/>
          </a:p>
        </p:txBody>
      </p:sp>
      <p:sp>
        <p:nvSpPr>
          <p:cNvPr id="112" name="Google Shape;112;p3: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3a4d8d75fb_0_337: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g13a4d8d75fb_0_337: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design of </a:t>
            </a:r>
            <a:r>
              <a:rPr lang="en-US" dirty="0" err="1"/>
              <a:t>OdinFS</a:t>
            </a:r>
            <a:r>
              <a:rPr lang="en-US" dirty="0"/>
              <a:t> is motivated by the insights we obtained from performance analysis.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Specifically, </a:t>
            </a:r>
            <a:r>
              <a:rPr lang="en-US" dirty="0" err="1"/>
              <a:t>OdinFS</a:t>
            </a:r>
            <a:r>
              <a:rPr lang="en-US" dirty="0"/>
              <a:t> should limit the degree of concurrent access to preserve </a:t>
            </a:r>
          </a:p>
          <a:p>
            <a:pPr marL="0" lvl="0" indent="0" algn="l" rtl="0">
              <a:lnSpc>
                <a:spcPct val="100000"/>
              </a:lnSpc>
              <a:spcBef>
                <a:spcPts val="0"/>
              </a:spcBef>
              <a:spcAft>
                <a:spcPts val="0"/>
              </a:spcAft>
              <a:buSzPts val="1400"/>
              <a:buNone/>
            </a:pPr>
            <a:r>
              <a:rPr lang="en-US" dirty="0"/>
              <a:t>the maximal PM performance within a single NUMA node.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Second, </a:t>
            </a:r>
            <a:r>
              <a:rPr lang="en-US" dirty="0" err="1"/>
              <a:t>OdinFS</a:t>
            </a:r>
            <a:r>
              <a:rPr lang="en-US" dirty="0"/>
              <a:t> only allows threads to access local PM. </a:t>
            </a:r>
          </a:p>
          <a:p>
            <a:pPr marL="0" lvl="0" indent="0" algn="l" rtl="0">
              <a:lnSpc>
                <a:spcPct val="100000"/>
              </a:lnSpc>
              <a:spcBef>
                <a:spcPts val="0"/>
              </a:spcBef>
              <a:spcAft>
                <a:spcPts val="0"/>
              </a:spcAft>
              <a:buSzPts val="1400"/>
              <a:buNone/>
            </a:pPr>
            <a:r>
              <a:rPr lang="en-US" dirty="0"/>
              <a:t>This minimizes the PM NUMA impact and allows efficient use of remote PM.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addition, </a:t>
            </a:r>
            <a:r>
              <a:rPr lang="en-US" b="0" dirty="0"/>
              <a:t>we design </a:t>
            </a:r>
            <a:r>
              <a:rPr lang="en-US" b="0" dirty="0" err="1"/>
              <a:t>OdinFS</a:t>
            </a:r>
            <a:r>
              <a:rPr lang="en-US" b="0" dirty="0"/>
              <a:t> to allow applications to benefit from the aggregated PM bandwidth </a:t>
            </a:r>
          </a:p>
          <a:p>
            <a:pPr marL="0" lvl="0" indent="0" algn="l" rtl="0">
              <a:lnSpc>
                <a:spcPct val="100000"/>
              </a:lnSpc>
              <a:spcBef>
                <a:spcPts val="0"/>
              </a:spcBef>
              <a:spcAft>
                <a:spcPts val="0"/>
              </a:spcAft>
              <a:buSzPts val="1400"/>
              <a:buNone/>
            </a:pPr>
            <a:r>
              <a:rPr lang="en-US" b="0" dirty="0"/>
              <a:t>across multiple NUMA nodes</a:t>
            </a:r>
            <a:r>
              <a:rPr lang="en-US" dirty="0"/>
              <a:t>, even if the application is in a single NUMA node.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Our key insight in designing </a:t>
            </a:r>
            <a:r>
              <a:rPr lang="en-US" dirty="0" err="1"/>
              <a:t>OdinFS</a:t>
            </a:r>
            <a:r>
              <a:rPr lang="en-US" dirty="0"/>
              <a:t> is that the above three design goals can be simultaneously achieved </a:t>
            </a:r>
          </a:p>
          <a:p>
            <a:pPr marL="0" lvl="0" indent="0" algn="l" rtl="0">
              <a:lnSpc>
                <a:spcPct val="100000"/>
              </a:lnSpc>
              <a:spcBef>
                <a:spcPts val="0"/>
              </a:spcBef>
              <a:spcAft>
                <a:spcPts val="0"/>
              </a:spcAft>
              <a:buSzPts val="1400"/>
              <a:buNone/>
            </a:pPr>
            <a:r>
              <a:rPr lang="en-US" dirty="0"/>
              <a:t>by decoupling PM access from the application threads. </a:t>
            </a:r>
          </a:p>
          <a:p>
            <a:pPr marL="0" lvl="0" indent="0" algn="l" rtl="0">
              <a:lnSpc>
                <a:spcPct val="100000"/>
              </a:lnSpc>
              <a:spcBef>
                <a:spcPts val="0"/>
              </a:spcBef>
              <a:spcAft>
                <a:spcPts val="0"/>
              </a:spcAft>
              <a:buSzPts val="1400"/>
              <a:buNone/>
            </a:pPr>
            <a:endParaRPr dirty="0"/>
          </a:p>
        </p:txBody>
      </p:sp>
      <p:sp>
        <p:nvSpPr>
          <p:cNvPr id="978" name="Google Shape;978;g13a4d8d75fb_0_337: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3a4d8d75fb_0_62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g13a4d8d75fb_0_624: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Specifically, to decouple PM access from the application threads, for each NUMA node, </a:t>
            </a:r>
          </a:p>
          <a:p>
            <a:pPr marL="0" lvl="0" indent="0" algn="l" rtl="0">
              <a:lnSpc>
                <a:spcPct val="100000"/>
              </a:lnSpc>
              <a:spcBef>
                <a:spcPts val="0"/>
              </a:spcBef>
              <a:spcAft>
                <a:spcPts val="0"/>
              </a:spcAft>
              <a:buSzPts val="1400"/>
              <a:buNone/>
            </a:pPr>
            <a:r>
              <a:rPr lang="en-US" dirty="0" err="1"/>
              <a:t>OdinFS</a:t>
            </a:r>
            <a:r>
              <a:rPr lang="en-US" dirty="0"/>
              <a:t> creates a fixed set of the kernel background threads, that we call them delegation threads.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Application thread is not allowed to directly access PM. </a:t>
            </a:r>
          </a:p>
          <a:p>
            <a:pPr marL="0" lvl="0" indent="0" algn="l" rtl="0">
              <a:lnSpc>
                <a:spcPct val="100000"/>
              </a:lnSpc>
              <a:spcBef>
                <a:spcPts val="0"/>
              </a:spcBef>
              <a:spcAft>
                <a:spcPts val="0"/>
              </a:spcAft>
              <a:buSzPts val="1400"/>
              <a:buNone/>
            </a:pPr>
            <a:r>
              <a:rPr lang="en-US" dirty="0"/>
              <a:t>Instead, when the application thread needs to access PM, </a:t>
            </a:r>
          </a:p>
          <a:p>
            <a:pPr marL="0" lvl="0" indent="0" algn="l" rtl="0">
              <a:lnSpc>
                <a:spcPct val="100000"/>
              </a:lnSpc>
              <a:spcBef>
                <a:spcPts val="0"/>
              </a:spcBef>
              <a:spcAft>
                <a:spcPts val="0"/>
              </a:spcAft>
              <a:buSzPts val="1400"/>
              <a:buNone/>
            </a:pPr>
            <a:r>
              <a:rPr lang="en-US" dirty="0"/>
              <a:t>it first checks which NUMA node the PM address belongs to </a:t>
            </a:r>
          </a:p>
          <a:p>
            <a:pPr marL="0" lvl="0" indent="0" algn="l" rtl="0">
              <a:lnSpc>
                <a:spcPct val="100000"/>
              </a:lnSpc>
              <a:spcBef>
                <a:spcPts val="0"/>
              </a:spcBef>
              <a:spcAft>
                <a:spcPts val="0"/>
              </a:spcAft>
              <a:buSzPts val="1400"/>
              <a:buNone/>
            </a:pPr>
            <a:r>
              <a:rPr lang="en-US" dirty="0"/>
              <a:t>and then sends the PM access requests to one of the delegation </a:t>
            </a:r>
          </a:p>
          <a:p>
            <a:pPr marL="0" lvl="0" indent="0" algn="l" rtl="0">
              <a:lnSpc>
                <a:spcPct val="100000"/>
              </a:lnSpc>
              <a:spcBef>
                <a:spcPts val="0"/>
              </a:spcBef>
              <a:spcAft>
                <a:spcPts val="0"/>
              </a:spcAft>
              <a:buSzPts val="1400"/>
              <a:buNone/>
            </a:pPr>
            <a:r>
              <a:rPr lang="en-US" dirty="0"/>
              <a:t>threads on that NUMA node.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delegation thread performs the access on behalf of the application </a:t>
            </a:r>
          </a:p>
          <a:p>
            <a:pPr marL="0" lvl="0" indent="0" algn="l" rtl="0">
              <a:lnSpc>
                <a:spcPct val="100000"/>
              </a:lnSpc>
              <a:spcBef>
                <a:spcPts val="0"/>
              </a:spcBef>
              <a:spcAft>
                <a:spcPts val="0"/>
              </a:spcAft>
              <a:buSzPts val="1400"/>
              <a:buNone/>
            </a:pPr>
            <a:r>
              <a:rPr lang="en-US" dirty="0"/>
              <a:t>thread and informs the application thread when the access completes.</a:t>
            </a:r>
            <a:endParaRPr dirty="0"/>
          </a:p>
        </p:txBody>
      </p:sp>
      <p:sp>
        <p:nvSpPr>
          <p:cNvPr id="1319" name="Google Shape;1319;g13a4d8d75fb_0_624: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2092542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3a4d8d75fb_0_62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g13a4d8d75fb_0_624: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 what are the benefits of the access delegation?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Since only the delegation threads can access PM, they effectively act as a central entity </a:t>
            </a:r>
          </a:p>
          <a:p>
            <a:pPr marL="0" lvl="0" indent="0" algn="l" rtl="0">
              <a:lnSpc>
                <a:spcPct val="100000"/>
              </a:lnSpc>
              <a:spcBef>
                <a:spcPts val="0"/>
              </a:spcBef>
              <a:spcAft>
                <a:spcPts val="0"/>
              </a:spcAft>
              <a:buSzPts val="1400"/>
              <a:buNone/>
            </a:pPr>
            <a:r>
              <a:rPr lang="en-US" dirty="0"/>
              <a:t>to </a:t>
            </a:r>
            <a:r>
              <a:rPr lang="en-US" b="1" dirty="0"/>
              <a:t>control PM access</a:t>
            </a:r>
            <a:r>
              <a:rPr lang="en-US" dirty="0"/>
              <a:t>. </a:t>
            </a:r>
          </a:p>
          <a:p>
            <a:pPr marL="0" lvl="0" indent="0" algn="l" rtl="0">
              <a:lnSpc>
                <a:spcPct val="100000"/>
              </a:lnSpc>
              <a:spcBef>
                <a:spcPts val="0"/>
              </a:spcBef>
              <a:spcAft>
                <a:spcPts val="0"/>
              </a:spcAft>
              <a:buSzPts val="1400"/>
              <a:buNone/>
            </a:pPr>
            <a:r>
              <a:rPr lang="en-US" dirty="0"/>
              <a:t>Regardless of the application thread count, the fixed number of delegation threads decide </a:t>
            </a:r>
          </a:p>
          <a:p>
            <a:pPr marL="0" lvl="0" indent="0" algn="l" rtl="0">
              <a:lnSpc>
                <a:spcPct val="100000"/>
              </a:lnSpc>
              <a:spcBef>
                <a:spcPts val="0"/>
              </a:spcBef>
              <a:spcAft>
                <a:spcPts val="0"/>
              </a:spcAft>
              <a:buSzPts val="1400"/>
              <a:buNone/>
            </a:pPr>
            <a:r>
              <a:rPr lang="en-US" dirty="0"/>
              <a:t>the level of concurrent accesses to PM. </a:t>
            </a:r>
          </a:p>
          <a:p>
            <a:pPr marL="0" lvl="0" indent="0" algn="l" rtl="0">
              <a:lnSpc>
                <a:spcPct val="100000"/>
              </a:lnSpc>
              <a:spcBef>
                <a:spcPts val="0"/>
              </a:spcBef>
              <a:spcAft>
                <a:spcPts val="0"/>
              </a:spcAft>
              <a:buSzPts val="1400"/>
              <a:buNone/>
            </a:pPr>
            <a:r>
              <a:rPr lang="en-US" dirty="0"/>
              <a:t>Thus, </a:t>
            </a:r>
            <a:r>
              <a:rPr lang="en-US" dirty="0" err="1"/>
              <a:t>Odinfs</a:t>
            </a:r>
            <a:r>
              <a:rPr lang="en-US" dirty="0"/>
              <a:t> can avoid the PM performance collapse with many concurrent access threads.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Furthermore, since the delegation threads are in the same NUMA node as the accessed PM, </a:t>
            </a:r>
          </a:p>
          <a:p>
            <a:pPr marL="0" lvl="0" indent="0" algn="l" rtl="0">
              <a:lnSpc>
                <a:spcPct val="100000"/>
              </a:lnSpc>
              <a:spcBef>
                <a:spcPts val="0"/>
              </a:spcBef>
              <a:spcAft>
                <a:spcPts val="0"/>
              </a:spcAft>
              <a:buSzPts val="1400"/>
              <a:buNone/>
            </a:pPr>
            <a:r>
              <a:rPr lang="en-US" dirty="0" err="1"/>
              <a:t>OdinFS</a:t>
            </a:r>
            <a:r>
              <a:rPr lang="en-US" dirty="0"/>
              <a:t> always access PM locally and thus, </a:t>
            </a:r>
            <a:r>
              <a:rPr lang="en-US" dirty="0" err="1"/>
              <a:t>OdinFS</a:t>
            </a:r>
            <a:r>
              <a:rPr lang="en-US" dirty="0"/>
              <a:t> avoids the performance penalty due to the pronounced PM NUMA impact. </a:t>
            </a:r>
          </a:p>
          <a:p>
            <a:pPr marL="0" lvl="0" indent="0" algn="l" rtl="0">
              <a:lnSpc>
                <a:spcPct val="100000"/>
              </a:lnSpc>
              <a:spcBef>
                <a:spcPts val="0"/>
              </a:spcBef>
              <a:spcAft>
                <a:spcPts val="0"/>
              </a:spcAft>
              <a:buSzPts val="1400"/>
              <a:buNone/>
            </a:pPr>
            <a:endParaRPr dirty="0"/>
          </a:p>
        </p:txBody>
      </p:sp>
      <p:sp>
        <p:nvSpPr>
          <p:cNvPr id="1319" name="Google Shape;1319;g13a4d8d75fb_0_624: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extLst>
      <p:ext uri="{BB962C8B-B14F-4D97-AF65-F5344CB8AC3E}">
        <p14:creationId xmlns:p14="http://schemas.microsoft.com/office/powerpoint/2010/main" val="3012391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3a4d8d75fb_0_62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g13a4d8d75fb_0_624: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r>
              <a:rPr lang="en-US" dirty="0"/>
              <a:t>To efficiently utilize the aggregated PM bandwidth, </a:t>
            </a:r>
            <a:r>
              <a:rPr lang="en-US" dirty="0" err="1"/>
              <a:t>OdinFS</a:t>
            </a:r>
            <a:r>
              <a:rPr lang="en-US" dirty="0"/>
              <a:t> first stripes the data of a file </a:t>
            </a:r>
          </a:p>
          <a:p>
            <a:r>
              <a:rPr lang="en-US" dirty="0"/>
              <a:t>across PM in each NUMA node. </a:t>
            </a:r>
          </a:p>
        </p:txBody>
      </p:sp>
      <p:sp>
        <p:nvSpPr>
          <p:cNvPr id="1319" name="Google Shape;1319;g13a4d8d75fb_0_624: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2968471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13a4d8d75fb_0_62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8" name="Google Shape;1318;g13a4d8d75fb_0_624: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Then </a:t>
            </a:r>
            <a:r>
              <a:rPr lang="en-US" dirty="0" err="1"/>
              <a:t>OdinFS</a:t>
            </a:r>
            <a:r>
              <a:rPr lang="en-US" dirty="0"/>
              <a:t> performs transparent parallel PM access across NUMA nodes to efficiently utilize the aggregated bandwidth.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When the application thread issues a read or a write system call, </a:t>
            </a:r>
          </a:p>
          <a:p>
            <a:pPr marL="0" lvl="0" indent="0" algn="l" rtl="0">
              <a:lnSpc>
                <a:spcPct val="100000"/>
              </a:lnSpc>
              <a:spcBef>
                <a:spcPts val="0"/>
              </a:spcBef>
              <a:spcAft>
                <a:spcPts val="0"/>
              </a:spcAft>
              <a:buSzPts val="1400"/>
              <a:buNone/>
            </a:pPr>
            <a:r>
              <a:rPr lang="en-US" dirty="0" err="1"/>
              <a:t>OdinFS</a:t>
            </a:r>
            <a:r>
              <a:rPr lang="en-US" dirty="0"/>
              <a:t> transparently divides the system call into </a:t>
            </a:r>
          </a:p>
          <a:p>
            <a:pPr marL="0" lvl="0" indent="0" algn="l" rtl="0">
              <a:lnSpc>
                <a:spcPct val="100000"/>
              </a:lnSpc>
              <a:spcBef>
                <a:spcPts val="0"/>
              </a:spcBef>
              <a:spcAft>
                <a:spcPts val="0"/>
              </a:spcAft>
              <a:buSzPts val="1400"/>
              <a:buNone/>
            </a:pPr>
            <a:r>
              <a:rPr lang="en-US" dirty="0"/>
              <a:t>multiple independent sub-requests. </a:t>
            </a:r>
          </a:p>
          <a:p>
            <a:pPr marL="0" lvl="0" indent="0" algn="l" rtl="0">
              <a:lnSpc>
                <a:spcPct val="100000"/>
              </a:lnSpc>
              <a:spcBef>
                <a:spcPts val="0"/>
              </a:spcBef>
              <a:spcAft>
                <a:spcPts val="0"/>
              </a:spcAft>
              <a:buSzPts val="1400"/>
              <a:buNone/>
            </a:pPr>
            <a:r>
              <a:rPr lang="en-US" dirty="0" err="1"/>
              <a:t>OdinFS</a:t>
            </a:r>
            <a:r>
              <a:rPr lang="en-US" dirty="0"/>
              <a:t> then send the sub-requests to the delegation threads in each NUMA node.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The delegation threads can thus access PM in different NUMA node in parallel to serve the system call.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this way, </a:t>
            </a:r>
            <a:r>
              <a:rPr lang="en-US" dirty="0" err="1"/>
              <a:t>OdinFS</a:t>
            </a:r>
            <a:r>
              <a:rPr lang="en-US" dirty="0"/>
              <a:t> efficiently utilizes the aggregated PM bandwidth. </a:t>
            </a:r>
            <a:endParaRPr dirty="0"/>
          </a:p>
        </p:txBody>
      </p:sp>
      <p:sp>
        <p:nvSpPr>
          <p:cNvPr id="1319" name="Google Shape;1319;g13a4d8d75fb_0_624: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2992925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6"/>
        <p:cNvGrpSpPr/>
        <p:nvPr/>
      </p:nvGrpSpPr>
      <p:grpSpPr>
        <a:xfrm>
          <a:off x="0" y="0"/>
          <a:ext cx="0" cy="0"/>
          <a:chOff x="0" y="0"/>
          <a:chExt cx="0" cy="0"/>
        </a:xfrm>
      </p:grpSpPr>
      <p:sp>
        <p:nvSpPr>
          <p:cNvPr id="1867" name="Google Shape;1867;g13a4d8d75fb_0_1160: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8" name="Google Shape;1868;g13a4d8d75fb_0_1160:notes"/>
          <p:cNvSpPr txBox="1">
            <a:spLocks noGrp="1"/>
          </p:cNvSpPr>
          <p:nvPr>
            <p:ph type="body" idx="1"/>
          </p:nvPr>
        </p:nvSpPr>
        <p:spPr>
          <a:xfrm>
            <a:off x="681195" y="4784828"/>
            <a:ext cx="5449500" cy="3915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I have just explained the core design of </a:t>
            </a:r>
            <a:r>
              <a:rPr lang="en-US" dirty="0" err="1"/>
              <a:t>OdinFS</a:t>
            </a:r>
            <a:r>
              <a:rPr lang="en-US" dirty="0"/>
              <a:t>.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err="1"/>
              <a:t>OdinFS</a:t>
            </a:r>
            <a:r>
              <a:rPr lang="en-US" dirty="0"/>
              <a:t>’ design also features a highly scalable file system that maximizes concurrent access, while minimizing synchronization overhead and ensuring crash consistency.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Integrating delegation to a PM file system requires addressing many design challenges. </a:t>
            </a:r>
          </a:p>
          <a:p>
            <a:pPr marL="0" lvl="0" indent="0" algn="l" rtl="0">
              <a:lnSpc>
                <a:spcPct val="100000"/>
              </a:lnSpc>
              <a:spcBef>
                <a:spcPts val="0"/>
              </a:spcBef>
              <a:spcAft>
                <a:spcPts val="0"/>
              </a:spcAft>
              <a:buSzPts val="1400"/>
              <a:buNone/>
            </a:pPr>
            <a:r>
              <a:rPr lang="en-US" dirty="0"/>
              <a:t>Please refer to the paper for more details. </a:t>
            </a:r>
          </a:p>
          <a:p>
            <a:pPr marL="0" lvl="0" indent="0" algn="l" rtl="0">
              <a:lnSpc>
                <a:spcPct val="100000"/>
              </a:lnSpc>
              <a:spcBef>
                <a:spcPts val="0"/>
              </a:spcBef>
              <a:spcAft>
                <a:spcPts val="0"/>
              </a:spcAft>
              <a:buSzPts val="1400"/>
              <a:buNone/>
            </a:pPr>
            <a:endParaRPr dirty="0"/>
          </a:p>
        </p:txBody>
      </p:sp>
      <p:sp>
        <p:nvSpPr>
          <p:cNvPr id="1869" name="Google Shape;1869;g13a4d8d75fb_0_1160:notes"/>
          <p:cNvSpPr txBox="1">
            <a:spLocks noGrp="1"/>
          </p:cNvSpPr>
          <p:nvPr>
            <p:ph type="sldNum" idx="12"/>
          </p:nvPr>
        </p:nvSpPr>
        <p:spPr>
          <a:xfrm>
            <a:off x="3858529" y="9443649"/>
            <a:ext cx="2951700" cy="4989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13a4d8d75fb_0_1276: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5" name="Google Shape;1885;g13a4d8d75fb_0_1276: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We evaluate </a:t>
            </a:r>
            <a:r>
              <a:rPr lang="en-US" dirty="0" err="1"/>
              <a:t>OdinFS</a:t>
            </a:r>
            <a:r>
              <a:rPr lang="en-US" dirty="0"/>
              <a:t> to answer the question: Does </a:t>
            </a:r>
            <a:r>
              <a:rPr lang="en-US" dirty="0" err="1"/>
              <a:t>OdinFS</a:t>
            </a:r>
            <a:r>
              <a:rPr lang="en-US" dirty="0"/>
              <a:t> improve I/O performance.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r>
              <a:rPr lang="en-US" dirty="0"/>
              <a:t>We performed the evaluation on a 224 core, eight socket machine. We used FIO and </a:t>
            </a:r>
            <a:r>
              <a:rPr lang="en-US" dirty="0" err="1"/>
              <a:t>Filebench</a:t>
            </a:r>
            <a:r>
              <a:rPr lang="en-US" dirty="0"/>
              <a:t> to evaluate </a:t>
            </a:r>
            <a:r>
              <a:rPr lang="en-US" dirty="0" err="1"/>
              <a:t>OdinFS</a:t>
            </a:r>
            <a:r>
              <a:rPr lang="en-US" dirty="0"/>
              <a:t>. </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3a4d8d75fb_0_1463: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2" name="Google Shape;1892;g13a4d8d75fb_0_1463: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This slide shows the results with the FIO workload we have been using across the presentation.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r>
              <a:rPr lang="en-US" dirty="0"/>
              <a:t>The orange line here is </a:t>
            </a:r>
            <a:r>
              <a:rPr lang="en-US" dirty="0" err="1"/>
              <a:t>OdinFS</a:t>
            </a:r>
            <a:r>
              <a:rPr lang="en-US" dirty="0"/>
              <a:t> and as can be seen from the slide, </a:t>
            </a:r>
            <a:r>
              <a:rPr lang="en-US" dirty="0" err="1"/>
              <a:t>OdinFS</a:t>
            </a:r>
            <a:r>
              <a:rPr lang="en-US" dirty="0"/>
              <a:t> significantly outperforms other evaluated file systems.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3a4d8d75fb_0_1463: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2" name="Google Shape;1892;g13a4d8d75fb_0_1463: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err="1"/>
              <a:t>Odinfs</a:t>
            </a:r>
            <a:r>
              <a:rPr lang="en-US" dirty="0"/>
              <a:t> outperforms because, as we have discussed, performs controlled concurrent access. It performs localized and </a:t>
            </a:r>
            <a:r>
              <a:rPr lang="en-US" dirty="0" err="1"/>
              <a:t>OdinFS</a:t>
            </a:r>
            <a:r>
              <a:rPr lang="en-US" dirty="0"/>
              <a:t> parallelizes PM access to benefit from the aggregated PM bandwidth. </a:t>
            </a:r>
          </a:p>
          <a:p>
            <a:pPr marL="0" lvl="0" indent="0" algn="l" rtl="0">
              <a:lnSpc>
                <a:spcPct val="100000"/>
              </a:lnSpc>
              <a:spcBef>
                <a:spcPts val="0"/>
              </a:spcBef>
              <a:spcAft>
                <a:spcPts val="0"/>
              </a:spcAft>
              <a:buClr>
                <a:schemeClr val="dk1"/>
              </a:buClr>
              <a:buSzPts val="1200"/>
              <a:buFont typeface="Calibri"/>
              <a:buNone/>
            </a:pPr>
            <a:endParaRPr lang="en-US" dirty="0"/>
          </a:p>
          <a:p>
            <a:pPr marL="0" lvl="0" indent="0" algn="l" rtl="0">
              <a:lnSpc>
                <a:spcPct val="100000"/>
              </a:lnSpc>
              <a:spcBef>
                <a:spcPts val="0"/>
              </a:spcBef>
              <a:spcAft>
                <a:spcPts val="0"/>
              </a:spcAft>
              <a:buClr>
                <a:schemeClr val="dk1"/>
              </a:buClr>
              <a:buSzPts val="1200"/>
              <a:buFont typeface="Calibri"/>
              <a:buNone/>
            </a:pPr>
            <a:r>
              <a:rPr lang="en-US" dirty="0"/>
              <a:t>Due to the parallel PM access, the application can achieve the maximal performance even with a small thread count. </a:t>
            </a:r>
          </a:p>
          <a:p>
            <a:pPr marL="0" lvl="0" indent="0" algn="l" rtl="0">
              <a:lnSpc>
                <a:spcPct val="100000"/>
              </a:lnSpc>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27592595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9"/>
        <p:cNvGrpSpPr/>
        <p:nvPr/>
      </p:nvGrpSpPr>
      <p:grpSpPr>
        <a:xfrm>
          <a:off x="0" y="0"/>
          <a:ext cx="0" cy="0"/>
          <a:chOff x="0" y="0"/>
          <a:chExt cx="0" cy="0"/>
        </a:xfrm>
      </p:grpSpPr>
      <p:sp>
        <p:nvSpPr>
          <p:cNvPr id="1930" name="Google Shape;1930;g13a4d8d75fb_1_34:notes"/>
          <p:cNvSpPr>
            <a:spLocks noGrp="1" noRot="1" noChangeAspect="1"/>
          </p:cNvSpPr>
          <p:nvPr>
            <p:ph type="sldImg" idx="2"/>
          </p:nvPr>
        </p:nvSpPr>
        <p:spPr>
          <a:xfrm>
            <a:off x="93663" y="746125"/>
            <a:ext cx="6624637" cy="3727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1" name="Google Shape;1931;g13a4d8d75fb_1_34:notes"/>
          <p:cNvSpPr txBox="1">
            <a:spLocks noGrp="1"/>
          </p:cNvSpPr>
          <p:nvPr>
            <p:ph type="body" idx="1"/>
          </p:nvPr>
        </p:nvSpPr>
        <p:spPr>
          <a:xfrm>
            <a:off x="681195" y="4722688"/>
            <a:ext cx="5449500" cy="4474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000"/>
              <a:buFont typeface="Calibri"/>
              <a:buNone/>
            </a:pPr>
            <a:r>
              <a:rPr lang="en-US" sz="2000" dirty="0"/>
              <a:t>This slide shows the results with </a:t>
            </a:r>
            <a:r>
              <a:rPr lang="en-US" sz="2000" dirty="0" err="1"/>
              <a:t>Filebench</a:t>
            </a:r>
            <a:r>
              <a:rPr lang="en-US" sz="2000" dirty="0"/>
              <a:t>. </a:t>
            </a:r>
          </a:p>
          <a:p>
            <a:pPr marL="0" lvl="0" indent="0" algn="l" rtl="0">
              <a:lnSpc>
                <a:spcPct val="100000"/>
              </a:lnSpc>
              <a:spcBef>
                <a:spcPts val="0"/>
              </a:spcBef>
              <a:spcAft>
                <a:spcPts val="0"/>
              </a:spcAft>
              <a:buClr>
                <a:schemeClr val="dk1"/>
              </a:buClr>
              <a:buSzPts val="2000"/>
              <a:buFont typeface="Calibri"/>
              <a:buNone/>
            </a:pPr>
            <a:endParaRPr lang="en-US" sz="2000" dirty="0"/>
          </a:p>
          <a:p>
            <a:pPr marL="0" lvl="0" indent="0" algn="l" rtl="0">
              <a:lnSpc>
                <a:spcPct val="100000"/>
              </a:lnSpc>
              <a:spcBef>
                <a:spcPts val="0"/>
              </a:spcBef>
              <a:spcAft>
                <a:spcPts val="0"/>
              </a:spcAft>
              <a:buClr>
                <a:schemeClr val="dk1"/>
              </a:buClr>
              <a:buSzPts val="2000"/>
              <a:buFont typeface="Calibri"/>
              <a:buNone/>
            </a:pPr>
            <a:r>
              <a:rPr lang="en-US" sz="2000" dirty="0"/>
              <a:t>We present two representative workloads: Fileserver, which is a write-intensive workload, </a:t>
            </a:r>
          </a:p>
          <a:p>
            <a:pPr marL="0" lvl="0" indent="0" algn="l" rtl="0">
              <a:lnSpc>
                <a:spcPct val="100000"/>
              </a:lnSpc>
              <a:spcBef>
                <a:spcPts val="0"/>
              </a:spcBef>
              <a:spcAft>
                <a:spcPts val="0"/>
              </a:spcAft>
              <a:buClr>
                <a:schemeClr val="dk1"/>
              </a:buClr>
              <a:buSzPts val="2000"/>
              <a:buFont typeface="Calibri"/>
              <a:buNone/>
            </a:pPr>
            <a:r>
              <a:rPr lang="en-US" sz="2000" dirty="0"/>
              <a:t>and Webserver, which is a read-intensive workloads. </a:t>
            </a:r>
          </a:p>
          <a:p>
            <a:pPr marL="0" lvl="0" indent="0" algn="l" rtl="0">
              <a:lnSpc>
                <a:spcPct val="100000"/>
              </a:lnSpc>
              <a:spcBef>
                <a:spcPts val="0"/>
              </a:spcBef>
              <a:spcAft>
                <a:spcPts val="0"/>
              </a:spcAft>
              <a:buClr>
                <a:schemeClr val="dk1"/>
              </a:buClr>
              <a:buSzPts val="2000"/>
              <a:buFont typeface="Calibri"/>
              <a:buNone/>
            </a:pPr>
            <a:endParaRPr lang="en-US" sz="2000" dirty="0"/>
          </a:p>
          <a:p>
            <a:pPr marL="0" lvl="0" indent="0" algn="l" rtl="0">
              <a:lnSpc>
                <a:spcPct val="100000"/>
              </a:lnSpc>
              <a:spcBef>
                <a:spcPts val="0"/>
              </a:spcBef>
              <a:spcAft>
                <a:spcPts val="0"/>
              </a:spcAft>
              <a:buClr>
                <a:schemeClr val="dk1"/>
              </a:buClr>
              <a:buSzPts val="2000"/>
              <a:buFont typeface="Calibri"/>
              <a:buNone/>
            </a:pPr>
            <a:r>
              <a:rPr lang="en-US" sz="2000" dirty="0"/>
              <a:t>For these two benchmarks, </a:t>
            </a:r>
          </a:p>
          <a:p>
            <a:pPr marL="0" lvl="0" indent="0" algn="l" rtl="0">
              <a:lnSpc>
                <a:spcPct val="100000"/>
              </a:lnSpc>
              <a:spcBef>
                <a:spcPts val="0"/>
              </a:spcBef>
              <a:spcAft>
                <a:spcPts val="0"/>
              </a:spcAft>
              <a:buClr>
                <a:schemeClr val="dk1"/>
              </a:buClr>
              <a:buSzPts val="2000"/>
              <a:buFont typeface="Calibri"/>
              <a:buNone/>
            </a:pPr>
            <a:r>
              <a:rPr lang="en-US" sz="2000" dirty="0" err="1"/>
              <a:t>OdinFS</a:t>
            </a:r>
            <a:r>
              <a:rPr lang="en-US" sz="2000" dirty="0"/>
              <a:t> significantly outperforms the second best-performant PM file systems</a:t>
            </a:r>
            <a:r>
              <a:rPr lang="en-US" sz="2000"/>
              <a:t>. </a:t>
            </a:r>
            <a:endParaRPr lang="en-US" sz="2000" dirty="0"/>
          </a:p>
        </p:txBody>
      </p:sp>
    </p:spTree>
    <p:extLst>
      <p:ext uri="{BB962C8B-B14F-4D97-AF65-F5344CB8AC3E}">
        <p14:creationId xmlns:p14="http://schemas.microsoft.com/office/powerpoint/2010/main" val="4232451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architecture of the file server service Mei builds, </a:t>
            </a:r>
          </a:p>
          <a:p>
            <a:pPr marL="0" lvl="0" indent="0" algn="l" rtl="0">
              <a:spcBef>
                <a:spcPts val="0"/>
              </a:spcBef>
              <a:spcAft>
                <a:spcPts val="0"/>
              </a:spcAft>
              <a:buNone/>
            </a:pPr>
            <a:r>
              <a:rPr lang="en-US" dirty="0"/>
              <a:t>which involves multiple clients and multiple file servers. </a:t>
            </a:r>
            <a:endParaRPr dirty="0"/>
          </a:p>
          <a:p>
            <a:pPr marL="0" lvl="0" indent="0" algn="l" rtl="0">
              <a:spcBef>
                <a:spcPts val="0"/>
              </a:spcBef>
              <a:spcAft>
                <a:spcPts val="0"/>
              </a:spcAft>
              <a:buNone/>
            </a:pPr>
            <a:endParaRPr dirty="0"/>
          </a:p>
        </p:txBody>
      </p:sp>
      <p:sp>
        <p:nvSpPr>
          <p:cNvPr id="125" name="Google Shape;125;p4: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summarize, we have explained why existing PM file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cannot scale PM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Because they do not limit concurrent</a:t>
            </a:r>
            <a:r>
              <a:rPr lang="zh-CN" altLang="en-US" dirty="0"/>
              <a:t> </a:t>
            </a:r>
            <a:r>
              <a:rPr lang="en-US" altLang="zh-CN" dirty="0"/>
              <a:t>PM access.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They perform inefficient remote PM access and they cannot leverage the aggregated PM bandwidth.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present </a:t>
            </a:r>
            <a:r>
              <a:rPr lang="en-US" altLang="zh-CN" dirty="0" err="1"/>
              <a:t>Odinfs</a:t>
            </a:r>
            <a:r>
              <a:rPr lang="en-US" altLang="zh-CN" dirty="0"/>
              <a:t>. The key insight of </a:t>
            </a:r>
            <a:r>
              <a:rPr lang="en-US" altLang="zh-CN" dirty="0" err="1"/>
              <a:t>Odinfs</a:t>
            </a:r>
            <a:r>
              <a:rPr lang="en-US" altLang="zh-CN" dirty="0"/>
              <a:t> is to </a:t>
            </a:r>
            <a:r>
              <a:rPr lang="en-US" altLang="zh-CN" i="1" dirty="0"/>
              <a:t>decouple</a:t>
            </a:r>
            <a:r>
              <a:rPr lang="en-US" altLang="zh-CN" dirty="0"/>
              <a:t> PM access from application threads via </a:t>
            </a:r>
            <a:r>
              <a:rPr lang="en-US" altLang="zh-CN" b="1" dirty="0"/>
              <a:t>delegation</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enable </a:t>
            </a:r>
            <a:r>
              <a:rPr lang="en-US" altLang="zh-CN" dirty="0">
                <a:solidFill>
                  <a:srgbClr val="FF0000"/>
                </a:solidFill>
              </a:rPr>
              <a:t>controlled</a:t>
            </a:r>
            <a:r>
              <a:rPr lang="en-US" altLang="zh-CN" dirty="0"/>
              <a:t>, </a:t>
            </a:r>
            <a:r>
              <a:rPr lang="en-US" altLang="zh-CN" dirty="0">
                <a:solidFill>
                  <a:srgbClr val="FF0000"/>
                </a:solidFill>
              </a:rPr>
              <a:t>localized</a:t>
            </a:r>
            <a:r>
              <a:rPr lang="en-US" altLang="zh-CN" dirty="0"/>
              <a:t>, and </a:t>
            </a:r>
            <a:r>
              <a:rPr lang="en-US" altLang="zh-CN" dirty="0">
                <a:solidFill>
                  <a:srgbClr val="FF0000"/>
                </a:solidFill>
              </a:rPr>
              <a:t>parallel</a:t>
            </a:r>
            <a:r>
              <a:rPr lang="en-US" altLang="zh-CN" dirty="0"/>
              <a:t> PM access. </a:t>
            </a:r>
            <a:r>
              <a:rPr lang="en-US" altLang="zh-CN" dirty="0" err="1"/>
              <a:t>Odinfs</a:t>
            </a:r>
            <a:r>
              <a:rPr lang="en-US" altLang="zh-CN" dirty="0"/>
              <a:t> is publicly available. I hope you guys enjoy using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With that, thank you for your attention, and I am glad to take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F4282-0CE8-4604-864A-B57639DC239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9530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663738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76522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Note: This story needs to be simplified. </a:t>
            </a:r>
          </a:p>
          <a:p>
            <a:endParaRPr lang="en-US" altLang="zh-CN" dirty="0"/>
          </a:p>
          <a:p>
            <a:endParaRPr lang="en-US" altLang="zh-CN" dirty="0"/>
          </a:p>
          <a:p>
            <a:endParaRPr lang="en-US" altLang="zh-CN" dirty="0"/>
          </a:p>
          <a:p>
            <a:r>
              <a:rPr lang="en-US" altLang="zh-CN" dirty="0"/>
              <a:t>So as a result, in the PM-local setup, the PM cache block is local to the access threads, and thus is stored in the processor cache. T</a:t>
            </a:r>
            <a:r>
              <a:rPr lang="en-US" dirty="0"/>
              <a:t>he DRAM cache block moves between NUMA nodes, so the system writing to DRAM to update its directory information. </a:t>
            </a:r>
          </a:p>
          <a:p>
            <a:endParaRPr lang="en-US" altLang="zh-CN" dirty="0"/>
          </a:p>
          <a:p>
            <a:r>
              <a:rPr lang="en-US" altLang="zh-CN" dirty="0"/>
              <a:t>In the PM-remote setup,  the DRAM cache block is local to the access threads, and thus is stored in the processor cache. The PM cache block moves between NUMA nodes, so the system writing to PM to update its directory information. </a:t>
            </a:r>
          </a:p>
          <a:p>
            <a:endParaRPr lang="en-US" altLang="zh-CN" dirty="0"/>
          </a:p>
          <a:p>
            <a:r>
              <a:rPr lang="en-US" altLang="zh-CN" dirty="0"/>
              <a:t>Since DRAM has much better performance than PM, PM-local thus significantly outperforms PM-remote. </a:t>
            </a:r>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F4282-0CE8-4604-864A-B57639DC239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803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5: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Within each file server, it contains multiple disks and </a:t>
            </a:r>
          </a:p>
          <a:p>
            <a:pPr marL="0" lvl="0" indent="0" algn="l" rtl="0">
              <a:spcBef>
                <a:spcPts val="0"/>
              </a:spcBef>
              <a:spcAft>
                <a:spcPts val="0"/>
              </a:spcAft>
              <a:buNone/>
            </a:pPr>
            <a:r>
              <a:rPr lang="en-US" dirty="0"/>
              <a:t>a file system that mounts on top of them to manage all the files.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a client issues a request, say, to retrieve a file, </a:t>
            </a:r>
          </a:p>
          <a:p>
            <a:pPr marL="0" lvl="0" indent="0" algn="l" rtl="0">
              <a:spcBef>
                <a:spcPts val="0"/>
              </a:spcBef>
              <a:spcAft>
                <a:spcPts val="0"/>
              </a:spcAft>
              <a:buNone/>
            </a:pPr>
            <a:r>
              <a:rPr lang="en-US" dirty="0"/>
              <a:t>a server thread receives and handles the request.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Concurrent requests from the clients are handled by </a:t>
            </a:r>
          </a:p>
          <a:p>
            <a:pPr marL="0" lvl="0" indent="0" algn="l" rtl="0">
              <a:spcBef>
                <a:spcPts val="0"/>
              </a:spcBef>
              <a:spcAft>
                <a:spcPts val="0"/>
              </a:spcAft>
              <a:buNone/>
            </a:pPr>
            <a:r>
              <a:rPr lang="en-US" dirty="0"/>
              <a:t>multiple server threads that access the file system and the disks concurrently.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52" name="Google Shape;152;p5: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6: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dirty="0"/>
              <a:t>So Mei deploys the file server but there is a problem: the file server is too slow. </a:t>
            </a:r>
          </a:p>
          <a:p>
            <a:pPr marL="0" marR="0" lvl="0" indent="0" algn="l" rtl="0">
              <a:lnSpc>
                <a:spcPct val="100000"/>
              </a:lnSpc>
              <a:spcBef>
                <a:spcPts val="0"/>
              </a:spcBef>
              <a:spcAft>
                <a:spcPts val="0"/>
              </a:spcAft>
              <a:buClr>
                <a:schemeClr val="dk1"/>
              </a:buClr>
              <a:buSzPts val="12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dirty="0"/>
              <a:t>After some analysis, Mei finds out that the disks are the performance bottleneck. </a:t>
            </a:r>
          </a:p>
          <a:p>
            <a:pPr marL="0" marR="0" lvl="0" indent="0" algn="l" rtl="0">
              <a:lnSpc>
                <a:spcPct val="100000"/>
              </a:lnSpc>
              <a:spcBef>
                <a:spcPts val="0"/>
              </a:spcBef>
              <a:spcAft>
                <a:spcPts val="0"/>
              </a:spcAft>
              <a:buClr>
                <a:schemeClr val="dk1"/>
              </a:buClr>
              <a:buSzPts val="1200"/>
              <a:buFont typeface="Arial"/>
              <a:buNone/>
            </a:pPr>
            <a:endParaRPr lang="en-US" dirty="0"/>
          </a:p>
          <a:p>
            <a:pPr marL="0" marR="0" lvl="0" indent="0" algn="l" rtl="0">
              <a:lnSpc>
                <a:spcPct val="100000"/>
              </a:lnSpc>
              <a:spcBef>
                <a:spcPts val="0"/>
              </a:spcBef>
              <a:spcAft>
                <a:spcPts val="0"/>
              </a:spcAft>
              <a:buClr>
                <a:schemeClr val="dk1"/>
              </a:buClr>
              <a:buSzPts val="1200"/>
              <a:buFont typeface="Arial"/>
              <a:buNone/>
            </a:pPr>
            <a:r>
              <a:rPr lang="en-US" dirty="0"/>
              <a:t>The disks have low speed. For example, their access latency are 10s to 100s of microseconds</a:t>
            </a:r>
            <a:r>
              <a:rPr lang="en-US" sz="1200" dirty="0"/>
              <a:t>. </a:t>
            </a:r>
          </a:p>
          <a:p>
            <a:pPr marL="0" marR="0" lvl="0" indent="0" algn="l" rtl="0">
              <a:lnSpc>
                <a:spcPct val="100000"/>
              </a:lnSpc>
              <a:spcBef>
                <a:spcPts val="0"/>
              </a:spcBef>
              <a:spcAft>
                <a:spcPts val="0"/>
              </a:spcAft>
              <a:buClr>
                <a:schemeClr val="dk1"/>
              </a:buClr>
              <a:buSzPts val="1200"/>
              <a:buFont typeface="Arial"/>
              <a:buNone/>
            </a:pPr>
            <a:endParaRPr lang="en-US" sz="1200" dirty="0"/>
          </a:p>
          <a:p>
            <a:pPr marL="0" marR="0" lvl="0" indent="0" algn="l" rtl="0">
              <a:lnSpc>
                <a:spcPct val="100000"/>
              </a:lnSpc>
              <a:spcBef>
                <a:spcPts val="0"/>
              </a:spcBef>
              <a:spcAft>
                <a:spcPts val="0"/>
              </a:spcAft>
              <a:buClr>
                <a:schemeClr val="dk1"/>
              </a:buClr>
              <a:buSzPts val="1200"/>
              <a:buFont typeface="Arial"/>
              <a:buNone/>
            </a:pPr>
            <a:r>
              <a:rPr lang="en-US" sz="1200" dirty="0"/>
              <a:t>To make things worse, Mei finds that the disks performance collapses with concurrent access from the server threads. </a:t>
            </a:r>
            <a:endParaRPr dirty="0"/>
          </a:p>
        </p:txBody>
      </p:sp>
      <p:sp>
        <p:nvSpPr>
          <p:cNvPr id="184" name="Google Shape;184;p6: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Note: add some description for 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what does Mei 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Mei is a storage expert and she knows about persistent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 emerging high performant storage device that blurs the traditional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boundary between memory and storage.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PM is especially a great fit for Mei’s purpose since it has high speed.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For example, its access latency is typically hundreds of nanoseconds.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Furthermore, Mei read some documents that say PM can preserve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performance with concurrent access from threads. </a:t>
            </a:r>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F4282-0CE8-4604-864A-B57639DC239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41301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p8: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dirty="0"/>
              <a:t>So Mei goes ahead and replace the disks with PM. </a:t>
            </a:r>
          </a:p>
          <a:p>
            <a:pPr marL="0" marR="0" lvl="0" indent="0" algn="l" rtl="0">
              <a:lnSpc>
                <a:spcPct val="100000"/>
              </a:lnSpc>
              <a:spcBef>
                <a:spcPts val="0"/>
              </a:spcBef>
              <a:spcAft>
                <a:spcPts val="0"/>
              </a:spcAft>
              <a:buClr>
                <a:schemeClr val="dk1"/>
              </a:buClr>
              <a:buSzPts val="1200"/>
              <a:buFont typeface="Arial"/>
              <a:buNone/>
            </a:pPr>
            <a:r>
              <a:rPr lang="en-US" dirty="0"/>
              <a:t>She also replaces the file system with a PM-aware file system. </a:t>
            </a:r>
            <a:endParaRPr dirty="0"/>
          </a:p>
          <a:p>
            <a:pPr marL="0" lvl="0" indent="0" algn="l" rtl="0">
              <a:spcBef>
                <a:spcPts val="0"/>
              </a:spcBef>
              <a:spcAft>
                <a:spcPts val="0"/>
              </a:spcAft>
              <a:buNone/>
            </a:pPr>
            <a:endParaRPr dirty="0"/>
          </a:p>
        </p:txBody>
      </p:sp>
      <p:sp>
        <p:nvSpPr>
          <p:cNvPr id="229" name="Google Shape;229;p8: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a:spLocks noGrp="1" noRot="1" noChangeAspect="1"/>
          </p:cNvSpPr>
          <p:nvPr>
            <p:ph type="sldImg" idx="2"/>
          </p:nvPr>
        </p:nvSpPr>
        <p:spPr>
          <a:xfrm>
            <a:off x="4238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9:notes"/>
          <p:cNvSpPr txBox="1">
            <a:spLocks noGrp="1"/>
          </p:cNvSpPr>
          <p:nvPr>
            <p:ph type="body" idx="1"/>
          </p:nvPr>
        </p:nvSpPr>
        <p:spPr>
          <a:xfrm>
            <a:off x="681197" y="4784835"/>
            <a:ext cx="5449570" cy="39148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During the deployment of PM, Mei finds out an interesting issue.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modern machines confirm to NUMA architecture </a:t>
            </a:r>
          </a:p>
          <a:p>
            <a:pPr marL="0" lvl="0" indent="0" algn="l" rtl="0">
              <a:spcBef>
                <a:spcPts val="0"/>
              </a:spcBef>
              <a:spcAft>
                <a:spcPts val="0"/>
              </a:spcAft>
              <a:buNone/>
            </a:pPr>
            <a:r>
              <a:rPr lang="en-US" dirty="0"/>
              <a:t>where a memory module and several CPUs form a NUMA node. </a:t>
            </a:r>
            <a:endParaRPr dirty="0"/>
          </a:p>
          <a:p>
            <a:pPr marL="0" lvl="0" indent="0" algn="l" rtl="0">
              <a:spcBef>
                <a:spcPts val="0"/>
              </a:spcBef>
              <a:spcAft>
                <a:spcPts val="0"/>
              </a:spcAft>
              <a:buNone/>
            </a:pPr>
            <a:endParaRPr dirty="0"/>
          </a:p>
        </p:txBody>
      </p:sp>
      <p:sp>
        <p:nvSpPr>
          <p:cNvPr id="262" name="Google Shape;262;p9:notes"/>
          <p:cNvSpPr txBox="1">
            <a:spLocks noGrp="1"/>
          </p:cNvSpPr>
          <p:nvPr>
            <p:ph type="sldNum" idx="12"/>
          </p:nvPr>
        </p:nvSpPr>
        <p:spPr>
          <a:xfrm>
            <a:off x="3858536" y="9443662"/>
            <a:ext cx="2951851" cy="498851"/>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358799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sldNum" idx="12"/>
          </p:nvPr>
        </p:nvSpPr>
        <p:spPr>
          <a:xfrm>
            <a:off x="79248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dk1"/>
                </a:solidFill>
                <a:latin typeface="Calibri"/>
                <a:ea typeface="Calibri"/>
                <a:cs typeface="Calibri"/>
                <a:sym typeface="Calibri"/>
              </a:defRPr>
            </a:lvl1pPr>
            <a:lvl2pPr marL="0" lvl="1" indent="0" algn="ctr">
              <a:spcBef>
                <a:spcPts val="0"/>
              </a:spcBef>
              <a:buNone/>
              <a:defRPr sz="1400" b="0" i="0" u="none" strike="noStrike" cap="none">
                <a:solidFill>
                  <a:schemeClr val="dk1"/>
                </a:solidFill>
                <a:latin typeface="Calibri"/>
                <a:ea typeface="Calibri"/>
                <a:cs typeface="Calibri"/>
                <a:sym typeface="Calibri"/>
              </a:defRPr>
            </a:lvl2pPr>
            <a:lvl3pPr marL="0" lvl="2" indent="0" algn="ctr">
              <a:spcBef>
                <a:spcPts val="0"/>
              </a:spcBef>
              <a:buNone/>
              <a:defRPr sz="1400" b="0" i="0" u="none" strike="noStrike" cap="none">
                <a:solidFill>
                  <a:schemeClr val="dk1"/>
                </a:solidFill>
                <a:latin typeface="Calibri"/>
                <a:ea typeface="Calibri"/>
                <a:cs typeface="Calibri"/>
                <a:sym typeface="Calibri"/>
              </a:defRPr>
            </a:lvl3pPr>
            <a:lvl4pPr marL="0" lvl="3" indent="0" algn="ctr">
              <a:spcBef>
                <a:spcPts val="0"/>
              </a:spcBef>
              <a:buNone/>
              <a:defRPr sz="1400" b="0" i="0" u="none" strike="noStrike" cap="none">
                <a:solidFill>
                  <a:schemeClr val="dk1"/>
                </a:solidFill>
                <a:latin typeface="Calibri"/>
                <a:ea typeface="Calibri"/>
                <a:cs typeface="Calibri"/>
                <a:sym typeface="Calibri"/>
              </a:defRPr>
            </a:lvl4pPr>
            <a:lvl5pPr marL="0" lvl="4" indent="0" algn="ctr">
              <a:spcBef>
                <a:spcPts val="0"/>
              </a:spcBef>
              <a:buNone/>
              <a:defRPr sz="1400" b="0" i="0" u="none" strike="noStrike" cap="none">
                <a:solidFill>
                  <a:schemeClr val="dk1"/>
                </a:solidFill>
                <a:latin typeface="Calibri"/>
                <a:ea typeface="Calibri"/>
                <a:cs typeface="Calibri"/>
                <a:sym typeface="Calibri"/>
              </a:defRPr>
            </a:lvl5pPr>
            <a:lvl6pPr marL="0" lvl="5" indent="0" algn="ctr">
              <a:spcBef>
                <a:spcPts val="0"/>
              </a:spcBef>
              <a:buNone/>
              <a:defRPr sz="1400" b="0" i="0" u="none" strike="noStrike" cap="none">
                <a:solidFill>
                  <a:schemeClr val="dk1"/>
                </a:solidFill>
                <a:latin typeface="Calibri"/>
                <a:ea typeface="Calibri"/>
                <a:cs typeface="Calibri"/>
                <a:sym typeface="Calibri"/>
              </a:defRPr>
            </a:lvl6pPr>
            <a:lvl7pPr marL="0" lvl="6" indent="0" algn="ctr">
              <a:spcBef>
                <a:spcPts val="0"/>
              </a:spcBef>
              <a:buNone/>
              <a:defRPr sz="1400" b="0" i="0" u="none" strike="noStrike" cap="none">
                <a:solidFill>
                  <a:schemeClr val="dk1"/>
                </a:solidFill>
                <a:latin typeface="Calibri"/>
                <a:ea typeface="Calibri"/>
                <a:cs typeface="Calibri"/>
                <a:sym typeface="Calibri"/>
              </a:defRPr>
            </a:lvl7pPr>
            <a:lvl8pPr marL="0" lvl="7" indent="0" algn="ctr">
              <a:spcBef>
                <a:spcPts val="0"/>
              </a:spcBef>
              <a:buNone/>
              <a:defRPr sz="1400" b="0" i="0" u="none" strike="noStrike" cap="none">
                <a:solidFill>
                  <a:schemeClr val="dk1"/>
                </a:solidFill>
                <a:latin typeface="Calibri"/>
                <a:ea typeface="Calibri"/>
                <a:cs typeface="Calibri"/>
                <a:sym typeface="Calibri"/>
              </a:defRPr>
            </a:lvl8pPr>
            <a:lvl9pPr marL="0" lvl="8" indent="0" algn="ctr">
              <a:spcBef>
                <a:spcPts val="0"/>
              </a:spcBef>
              <a:buNone/>
              <a:defRPr sz="14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Autofit/>
          </a:bodyPr>
          <a:lstStyle>
            <a:lvl1pPr lvl="0" algn="l" rtl="0">
              <a:lnSpc>
                <a:spcPct val="90000"/>
              </a:lnSpc>
              <a:spcBef>
                <a:spcPts val="0"/>
              </a:spcBef>
              <a:spcAft>
                <a:spcPts val="0"/>
              </a:spcAft>
              <a:buClr>
                <a:schemeClr val="dk1"/>
              </a:buClr>
              <a:buSzPts val="2800"/>
              <a:buFont typeface="Calibri"/>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1" name="Google Shape;81;p13"/>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Autofit/>
          </a:bodyPr>
          <a:lstStyle>
            <a:lvl1pPr marL="457200" lvl="0" indent="-342900" algn="l" rtl="0">
              <a:lnSpc>
                <a:spcPct val="90000"/>
              </a:lnSpc>
              <a:spcBef>
                <a:spcPts val="0"/>
              </a:spcBef>
              <a:spcAft>
                <a:spcPts val="0"/>
              </a:spcAft>
              <a:buClr>
                <a:schemeClr val="dk1"/>
              </a:buClr>
              <a:buSzPts val="1800"/>
              <a:buChar char="●"/>
              <a:defRPr/>
            </a:lvl1pPr>
            <a:lvl2pPr marL="914400" lvl="1" indent="-317500" algn="l" rtl="0">
              <a:lnSpc>
                <a:spcPct val="90000"/>
              </a:lnSpc>
              <a:spcBef>
                <a:spcPts val="2133"/>
              </a:spcBef>
              <a:spcAft>
                <a:spcPts val="0"/>
              </a:spcAft>
              <a:buClr>
                <a:schemeClr val="dk1"/>
              </a:buClr>
              <a:buSzPts val="1400"/>
              <a:buChar char="○"/>
              <a:defRPr/>
            </a:lvl2pPr>
            <a:lvl3pPr marL="1371600" lvl="2" indent="-317500" algn="l" rtl="0">
              <a:lnSpc>
                <a:spcPct val="90000"/>
              </a:lnSpc>
              <a:spcBef>
                <a:spcPts val="2133"/>
              </a:spcBef>
              <a:spcAft>
                <a:spcPts val="0"/>
              </a:spcAft>
              <a:buClr>
                <a:schemeClr val="dk1"/>
              </a:buClr>
              <a:buSzPts val="1400"/>
              <a:buChar char="■"/>
              <a:defRPr/>
            </a:lvl3pPr>
            <a:lvl4pPr marL="1828800" lvl="3" indent="-317500" algn="l" rtl="0">
              <a:lnSpc>
                <a:spcPct val="90000"/>
              </a:lnSpc>
              <a:spcBef>
                <a:spcPts val="2133"/>
              </a:spcBef>
              <a:spcAft>
                <a:spcPts val="0"/>
              </a:spcAft>
              <a:buClr>
                <a:schemeClr val="dk1"/>
              </a:buClr>
              <a:buSzPts val="1400"/>
              <a:buChar char="●"/>
              <a:defRPr/>
            </a:lvl4pPr>
            <a:lvl5pPr marL="2286000" lvl="4" indent="-317500" algn="l" rtl="0">
              <a:lnSpc>
                <a:spcPct val="90000"/>
              </a:lnSpc>
              <a:spcBef>
                <a:spcPts val="2133"/>
              </a:spcBef>
              <a:spcAft>
                <a:spcPts val="0"/>
              </a:spcAft>
              <a:buClr>
                <a:schemeClr val="dk1"/>
              </a:buClr>
              <a:buSzPts val="1400"/>
              <a:buChar char="○"/>
              <a:defRPr/>
            </a:lvl5pPr>
            <a:lvl6pPr marL="2743200" lvl="5" indent="-317500" algn="l" rtl="0">
              <a:lnSpc>
                <a:spcPct val="90000"/>
              </a:lnSpc>
              <a:spcBef>
                <a:spcPts val="2133"/>
              </a:spcBef>
              <a:spcAft>
                <a:spcPts val="0"/>
              </a:spcAft>
              <a:buClr>
                <a:schemeClr val="dk1"/>
              </a:buClr>
              <a:buSzPts val="1400"/>
              <a:buChar char="■"/>
              <a:defRPr/>
            </a:lvl6pPr>
            <a:lvl7pPr marL="3200400" lvl="6" indent="-317500" algn="l" rtl="0">
              <a:lnSpc>
                <a:spcPct val="90000"/>
              </a:lnSpc>
              <a:spcBef>
                <a:spcPts val="2133"/>
              </a:spcBef>
              <a:spcAft>
                <a:spcPts val="0"/>
              </a:spcAft>
              <a:buClr>
                <a:schemeClr val="dk1"/>
              </a:buClr>
              <a:buSzPts val="1400"/>
              <a:buChar char="●"/>
              <a:defRPr/>
            </a:lvl7pPr>
            <a:lvl8pPr marL="3657600" lvl="7" indent="-317500" algn="l" rtl="0">
              <a:lnSpc>
                <a:spcPct val="90000"/>
              </a:lnSpc>
              <a:spcBef>
                <a:spcPts val="2133"/>
              </a:spcBef>
              <a:spcAft>
                <a:spcPts val="0"/>
              </a:spcAft>
              <a:buClr>
                <a:schemeClr val="dk1"/>
              </a:buClr>
              <a:buSzPts val="1400"/>
              <a:buChar char="○"/>
              <a:defRPr/>
            </a:lvl8pPr>
            <a:lvl9pPr marL="4114800" lvl="8" indent="-317500" algn="l" rtl="0">
              <a:lnSpc>
                <a:spcPct val="90000"/>
              </a:lnSpc>
              <a:spcBef>
                <a:spcPts val="2133"/>
              </a:spcBef>
              <a:spcAft>
                <a:spcPts val="2133"/>
              </a:spcAft>
              <a:buClr>
                <a:schemeClr val="dk1"/>
              </a:buClr>
              <a:buSzPts val="1400"/>
              <a:buChar char="■"/>
              <a:defRPr/>
            </a:lvl9pPr>
          </a:lstStyle>
          <a:p>
            <a:endParaRPr/>
          </a:p>
        </p:txBody>
      </p:sp>
      <p:sp>
        <p:nvSpPr>
          <p:cNvPr id="82" name="Google Shape;82;p13"/>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415600" y="2867800"/>
            <a:ext cx="11360700" cy="1122300"/>
          </a:xfrm>
          <a:prstGeom prst="rect">
            <a:avLst/>
          </a:prstGeom>
          <a:noFill/>
          <a:ln>
            <a:noFill/>
          </a:ln>
        </p:spPr>
        <p:txBody>
          <a:bodyPr spcFirstLastPara="1" wrap="square" lIns="91425" tIns="91425" rIns="91425" bIns="91425" anchor="ctr" anchorCtr="0">
            <a:noAutofit/>
          </a:bodyPr>
          <a:lstStyle>
            <a:lvl1pPr lvl="0" algn="ctr" rtl="0">
              <a:lnSpc>
                <a:spcPct val="90000"/>
              </a:lnSpc>
              <a:spcBef>
                <a:spcPts val="0"/>
              </a:spcBef>
              <a:spcAft>
                <a:spcPts val="0"/>
              </a:spcAft>
              <a:buClr>
                <a:schemeClr val="dk1"/>
              </a:buClr>
              <a:buSzPts val="3600"/>
              <a:buFont typeface="Calibri"/>
              <a:buNone/>
              <a:defRPr sz="4800"/>
            </a:lvl1pPr>
            <a:lvl2pPr lvl="1" algn="ctr" rtl="0">
              <a:lnSpc>
                <a:spcPct val="100000"/>
              </a:lnSpc>
              <a:spcBef>
                <a:spcPts val="0"/>
              </a:spcBef>
              <a:spcAft>
                <a:spcPts val="0"/>
              </a:spcAft>
              <a:buSzPts val="3600"/>
              <a:buNone/>
              <a:defRPr sz="4800"/>
            </a:lvl2pPr>
            <a:lvl3pPr lvl="2" algn="ctr" rtl="0">
              <a:lnSpc>
                <a:spcPct val="100000"/>
              </a:lnSpc>
              <a:spcBef>
                <a:spcPts val="0"/>
              </a:spcBef>
              <a:spcAft>
                <a:spcPts val="0"/>
              </a:spcAft>
              <a:buSzPts val="3600"/>
              <a:buNone/>
              <a:defRPr sz="4800"/>
            </a:lvl3pPr>
            <a:lvl4pPr lvl="3" algn="ctr" rtl="0">
              <a:lnSpc>
                <a:spcPct val="100000"/>
              </a:lnSpc>
              <a:spcBef>
                <a:spcPts val="0"/>
              </a:spcBef>
              <a:spcAft>
                <a:spcPts val="0"/>
              </a:spcAft>
              <a:buSzPts val="3600"/>
              <a:buNone/>
              <a:defRPr sz="4800"/>
            </a:lvl4pPr>
            <a:lvl5pPr lvl="4" algn="ctr" rtl="0">
              <a:lnSpc>
                <a:spcPct val="100000"/>
              </a:lnSpc>
              <a:spcBef>
                <a:spcPts val="0"/>
              </a:spcBef>
              <a:spcAft>
                <a:spcPts val="0"/>
              </a:spcAft>
              <a:buSzPts val="3600"/>
              <a:buNone/>
              <a:defRPr sz="4800"/>
            </a:lvl5pPr>
            <a:lvl6pPr lvl="5" algn="ctr" rtl="0">
              <a:lnSpc>
                <a:spcPct val="100000"/>
              </a:lnSpc>
              <a:spcBef>
                <a:spcPts val="0"/>
              </a:spcBef>
              <a:spcAft>
                <a:spcPts val="0"/>
              </a:spcAft>
              <a:buSzPts val="3600"/>
              <a:buNone/>
              <a:defRPr sz="4800"/>
            </a:lvl6pPr>
            <a:lvl7pPr lvl="6" algn="ctr" rtl="0">
              <a:lnSpc>
                <a:spcPct val="100000"/>
              </a:lnSpc>
              <a:spcBef>
                <a:spcPts val="0"/>
              </a:spcBef>
              <a:spcAft>
                <a:spcPts val="0"/>
              </a:spcAft>
              <a:buSzPts val="3600"/>
              <a:buNone/>
              <a:defRPr sz="4800"/>
            </a:lvl7pPr>
            <a:lvl8pPr lvl="7" algn="ctr" rtl="0">
              <a:lnSpc>
                <a:spcPct val="100000"/>
              </a:lnSpc>
              <a:spcBef>
                <a:spcPts val="0"/>
              </a:spcBef>
              <a:spcAft>
                <a:spcPts val="0"/>
              </a:spcAft>
              <a:buSzPts val="3600"/>
              <a:buNone/>
              <a:defRPr sz="4800"/>
            </a:lvl8pPr>
            <a:lvl9pPr lvl="8" algn="ctr" rtl="0">
              <a:lnSpc>
                <a:spcPct val="100000"/>
              </a:lnSpc>
              <a:spcBef>
                <a:spcPts val="0"/>
              </a:spcBef>
              <a:spcAft>
                <a:spcPts val="0"/>
              </a:spcAft>
              <a:buSzPts val="3600"/>
              <a:buNone/>
              <a:defRPr sz="4800"/>
            </a:lvl9pPr>
          </a:lstStyle>
          <a:p>
            <a:endParaRPr/>
          </a:p>
        </p:txBody>
      </p:sp>
      <p:sp>
        <p:nvSpPr>
          <p:cNvPr id="85" name="Google Shape;85;p14"/>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86"/>
        <p:cNvGrpSpPr/>
        <p:nvPr/>
      </p:nvGrpSpPr>
      <p:grpSpPr>
        <a:xfrm>
          <a:off x="0" y="0"/>
          <a:ext cx="0" cy="0"/>
          <a:chOff x="0" y="0"/>
          <a:chExt cx="0" cy="0"/>
        </a:xfrm>
      </p:grpSpPr>
      <p:sp>
        <p:nvSpPr>
          <p:cNvPr id="87" name="Google Shape;87;p15"/>
          <p:cNvSpPr txBox="1">
            <a:spLocks noGrp="1"/>
          </p:cNvSpPr>
          <p:nvPr>
            <p:ph type="body" idx="1"/>
          </p:nvPr>
        </p:nvSpPr>
        <p:spPr>
          <a:xfrm>
            <a:off x="838200" y="1432560"/>
            <a:ext cx="10515600" cy="4744500"/>
          </a:xfrm>
          <a:prstGeom prst="rect">
            <a:avLst/>
          </a:prstGeom>
          <a:noFill/>
          <a:ln>
            <a:noFill/>
          </a:ln>
        </p:spPr>
        <p:txBody>
          <a:bodyPr spcFirstLastPara="1" wrap="square" lIns="91425" tIns="45700" rIns="91425" bIns="45700" anchor="t" anchorCtr="0">
            <a:normAutofit/>
          </a:bodyPr>
          <a:lstStyle>
            <a:lvl1pPr marL="457200" lvl="0" indent="-381000" algn="l" rtl="0">
              <a:lnSpc>
                <a:spcPct val="150000"/>
              </a:lnSpc>
              <a:spcBef>
                <a:spcPts val="2200"/>
              </a:spcBef>
              <a:spcAft>
                <a:spcPts val="0"/>
              </a:spcAft>
              <a:buClr>
                <a:schemeClr val="dk1"/>
              </a:buClr>
              <a:buSzPts val="2400"/>
              <a:buChar char="•"/>
              <a:defRPr sz="2400"/>
            </a:lvl1pPr>
            <a:lvl2pPr marL="914400" lvl="1" indent="-355600" algn="l" rtl="0">
              <a:lnSpc>
                <a:spcPct val="110000"/>
              </a:lnSpc>
              <a:spcBef>
                <a:spcPts val="500"/>
              </a:spcBef>
              <a:spcAft>
                <a:spcPts val="0"/>
              </a:spcAft>
              <a:buClr>
                <a:schemeClr val="dk1"/>
              </a:buClr>
              <a:buSzPts val="2000"/>
              <a:buChar char="•"/>
              <a:defRPr sz="2000"/>
            </a:lvl2pPr>
            <a:lvl3pPr marL="1371600" lvl="2" indent="-342900" algn="l" rtl="0">
              <a:lnSpc>
                <a:spcPct val="110000"/>
              </a:lnSpc>
              <a:spcBef>
                <a:spcPts val="500"/>
              </a:spcBef>
              <a:spcAft>
                <a:spcPts val="0"/>
              </a:spcAft>
              <a:buClr>
                <a:schemeClr val="dk1"/>
              </a:buClr>
              <a:buSzPts val="1800"/>
              <a:buChar char="•"/>
              <a:defRPr sz="1800"/>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88" name="Google Shape;88;p15"/>
          <p:cNvSpPr txBox="1">
            <a:spLocks noGrp="1"/>
          </p:cNvSpPr>
          <p:nvPr>
            <p:ph type="title"/>
          </p:nvPr>
        </p:nvSpPr>
        <p:spPr>
          <a:xfrm>
            <a:off x="838200" y="365125"/>
            <a:ext cx="10515600" cy="7932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rgbClr val="0F3A5D"/>
              </a:buClr>
              <a:buSzPts val="4800"/>
              <a:buFont typeface="PT Sans Narrow"/>
              <a:buNone/>
              <a:defRPr>
                <a:solidFill>
                  <a:srgbClr val="0F3A5D"/>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1pPr>
            <a:lvl2pPr marL="0" marR="0" lvl="1"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2pPr>
            <a:lvl3pPr marL="0" marR="0" lvl="2"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3pPr>
            <a:lvl4pPr marL="0" marR="0" lvl="3"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4pPr>
            <a:lvl5pPr marL="0" marR="0" lvl="4"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5pPr>
            <a:lvl6pPr marL="0" marR="0" lvl="5"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6pPr>
            <a:lvl7pPr marL="0" marR="0" lvl="6"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7pPr>
            <a:lvl8pPr marL="0" marR="0" lvl="7"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8pPr>
            <a:lvl9pPr marL="0" marR="0" lvl="8" indent="0" algn="r" rtl="0">
              <a:lnSpc>
                <a:spcPct val="100000"/>
              </a:lnSpc>
              <a:spcBef>
                <a:spcPts val="0"/>
              </a:spcBef>
              <a:spcAft>
                <a:spcPts val="0"/>
              </a:spcAft>
              <a:buClr>
                <a:srgbClr val="000000"/>
              </a:buClr>
              <a:buSzPts val="1600"/>
              <a:buFont typeface="Arial"/>
              <a:buNone/>
              <a:defRPr sz="1600" b="0" i="0" u="none" strike="noStrike" cap="none">
                <a:solidFill>
                  <a:srgbClr val="E09A03"/>
                </a:solidFill>
                <a:latin typeface="PT Sans"/>
                <a:ea typeface="PT Sans"/>
                <a:cs typeface="PT Sans"/>
                <a:sym typeface="PT Sans"/>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15"/>
          <p:cNvSpPr txBox="1">
            <a:spLocks noGrp="1"/>
          </p:cNvSpPr>
          <p:nvPr>
            <p:ph type="ftr" idx="11"/>
          </p:nvPr>
        </p:nvSpPr>
        <p:spPr>
          <a:xfrm>
            <a:off x="838200" y="6356350"/>
            <a:ext cx="73152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sz="1200">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9CFB-BB50-55BD-8BE8-C95AD08F073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6D2A6FCC-053C-C6E0-7FEB-609918CD6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6" name="Slide Number Placeholder 5">
            <a:extLst>
              <a:ext uri="{FF2B5EF4-FFF2-40B4-BE49-F238E27FC236}">
                <a16:creationId xmlns:a16="http://schemas.microsoft.com/office/drawing/2014/main" id="{70F539BF-B438-0EFE-2E99-3E5C6BAB49AF}"/>
              </a:ext>
            </a:extLst>
          </p:cNvPr>
          <p:cNvSpPr>
            <a:spLocks noGrp="1"/>
          </p:cNvSpPr>
          <p:nvPr>
            <p:ph type="sldNum" sz="quarter" idx="12"/>
          </p:nvPr>
        </p:nvSpPr>
        <p:spPr>
          <a:xfrm>
            <a:off x="7924800" y="6356350"/>
            <a:ext cx="2743200" cy="365125"/>
          </a:xfrm>
        </p:spPr>
        <p:txBody>
          <a:bodyPr/>
          <a:lstStyle>
            <a:lvl1pPr algn="ctr">
              <a:defRPr sz="1400" b="0"/>
            </a:lvl1pPr>
          </a:lstStyle>
          <a:p>
            <a:fld id="{85672405-C869-4F71-9411-B8A8DA8A59F0}" type="slidenum">
              <a:rPr lang="zh-CN" altLang="en-US" smtClean="0"/>
              <a:pPr/>
              <a:t>‹#›</a:t>
            </a:fld>
            <a:endParaRPr lang="zh-CN" altLang="en-US" dirty="0"/>
          </a:p>
        </p:txBody>
      </p:sp>
    </p:spTree>
    <p:extLst>
      <p:ext uri="{BB962C8B-B14F-4D97-AF65-F5344CB8AC3E}">
        <p14:creationId xmlns:p14="http://schemas.microsoft.com/office/powerpoint/2010/main" val="2572145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B99C-1242-F6BB-5D1C-4B3B1B24A54F}"/>
              </a:ext>
            </a:extLst>
          </p:cNvPr>
          <p:cNvSpPr>
            <a:spLocks noGrp="1"/>
          </p:cNvSpPr>
          <p:nvPr>
            <p:ph type="title"/>
          </p:nvPr>
        </p:nvSpPr>
        <p:spPr/>
        <p:txBody>
          <a:bodyPr/>
          <a:lstStyle>
            <a:lvl1pPr algn="ctr">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56CFA41C-DD20-5FFA-6A0A-F8175828085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84102345-1C6F-7429-EE47-85F0CAFC680C}"/>
              </a:ext>
            </a:extLst>
          </p:cNvPr>
          <p:cNvSpPr>
            <a:spLocks noGrp="1"/>
          </p:cNvSpPr>
          <p:nvPr>
            <p:ph type="dt" sz="half" idx="10"/>
          </p:nvPr>
        </p:nvSpPr>
        <p:spPr>
          <a:xfrm>
            <a:off x="838200" y="6356350"/>
            <a:ext cx="2743200" cy="365125"/>
          </a:xfrm>
          <a:prstGeom prst="rect">
            <a:avLst/>
          </a:prstGeom>
        </p:spPr>
        <p:txBody>
          <a:bodyPr/>
          <a:lstStyle/>
          <a:p>
            <a:fld id="{037619AB-861B-4B44-AC1B-9E83ECF59ADA}" type="datetime1">
              <a:rPr lang="zh-CN" altLang="en-US" smtClean="0"/>
              <a:t>2022/7/12</a:t>
            </a:fld>
            <a:endParaRPr lang="zh-CN" altLang="en-US"/>
          </a:p>
        </p:txBody>
      </p:sp>
      <p:sp>
        <p:nvSpPr>
          <p:cNvPr id="6" name="Slide Number Placeholder 5">
            <a:extLst>
              <a:ext uri="{FF2B5EF4-FFF2-40B4-BE49-F238E27FC236}">
                <a16:creationId xmlns:a16="http://schemas.microsoft.com/office/drawing/2014/main" id="{7C92FC57-7798-DCE6-80FB-B7D9F45652A4}"/>
              </a:ext>
            </a:extLst>
          </p:cNvPr>
          <p:cNvSpPr>
            <a:spLocks noGrp="1"/>
          </p:cNvSpPr>
          <p:nvPr>
            <p:ph type="sldNum" sz="quarter" idx="12"/>
          </p:nvPr>
        </p:nvSpPr>
        <p:spPr/>
        <p:txBody>
          <a:bodyPr/>
          <a:lstStyle>
            <a:lvl1pPr>
              <a:defRPr sz="1400" b="0"/>
            </a:lvl1pPr>
          </a:lstStyle>
          <a:p>
            <a:fld id="{85672405-C869-4F71-9411-B8A8DA8A59F0}" type="slidenum">
              <a:rPr lang="zh-CN" altLang="en-US" smtClean="0"/>
              <a:pPr/>
              <a:t>‹#›</a:t>
            </a:fld>
            <a:endParaRPr lang="zh-CN" altLang="en-US" dirty="0"/>
          </a:p>
        </p:txBody>
      </p:sp>
    </p:spTree>
    <p:extLst>
      <p:ext uri="{BB962C8B-B14F-4D97-AF65-F5344CB8AC3E}">
        <p14:creationId xmlns:p14="http://schemas.microsoft.com/office/powerpoint/2010/main" val="146917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C34E-5F2E-9D42-585D-D4D90E379A60}"/>
              </a:ext>
            </a:extLst>
          </p:cNvPr>
          <p:cNvSpPr>
            <a:spLocks noGrp="1"/>
          </p:cNvSpPr>
          <p:nvPr>
            <p:ph type="title"/>
          </p:nvPr>
        </p:nvSpPr>
        <p:spPr>
          <a:xfrm>
            <a:off x="831850" y="1709738"/>
            <a:ext cx="10515600" cy="2852737"/>
          </a:xfrm>
        </p:spPr>
        <p:txBody>
          <a:bodyPr anchor="b"/>
          <a:lstStyle>
            <a:lvl1pPr>
              <a:defRPr sz="6000"/>
            </a:lvl1p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29873635-7E9F-5409-FEE3-18B98FDD4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63E3750-779D-0149-D884-7FB79AFF0D03}"/>
              </a:ext>
            </a:extLst>
          </p:cNvPr>
          <p:cNvSpPr>
            <a:spLocks noGrp="1"/>
          </p:cNvSpPr>
          <p:nvPr>
            <p:ph type="dt" sz="half" idx="10"/>
          </p:nvPr>
        </p:nvSpPr>
        <p:spPr>
          <a:xfrm>
            <a:off x="838200" y="6356350"/>
            <a:ext cx="2743200" cy="365125"/>
          </a:xfrm>
          <a:prstGeom prst="rect">
            <a:avLst/>
          </a:prstGeom>
        </p:spPr>
        <p:txBody>
          <a:bodyPr/>
          <a:lstStyle/>
          <a:p>
            <a:fld id="{2C4789DA-020C-4198-9BF1-ABFD492F09AC}" type="datetime1">
              <a:rPr lang="zh-CN" altLang="en-US" smtClean="0"/>
              <a:t>2022/7/12</a:t>
            </a:fld>
            <a:endParaRPr lang="zh-CN" altLang="en-US"/>
          </a:p>
        </p:txBody>
      </p:sp>
      <p:sp>
        <p:nvSpPr>
          <p:cNvPr id="5" name="Footer Placeholder 4">
            <a:extLst>
              <a:ext uri="{FF2B5EF4-FFF2-40B4-BE49-F238E27FC236}">
                <a16:creationId xmlns:a16="http://schemas.microsoft.com/office/drawing/2014/main" id="{718E3C1F-0C3B-9CA3-3A3E-666DFA2785B5}"/>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a:extLst>
              <a:ext uri="{FF2B5EF4-FFF2-40B4-BE49-F238E27FC236}">
                <a16:creationId xmlns:a16="http://schemas.microsoft.com/office/drawing/2014/main" id="{7C11FACA-D05E-0C3A-2E2D-58B4F70DBDA3}"/>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3283016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682B-EEEA-CE44-DB5F-96094949C5C9}"/>
              </a:ext>
            </a:extLst>
          </p:cNvPr>
          <p:cNvSpPr>
            <a:spLocks noGrp="1"/>
          </p:cNvSpPr>
          <p:nvPr>
            <p:ph type="title"/>
          </p:nvPr>
        </p:nvSpPr>
        <p:spPr>
          <a:xfrm>
            <a:off x="838200" y="136525"/>
            <a:ext cx="10515600" cy="1325563"/>
          </a:xfrm>
        </p:spPr>
        <p:txBody>
          <a:bodyPr>
            <a:normAutofit/>
          </a:bodyPr>
          <a:lstStyle>
            <a:lvl1pPr algn="ctr">
              <a:defRPr sz="4000"/>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3B945F20-B511-317B-D6F4-DB559FB34E20}"/>
              </a:ext>
            </a:extLst>
          </p:cNvPr>
          <p:cNvSpPr>
            <a:spLocks noGrp="1"/>
          </p:cNvSpPr>
          <p:nvPr>
            <p:ph sz="half" idx="1"/>
          </p:nvPr>
        </p:nvSpPr>
        <p:spPr>
          <a:xfrm>
            <a:off x="838200" y="1825625"/>
            <a:ext cx="51816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Content Placeholder 3">
            <a:extLst>
              <a:ext uri="{FF2B5EF4-FFF2-40B4-BE49-F238E27FC236}">
                <a16:creationId xmlns:a16="http://schemas.microsoft.com/office/drawing/2014/main" id="{98EC76EE-00F1-F74C-5535-6D815D1CF618}"/>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1F1F9DA-576D-B7CB-7C48-842469609905}"/>
              </a:ext>
            </a:extLst>
          </p:cNvPr>
          <p:cNvSpPr>
            <a:spLocks noGrp="1"/>
          </p:cNvSpPr>
          <p:nvPr>
            <p:ph type="dt" sz="half" idx="10"/>
          </p:nvPr>
        </p:nvSpPr>
        <p:spPr>
          <a:xfrm>
            <a:off x="838200" y="6356350"/>
            <a:ext cx="2743200" cy="365125"/>
          </a:xfrm>
          <a:prstGeom prst="rect">
            <a:avLst/>
          </a:prstGeom>
        </p:spPr>
        <p:txBody>
          <a:bodyPr/>
          <a:lstStyle/>
          <a:p>
            <a:fld id="{7F603EF3-1FEE-4C53-8157-F16AF50310D7}" type="datetime1">
              <a:rPr lang="zh-CN" altLang="en-US" smtClean="0"/>
              <a:t>2022/7/12</a:t>
            </a:fld>
            <a:endParaRPr lang="zh-CN" altLang="en-US"/>
          </a:p>
        </p:txBody>
      </p:sp>
      <p:sp>
        <p:nvSpPr>
          <p:cNvPr id="6" name="Footer Placeholder 5">
            <a:extLst>
              <a:ext uri="{FF2B5EF4-FFF2-40B4-BE49-F238E27FC236}">
                <a16:creationId xmlns:a16="http://schemas.microsoft.com/office/drawing/2014/main" id="{3F96024D-1B99-813B-10F7-3CD45856347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a:extLst>
              <a:ext uri="{FF2B5EF4-FFF2-40B4-BE49-F238E27FC236}">
                <a16:creationId xmlns:a16="http://schemas.microsoft.com/office/drawing/2014/main" id="{EA37FB1B-08CB-0814-849A-A71C96E44372}"/>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2910085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4EC8-9581-28CE-BF82-830ECA7E7F8A}"/>
              </a:ext>
            </a:extLst>
          </p:cNvPr>
          <p:cNvSpPr>
            <a:spLocks noGrp="1"/>
          </p:cNvSpPr>
          <p:nvPr>
            <p:ph type="title"/>
          </p:nvPr>
        </p:nvSpPr>
        <p:spPr>
          <a:xfrm>
            <a:off x="839788" y="365125"/>
            <a:ext cx="10515600" cy="1325563"/>
          </a:xfrm>
        </p:spPr>
        <p:txBody>
          <a:bodyPr/>
          <a:lstStyle>
            <a:lvl1pPr algn="ctr">
              <a:defRPr/>
            </a:lvl1p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77C2A418-23F9-A636-E0B8-9D12E7985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32728ED-3AA1-E38D-0B80-A02FE2BFBD5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236C080-25FC-BD7A-F36A-24E4A4E86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C987568-468D-4E94-7A8A-3D446955F35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37C8438-36F6-20CB-8455-34B7DC631A8B}"/>
              </a:ext>
            </a:extLst>
          </p:cNvPr>
          <p:cNvSpPr>
            <a:spLocks noGrp="1"/>
          </p:cNvSpPr>
          <p:nvPr>
            <p:ph type="dt" sz="half" idx="10"/>
          </p:nvPr>
        </p:nvSpPr>
        <p:spPr>
          <a:xfrm>
            <a:off x="838200" y="6356350"/>
            <a:ext cx="2743200" cy="365125"/>
          </a:xfrm>
          <a:prstGeom prst="rect">
            <a:avLst/>
          </a:prstGeom>
        </p:spPr>
        <p:txBody>
          <a:bodyPr/>
          <a:lstStyle/>
          <a:p>
            <a:fld id="{E71A0A97-A6DF-4B51-A02B-9A9AC2B81CF9}" type="datetime1">
              <a:rPr lang="zh-CN" altLang="en-US" smtClean="0"/>
              <a:t>2022/7/12</a:t>
            </a:fld>
            <a:endParaRPr lang="zh-CN" altLang="en-US"/>
          </a:p>
        </p:txBody>
      </p:sp>
      <p:sp>
        <p:nvSpPr>
          <p:cNvPr id="8" name="Footer Placeholder 7">
            <a:extLst>
              <a:ext uri="{FF2B5EF4-FFF2-40B4-BE49-F238E27FC236}">
                <a16:creationId xmlns:a16="http://schemas.microsoft.com/office/drawing/2014/main" id="{D22FF835-E1CC-22BA-7E72-BE65E5CE7B43}"/>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a:extLst>
              <a:ext uri="{FF2B5EF4-FFF2-40B4-BE49-F238E27FC236}">
                <a16:creationId xmlns:a16="http://schemas.microsoft.com/office/drawing/2014/main" id="{F15F3613-17DE-4C52-0B49-418A9D949965}"/>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274921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7F98-A1DD-B5B5-73A5-6CECFD79230F}"/>
              </a:ext>
            </a:extLst>
          </p:cNvPr>
          <p:cNvSpPr>
            <a:spLocks noGrp="1"/>
          </p:cNvSpPr>
          <p:nvPr>
            <p:ph type="title"/>
          </p:nvPr>
        </p:nvSpPr>
        <p:spPr/>
        <p:txBody>
          <a:bodyPr/>
          <a:lstStyle>
            <a:lvl1pPr algn="ctr">
              <a:defRPr/>
            </a:lvl1pPr>
          </a:lstStyle>
          <a:p>
            <a:r>
              <a:rPr lang="en-US" altLang="zh-CN" dirty="0"/>
              <a:t>Click to edit Master title style</a:t>
            </a:r>
            <a:endParaRPr lang="zh-CN" altLang="en-US" dirty="0"/>
          </a:p>
        </p:txBody>
      </p:sp>
      <p:sp>
        <p:nvSpPr>
          <p:cNvPr id="3" name="Date Placeholder 2">
            <a:extLst>
              <a:ext uri="{FF2B5EF4-FFF2-40B4-BE49-F238E27FC236}">
                <a16:creationId xmlns:a16="http://schemas.microsoft.com/office/drawing/2014/main" id="{31FE10EB-F242-6C62-D44D-F090B8374900}"/>
              </a:ext>
            </a:extLst>
          </p:cNvPr>
          <p:cNvSpPr>
            <a:spLocks noGrp="1"/>
          </p:cNvSpPr>
          <p:nvPr>
            <p:ph type="dt" sz="half" idx="10"/>
          </p:nvPr>
        </p:nvSpPr>
        <p:spPr>
          <a:xfrm>
            <a:off x="838200" y="6356350"/>
            <a:ext cx="2743200" cy="365125"/>
          </a:xfrm>
          <a:prstGeom prst="rect">
            <a:avLst/>
          </a:prstGeom>
        </p:spPr>
        <p:txBody>
          <a:bodyPr/>
          <a:lstStyle/>
          <a:p>
            <a:fld id="{4A7B54E1-1025-46A2-8DD5-189CA33AECA9}" type="datetime1">
              <a:rPr lang="zh-CN" altLang="en-US" smtClean="0"/>
              <a:t>2022/7/12</a:t>
            </a:fld>
            <a:endParaRPr lang="zh-CN" altLang="en-US"/>
          </a:p>
        </p:txBody>
      </p:sp>
      <p:sp>
        <p:nvSpPr>
          <p:cNvPr id="4" name="Footer Placeholder 3">
            <a:extLst>
              <a:ext uri="{FF2B5EF4-FFF2-40B4-BE49-F238E27FC236}">
                <a16:creationId xmlns:a16="http://schemas.microsoft.com/office/drawing/2014/main" id="{03A4A8F8-F1E5-F4A5-6DBC-4E115EAE8E0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a:extLst>
              <a:ext uri="{FF2B5EF4-FFF2-40B4-BE49-F238E27FC236}">
                <a16:creationId xmlns:a16="http://schemas.microsoft.com/office/drawing/2014/main" id="{7176823F-D8E2-6807-E0E3-19B99E077B71}"/>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524193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161C0-048E-88C5-EE96-CE9F2F1FD9F8}"/>
              </a:ext>
            </a:extLst>
          </p:cNvPr>
          <p:cNvSpPr>
            <a:spLocks noGrp="1"/>
          </p:cNvSpPr>
          <p:nvPr>
            <p:ph type="dt" sz="half" idx="10"/>
          </p:nvPr>
        </p:nvSpPr>
        <p:spPr>
          <a:xfrm>
            <a:off x="838200" y="6356350"/>
            <a:ext cx="2743200" cy="365125"/>
          </a:xfrm>
          <a:prstGeom prst="rect">
            <a:avLst/>
          </a:prstGeom>
        </p:spPr>
        <p:txBody>
          <a:bodyPr/>
          <a:lstStyle/>
          <a:p>
            <a:fld id="{10013DF5-436B-40E2-B849-143BC99D3FD0}" type="datetime1">
              <a:rPr lang="zh-CN" altLang="en-US" smtClean="0"/>
              <a:t>2022/7/12</a:t>
            </a:fld>
            <a:endParaRPr lang="zh-CN" altLang="en-US"/>
          </a:p>
        </p:txBody>
      </p:sp>
      <p:sp>
        <p:nvSpPr>
          <p:cNvPr id="3" name="Footer Placeholder 2">
            <a:extLst>
              <a:ext uri="{FF2B5EF4-FFF2-40B4-BE49-F238E27FC236}">
                <a16:creationId xmlns:a16="http://schemas.microsoft.com/office/drawing/2014/main" id="{84CAA169-C32B-1018-52C5-BB14A6E4AEB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a:extLst>
              <a:ext uri="{FF2B5EF4-FFF2-40B4-BE49-F238E27FC236}">
                <a16:creationId xmlns:a16="http://schemas.microsoft.com/office/drawing/2014/main" id="{EE337AAF-B5F6-4581-19F9-C3C7371EA95E}"/>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867212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652B-1963-CAC0-6B94-952D384150B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A32E7FB-0A12-CA5F-DC49-806DB76FC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7FCC36E-898D-9BF9-F7C0-11867A1B4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3A844AB-7683-E771-5BC5-AFBFEBC894AA}"/>
              </a:ext>
            </a:extLst>
          </p:cNvPr>
          <p:cNvSpPr>
            <a:spLocks noGrp="1"/>
          </p:cNvSpPr>
          <p:nvPr>
            <p:ph type="dt" sz="half" idx="10"/>
          </p:nvPr>
        </p:nvSpPr>
        <p:spPr>
          <a:xfrm>
            <a:off x="838200" y="6356350"/>
            <a:ext cx="2743200" cy="365125"/>
          </a:xfrm>
          <a:prstGeom prst="rect">
            <a:avLst/>
          </a:prstGeom>
        </p:spPr>
        <p:txBody>
          <a:bodyPr/>
          <a:lstStyle/>
          <a:p>
            <a:fld id="{CA7FF6BA-F691-4428-BFCF-8DFADDCBBE07}" type="datetime1">
              <a:rPr lang="zh-CN" altLang="en-US" smtClean="0"/>
              <a:t>2022/7/12</a:t>
            </a:fld>
            <a:endParaRPr lang="zh-CN" altLang="en-US"/>
          </a:p>
        </p:txBody>
      </p:sp>
      <p:sp>
        <p:nvSpPr>
          <p:cNvPr id="6" name="Footer Placeholder 5">
            <a:extLst>
              <a:ext uri="{FF2B5EF4-FFF2-40B4-BE49-F238E27FC236}">
                <a16:creationId xmlns:a16="http://schemas.microsoft.com/office/drawing/2014/main" id="{A9DE7FBE-B84B-64DB-566F-12F04EB8EFCE}"/>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a:extLst>
              <a:ext uri="{FF2B5EF4-FFF2-40B4-BE49-F238E27FC236}">
                <a16:creationId xmlns:a16="http://schemas.microsoft.com/office/drawing/2014/main" id="{92CBEE0B-600C-5A51-EBBF-283B54E44614}"/>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645415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3CC9-262E-4FA4-72E1-AFDBFEB1BB8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0D0EC81-F35A-7689-D501-65DDC5FB0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CAA9A91-6765-38AE-C24D-A2E6EEBCF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B648B74-3166-FE3D-F73D-BA5A52D10EB1}"/>
              </a:ext>
            </a:extLst>
          </p:cNvPr>
          <p:cNvSpPr>
            <a:spLocks noGrp="1"/>
          </p:cNvSpPr>
          <p:nvPr>
            <p:ph type="dt" sz="half" idx="10"/>
          </p:nvPr>
        </p:nvSpPr>
        <p:spPr>
          <a:xfrm>
            <a:off x="838200" y="6356350"/>
            <a:ext cx="2743200" cy="365125"/>
          </a:xfrm>
          <a:prstGeom prst="rect">
            <a:avLst/>
          </a:prstGeom>
        </p:spPr>
        <p:txBody>
          <a:bodyPr/>
          <a:lstStyle/>
          <a:p>
            <a:fld id="{E4C41F48-38FE-4DAE-87FC-C3787DE6C2BA}" type="datetime1">
              <a:rPr lang="zh-CN" altLang="en-US" smtClean="0"/>
              <a:t>2022/7/12</a:t>
            </a:fld>
            <a:endParaRPr lang="zh-CN" altLang="en-US"/>
          </a:p>
        </p:txBody>
      </p:sp>
      <p:sp>
        <p:nvSpPr>
          <p:cNvPr id="6" name="Footer Placeholder 5">
            <a:extLst>
              <a:ext uri="{FF2B5EF4-FFF2-40B4-BE49-F238E27FC236}">
                <a16:creationId xmlns:a16="http://schemas.microsoft.com/office/drawing/2014/main" id="{F89832B9-3FD9-7B26-08F5-C244E188AADC}"/>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a:extLst>
              <a:ext uri="{FF2B5EF4-FFF2-40B4-BE49-F238E27FC236}">
                <a16:creationId xmlns:a16="http://schemas.microsoft.com/office/drawing/2014/main" id="{70E48E23-8FD6-F4EB-714D-3F81314716AD}"/>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279772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E909-8214-6535-0755-5ACA0C11485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AD902F9-87CC-6F55-65BE-6E9D71F848C1}"/>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786A952-FE5D-774D-94DD-388267F78473}"/>
              </a:ext>
            </a:extLst>
          </p:cNvPr>
          <p:cNvSpPr>
            <a:spLocks noGrp="1"/>
          </p:cNvSpPr>
          <p:nvPr>
            <p:ph type="dt" sz="half" idx="10"/>
          </p:nvPr>
        </p:nvSpPr>
        <p:spPr>
          <a:xfrm>
            <a:off x="838200" y="6356350"/>
            <a:ext cx="2743200" cy="365125"/>
          </a:xfrm>
          <a:prstGeom prst="rect">
            <a:avLst/>
          </a:prstGeom>
        </p:spPr>
        <p:txBody>
          <a:bodyPr/>
          <a:lstStyle/>
          <a:p>
            <a:fld id="{7DBBC381-9B9C-418F-B75A-008B7DD4F2E4}" type="datetime1">
              <a:rPr lang="zh-CN" altLang="en-US" smtClean="0"/>
              <a:t>2022/7/12</a:t>
            </a:fld>
            <a:endParaRPr lang="zh-CN" altLang="en-US"/>
          </a:p>
        </p:txBody>
      </p:sp>
      <p:sp>
        <p:nvSpPr>
          <p:cNvPr id="5" name="Footer Placeholder 4">
            <a:extLst>
              <a:ext uri="{FF2B5EF4-FFF2-40B4-BE49-F238E27FC236}">
                <a16:creationId xmlns:a16="http://schemas.microsoft.com/office/drawing/2014/main" id="{A612D54D-0B89-3E62-19F2-D7F865223CB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a:extLst>
              <a:ext uri="{FF2B5EF4-FFF2-40B4-BE49-F238E27FC236}">
                <a16:creationId xmlns:a16="http://schemas.microsoft.com/office/drawing/2014/main" id="{FD699BBB-1F72-693E-B496-0C1CE99BCF79}"/>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810021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5F22D-E8FC-CF2C-ED98-B1BA4BC10FC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90A9FEE-7583-9DF3-8232-44FD2A358D3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CB03D4-20AC-D90C-4EA8-8DD3298E7ADE}"/>
              </a:ext>
            </a:extLst>
          </p:cNvPr>
          <p:cNvSpPr>
            <a:spLocks noGrp="1"/>
          </p:cNvSpPr>
          <p:nvPr>
            <p:ph type="dt" sz="half" idx="10"/>
          </p:nvPr>
        </p:nvSpPr>
        <p:spPr>
          <a:xfrm>
            <a:off x="838200" y="6356350"/>
            <a:ext cx="2743200" cy="365125"/>
          </a:xfrm>
          <a:prstGeom prst="rect">
            <a:avLst/>
          </a:prstGeom>
        </p:spPr>
        <p:txBody>
          <a:bodyPr/>
          <a:lstStyle/>
          <a:p>
            <a:fld id="{24658DAF-092B-455B-A201-8E58BAB51FFA}" type="datetime1">
              <a:rPr lang="zh-CN" altLang="en-US" smtClean="0"/>
              <a:t>2022/7/12</a:t>
            </a:fld>
            <a:endParaRPr lang="zh-CN" altLang="en-US"/>
          </a:p>
        </p:txBody>
      </p:sp>
      <p:sp>
        <p:nvSpPr>
          <p:cNvPr id="5" name="Footer Placeholder 4">
            <a:extLst>
              <a:ext uri="{FF2B5EF4-FFF2-40B4-BE49-F238E27FC236}">
                <a16:creationId xmlns:a16="http://schemas.microsoft.com/office/drawing/2014/main" id="{17D3B55E-9479-E0E9-5E15-6A111796BD88}"/>
              </a:ext>
            </a:extLst>
          </p:cNvPr>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a:extLst>
              <a:ext uri="{FF2B5EF4-FFF2-40B4-BE49-F238E27FC236}">
                <a16:creationId xmlns:a16="http://schemas.microsoft.com/office/drawing/2014/main" id="{866940AC-7929-D427-D882-2866DB059A3C}"/>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096750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A34E-4DFA-2848-967B-D3118D8746C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18467-BBFB-0C4B-8BD9-F15D11BBE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6">
            <a:extLst>
              <a:ext uri="{FF2B5EF4-FFF2-40B4-BE49-F238E27FC236}">
                <a16:creationId xmlns:a16="http://schemas.microsoft.com/office/drawing/2014/main" id="{2574EB99-8C6E-1546-AD37-3FEE41D2F83C}"/>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F4751291-4A28-D349-9E9F-3110CDB88514}"/>
              </a:ext>
            </a:extLst>
          </p:cNvPr>
          <p:cNvSpPr>
            <a:spLocks noGrp="1"/>
          </p:cNvSpPr>
          <p:nvPr>
            <p:ph type="sldNum" sz="quarter" idx="11"/>
          </p:nvPr>
        </p:nvSpPr>
        <p:spPr/>
        <p:txBody>
          <a:bodyPr/>
          <a:lstStyle/>
          <a:p>
            <a:fld id="{491574B7-4C58-5E49-83EF-535EF5386B58}" type="slidenum">
              <a:rPr lang="en-US" smtClean="0"/>
              <a:pPr/>
              <a:t>‹#›</a:t>
            </a:fld>
            <a:endParaRPr lang="en-US" dirty="0"/>
          </a:p>
        </p:txBody>
      </p:sp>
    </p:spTree>
    <p:extLst>
      <p:ext uri="{BB962C8B-B14F-4D97-AF65-F5344CB8AC3E}">
        <p14:creationId xmlns:p14="http://schemas.microsoft.com/office/powerpoint/2010/main" val="12262449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47526-4FFA-2744-88D7-45A4012625B3}"/>
              </a:ext>
            </a:extLst>
          </p:cNvPr>
          <p:cNvSpPr>
            <a:spLocks noGrp="1"/>
          </p:cNvSpPr>
          <p:nvPr>
            <p:ph idx="1"/>
          </p:nvPr>
        </p:nvSpPr>
        <p:spPr/>
        <p:txBody>
          <a:bodyPr/>
          <a:lstStyle>
            <a:lvl1pPr>
              <a:lnSpc>
                <a:spcPct val="150000"/>
              </a:lnSpc>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48D35EC1-1228-524A-9280-3F457561A4B2}"/>
              </a:ext>
            </a:extLst>
          </p:cNvPr>
          <p:cNvSpPr>
            <a:spLocks noGrp="1"/>
          </p:cNvSpPr>
          <p:nvPr>
            <p:ph type="title"/>
          </p:nvPr>
        </p:nvSpPr>
        <p:spPr>
          <a:xfrm>
            <a:off x="838200" y="365125"/>
            <a:ext cx="10515600" cy="793115"/>
          </a:xfrm>
          <a:prstGeom prst="rect">
            <a:avLst/>
          </a:prstGeom>
          <a:ln>
            <a:noFill/>
          </a:ln>
        </p:spPr>
        <p:txBody>
          <a:bodyPr vert="horz" lIns="91440" tIns="45720" rIns="91440" bIns="45720" rtlCol="0" anchor="ctr">
            <a:normAutofit/>
          </a:bodyPr>
          <a:lstStyle>
            <a:lvl1pPr>
              <a:defRPr>
                <a:solidFill>
                  <a:srgbClr val="0F3A5D"/>
                </a:solidFill>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2021702D-2633-BB44-95C9-231C6E8BA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rgbClr val="E09A03"/>
                </a:solidFill>
              </a:defRPr>
            </a:lvl1pPr>
          </a:lstStyle>
          <a:p>
            <a:fld id="{491574B7-4C58-5E49-83EF-535EF5386B58}" type="slidenum">
              <a:rPr lang="en-US" smtClean="0"/>
              <a:pPr/>
              <a:t>‹#›</a:t>
            </a:fld>
            <a:endParaRPr lang="en-US" dirty="0"/>
          </a:p>
        </p:txBody>
      </p:sp>
      <p:sp>
        <p:nvSpPr>
          <p:cNvPr id="9" name="Footer Placeholder 7">
            <a:extLst>
              <a:ext uri="{FF2B5EF4-FFF2-40B4-BE49-F238E27FC236}">
                <a16:creationId xmlns:a16="http://schemas.microsoft.com/office/drawing/2014/main" id="{B8AB8A64-9C74-5746-8C9C-D3FABA442E49}"/>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33784624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22CF-D236-2649-B1A0-D9D5B49EC7F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250AC2-DDAC-544F-8266-A0E8B3FD83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a:extLst>
              <a:ext uri="{FF2B5EF4-FFF2-40B4-BE49-F238E27FC236}">
                <a16:creationId xmlns:a16="http://schemas.microsoft.com/office/drawing/2014/main" id="{AFAD315B-57C1-8C4A-B424-F8C9328AE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E09A03"/>
                </a:solidFill>
              </a:defRPr>
            </a:lvl1pPr>
          </a:lstStyle>
          <a:p>
            <a:fld id="{491574B7-4C58-5E49-83EF-535EF5386B58}" type="slidenum">
              <a:rPr lang="en-US" smtClean="0"/>
              <a:pPr/>
              <a:t>‹#›</a:t>
            </a:fld>
            <a:endParaRPr lang="en-US" dirty="0"/>
          </a:p>
        </p:txBody>
      </p:sp>
      <p:sp>
        <p:nvSpPr>
          <p:cNvPr id="8" name="Footer Placeholder 7">
            <a:extLst>
              <a:ext uri="{FF2B5EF4-FFF2-40B4-BE49-F238E27FC236}">
                <a16:creationId xmlns:a16="http://schemas.microsoft.com/office/drawing/2014/main" id="{36A2AF48-FF71-164D-906E-9D52AAD216A3}"/>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1874124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6908C-8B7A-A34E-8D1B-45CAAE057325}"/>
              </a:ext>
            </a:extLst>
          </p:cNvPr>
          <p:cNvSpPr>
            <a:spLocks noGrp="1"/>
          </p:cNvSpPr>
          <p:nvPr>
            <p:ph sz="half" idx="1" hasCustomPrompt="1"/>
          </p:nvPr>
        </p:nvSpPr>
        <p:spPr>
          <a:xfrm>
            <a:off x="838200" y="1432560"/>
            <a:ext cx="5181600" cy="4744403"/>
          </a:xfrm>
        </p:spPr>
        <p:txBody>
          <a:bodyPr/>
          <a:lstStyle>
            <a:lvl1pPr>
              <a:defRPr sz="2400"/>
            </a:lvl1pPr>
            <a:lvl2pPr>
              <a:defRPr sz="2000"/>
            </a:lvl2pPr>
          </a:lstStyle>
          <a:p>
            <a:pPr lvl="0"/>
            <a:r>
              <a:rPr lang="en-US" dirty="0"/>
              <a:t>Left Part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83C2D8-6901-B745-95A1-EFE457F7A1B2}"/>
              </a:ext>
            </a:extLst>
          </p:cNvPr>
          <p:cNvSpPr>
            <a:spLocks noGrp="1"/>
          </p:cNvSpPr>
          <p:nvPr>
            <p:ph sz="half" idx="2" hasCustomPrompt="1"/>
          </p:nvPr>
        </p:nvSpPr>
        <p:spPr>
          <a:xfrm>
            <a:off x="6172200" y="1432560"/>
            <a:ext cx="5181600" cy="4744403"/>
          </a:xfrm>
        </p:spPr>
        <p:txBody>
          <a:bodyPr/>
          <a:lstStyle>
            <a:lvl1pPr>
              <a:defRPr sz="2400"/>
            </a:lvl1pPr>
            <a:lvl2pPr>
              <a:defRPr sz="2000"/>
            </a:lvl2pPr>
          </a:lstStyle>
          <a:p>
            <a:pPr lvl="0"/>
            <a:r>
              <a:rPr lang="en-US" dirty="0"/>
              <a:t>Right Part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6">
            <a:extLst>
              <a:ext uri="{FF2B5EF4-FFF2-40B4-BE49-F238E27FC236}">
                <a16:creationId xmlns:a16="http://schemas.microsoft.com/office/drawing/2014/main" id="{4783C37E-A1FA-F249-8D72-3E9797843F17}"/>
              </a:ext>
            </a:extLst>
          </p:cNvPr>
          <p:cNvSpPr>
            <a:spLocks noGrp="1"/>
          </p:cNvSpPr>
          <p:nvPr>
            <p:ph type="title"/>
          </p:nvPr>
        </p:nvSpPr>
        <p:spPr>
          <a:xfrm>
            <a:off x="838200" y="365125"/>
            <a:ext cx="10515600" cy="793115"/>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F28F3703-F273-054D-B4F2-1A11A6B70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E09A03"/>
                </a:solidFill>
              </a:defRPr>
            </a:lvl1pPr>
          </a:lstStyle>
          <a:p>
            <a:fld id="{491574B7-4C58-5E49-83EF-535EF5386B58}" type="slidenum">
              <a:rPr lang="en-US" smtClean="0"/>
              <a:pPr/>
              <a:t>‹#›</a:t>
            </a:fld>
            <a:endParaRPr lang="en-US" dirty="0"/>
          </a:p>
        </p:txBody>
      </p:sp>
      <p:sp>
        <p:nvSpPr>
          <p:cNvPr id="11" name="Footer Placeholder 7">
            <a:extLst>
              <a:ext uri="{FF2B5EF4-FFF2-40B4-BE49-F238E27FC236}">
                <a16:creationId xmlns:a16="http://schemas.microsoft.com/office/drawing/2014/main" id="{D8415A96-51A1-3B4F-8A44-067497DBF568}"/>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51625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dk1"/>
                </a:solidFill>
                <a:latin typeface="Calibri"/>
                <a:ea typeface="Calibri"/>
                <a:cs typeface="Calibri"/>
                <a:sym typeface="Calibri"/>
              </a:defRPr>
            </a:lvl1pPr>
            <a:lvl2pPr marL="0" lvl="1" indent="0" algn="ctr">
              <a:spcBef>
                <a:spcPts val="0"/>
              </a:spcBef>
              <a:buNone/>
              <a:defRPr sz="1400" b="0" i="0" u="none" strike="noStrike" cap="none">
                <a:solidFill>
                  <a:schemeClr val="dk1"/>
                </a:solidFill>
                <a:latin typeface="Calibri"/>
                <a:ea typeface="Calibri"/>
                <a:cs typeface="Calibri"/>
                <a:sym typeface="Calibri"/>
              </a:defRPr>
            </a:lvl2pPr>
            <a:lvl3pPr marL="0" lvl="2" indent="0" algn="ctr">
              <a:spcBef>
                <a:spcPts val="0"/>
              </a:spcBef>
              <a:buNone/>
              <a:defRPr sz="1400" b="0" i="0" u="none" strike="noStrike" cap="none">
                <a:solidFill>
                  <a:schemeClr val="dk1"/>
                </a:solidFill>
                <a:latin typeface="Calibri"/>
                <a:ea typeface="Calibri"/>
                <a:cs typeface="Calibri"/>
                <a:sym typeface="Calibri"/>
              </a:defRPr>
            </a:lvl3pPr>
            <a:lvl4pPr marL="0" lvl="3" indent="0" algn="ctr">
              <a:spcBef>
                <a:spcPts val="0"/>
              </a:spcBef>
              <a:buNone/>
              <a:defRPr sz="1400" b="0" i="0" u="none" strike="noStrike" cap="none">
                <a:solidFill>
                  <a:schemeClr val="dk1"/>
                </a:solidFill>
                <a:latin typeface="Calibri"/>
                <a:ea typeface="Calibri"/>
                <a:cs typeface="Calibri"/>
                <a:sym typeface="Calibri"/>
              </a:defRPr>
            </a:lvl4pPr>
            <a:lvl5pPr marL="0" lvl="4" indent="0" algn="ctr">
              <a:spcBef>
                <a:spcPts val="0"/>
              </a:spcBef>
              <a:buNone/>
              <a:defRPr sz="1400" b="0" i="0" u="none" strike="noStrike" cap="none">
                <a:solidFill>
                  <a:schemeClr val="dk1"/>
                </a:solidFill>
                <a:latin typeface="Calibri"/>
                <a:ea typeface="Calibri"/>
                <a:cs typeface="Calibri"/>
                <a:sym typeface="Calibri"/>
              </a:defRPr>
            </a:lvl5pPr>
            <a:lvl6pPr marL="0" lvl="5" indent="0" algn="ctr">
              <a:spcBef>
                <a:spcPts val="0"/>
              </a:spcBef>
              <a:buNone/>
              <a:defRPr sz="1400" b="0" i="0" u="none" strike="noStrike" cap="none">
                <a:solidFill>
                  <a:schemeClr val="dk1"/>
                </a:solidFill>
                <a:latin typeface="Calibri"/>
                <a:ea typeface="Calibri"/>
                <a:cs typeface="Calibri"/>
                <a:sym typeface="Calibri"/>
              </a:defRPr>
            </a:lvl6pPr>
            <a:lvl7pPr marL="0" lvl="6" indent="0" algn="ctr">
              <a:spcBef>
                <a:spcPts val="0"/>
              </a:spcBef>
              <a:buNone/>
              <a:defRPr sz="1400" b="0" i="0" u="none" strike="noStrike" cap="none">
                <a:solidFill>
                  <a:schemeClr val="dk1"/>
                </a:solidFill>
                <a:latin typeface="Calibri"/>
                <a:ea typeface="Calibri"/>
                <a:cs typeface="Calibri"/>
                <a:sym typeface="Calibri"/>
              </a:defRPr>
            </a:lvl7pPr>
            <a:lvl8pPr marL="0" lvl="7" indent="0" algn="ctr">
              <a:spcBef>
                <a:spcPts val="0"/>
              </a:spcBef>
              <a:buNone/>
              <a:defRPr sz="1400" b="0" i="0" u="none" strike="noStrike" cap="none">
                <a:solidFill>
                  <a:schemeClr val="dk1"/>
                </a:solidFill>
                <a:latin typeface="Calibri"/>
                <a:ea typeface="Calibri"/>
                <a:cs typeface="Calibri"/>
                <a:sym typeface="Calibri"/>
              </a:defRPr>
            </a:lvl8pPr>
            <a:lvl9pPr marL="0" lvl="8" indent="0" algn="ctr">
              <a:spcBef>
                <a:spcPts val="0"/>
              </a:spcBef>
              <a:buNone/>
              <a:defRPr sz="14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308F5E-6854-2F47-A942-F3889F944887}"/>
              </a:ext>
            </a:extLst>
          </p:cNvPr>
          <p:cNvSpPr>
            <a:spLocks noGrp="1"/>
          </p:cNvSpPr>
          <p:nvPr>
            <p:ph type="body" idx="1" hasCustomPrompt="1"/>
          </p:nvPr>
        </p:nvSpPr>
        <p:spPr>
          <a:xfrm>
            <a:off x="839788" y="1244283"/>
            <a:ext cx="5157787" cy="823912"/>
          </a:xfrm>
        </p:spPr>
        <p:txBody>
          <a:bodyPr anchor="b"/>
          <a:lstStyle>
            <a:lvl1pPr marL="0" indent="0" algn="l">
              <a:buNone/>
              <a:defRPr sz="2400" b="1" i="1" u="none">
                <a:solidFill>
                  <a:schemeClr val="tx2"/>
                </a:solidFill>
                <a:latin typeface="PT Sans" panose="020B050302020302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Left part</a:t>
            </a:r>
          </a:p>
        </p:txBody>
      </p:sp>
      <p:sp>
        <p:nvSpPr>
          <p:cNvPr id="4" name="Content Placeholder 3">
            <a:extLst>
              <a:ext uri="{FF2B5EF4-FFF2-40B4-BE49-F238E27FC236}">
                <a16:creationId xmlns:a16="http://schemas.microsoft.com/office/drawing/2014/main" id="{5F7B39A0-CC28-D749-89FC-3B6EA661F724}"/>
              </a:ext>
            </a:extLst>
          </p:cNvPr>
          <p:cNvSpPr>
            <a:spLocks noGrp="1"/>
          </p:cNvSpPr>
          <p:nvPr>
            <p:ph sz="half" idx="2" hasCustomPrompt="1"/>
          </p:nvPr>
        </p:nvSpPr>
        <p:spPr>
          <a:xfrm>
            <a:off x="839788" y="2154238"/>
            <a:ext cx="5157787" cy="4035425"/>
          </a:xfrm>
        </p:spPr>
        <p:txBody>
          <a:bodyPr/>
          <a:lstStyle>
            <a:lvl1pPr>
              <a:defRPr sz="2400"/>
            </a:lvl1pPr>
            <a:lvl2pPr>
              <a:defRPr sz="2000"/>
            </a:lvl2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F46CD1A-1104-1747-A8D3-7B3256A8CFE6}"/>
              </a:ext>
            </a:extLst>
          </p:cNvPr>
          <p:cNvSpPr>
            <a:spLocks noGrp="1"/>
          </p:cNvSpPr>
          <p:nvPr>
            <p:ph type="body" sz="quarter" idx="3" hasCustomPrompt="1"/>
          </p:nvPr>
        </p:nvSpPr>
        <p:spPr>
          <a:xfrm>
            <a:off x="6172200" y="1244283"/>
            <a:ext cx="5183188" cy="823912"/>
          </a:xfrm>
        </p:spPr>
        <p:txBody>
          <a:bodyPr anchor="b">
            <a:normAutofit/>
          </a:bodyPr>
          <a:lstStyle>
            <a:lvl1pPr marL="0" indent="0" algn="l">
              <a:buNone/>
              <a:defRPr sz="2400" b="1" i="1" u="none">
                <a:solidFill>
                  <a:schemeClr val="tx2"/>
                </a:solidFill>
                <a:latin typeface="PT Sans" panose="020B050302020302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Right part</a:t>
            </a:r>
          </a:p>
        </p:txBody>
      </p:sp>
      <p:sp>
        <p:nvSpPr>
          <p:cNvPr id="6" name="Content Placeholder 5">
            <a:extLst>
              <a:ext uri="{FF2B5EF4-FFF2-40B4-BE49-F238E27FC236}">
                <a16:creationId xmlns:a16="http://schemas.microsoft.com/office/drawing/2014/main" id="{3AF96658-DF1B-C246-B0E2-10CC5DA88131}"/>
              </a:ext>
            </a:extLst>
          </p:cNvPr>
          <p:cNvSpPr>
            <a:spLocks noGrp="1"/>
          </p:cNvSpPr>
          <p:nvPr>
            <p:ph sz="quarter" idx="4" hasCustomPrompt="1"/>
          </p:nvPr>
        </p:nvSpPr>
        <p:spPr>
          <a:xfrm>
            <a:off x="6172200" y="2154238"/>
            <a:ext cx="5183188" cy="4035425"/>
          </a:xfrm>
        </p:spPr>
        <p:txBody>
          <a:bodyPr/>
          <a:lstStyle>
            <a:lvl1pPr>
              <a:defRPr sz="2400"/>
            </a:lvl1pPr>
            <a:lvl2pPr>
              <a:defRPr sz="2000"/>
            </a:lvl2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6">
            <a:extLst>
              <a:ext uri="{FF2B5EF4-FFF2-40B4-BE49-F238E27FC236}">
                <a16:creationId xmlns:a16="http://schemas.microsoft.com/office/drawing/2014/main" id="{14EEE6ED-08F3-9A42-9332-A77AE147D456}"/>
              </a:ext>
            </a:extLst>
          </p:cNvPr>
          <p:cNvSpPr>
            <a:spLocks noGrp="1"/>
          </p:cNvSpPr>
          <p:nvPr>
            <p:ph type="title"/>
          </p:nvPr>
        </p:nvSpPr>
        <p:spPr>
          <a:xfrm>
            <a:off x="838200" y="365125"/>
            <a:ext cx="10515600" cy="793115"/>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0B092B48-FC73-214E-B192-F859C524763E}"/>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rgbClr val="E09A03"/>
                </a:solidFill>
              </a:defRPr>
            </a:lvl1pPr>
          </a:lstStyle>
          <a:p>
            <a:fld id="{491574B7-4C58-5E49-83EF-535EF5386B58}" type="slidenum">
              <a:rPr lang="en-US" smtClean="0"/>
              <a:pPr/>
              <a:t>‹#›</a:t>
            </a:fld>
            <a:endParaRPr lang="en-US" dirty="0"/>
          </a:p>
        </p:txBody>
      </p:sp>
      <p:sp>
        <p:nvSpPr>
          <p:cNvPr id="12" name="Footer Placeholder 7">
            <a:extLst>
              <a:ext uri="{FF2B5EF4-FFF2-40B4-BE49-F238E27FC236}">
                <a16:creationId xmlns:a16="http://schemas.microsoft.com/office/drawing/2014/main" id="{0454E8C5-C4F5-9B48-856D-A8AE60A449FC}"/>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4164003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6">
            <a:extLst>
              <a:ext uri="{FF2B5EF4-FFF2-40B4-BE49-F238E27FC236}">
                <a16:creationId xmlns:a16="http://schemas.microsoft.com/office/drawing/2014/main" id="{B7171B67-022A-C148-96C7-0434480161B5}"/>
              </a:ext>
            </a:extLst>
          </p:cNvPr>
          <p:cNvSpPr>
            <a:spLocks noGrp="1"/>
          </p:cNvSpPr>
          <p:nvPr>
            <p:ph type="title"/>
          </p:nvPr>
        </p:nvSpPr>
        <p:spPr>
          <a:xfrm>
            <a:off x="838200" y="365125"/>
            <a:ext cx="10515600" cy="793115"/>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7" name="Slide Number Placeholder 5">
            <a:extLst>
              <a:ext uri="{FF2B5EF4-FFF2-40B4-BE49-F238E27FC236}">
                <a16:creationId xmlns:a16="http://schemas.microsoft.com/office/drawing/2014/main" id="{7FD6B59E-3F40-354E-96DD-BF1653F3BF49}"/>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rgbClr val="E09A03"/>
                </a:solidFill>
              </a:defRPr>
            </a:lvl1pPr>
          </a:lstStyle>
          <a:p>
            <a:fld id="{491574B7-4C58-5E49-83EF-535EF5386B58}" type="slidenum">
              <a:rPr lang="en-US" smtClean="0"/>
              <a:pPr/>
              <a:t>‹#›</a:t>
            </a:fld>
            <a:endParaRPr lang="en-US" dirty="0"/>
          </a:p>
        </p:txBody>
      </p:sp>
      <p:sp>
        <p:nvSpPr>
          <p:cNvPr id="8" name="Footer Placeholder 7">
            <a:extLst>
              <a:ext uri="{FF2B5EF4-FFF2-40B4-BE49-F238E27FC236}">
                <a16:creationId xmlns:a16="http://schemas.microsoft.com/office/drawing/2014/main" id="{3B276132-398B-ED4B-8AFF-7C7E9A3A82F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2063630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7EA834D1-4492-8548-B3E4-9EFF6DF1E5F7}"/>
              </a:ext>
            </a:extLst>
          </p:cNvPr>
          <p:cNvSpPr>
            <a:spLocks noGrp="1"/>
          </p:cNvSpPr>
          <p:nvPr>
            <p:ph type="sldNum" sz="quarter" idx="10"/>
          </p:nvPr>
        </p:nvSpPr>
        <p:spPr>
          <a:xfrm>
            <a:off x="8610600" y="6356350"/>
            <a:ext cx="2743200" cy="365125"/>
          </a:xfrm>
          <a:prstGeom prst="rect">
            <a:avLst/>
          </a:prstGeom>
        </p:spPr>
        <p:txBody>
          <a:bodyPr vert="horz" lIns="91440" tIns="45720" rIns="91440" bIns="45720" rtlCol="0" anchor="ctr"/>
          <a:lstStyle>
            <a:lvl1pPr algn="r">
              <a:defRPr sz="1200">
                <a:solidFill>
                  <a:srgbClr val="E09A03"/>
                </a:solidFill>
              </a:defRPr>
            </a:lvl1pPr>
          </a:lstStyle>
          <a:p>
            <a:fld id="{491574B7-4C58-5E49-83EF-535EF5386B58}" type="slidenum">
              <a:rPr lang="en-US" smtClean="0"/>
              <a:pPr/>
              <a:t>‹#›</a:t>
            </a:fld>
            <a:endParaRPr lang="en-US" dirty="0"/>
          </a:p>
        </p:txBody>
      </p:sp>
      <p:sp>
        <p:nvSpPr>
          <p:cNvPr id="6" name="Footer Placeholder 7">
            <a:extLst>
              <a:ext uri="{FF2B5EF4-FFF2-40B4-BE49-F238E27FC236}">
                <a16:creationId xmlns:a16="http://schemas.microsoft.com/office/drawing/2014/main" id="{275BC098-6EB1-8745-AA67-64890DD772EA}"/>
              </a:ext>
            </a:extLst>
          </p:cNvPr>
          <p:cNvSpPr>
            <a:spLocks noGrp="1"/>
          </p:cNvSpPr>
          <p:nvPr>
            <p:ph type="ftr" sz="quarter" idx="11"/>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36396869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9CFB-BB50-55BD-8BE8-C95AD08F0732}"/>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D2A6FCC-053C-C6E0-7FEB-609918CD6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7DADADF-DDCC-C161-E056-41716033E90C}"/>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049AE3AC-1FE8-D6E3-FAC5-9FD06C92DC9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0F539BF-B438-0EFE-2E99-3E5C6BAB49AF}"/>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867486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B99C-1242-F6BB-5D1C-4B3B1B24A54F}"/>
              </a:ext>
            </a:extLst>
          </p:cNvPr>
          <p:cNvSpPr>
            <a:spLocks noGrp="1"/>
          </p:cNvSpPr>
          <p:nvPr>
            <p:ph type="title"/>
          </p:nvPr>
        </p:nvSpPr>
        <p:spPr/>
        <p:txBody>
          <a:bodyPr/>
          <a:lstStyle>
            <a:lvl1pPr algn="ctr">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56CFA41C-DD20-5FFA-6A0A-F81758280859}"/>
              </a:ext>
            </a:extLst>
          </p:cNvPr>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84102345-1C6F-7429-EE47-85F0CAFC680C}"/>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C150D45D-ED77-F90E-C12D-B8E9135A09F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92FC57-7798-DCE6-80FB-B7D9F45652A4}"/>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2603555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C34E-5F2E-9D42-585D-D4D90E379A60}"/>
              </a:ext>
            </a:extLst>
          </p:cNvPr>
          <p:cNvSpPr>
            <a:spLocks noGrp="1"/>
          </p:cNvSpPr>
          <p:nvPr>
            <p:ph type="title"/>
          </p:nvPr>
        </p:nvSpPr>
        <p:spPr>
          <a:xfrm>
            <a:off x="831850" y="1709738"/>
            <a:ext cx="10515600" cy="2852737"/>
          </a:xfrm>
        </p:spPr>
        <p:txBody>
          <a:bodyPr anchor="b"/>
          <a:lstStyle>
            <a:lvl1pPr>
              <a:defRPr sz="6000"/>
            </a:lvl1p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29873635-7E9F-5409-FEE3-18B98FDD4F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C63E3750-779D-0149-D884-7FB79AFF0D03}"/>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718E3C1F-0C3B-9CA3-3A3E-666DFA2785B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11FACA-D05E-0C3A-2E2D-58B4F70DBDA3}"/>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503570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682B-EEEA-CE44-DB5F-96094949C5C9}"/>
              </a:ext>
            </a:extLst>
          </p:cNvPr>
          <p:cNvSpPr>
            <a:spLocks noGrp="1"/>
          </p:cNvSpPr>
          <p:nvPr>
            <p:ph type="title"/>
          </p:nvPr>
        </p:nvSpPr>
        <p:spPr/>
        <p:txBody>
          <a:bodyPr/>
          <a:lstStyle>
            <a:lvl1pPr algn="ctr">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3B945F20-B511-317B-D6F4-DB559FB34E20}"/>
              </a:ext>
            </a:extLst>
          </p:cNvPr>
          <p:cNvSpPr>
            <a:spLocks noGrp="1"/>
          </p:cNvSpPr>
          <p:nvPr>
            <p:ph sz="half" idx="1"/>
          </p:nvPr>
        </p:nvSpPr>
        <p:spPr>
          <a:xfrm>
            <a:off x="838200" y="1825625"/>
            <a:ext cx="51816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Content Placeholder 3">
            <a:extLst>
              <a:ext uri="{FF2B5EF4-FFF2-40B4-BE49-F238E27FC236}">
                <a16:creationId xmlns:a16="http://schemas.microsoft.com/office/drawing/2014/main" id="{98EC76EE-00F1-F74C-5535-6D815D1CF618}"/>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1F1F9DA-576D-B7CB-7C48-842469609905}"/>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6" name="Footer Placeholder 5">
            <a:extLst>
              <a:ext uri="{FF2B5EF4-FFF2-40B4-BE49-F238E27FC236}">
                <a16:creationId xmlns:a16="http://schemas.microsoft.com/office/drawing/2014/main" id="{3F96024D-1B99-813B-10F7-3CD45856347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A37FB1B-08CB-0814-849A-A71C96E44372}"/>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871742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4EC8-9581-28CE-BF82-830ECA7E7F8A}"/>
              </a:ext>
            </a:extLst>
          </p:cNvPr>
          <p:cNvSpPr>
            <a:spLocks noGrp="1"/>
          </p:cNvSpPr>
          <p:nvPr>
            <p:ph type="title"/>
          </p:nvPr>
        </p:nvSpPr>
        <p:spPr>
          <a:xfrm>
            <a:off x="839788" y="365125"/>
            <a:ext cx="10515600" cy="1325563"/>
          </a:xfrm>
        </p:spPr>
        <p:txBody>
          <a:bodyPr/>
          <a:lstStyle>
            <a:lvl1pPr algn="ctr">
              <a:defRPr/>
            </a:lvl1p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77C2A418-23F9-A636-E0B8-9D12E7985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032728ED-3AA1-E38D-0B80-A02FE2BFBD5E}"/>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1236C080-25FC-BD7A-F36A-24E4A4E86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C987568-468D-4E94-7A8A-3D446955F350}"/>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137C8438-36F6-20CB-8455-34B7DC631A8B}"/>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8" name="Footer Placeholder 7">
            <a:extLst>
              <a:ext uri="{FF2B5EF4-FFF2-40B4-BE49-F238E27FC236}">
                <a16:creationId xmlns:a16="http://schemas.microsoft.com/office/drawing/2014/main" id="{D22FF835-E1CC-22BA-7E72-BE65E5CE7B43}"/>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F15F3613-17DE-4C52-0B49-418A9D949965}"/>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783663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7F98-A1DD-B5B5-73A5-6CECFD79230F}"/>
              </a:ext>
            </a:extLst>
          </p:cNvPr>
          <p:cNvSpPr>
            <a:spLocks noGrp="1"/>
          </p:cNvSpPr>
          <p:nvPr>
            <p:ph type="title"/>
          </p:nvPr>
        </p:nvSpPr>
        <p:spPr/>
        <p:txBody>
          <a:bodyPr/>
          <a:lstStyle>
            <a:lvl1pPr algn="ctr">
              <a:defRPr/>
            </a:lvl1pPr>
          </a:lstStyle>
          <a:p>
            <a:r>
              <a:rPr lang="en-US" altLang="zh-CN" dirty="0"/>
              <a:t>Click to edit Master title style</a:t>
            </a:r>
            <a:endParaRPr lang="zh-CN" altLang="en-US" dirty="0"/>
          </a:p>
        </p:txBody>
      </p:sp>
      <p:sp>
        <p:nvSpPr>
          <p:cNvPr id="3" name="Date Placeholder 2">
            <a:extLst>
              <a:ext uri="{FF2B5EF4-FFF2-40B4-BE49-F238E27FC236}">
                <a16:creationId xmlns:a16="http://schemas.microsoft.com/office/drawing/2014/main" id="{31FE10EB-F242-6C62-D44D-F090B8374900}"/>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4" name="Footer Placeholder 3">
            <a:extLst>
              <a:ext uri="{FF2B5EF4-FFF2-40B4-BE49-F238E27FC236}">
                <a16:creationId xmlns:a16="http://schemas.microsoft.com/office/drawing/2014/main" id="{03A4A8F8-F1E5-F4A5-6DBC-4E115EAE8E0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176823F-D8E2-6807-E0E3-19B99E077B71}"/>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2357319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3161C0-048E-88C5-EE96-CE9F2F1FD9F8}"/>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3" name="Footer Placeholder 2">
            <a:extLst>
              <a:ext uri="{FF2B5EF4-FFF2-40B4-BE49-F238E27FC236}">
                <a16:creationId xmlns:a16="http://schemas.microsoft.com/office/drawing/2014/main" id="{84CAA169-C32B-1018-52C5-BB14A6E4AEB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E337AAF-B5F6-4581-19F9-C3C7371EA95E}"/>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2674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652B-1963-CAC0-6B94-952D384150B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A32E7FB-0A12-CA5F-DC49-806DB76FC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D7FCC36E-898D-9BF9-F7C0-11867A1B4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D3A844AB-7683-E771-5BC5-AFBFEBC894AA}"/>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6" name="Footer Placeholder 5">
            <a:extLst>
              <a:ext uri="{FF2B5EF4-FFF2-40B4-BE49-F238E27FC236}">
                <a16:creationId xmlns:a16="http://schemas.microsoft.com/office/drawing/2014/main" id="{A9DE7FBE-B84B-64DB-566F-12F04EB8EFC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2CBEE0B-600C-5A51-EBBF-283B54E44614}"/>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36181048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3CC9-262E-4FA4-72E1-AFDBFEB1BB83}"/>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50D0EC81-F35A-7689-D501-65DDC5FB0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CAA9A91-6765-38AE-C24D-A2E6EEBCF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B648B74-3166-FE3D-F73D-BA5A52D10EB1}"/>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6" name="Footer Placeholder 5">
            <a:extLst>
              <a:ext uri="{FF2B5EF4-FFF2-40B4-BE49-F238E27FC236}">
                <a16:creationId xmlns:a16="http://schemas.microsoft.com/office/drawing/2014/main" id="{F89832B9-3FD9-7B26-08F5-C244E188AAD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0E48E23-8FD6-F4EB-714D-3F81314716AD}"/>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8973243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E909-8214-6535-0755-5ACA0C11485E}"/>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AD902F9-87CC-6F55-65BE-6E9D71F848C1}"/>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786A952-FE5D-774D-94DD-388267F78473}"/>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A612D54D-0B89-3E62-19F2-D7F865223CB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D699BBB-1F72-693E-B496-0C1CE99BCF79}"/>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3059828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5F22D-E8FC-CF2C-ED98-B1BA4BC10FCC}"/>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90A9FEE-7583-9DF3-8232-44FD2A358D37}"/>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CB03D4-20AC-D90C-4EA8-8DD3298E7ADE}"/>
              </a:ext>
            </a:extLst>
          </p:cNvPr>
          <p:cNvSpPr>
            <a:spLocks noGrp="1"/>
          </p:cNvSpPr>
          <p:nvPr>
            <p:ph type="dt" sz="half" idx="10"/>
          </p:nvPr>
        </p:nvSpPr>
        <p:spPr/>
        <p:txBody>
          <a:body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17D3B55E-9479-E0E9-5E15-6A111796BD8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66940AC-7929-D427-D882-2866DB059A3C}"/>
              </a:ext>
            </a:extLst>
          </p:cNvPr>
          <p:cNvSpPr>
            <a:spLocks noGrp="1"/>
          </p:cNvSpPr>
          <p:nvPr>
            <p:ph type="sldNum" sz="quarter" idx="12"/>
          </p:nvPr>
        </p:nvSpPr>
        <p:spPr/>
        <p:txBody>
          <a:body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309937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a:spLocks noGrp="1"/>
          </p:cNvSpPr>
          <p:nvPr>
            <p:ph type="pic" idx="2"/>
          </p:nvPr>
        </p:nvSpPr>
        <p:spPr>
          <a:xfrm>
            <a:off x="5183188" y="987425"/>
            <a:ext cx="6172200" cy="4873625"/>
          </a:xfrm>
          <a:prstGeom prst="rect">
            <a:avLst/>
          </a:prstGeom>
          <a:noFill/>
          <a:ln>
            <a:noFill/>
          </a:ln>
        </p:spPr>
      </p:sp>
      <p:sp>
        <p:nvSpPr>
          <p:cNvPr id="63" name="Google Shape;63;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136525"/>
            <a:ext cx="10515600"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0" i="0" u="none" strike="noStrike" cap="none">
                <a:solidFill>
                  <a:schemeClr val="dk1"/>
                </a:solidFill>
                <a:latin typeface="Calibri"/>
                <a:ea typeface="Calibri"/>
                <a:cs typeface="Calibri"/>
                <a:sym typeface="Calibri"/>
              </a:defRPr>
            </a:lvl1pPr>
            <a:lvl2pPr marL="0" marR="0" lvl="1" indent="0" algn="ctr" rtl="0">
              <a:spcBef>
                <a:spcPts val="0"/>
              </a:spcBef>
              <a:buNone/>
              <a:defRPr sz="1400" b="0" i="0" u="none" strike="noStrike" cap="none">
                <a:solidFill>
                  <a:schemeClr val="dk1"/>
                </a:solidFill>
                <a:latin typeface="Calibri"/>
                <a:ea typeface="Calibri"/>
                <a:cs typeface="Calibri"/>
                <a:sym typeface="Calibri"/>
              </a:defRPr>
            </a:lvl2pPr>
            <a:lvl3pPr marL="0" marR="0" lvl="2" indent="0" algn="ctr" rtl="0">
              <a:spcBef>
                <a:spcPts val="0"/>
              </a:spcBef>
              <a:buNone/>
              <a:defRPr sz="1400" b="0" i="0" u="none" strike="noStrike" cap="none">
                <a:solidFill>
                  <a:schemeClr val="dk1"/>
                </a:solidFill>
                <a:latin typeface="Calibri"/>
                <a:ea typeface="Calibri"/>
                <a:cs typeface="Calibri"/>
                <a:sym typeface="Calibri"/>
              </a:defRPr>
            </a:lvl3pPr>
            <a:lvl4pPr marL="0" marR="0" lvl="3" indent="0" algn="ctr" rtl="0">
              <a:spcBef>
                <a:spcPts val="0"/>
              </a:spcBef>
              <a:buNone/>
              <a:defRPr sz="1400" b="0" i="0" u="none" strike="noStrike" cap="none">
                <a:solidFill>
                  <a:schemeClr val="dk1"/>
                </a:solidFill>
                <a:latin typeface="Calibri"/>
                <a:ea typeface="Calibri"/>
                <a:cs typeface="Calibri"/>
                <a:sym typeface="Calibri"/>
              </a:defRPr>
            </a:lvl4pPr>
            <a:lvl5pPr marL="0" marR="0" lvl="4" indent="0" algn="ctr" rtl="0">
              <a:spcBef>
                <a:spcPts val="0"/>
              </a:spcBef>
              <a:buNone/>
              <a:defRPr sz="1400" b="0" i="0" u="none" strike="noStrike" cap="none">
                <a:solidFill>
                  <a:schemeClr val="dk1"/>
                </a:solidFill>
                <a:latin typeface="Calibri"/>
                <a:ea typeface="Calibri"/>
                <a:cs typeface="Calibri"/>
                <a:sym typeface="Calibri"/>
              </a:defRPr>
            </a:lvl5pPr>
            <a:lvl6pPr marL="0" marR="0" lvl="5" indent="0" algn="ctr" rtl="0">
              <a:spcBef>
                <a:spcPts val="0"/>
              </a:spcBef>
              <a:buNone/>
              <a:defRPr sz="1400" b="0" i="0" u="none" strike="noStrike" cap="none">
                <a:solidFill>
                  <a:schemeClr val="dk1"/>
                </a:solidFill>
                <a:latin typeface="Calibri"/>
                <a:ea typeface="Calibri"/>
                <a:cs typeface="Calibri"/>
                <a:sym typeface="Calibri"/>
              </a:defRPr>
            </a:lvl6pPr>
            <a:lvl7pPr marL="0" marR="0" lvl="6" indent="0" algn="ctr" rtl="0">
              <a:spcBef>
                <a:spcPts val="0"/>
              </a:spcBef>
              <a:buNone/>
              <a:defRPr sz="1400" b="0" i="0" u="none" strike="noStrike" cap="none">
                <a:solidFill>
                  <a:schemeClr val="dk1"/>
                </a:solidFill>
                <a:latin typeface="Calibri"/>
                <a:ea typeface="Calibri"/>
                <a:cs typeface="Calibri"/>
                <a:sym typeface="Calibri"/>
              </a:defRPr>
            </a:lvl7pPr>
            <a:lvl8pPr marL="0" marR="0" lvl="7" indent="0" algn="ctr" rtl="0">
              <a:spcBef>
                <a:spcPts val="0"/>
              </a:spcBef>
              <a:buNone/>
              <a:defRPr sz="1400" b="0" i="0" u="none" strike="noStrike" cap="none">
                <a:solidFill>
                  <a:schemeClr val="dk1"/>
                </a:solidFill>
                <a:latin typeface="Calibri"/>
                <a:ea typeface="Calibri"/>
                <a:cs typeface="Calibri"/>
                <a:sym typeface="Calibri"/>
              </a:defRPr>
            </a:lvl8pPr>
            <a:lvl9pPr marL="0" marR="0" lvl="8" indent="0" algn="ctr" rtl="0">
              <a:spcBef>
                <a:spcPts val="0"/>
              </a:spcBef>
              <a:buNone/>
              <a:defRPr sz="14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8C014-9E5E-A334-D1BB-3434B572420A}"/>
              </a:ext>
            </a:extLst>
          </p:cNvPr>
          <p:cNvSpPr>
            <a:spLocks noGrp="1"/>
          </p:cNvSpPr>
          <p:nvPr>
            <p:ph type="title"/>
          </p:nvPr>
        </p:nvSpPr>
        <p:spPr>
          <a:xfrm>
            <a:off x="838200" y="136525"/>
            <a:ext cx="10515600" cy="1325563"/>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a:extLst>
              <a:ext uri="{FF2B5EF4-FFF2-40B4-BE49-F238E27FC236}">
                <a16:creationId xmlns:a16="http://schemas.microsoft.com/office/drawing/2014/main" id="{CAADD0C2-178E-7F1D-9BD0-C0B99D468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Slide Number Placeholder 5">
            <a:extLst>
              <a:ext uri="{FF2B5EF4-FFF2-40B4-BE49-F238E27FC236}">
                <a16:creationId xmlns:a16="http://schemas.microsoft.com/office/drawing/2014/main" id="{0DAEFFC7-0ADE-7CA0-0BEF-CAC1A18C3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ctr">
              <a:defRPr sz="1400" b="0">
                <a:solidFill>
                  <a:schemeClr val="tx1"/>
                </a:solidFill>
              </a:defRPr>
            </a:lvl1pPr>
          </a:lstStyle>
          <a:p>
            <a:fld id="{85672405-C869-4F71-9411-B8A8DA8A59F0}" type="slidenum">
              <a:rPr lang="zh-CN" altLang="en-US" smtClean="0"/>
              <a:pPr/>
              <a:t>‹#›</a:t>
            </a:fld>
            <a:endParaRPr lang="zh-CN" altLang="en-US" dirty="0"/>
          </a:p>
        </p:txBody>
      </p:sp>
    </p:spTree>
    <p:extLst>
      <p:ext uri="{BB962C8B-B14F-4D97-AF65-F5344CB8AC3E}">
        <p14:creationId xmlns:p14="http://schemas.microsoft.com/office/powerpoint/2010/main" val="18338338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8A8088-03BB-0A44-B998-7F1D2EAA56AA}"/>
              </a:ext>
            </a:extLst>
          </p:cNvPr>
          <p:cNvSpPr>
            <a:spLocks noGrp="1"/>
          </p:cNvSpPr>
          <p:nvPr>
            <p:ph type="body" idx="1"/>
          </p:nvPr>
        </p:nvSpPr>
        <p:spPr>
          <a:xfrm>
            <a:off x="838200" y="1432560"/>
            <a:ext cx="10515600" cy="4744403"/>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1"/>
            <a:r>
              <a:rPr lang="en-US" dirty="0"/>
              <a:t>Second level again</a:t>
            </a:r>
          </a:p>
          <a:p>
            <a:pPr lvl="2"/>
            <a:r>
              <a:rPr lang="en-US" dirty="0"/>
              <a:t>Third level</a:t>
            </a:r>
          </a:p>
          <a:p>
            <a:pPr lvl="0"/>
            <a:r>
              <a:rPr lang="en-US" dirty="0"/>
              <a:t>First level again</a:t>
            </a:r>
          </a:p>
          <a:p>
            <a:pPr lvl="0"/>
            <a:r>
              <a:rPr lang="en-US" dirty="0"/>
              <a:t>First level again</a:t>
            </a:r>
          </a:p>
          <a:p>
            <a:pPr lvl="1"/>
            <a:r>
              <a:rPr lang="en-US" dirty="0"/>
              <a:t>Second level</a:t>
            </a:r>
          </a:p>
          <a:p>
            <a:pPr lvl="2"/>
            <a:r>
              <a:rPr lang="en-US" dirty="0"/>
              <a:t>Third level again</a:t>
            </a:r>
          </a:p>
        </p:txBody>
      </p:sp>
      <p:sp>
        <p:nvSpPr>
          <p:cNvPr id="6" name="Slide Number Placeholder 5">
            <a:extLst>
              <a:ext uri="{FF2B5EF4-FFF2-40B4-BE49-F238E27FC236}">
                <a16:creationId xmlns:a16="http://schemas.microsoft.com/office/drawing/2014/main" id="{3894B346-2160-BD45-95F3-C1C22ABCC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rgbClr val="E09A03"/>
                </a:solidFill>
              </a:defRPr>
            </a:lvl1pPr>
          </a:lstStyle>
          <a:p>
            <a:fld id="{491574B7-4C58-5E49-83EF-535EF5386B58}" type="slidenum">
              <a:rPr lang="en-US" smtClean="0"/>
              <a:pPr/>
              <a:t>‹#›</a:t>
            </a:fld>
            <a:endParaRPr lang="en-US" dirty="0"/>
          </a:p>
        </p:txBody>
      </p:sp>
      <p:sp>
        <p:nvSpPr>
          <p:cNvPr id="7" name="Title Placeholder 6">
            <a:extLst>
              <a:ext uri="{FF2B5EF4-FFF2-40B4-BE49-F238E27FC236}">
                <a16:creationId xmlns:a16="http://schemas.microsoft.com/office/drawing/2014/main" id="{4AA2C8F7-532B-9843-BD55-749ABF9D09B9}"/>
              </a:ext>
            </a:extLst>
          </p:cNvPr>
          <p:cNvSpPr>
            <a:spLocks noGrp="1"/>
          </p:cNvSpPr>
          <p:nvPr>
            <p:ph type="title"/>
          </p:nvPr>
        </p:nvSpPr>
        <p:spPr>
          <a:xfrm>
            <a:off x="838200" y="365125"/>
            <a:ext cx="10515600" cy="793115"/>
          </a:xfrm>
          <a:prstGeom prst="rect">
            <a:avLst/>
          </a:prstGeom>
          <a:ln>
            <a:noFill/>
          </a:ln>
        </p:spPr>
        <p:txBody>
          <a:bodyPr vert="horz" lIns="91440" tIns="45720" rIns="91440" bIns="45720" rtlCol="0" anchor="ctr">
            <a:normAutofit/>
          </a:bodyPr>
          <a:lstStyle/>
          <a:p>
            <a:r>
              <a:rPr lang="en-US" dirty="0"/>
              <a:t>About lab assignments</a:t>
            </a:r>
          </a:p>
        </p:txBody>
      </p:sp>
      <p:sp>
        <p:nvSpPr>
          <p:cNvPr id="8" name="Footer Placeholder 7">
            <a:extLst>
              <a:ext uri="{FF2B5EF4-FFF2-40B4-BE49-F238E27FC236}">
                <a16:creationId xmlns:a16="http://schemas.microsoft.com/office/drawing/2014/main" id="{9E6CB6AF-8A3B-3E45-B38D-245A28841918}"/>
              </a:ext>
            </a:extLst>
          </p:cNvPr>
          <p:cNvSpPr>
            <a:spLocks noGrp="1"/>
          </p:cNvSpPr>
          <p:nvPr>
            <p:ph type="ftr" sz="quarter" idx="3"/>
          </p:nvPr>
        </p:nvSpPr>
        <p:spPr>
          <a:xfrm>
            <a:off x="838200" y="6356350"/>
            <a:ext cx="7315200" cy="365125"/>
          </a:xfrm>
          <a:prstGeom prst="rect">
            <a:avLst/>
          </a:prstGeom>
        </p:spPr>
        <p:txBody>
          <a:bodyPr vert="horz" lIns="91440" tIns="45720" rIns="91440" bIns="45720" rtlCol="0" anchor="ctr"/>
          <a:lstStyle>
            <a:lvl1pPr algn="l">
              <a:defRPr sz="1200">
                <a:solidFill>
                  <a:schemeClr val="accent1"/>
                </a:solidFill>
              </a:defRPr>
            </a:lvl1pPr>
          </a:lstStyle>
          <a:p>
            <a:endParaRPr lang="en-US" dirty="0"/>
          </a:p>
        </p:txBody>
      </p:sp>
    </p:spTree>
    <p:extLst>
      <p:ext uri="{BB962C8B-B14F-4D97-AF65-F5344CB8AC3E}">
        <p14:creationId xmlns:p14="http://schemas.microsoft.com/office/powerpoint/2010/main" val="41233806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Lst>
  <p:hf hdr="0" ftr="0" dt="0"/>
  <p:txStyles>
    <p:titleStyle>
      <a:lvl1pPr algn="l" defTabSz="914400" rtl="0" eaLnBrk="1" latinLnBrk="0" hangingPunct="1">
        <a:lnSpc>
          <a:spcPct val="90000"/>
        </a:lnSpc>
        <a:spcBef>
          <a:spcPct val="0"/>
        </a:spcBef>
        <a:buNone/>
        <a:defRPr sz="4800" b="1" i="0" kern="1200">
          <a:solidFill>
            <a:srgbClr val="E09A03"/>
          </a:solidFill>
          <a:latin typeface="PT Sans Narrow" panose="020B0506020203020204" pitchFamily="34" charset="77"/>
          <a:ea typeface="Helvetica Neue Condensed" panose="02000503000000020004" pitchFamily="2" charset="0"/>
          <a:cs typeface="Helvetica Neue Condensed" panose="02000503000000020004" pitchFamily="2" charset="0"/>
        </a:defRPr>
      </a:lvl1pPr>
    </p:titleStyle>
    <p:bodyStyle>
      <a:lvl1pPr marL="228600" indent="-228600" algn="l" defTabSz="914400" rtl="0" eaLnBrk="1" latinLnBrk="0" hangingPunct="1">
        <a:lnSpc>
          <a:spcPct val="90000"/>
        </a:lnSpc>
        <a:spcBef>
          <a:spcPts val="2200"/>
        </a:spcBef>
        <a:buFont typeface="Arial" panose="020B0604020202020204" pitchFamily="34" charset="0"/>
        <a:buChar char="•"/>
        <a:defRPr sz="36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8C014-9E5E-A334-D1BB-3434B57242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CAADD0C2-178E-7F1D-9BD0-C0B99D4689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6284A08-E202-1251-CF76-80C7C70963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6A91A-F7E5-4291-BF87-E2184A55F4BF}" type="datetimeFigureOut">
              <a:rPr lang="zh-CN" altLang="en-US" smtClean="0"/>
              <a:t>2022/7/12</a:t>
            </a:fld>
            <a:endParaRPr lang="zh-CN" altLang="en-US"/>
          </a:p>
        </p:txBody>
      </p:sp>
      <p:sp>
        <p:nvSpPr>
          <p:cNvPr id="5" name="Footer Placeholder 4">
            <a:extLst>
              <a:ext uri="{FF2B5EF4-FFF2-40B4-BE49-F238E27FC236}">
                <a16:creationId xmlns:a16="http://schemas.microsoft.com/office/drawing/2014/main" id="{DD92E3C4-2DA4-8F78-DF03-9150A1FDED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DAEFFC7-0ADE-7CA0-0BEF-CAC1A18C3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672405-C869-4F71-9411-B8A8DA8A59F0}" type="slidenum">
              <a:rPr lang="zh-CN" altLang="en-US" smtClean="0"/>
              <a:t>‹#›</a:t>
            </a:fld>
            <a:endParaRPr lang="zh-CN" altLang="en-US"/>
          </a:p>
        </p:txBody>
      </p:sp>
    </p:spTree>
    <p:extLst>
      <p:ext uri="{BB962C8B-B14F-4D97-AF65-F5344CB8AC3E}">
        <p14:creationId xmlns:p14="http://schemas.microsoft.com/office/powerpoint/2010/main" val="101729246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6.xml"/><Relationship Id="rId6" Type="http://schemas.openxmlformats.org/officeDocument/2006/relationships/image" Target="../media/image4.png"/><Relationship Id="rId11" Type="http://schemas.openxmlformats.org/officeDocument/2006/relationships/image" Target="../media/image21.png"/><Relationship Id="rId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7.xml"/><Relationship Id="rId6" Type="http://schemas.openxmlformats.org/officeDocument/2006/relationships/chart" Target="../charts/chart2.xml"/><Relationship Id="rId5" Type="http://schemas.openxmlformats.org/officeDocument/2006/relationships/image" Target="../media/image9.png"/><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4.xml"/><Relationship Id="rId7"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tags" Target="../tags/tag8.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2.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chart" Target="../charts/chart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2.svg"/><Relationship Id="rId5" Type="http://schemas.openxmlformats.org/officeDocument/2006/relationships/image" Target="../media/image9.png"/><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2.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chart" Target="../charts/chart1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chart" Target="../charts/chart13.xml"/><Relationship Id="rId4" Type="http://schemas.openxmlformats.org/officeDocument/2006/relationships/chart" Target="../charts/char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tags" Target="../tags/tag19.xml"/></Relationships>
</file>

<file path=ppt/slides/_rels/slide3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31.xml"/><Relationship Id="rId7"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30.svg"/><Relationship Id="rId5" Type="http://schemas.openxmlformats.org/officeDocument/2006/relationships/image" Target="../media/image27.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26.xml"/><Relationship Id="rId5" Type="http://schemas.openxmlformats.org/officeDocument/2006/relationships/chart" Target="../charts/chart15.xml"/><Relationship Id="rId4" Type="http://schemas.openxmlformats.org/officeDocument/2006/relationships/chart" Target="../charts/chart1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27.xml"/><Relationship Id="rId4" Type="http://schemas.openxmlformats.org/officeDocument/2006/relationships/chart" Target="../charts/chart1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28.xml"/><Relationship Id="rId5" Type="http://schemas.openxmlformats.org/officeDocument/2006/relationships/chart" Target="../charts/chart18.xml"/><Relationship Id="rId4" Type="http://schemas.openxmlformats.org/officeDocument/2006/relationships/chart" Target="../charts/char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rs3lab/Odinfs" TargetMode="External"/><Relationship Id="rId3" Type="http://schemas.openxmlformats.org/officeDocument/2006/relationships/notesSlide" Target="../notesSlides/notesSlide40.xml"/><Relationship Id="rId7" Type="http://schemas.openxmlformats.org/officeDocument/2006/relationships/image" Target="../media/image34.png"/><Relationship Id="rId2" Type="http://schemas.openxmlformats.org/officeDocument/2006/relationships/slideLayout" Target="../slideLayouts/slideLayout16.xml"/><Relationship Id="rId1" Type="http://schemas.openxmlformats.org/officeDocument/2006/relationships/tags" Target="../tags/tag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chart" Target="../charts/chart24.xml"/></Relationships>
</file>

<file path=ppt/slides/_rels/slide45.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chart" Target="../charts/chart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6.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7.xml"/><Relationship Id="rId7" Type="http://schemas.openxmlformats.org/officeDocument/2006/relationships/image" Target="../media/image14.svg"/><Relationship Id="rId2" Type="http://schemas.openxmlformats.org/officeDocument/2006/relationships/slideLayout" Target="../slideLayouts/slideLayout16.xml"/><Relationship Id="rId1" Type="http://schemas.openxmlformats.org/officeDocument/2006/relationships/tags" Target="../tags/tag4.xml"/><Relationship Id="rId6" Type="http://schemas.openxmlformats.org/officeDocument/2006/relationships/image" Target="../media/image4.png"/><Relationship Id="rId11" Type="http://schemas.openxmlformats.org/officeDocument/2006/relationships/image" Target="../media/image17.svg"/><Relationship Id="rId5" Type="http://schemas.openxmlformats.org/officeDocument/2006/relationships/image" Target="../media/image13.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ctrTitle"/>
          </p:nvPr>
        </p:nvSpPr>
        <p:spPr>
          <a:xfrm>
            <a:off x="1321349" y="1989056"/>
            <a:ext cx="9802279" cy="1570496"/>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5400" b="1" dirty="0" err="1">
                <a:latin typeface="Book Antiqua"/>
                <a:ea typeface="Book Antiqua"/>
                <a:cs typeface="Book Antiqua"/>
                <a:sym typeface="Book Antiqua"/>
              </a:rPr>
              <a:t>OdinFS</a:t>
            </a:r>
            <a:r>
              <a:rPr lang="en-US" sz="5400" b="1" dirty="0">
                <a:latin typeface="Book Antiqua"/>
                <a:ea typeface="Book Antiqua"/>
                <a:cs typeface="Book Antiqua"/>
                <a:sym typeface="Book Antiqua"/>
              </a:rPr>
              <a:t>: Scaling PM Performance with Opportunistic Delegation </a:t>
            </a:r>
            <a:endParaRPr sz="5400" b="1" dirty="0">
              <a:latin typeface="Book Antiqua"/>
              <a:ea typeface="Book Antiqua"/>
              <a:cs typeface="Book Antiqua"/>
              <a:sym typeface="Book Antiqua"/>
            </a:endParaRPr>
          </a:p>
        </p:txBody>
      </p:sp>
      <p:sp>
        <p:nvSpPr>
          <p:cNvPr id="97" name="Google Shape;97;p16"/>
          <p:cNvSpPr txBox="1">
            <a:spLocks noGrp="1"/>
          </p:cNvSpPr>
          <p:nvPr>
            <p:ph type="subTitle" idx="1"/>
          </p:nvPr>
        </p:nvSpPr>
        <p:spPr>
          <a:xfrm>
            <a:off x="1524000" y="4296483"/>
            <a:ext cx="9144000" cy="100703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sz="2800" b="1" dirty="0"/>
              <a:t>Diyu Zhou*</a:t>
            </a:r>
            <a:r>
              <a:rPr lang="en-US" sz="2800" dirty="0"/>
              <a:t>, Yuchen Qian, Vishal Gupta, Zhifei Yang, </a:t>
            </a:r>
            <a:endParaRPr dirty="0"/>
          </a:p>
          <a:p>
            <a:pPr marL="0" lvl="0" indent="0" algn="ctr" rtl="0">
              <a:lnSpc>
                <a:spcPct val="90000"/>
              </a:lnSpc>
              <a:spcBef>
                <a:spcPts val="1000"/>
              </a:spcBef>
              <a:spcAft>
                <a:spcPts val="0"/>
              </a:spcAft>
              <a:buClr>
                <a:schemeClr val="dk1"/>
              </a:buClr>
              <a:buSzPts val="2800"/>
              <a:buNone/>
            </a:pPr>
            <a:r>
              <a:rPr lang="en-US" sz="2800" dirty="0" err="1"/>
              <a:t>Changwoo</a:t>
            </a:r>
            <a:r>
              <a:rPr lang="en-US" sz="2800" dirty="0"/>
              <a:t> Min, </a:t>
            </a:r>
            <a:r>
              <a:rPr lang="en-US" sz="2800" dirty="0" err="1"/>
              <a:t>Sanidhya</a:t>
            </a:r>
            <a:r>
              <a:rPr lang="en-US" sz="2800" dirty="0"/>
              <a:t> Kashyap</a:t>
            </a:r>
            <a:endParaRPr sz="2800" dirty="0"/>
          </a:p>
        </p:txBody>
      </p:sp>
      <p:pic>
        <p:nvPicPr>
          <p:cNvPr id="99" name="Google Shape;99;p16" descr="Logo&#10;&#10;Description automatically generated"/>
          <p:cNvPicPr preferRelativeResize="0"/>
          <p:nvPr/>
        </p:nvPicPr>
        <p:blipFill rotWithShape="1">
          <a:blip r:embed="rId3">
            <a:alphaModFix/>
          </a:blip>
          <a:srcRect/>
          <a:stretch/>
        </p:blipFill>
        <p:spPr>
          <a:xfrm>
            <a:off x="9269392" y="4482000"/>
            <a:ext cx="2376000" cy="2376000"/>
          </a:xfrm>
          <a:prstGeom prst="rect">
            <a:avLst/>
          </a:prstGeom>
          <a:noFill/>
          <a:ln>
            <a:noFill/>
          </a:ln>
        </p:spPr>
      </p:pic>
      <p:pic>
        <p:nvPicPr>
          <p:cNvPr id="100" name="Google Shape;100;p16" descr="Le logo de l'EPFL"/>
          <p:cNvPicPr preferRelativeResize="0"/>
          <p:nvPr/>
        </p:nvPicPr>
        <p:blipFill rotWithShape="1">
          <a:blip r:embed="rId4">
            <a:alphaModFix/>
          </a:blip>
          <a:srcRect/>
          <a:stretch/>
        </p:blipFill>
        <p:spPr>
          <a:xfrm>
            <a:off x="546608" y="5303514"/>
            <a:ext cx="2084485" cy="1172521"/>
          </a:xfrm>
          <a:prstGeom prst="rect">
            <a:avLst/>
          </a:prstGeom>
          <a:noFill/>
          <a:ln>
            <a:noFill/>
          </a:ln>
        </p:spPr>
      </p:pic>
      <p:sp>
        <p:nvSpPr>
          <p:cNvPr id="101" name="Google Shape;101;p16"/>
          <p:cNvSpPr txBox="1"/>
          <p:nvPr/>
        </p:nvSpPr>
        <p:spPr>
          <a:xfrm>
            <a:off x="3571196" y="5758459"/>
            <a:ext cx="50259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latin typeface="Calibri"/>
                <a:ea typeface="Calibri"/>
                <a:cs typeface="Calibri"/>
                <a:sym typeface="Calibri"/>
              </a:rPr>
              <a:t>*Looking for a faculty job</a:t>
            </a:r>
            <a:endParaRPr sz="2000" b="1" dirty="0">
              <a:latin typeface="Calibri"/>
              <a:ea typeface="Calibri"/>
              <a:cs typeface="Calibri"/>
              <a:sym typeface="Calibri"/>
            </a:endParaRPr>
          </a:p>
        </p:txBody>
      </p:sp>
      <p:sp>
        <p:nvSpPr>
          <p:cNvPr id="8" name="Google Shape;108;p17">
            <a:extLst>
              <a:ext uri="{FF2B5EF4-FFF2-40B4-BE49-F238E27FC236}">
                <a16:creationId xmlns:a16="http://schemas.microsoft.com/office/drawing/2014/main" id="{D8F6CC8E-16DF-4C46-B075-544624BB44B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t>1</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18852"/>
    </mc:Choice>
    <mc:Fallback xmlns="">
      <p:transition spd="slow" advTm="188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5" name="Google Shape;265;p24" descr="Icon&#10;&#10;Description automatically generated"/>
          <p:cNvPicPr preferRelativeResize="0"/>
          <p:nvPr/>
        </p:nvPicPr>
        <p:blipFill rotWithShape="1">
          <a:blip r:embed="rId4">
            <a:alphaModFix/>
          </a:blip>
          <a:srcRect/>
          <a:stretch/>
        </p:blipFill>
        <p:spPr>
          <a:xfrm>
            <a:off x="1947958" y="4257682"/>
            <a:ext cx="1071563" cy="1136936"/>
          </a:xfrm>
          <a:prstGeom prst="rect">
            <a:avLst/>
          </a:prstGeom>
          <a:noFill/>
          <a:ln>
            <a:noFill/>
          </a:ln>
        </p:spPr>
      </p:pic>
      <p:pic>
        <p:nvPicPr>
          <p:cNvPr id="266" name="Google Shape;266;p24" descr="Icon&#10;&#10;Description automatically generated"/>
          <p:cNvPicPr preferRelativeResize="0"/>
          <p:nvPr/>
        </p:nvPicPr>
        <p:blipFill rotWithShape="1">
          <a:blip r:embed="rId4">
            <a:alphaModFix/>
          </a:blip>
          <a:srcRect/>
          <a:stretch/>
        </p:blipFill>
        <p:spPr>
          <a:xfrm>
            <a:off x="4807122" y="4250654"/>
            <a:ext cx="1072140" cy="1136936"/>
          </a:xfrm>
          <a:prstGeom prst="rect">
            <a:avLst/>
          </a:prstGeom>
          <a:noFill/>
          <a:ln>
            <a:noFill/>
          </a:ln>
        </p:spPr>
      </p:pic>
      <p:pic>
        <p:nvPicPr>
          <p:cNvPr id="267" name="Google Shape;267;p24" descr="Icon&#10;&#10;Description automatically generated"/>
          <p:cNvPicPr preferRelativeResize="0"/>
          <p:nvPr/>
        </p:nvPicPr>
        <p:blipFill rotWithShape="1">
          <a:blip r:embed="rId4">
            <a:alphaModFix/>
          </a:blip>
          <a:srcRect/>
          <a:stretch/>
        </p:blipFill>
        <p:spPr>
          <a:xfrm>
            <a:off x="2947472" y="4250654"/>
            <a:ext cx="1071563" cy="1136936"/>
          </a:xfrm>
          <a:prstGeom prst="rect">
            <a:avLst/>
          </a:prstGeom>
          <a:noFill/>
          <a:ln>
            <a:noFill/>
          </a:ln>
        </p:spPr>
      </p:pic>
      <p:pic>
        <p:nvPicPr>
          <p:cNvPr id="268" name="Google Shape;268;p24" descr="Icon&#10;&#10;Description automatically generated"/>
          <p:cNvPicPr preferRelativeResize="0"/>
          <p:nvPr/>
        </p:nvPicPr>
        <p:blipFill rotWithShape="1">
          <a:blip r:embed="rId4">
            <a:alphaModFix/>
          </a:blip>
          <a:srcRect/>
          <a:stretch/>
        </p:blipFill>
        <p:spPr>
          <a:xfrm>
            <a:off x="3865286" y="4250654"/>
            <a:ext cx="1072140" cy="1136936"/>
          </a:xfrm>
          <a:prstGeom prst="rect">
            <a:avLst/>
          </a:prstGeom>
          <a:noFill/>
          <a:ln>
            <a:noFill/>
          </a:ln>
        </p:spPr>
      </p:pic>
      <p:sp>
        <p:nvSpPr>
          <p:cNvPr id="269" name="Google Shape;269;p24"/>
          <p:cNvSpPr/>
          <p:nvPr/>
        </p:nvSpPr>
        <p:spPr>
          <a:xfrm>
            <a:off x="1828877" y="4212363"/>
            <a:ext cx="4226418"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70" name="Google Shape;270;p24"/>
          <p:cNvSpPr/>
          <p:nvPr/>
        </p:nvSpPr>
        <p:spPr>
          <a:xfrm>
            <a:off x="3984224" y="5329675"/>
            <a:ext cx="1762017" cy="3201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Calibri"/>
                <a:ea typeface="Calibri"/>
                <a:cs typeface="Calibri"/>
                <a:sym typeface="Calibri"/>
              </a:rPr>
              <a:t>PM</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1" name="Google Shape;271;p24"/>
          <p:cNvSpPr txBox="1"/>
          <p:nvPr/>
        </p:nvSpPr>
        <p:spPr>
          <a:xfrm>
            <a:off x="2893775" y="5956205"/>
            <a:ext cx="2284816" cy="501274"/>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NUMA node</a:t>
            </a:r>
            <a:endParaRPr kumimoji="0" sz="14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272" name="Google Shape;272;p24"/>
          <p:cNvSpPr txBox="1"/>
          <p:nvPr/>
        </p:nvSpPr>
        <p:spPr>
          <a:xfrm>
            <a:off x="8048765" y="5924501"/>
            <a:ext cx="2284816" cy="501274"/>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90000"/>
              </a:lnSpc>
              <a:spcBef>
                <a:spcPts val="0"/>
              </a:spcBef>
              <a:spcAft>
                <a:spcPts val="0"/>
              </a:spcAft>
              <a:buClr>
                <a:srgbClr val="000000"/>
              </a:buClr>
              <a:buSzPts val="2400"/>
              <a:buFont typeface="Arial"/>
              <a:buNone/>
              <a:tabLst/>
              <a:defRPr/>
            </a:pPr>
            <a:r>
              <a:rPr kumimoji="0" lang="en-US" sz="2400" b="1" i="0" u="none" strike="noStrike" kern="0" cap="none" spc="0" normalizeH="0" baseline="0" noProof="0">
                <a:ln>
                  <a:noFill/>
                </a:ln>
                <a:solidFill>
                  <a:srgbClr val="000000"/>
                </a:solidFill>
                <a:effectLst/>
                <a:uLnTx/>
                <a:uFillTx/>
                <a:latin typeface="Calibri"/>
                <a:ea typeface="Calibri"/>
                <a:cs typeface="Calibri"/>
                <a:sym typeface="Calibri"/>
              </a:rPr>
              <a:t>NUMA node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pic>
        <p:nvPicPr>
          <p:cNvPr id="273" name="Google Shape;273;p24" descr="Man wearing blazer and shirt"/>
          <p:cNvPicPr preferRelativeResize="0">
            <a:picLocks noGrp="1"/>
          </p:cNvPicPr>
          <p:nvPr>
            <p:ph type="body" idx="1"/>
          </p:nvPr>
        </p:nvPicPr>
        <p:blipFill rotWithShape="1">
          <a:blip r:embed="rId5">
            <a:alphaModFix/>
          </a:blip>
          <a:srcRect/>
          <a:stretch/>
        </p:blipFill>
        <p:spPr>
          <a:xfrm>
            <a:off x="776514" y="1757001"/>
            <a:ext cx="1538669" cy="1538669"/>
          </a:xfrm>
          <a:prstGeom prst="rect">
            <a:avLst/>
          </a:prstGeom>
          <a:noFill/>
          <a:ln>
            <a:noFill/>
          </a:ln>
        </p:spPr>
      </p:pic>
      <p:pic>
        <p:nvPicPr>
          <p:cNvPr id="274" name="Google Shape;274;p24" descr="Short haired woman"/>
          <p:cNvPicPr preferRelativeResize="0"/>
          <p:nvPr/>
        </p:nvPicPr>
        <p:blipFill rotWithShape="1">
          <a:blip r:embed="rId6">
            <a:alphaModFix/>
          </a:blip>
          <a:srcRect/>
          <a:stretch/>
        </p:blipFill>
        <p:spPr>
          <a:xfrm>
            <a:off x="1024835" y="1037633"/>
            <a:ext cx="1015860" cy="891699"/>
          </a:xfrm>
          <a:prstGeom prst="rect">
            <a:avLst/>
          </a:prstGeom>
          <a:noFill/>
          <a:ln>
            <a:noFill/>
          </a:ln>
        </p:spPr>
      </p:pic>
      <p:sp>
        <p:nvSpPr>
          <p:cNvPr id="276" name="Google Shape;276;p24"/>
          <p:cNvSpPr/>
          <p:nvPr/>
        </p:nvSpPr>
        <p:spPr>
          <a:xfrm>
            <a:off x="2196325" y="376724"/>
            <a:ext cx="5240100" cy="1709700"/>
          </a:xfrm>
          <a:prstGeom prst="wedgeEllipseCallout">
            <a:avLst>
              <a:gd name="adj1" fmla="val -46388"/>
              <a:gd name="adj2" fmla="val 48291"/>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0000"/>
                </a:solidFill>
                <a:effectLst/>
                <a:uLnTx/>
                <a:uFillTx/>
                <a:latin typeface="Calibri"/>
                <a:ea typeface="Calibri"/>
                <a:cs typeface="Calibri"/>
                <a:sym typeface="Calibri"/>
              </a:rPr>
              <a:t>Let’s see how PM performs</a:t>
            </a:r>
            <a:endParaRPr kumimoji="0" sz="2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278" name="Google Shape;278;p24" descr="Network diagram with solid fill"/>
          <p:cNvPicPr preferRelativeResize="0"/>
          <p:nvPr/>
        </p:nvPicPr>
        <p:blipFill rotWithShape="1">
          <a:blip r:embed="rId7">
            <a:alphaModFix/>
          </a:blip>
          <a:srcRect/>
          <a:stretch/>
        </p:blipFill>
        <p:spPr>
          <a:xfrm rot="-5400000">
            <a:off x="3168379" y="2647973"/>
            <a:ext cx="1609709" cy="1609709"/>
          </a:xfrm>
          <a:prstGeom prst="rect">
            <a:avLst/>
          </a:prstGeom>
          <a:noFill/>
          <a:ln>
            <a:noFill/>
          </a:ln>
        </p:spPr>
      </p:pic>
      <p:sp>
        <p:nvSpPr>
          <p:cNvPr id="281" name="Google Shape;2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Calibri"/>
                <a:cs typeface="Calibri"/>
                <a:sym typeface="Calibr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400" b="0" i="0" u="none" strike="noStrike" kern="0" cap="none" spc="0" normalizeH="0" baseline="0" noProof="0">
              <a:ln>
                <a:noFill/>
              </a:ln>
              <a:solidFill>
                <a:srgbClr val="000000"/>
              </a:solidFill>
              <a:effectLst/>
              <a:uLnTx/>
              <a:uFillTx/>
              <a:latin typeface="Calibri"/>
              <a:cs typeface="Calibri"/>
              <a:sym typeface="Calibri"/>
            </a:endParaRPr>
          </a:p>
        </p:txBody>
      </p:sp>
      <p:pic>
        <p:nvPicPr>
          <p:cNvPr id="282" name="Google Shape;282;p24" descr="Icon&#10;&#10;Description automatically generated"/>
          <p:cNvPicPr preferRelativeResize="0"/>
          <p:nvPr/>
        </p:nvPicPr>
        <p:blipFill rotWithShape="1">
          <a:blip r:embed="rId4">
            <a:alphaModFix/>
          </a:blip>
          <a:srcRect/>
          <a:stretch/>
        </p:blipFill>
        <p:spPr>
          <a:xfrm>
            <a:off x="6968521" y="4212363"/>
            <a:ext cx="1080244" cy="1136936"/>
          </a:xfrm>
          <a:prstGeom prst="rect">
            <a:avLst/>
          </a:prstGeom>
          <a:noFill/>
          <a:ln>
            <a:noFill/>
          </a:ln>
        </p:spPr>
      </p:pic>
      <p:pic>
        <p:nvPicPr>
          <p:cNvPr id="283" name="Google Shape;283;p24" descr="Icon&#10;&#10;Description automatically generated"/>
          <p:cNvPicPr preferRelativeResize="0"/>
          <p:nvPr/>
        </p:nvPicPr>
        <p:blipFill rotWithShape="1">
          <a:blip r:embed="rId4">
            <a:alphaModFix/>
          </a:blip>
          <a:srcRect/>
          <a:stretch/>
        </p:blipFill>
        <p:spPr>
          <a:xfrm>
            <a:off x="9850847" y="4212363"/>
            <a:ext cx="1080826" cy="1136936"/>
          </a:xfrm>
          <a:prstGeom prst="rect">
            <a:avLst/>
          </a:prstGeom>
          <a:noFill/>
          <a:ln>
            <a:noFill/>
          </a:ln>
        </p:spPr>
      </p:pic>
      <p:pic>
        <p:nvPicPr>
          <p:cNvPr id="284" name="Google Shape;284;p24" descr="Icon&#10;&#10;Description automatically generated"/>
          <p:cNvPicPr preferRelativeResize="0"/>
          <p:nvPr/>
        </p:nvPicPr>
        <p:blipFill rotWithShape="1">
          <a:blip r:embed="rId4">
            <a:alphaModFix/>
          </a:blip>
          <a:srcRect/>
          <a:stretch/>
        </p:blipFill>
        <p:spPr>
          <a:xfrm>
            <a:off x="7976132" y="4212363"/>
            <a:ext cx="1080244" cy="1136936"/>
          </a:xfrm>
          <a:prstGeom prst="rect">
            <a:avLst/>
          </a:prstGeom>
          <a:noFill/>
          <a:ln>
            <a:noFill/>
          </a:ln>
        </p:spPr>
      </p:pic>
      <p:pic>
        <p:nvPicPr>
          <p:cNvPr id="285" name="Google Shape;285;p24" descr="Icon&#10;&#10;Description automatically generated"/>
          <p:cNvPicPr preferRelativeResize="0"/>
          <p:nvPr/>
        </p:nvPicPr>
        <p:blipFill rotWithShape="1">
          <a:blip r:embed="rId4">
            <a:alphaModFix/>
          </a:blip>
          <a:srcRect/>
          <a:stretch/>
        </p:blipFill>
        <p:spPr>
          <a:xfrm>
            <a:off x="8901381" y="4212363"/>
            <a:ext cx="1080826" cy="1136936"/>
          </a:xfrm>
          <a:prstGeom prst="rect">
            <a:avLst/>
          </a:prstGeom>
          <a:noFill/>
          <a:ln>
            <a:noFill/>
          </a:ln>
        </p:spPr>
      </p:pic>
      <p:sp>
        <p:nvSpPr>
          <p:cNvPr id="286" name="Google Shape;286;p24"/>
          <p:cNvSpPr/>
          <p:nvPr/>
        </p:nvSpPr>
        <p:spPr>
          <a:xfrm>
            <a:off x="6848475" y="4212363"/>
            <a:ext cx="4260657"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87" name="Google Shape;287;p24"/>
          <p:cNvSpPr/>
          <p:nvPr/>
        </p:nvSpPr>
        <p:spPr>
          <a:xfrm>
            <a:off x="9056375" y="5298775"/>
            <a:ext cx="1748729" cy="3201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Calibri"/>
                <a:ea typeface="Calibri"/>
                <a:cs typeface="Calibri"/>
                <a:sym typeface="Calibri"/>
              </a:rPr>
              <a:t>PM</a:t>
            </a:r>
            <a:endParaRPr kumimoji="0" sz="24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88" name="Google Shape;288;p24"/>
          <p:cNvSpPr/>
          <p:nvPr/>
        </p:nvSpPr>
        <p:spPr>
          <a:xfrm>
            <a:off x="2130447" y="5328775"/>
            <a:ext cx="1676318" cy="3210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a:ea typeface="Calibri"/>
                <a:cs typeface="Calibri"/>
                <a:sym typeface="Calibri"/>
              </a:rPr>
              <a:t>DRAM</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89" name="Google Shape;289;p24"/>
          <p:cNvSpPr/>
          <p:nvPr/>
        </p:nvSpPr>
        <p:spPr>
          <a:xfrm>
            <a:off x="7164200" y="5291925"/>
            <a:ext cx="1737180" cy="3201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a:ea typeface="Calibri"/>
                <a:cs typeface="Calibri"/>
                <a:sym typeface="Calibri"/>
              </a:rPr>
              <a:t>DRAM</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93" name="Google Shape;293;p24"/>
          <p:cNvSpPr txBox="1"/>
          <p:nvPr/>
        </p:nvSpPr>
        <p:spPr>
          <a:xfrm>
            <a:off x="963322" y="4595317"/>
            <a:ext cx="799281"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Calibri"/>
                <a:ea typeface="Calibri"/>
                <a:cs typeface="Calibri"/>
                <a:sym typeface="Calibri"/>
              </a:rPr>
              <a:t>Core</a:t>
            </a:r>
            <a:endParaRPr kumimoji="0" sz="2400" b="1"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33" name="Graphic 32" descr="A smiling face">
            <a:extLst>
              <a:ext uri="{FF2B5EF4-FFF2-40B4-BE49-F238E27FC236}">
                <a16:creationId xmlns:a16="http://schemas.microsoft.com/office/drawing/2014/main" id="{8419885A-F152-4444-A27A-EB9378B4D84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32765" y="1401760"/>
            <a:ext cx="348758" cy="359657"/>
          </a:xfrm>
          <a:prstGeom prst="rect">
            <a:avLst/>
          </a:prstGeom>
        </p:spPr>
      </p:pic>
      <p:pic>
        <p:nvPicPr>
          <p:cNvPr id="25" name="Google Shape;290;p24" descr="复选标记 纯色填充">
            <a:extLst>
              <a:ext uri="{FF2B5EF4-FFF2-40B4-BE49-F238E27FC236}">
                <a16:creationId xmlns:a16="http://schemas.microsoft.com/office/drawing/2014/main" id="{0B35FB92-4BAB-4414-94C3-B8BA09F94D3E}"/>
              </a:ext>
            </a:extLst>
          </p:cNvPr>
          <p:cNvPicPr preferRelativeResize="0"/>
          <p:nvPr/>
        </p:nvPicPr>
        <p:blipFill rotWithShape="1">
          <a:blip r:embed="rId10">
            <a:alphaModFix/>
          </a:blip>
          <a:srcRect/>
          <a:stretch/>
        </p:blipFill>
        <p:spPr>
          <a:xfrm>
            <a:off x="4461149" y="5032075"/>
            <a:ext cx="914400" cy="914400"/>
          </a:xfrm>
          <a:prstGeom prst="rect">
            <a:avLst/>
          </a:prstGeom>
          <a:noFill/>
          <a:ln>
            <a:noFill/>
          </a:ln>
        </p:spPr>
      </p:pic>
      <p:pic>
        <p:nvPicPr>
          <p:cNvPr id="26" name="Google Shape;291;p24" descr="关闭 纯色填充">
            <a:extLst>
              <a:ext uri="{FF2B5EF4-FFF2-40B4-BE49-F238E27FC236}">
                <a16:creationId xmlns:a16="http://schemas.microsoft.com/office/drawing/2014/main" id="{2F9D5164-0138-43D6-94A5-60F55C9EC452}"/>
              </a:ext>
            </a:extLst>
          </p:cNvPr>
          <p:cNvPicPr preferRelativeResize="0"/>
          <p:nvPr/>
        </p:nvPicPr>
        <p:blipFill rotWithShape="1">
          <a:blip r:embed="rId11">
            <a:alphaModFix/>
          </a:blip>
          <a:srcRect/>
          <a:stretch/>
        </p:blipFill>
        <p:spPr>
          <a:xfrm>
            <a:off x="9496789" y="4994775"/>
            <a:ext cx="914400" cy="914400"/>
          </a:xfrm>
          <a:prstGeom prst="rect">
            <a:avLst/>
          </a:prstGeom>
          <a:noFill/>
          <a:ln>
            <a:noFill/>
          </a:ln>
        </p:spPr>
      </p:pic>
    </p:spTree>
    <p:custDataLst>
      <p:tags r:id="rId1"/>
    </p:custDataLst>
    <p:extLst>
      <p:ext uri="{BB962C8B-B14F-4D97-AF65-F5344CB8AC3E}">
        <p14:creationId xmlns:p14="http://schemas.microsoft.com/office/powerpoint/2010/main" val="3983720504"/>
      </p:ext>
    </p:extLst>
  </p:cSld>
  <p:clrMapOvr>
    <a:masterClrMapping/>
  </p:clrMapOvr>
  <mc:AlternateContent xmlns:mc="http://schemas.openxmlformats.org/markup-compatibility/2006" xmlns:p14="http://schemas.microsoft.com/office/powerpoint/2010/main">
    <mc:Choice Requires="p14">
      <p:transition spd="slow" p14:dur="2000" advTm="26534"/>
    </mc:Choice>
    <mc:Fallback xmlns="">
      <p:transition spd="slow" advTm="265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graphicFrame>
        <p:nvGraphicFramePr>
          <p:cNvPr id="14" name="Chart 2" title="Chart">
            <a:extLst>
              <a:ext uri="{FF2B5EF4-FFF2-40B4-BE49-F238E27FC236}">
                <a16:creationId xmlns:a16="http://schemas.microsoft.com/office/drawing/2014/main" id="{D60790B1-E2E4-4443-9493-ABE9661772D1}"/>
              </a:ext>
            </a:extLst>
          </p:cNvPr>
          <p:cNvGraphicFramePr>
            <a:graphicFrameLocks/>
          </p:cNvGraphicFramePr>
          <p:nvPr>
            <p:extLst>
              <p:ext uri="{D42A27DB-BD31-4B8C-83A1-F6EECF244321}">
                <p14:modId xmlns:p14="http://schemas.microsoft.com/office/powerpoint/2010/main" val="1679684829"/>
              </p:ext>
            </p:extLst>
          </p:nvPr>
        </p:nvGraphicFramePr>
        <p:xfrm>
          <a:off x="277050" y="1979965"/>
          <a:ext cx="5472000" cy="4212000"/>
        </p:xfrm>
        <a:graphic>
          <a:graphicData uri="http://schemas.openxmlformats.org/drawingml/2006/chart">
            <c:chart xmlns:c="http://schemas.openxmlformats.org/drawingml/2006/chart" xmlns:r="http://schemas.openxmlformats.org/officeDocument/2006/relationships" r:id="rId4"/>
          </a:graphicData>
        </a:graphic>
      </p:graphicFrame>
      <p:sp>
        <p:nvSpPr>
          <p:cNvPr id="300" name="Google Shape;300;p25"/>
          <p:cNvSpPr txBox="1"/>
          <p:nvPr/>
        </p:nvSpPr>
        <p:spPr>
          <a:xfrm>
            <a:off x="838200" y="1205350"/>
            <a:ext cx="11592300" cy="689700"/>
          </a:xfrm>
          <a:prstGeom prst="rect">
            <a:avLst/>
          </a:prstGeom>
          <a:noFill/>
          <a:ln>
            <a:noFill/>
          </a:ln>
        </p:spPr>
        <p:txBody>
          <a:bodyPr spcFirstLastPara="1" wrap="square" lIns="121900" tIns="121900" rIns="121900" bIns="121900" anchor="t" anchorCtr="0">
            <a:noAutofit/>
          </a:bodyPr>
          <a:lstStyle/>
          <a:p>
            <a:pPr marL="0" marR="0" lvl="0" indent="0" algn="l" rtl="0">
              <a:lnSpc>
                <a:spcPct val="90000"/>
              </a:lnSpc>
              <a:spcBef>
                <a:spcPts val="0"/>
              </a:spcBef>
              <a:spcAft>
                <a:spcPts val="2133"/>
              </a:spcAft>
              <a:buClr>
                <a:srgbClr val="000000"/>
              </a:buClr>
              <a:buSzPts val="2533"/>
              <a:buFont typeface="Arial"/>
              <a:buNone/>
            </a:pPr>
            <a:r>
              <a:rPr lang="en-US" sz="2800" b="0" i="0" u="none" strike="noStrike" cap="none" dirty="0">
                <a:solidFill>
                  <a:srgbClr val="434343"/>
                </a:solidFill>
                <a:latin typeface="Calibri"/>
                <a:ea typeface="Calibri"/>
                <a:cs typeface="Calibri"/>
                <a:sym typeface="Calibri"/>
              </a:rPr>
              <a:t>Workload:   FIO: each thread </a:t>
            </a:r>
            <a:r>
              <a:rPr lang="en-US" sz="2800" dirty="0">
                <a:solidFill>
                  <a:srgbClr val="434343"/>
                </a:solidFill>
                <a:latin typeface="Calibri"/>
                <a:ea typeface="Calibri"/>
                <a:cs typeface="Calibri"/>
                <a:sym typeface="Calibri"/>
              </a:rPr>
              <a:t>writes/reads </a:t>
            </a:r>
            <a:r>
              <a:rPr lang="en-US" sz="2800" b="0" i="0" u="none" strike="noStrike" cap="none" dirty="0">
                <a:solidFill>
                  <a:srgbClr val="434343"/>
                </a:solidFill>
                <a:latin typeface="Calibri"/>
                <a:ea typeface="Calibri"/>
                <a:cs typeface="Calibri"/>
                <a:sym typeface="Calibri"/>
              </a:rPr>
              <a:t>2MB data in a private file</a:t>
            </a:r>
            <a:endParaRPr sz="2800" b="0" i="0" u="none" strike="noStrike" cap="none" baseline="30000" dirty="0">
              <a:solidFill>
                <a:srgbClr val="434343"/>
              </a:solidFill>
              <a:latin typeface="Calibri"/>
              <a:ea typeface="Calibri"/>
              <a:cs typeface="Calibri"/>
              <a:sym typeface="Calibri"/>
            </a:endParaRPr>
          </a:p>
        </p:txBody>
      </p:sp>
      <p:sp>
        <p:nvSpPr>
          <p:cNvPr id="301" name="Google Shape;301;p25"/>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tabLst>
                <a:tab pos="2243138" algn="l"/>
              </a:tabLst>
            </a:pPr>
            <a:r>
              <a:rPr lang="en-US" sz="4800" b="1" dirty="0">
                <a:solidFill>
                  <a:srgbClr val="0F3A5D"/>
                </a:solidFill>
                <a:latin typeface="PT Sans Narrow"/>
                <a:ea typeface="PT Sans Narrow"/>
                <a:cs typeface="PT Sans Narrow"/>
                <a:sym typeface="PT Sans Narrow"/>
              </a:rPr>
              <a:t>PM performance on a single NUMA node</a:t>
            </a:r>
            <a:endParaRPr sz="4800" b="1" dirty="0">
              <a:solidFill>
                <a:srgbClr val="0F3A5D"/>
              </a:solidFill>
              <a:latin typeface="PT Sans Narrow"/>
              <a:ea typeface="PT Sans Narrow"/>
              <a:cs typeface="PT Sans Narrow"/>
              <a:sym typeface="PT Sans Narrow"/>
            </a:endParaRPr>
          </a:p>
        </p:txBody>
      </p:sp>
      <p:pic>
        <p:nvPicPr>
          <p:cNvPr id="302" name="Google Shape;302;p25" descr="Network diagram with solid fill"/>
          <p:cNvPicPr preferRelativeResize="0"/>
          <p:nvPr/>
        </p:nvPicPr>
        <p:blipFill rotWithShape="1">
          <a:blip r:embed="rId5">
            <a:alphaModFix/>
          </a:blip>
          <a:srcRect/>
          <a:stretch/>
        </p:blipFill>
        <p:spPr>
          <a:xfrm rot="-5400000">
            <a:off x="9976344" y="160016"/>
            <a:ext cx="570313" cy="640549"/>
          </a:xfrm>
          <a:prstGeom prst="rect">
            <a:avLst/>
          </a:prstGeom>
          <a:noFill/>
          <a:ln>
            <a:noFill/>
          </a:ln>
        </p:spPr>
      </p:pic>
      <p:sp>
        <p:nvSpPr>
          <p:cNvPr id="304" name="Google Shape;304;p25"/>
          <p:cNvSpPr/>
          <p:nvPr/>
        </p:nvSpPr>
        <p:spPr>
          <a:xfrm>
            <a:off x="9941226" y="765447"/>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PM</a:t>
            </a:r>
            <a:endParaRPr sz="3200" dirty="0">
              <a:solidFill>
                <a:schemeClr val="dk1"/>
              </a:solidFill>
              <a:latin typeface="Calibri"/>
              <a:ea typeface="Calibri"/>
              <a:cs typeface="Calibri"/>
              <a:sym typeface="Calibri"/>
            </a:endParaRPr>
          </a:p>
        </p:txBody>
      </p:sp>
      <p:sp>
        <p:nvSpPr>
          <p:cNvPr id="306" name="Google Shape;30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307" name="Google Shape;307;p25"/>
          <p:cNvSpPr txBox="1"/>
          <p:nvPr/>
        </p:nvSpPr>
        <p:spPr>
          <a:xfrm>
            <a:off x="2879038" y="1798560"/>
            <a:ext cx="117176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434343"/>
                </a:solidFill>
                <a:latin typeface="Calibri"/>
                <a:ea typeface="Calibri"/>
                <a:cs typeface="Calibri"/>
                <a:sym typeface="Calibri"/>
              </a:rPr>
              <a:t>Write</a:t>
            </a:r>
            <a:endParaRPr sz="2400" b="1" dirty="0">
              <a:solidFill>
                <a:srgbClr val="434343"/>
              </a:solidFill>
              <a:latin typeface="Calibri"/>
              <a:ea typeface="Calibri"/>
              <a:cs typeface="Calibri"/>
              <a:sym typeface="Calibri"/>
            </a:endParaRPr>
          </a:p>
        </p:txBody>
      </p:sp>
      <p:cxnSp>
        <p:nvCxnSpPr>
          <p:cNvPr id="15" name="Straight Connector 8">
            <a:extLst>
              <a:ext uri="{FF2B5EF4-FFF2-40B4-BE49-F238E27FC236}">
                <a16:creationId xmlns:a16="http://schemas.microsoft.com/office/drawing/2014/main" id="{FC99F185-BFC1-4A6E-9933-7E503BD5B104}"/>
              </a:ext>
            </a:extLst>
          </p:cNvPr>
          <p:cNvCxnSpPr>
            <a:cxnSpLocks/>
          </p:cNvCxnSpPr>
          <p:nvPr/>
        </p:nvCxnSpPr>
        <p:spPr>
          <a:xfrm flipV="1">
            <a:off x="1264609" y="2692650"/>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16" name="Straight Connector 8">
            <a:extLst>
              <a:ext uri="{FF2B5EF4-FFF2-40B4-BE49-F238E27FC236}">
                <a16:creationId xmlns:a16="http://schemas.microsoft.com/office/drawing/2014/main" id="{F94A3618-C698-4FF8-93B8-4DC857D02B7B}"/>
              </a:ext>
            </a:extLst>
          </p:cNvPr>
          <p:cNvCxnSpPr>
            <a:cxnSpLocks/>
          </p:cNvCxnSpPr>
          <p:nvPr/>
        </p:nvCxnSpPr>
        <p:spPr>
          <a:xfrm flipV="1">
            <a:off x="2565400" y="2692652"/>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19" name="Google Shape;1898;p77">
            <a:extLst>
              <a:ext uri="{FF2B5EF4-FFF2-40B4-BE49-F238E27FC236}">
                <a16:creationId xmlns:a16="http://schemas.microsoft.com/office/drawing/2014/main" id="{CEE4A388-58F8-472F-A9BB-2131ED00F59A}"/>
              </a:ext>
            </a:extLst>
          </p:cNvPr>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20" name="椭圆 13">
            <a:extLst>
              <a:ext uri="{FF2B5EF4-FFF2-40B4-BE49-F238E27FC236}">
                <a16:creationId xmlns:a16="http://schemas.microsoft.com/office/drawing/2014/main" id="{BD6BC876-E693-488D-8F20-EFD5D65593F7}"/>
              </a:ext>
            </a:extLst>
          </p:cNvPr>
          <p:cNvSpPr/>
          <p:nvPr/>
        </p:nvSpPr>
        <p:spPr>
          <a:xfrm>
            <a:off x="281370" y="2484510"/>
            <a:ext cx="578359" cy="226748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椭圆 13">
            <a:extLst>
              <a:ext uri="{FF2B5EF4-FFF2-40B4-BE49-F238E27FC236}">
                <a16:creationId xmlns:a16="http://schemas.microsoft.com/office/drawing/2014/main" id="{E7BF09A0-1521-4D89-B5C6-354F1AA91C92}"/>
              </a:ext>
            </a:extLst>
          </p:cNvPr>
          <p:cNvSpPr/>
          <p:nvPr/>
        </p:nvSpPr>
        <p:spPr>
          <a:xfrm rot="5400000">
            <a:off x="3182463" y="5323627"/>
            <a:ext cx="564913" cy="117176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aphicFrame>
        <p:nvGraphicFramePr>
          <p:cNvPr id="23" name="Chart 6" title="Chart">
            <a:extLst>
              <a:ext uri="{FF2B5EF4-FFF2-40B4-BE49-F238E27FC236}">
                <a16:creationId xmlns:a16="http://schemas.microsoft.com/office/drawing/2014/main" id="{6E3C47FF-0F6F-4BDB-B527-8260C51C4F04}"/>
              </a:ext>
            </a:extLst>
          </p:cNvPr>
          <p:cNvGraphicFramePr>
            <a:graphicFrameLocks/>
          </p:cNvGraphicFramePr>
          <p:nvPr>
            <p:extLst>
              <p:ext uri="{D42A27DB-BD31-4B8C-83A1-F6EECF244321}">
                <p14:modId xmlns:p14="http://schemas.microsoft.com/office/powerpoint/2010/main" val="4095189249"/>
              </p:ext>
            </p:extLst>
          </p:nvPr>
        </p:nvGraphicFramePr>
        <p:xfrm>
          <a:off x="6125077" y="1979965"/>
          <a:ext cx="5472000" cy="4212000"/>
        </p:xfrm>
        <a:graphic>
          <a:graphicData uri="http://schemas.openxmlformats.org/drawingml/2006/chart">
            <c:chart xmlns:c="http://schemas.openxmlformats.org/drawingml/2006/chart" xmlns:r="http://schemas.openxmlformats.org/officeDocument/2006/relationships" r:id="rId6"/>
          </a:graphicData>
        </a:graphic>
      </p:graphicFrame>
      <p:cxnSp>
        <p:nvCxnSpPr>
          <p:cNvPr id="24" name="Straight Connector 8">
            <a:extLst>
              <a:ext uri="{FF2B5EF4-FFF2-40B4-BE49-F238E27FC236}">
                <a16:creationId xmlns:a16="http://schemas.microsoft.com/office/drawing/2014/main" id="{6187E662-6988-49EC-B374-03528EE17A2A}"/>
              </a:ext>
            </a:extLst>
          </p:cNvPr>
          <p:cNvCxnSpPr>
            <a:cxnSpLocks/>
          </p:cNvCxnSpPr>
          <p:nvPr/>
        </p:nvCxnSpPr>
        <p:spPr>
          <a:xfrm flipV="1">
            <a:off x="7155889" y="2692648"/>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25" name="Straight Connector 8">
            <a:extLst>
              <a:ext uri="{FF2B5EF4-FFF2-40B4-BE49-F238E27FC236}">
                <a16:creationId xmlns:a16="http://schemas.microsoft.com/office/drawing/2014/main" id="{ED06F592-666D-46A6-84EB-2A82B64F19E3}"/>
              </a:ext>
            </a:extLst>
          </p:cNvPr>
          <p:cNvCxnSpPr>
            <a:cxnSpLocks/>
          </p:cNvCxnSpPr>
          <p:nvPr/>
        </p:nvCxnSpPr>
        <p:spPr>
          <a:xfrm flipV="1">
            <a:off x="8456680" y="2705350"/>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26" name="Google Shape;307;p25">
            <a:extLst>
              <a:ext uri="{FF2B5EF4-FFF2-40B4-BE49-F238E27FC236}">
                <a16:creationId xmlns:a16="http://schemas.microsoft.com/office/drawing/2014/main" id="{F4122C36-D143-4A4A-A052-DDBE1AAC5D32}"/>
              </a:ext>
            </a:extLst>
          </p:cNvPr>
          <p:cNvSpPr txBox="1"/>
          <p:nvPr/>
        </p:nvSpPr>
        <p:spPr>
          <a:xfrm>
            <a:off x="8952864" y="1798560"/>
            <a:ext cx="98836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434343"/>
                </a:solidFill>
                <a:latin typeface="Calibri"/>
                <a:ea typeface="Calibri"/>
                <a:cs typeface="Calibri"/>
                <a:sym typeface="Calibri"/>
              </a:rPr>
              <a:t>Read</a:t>
            </a:r>
            <a:endParaRPr sz="2400" b="1" dirty="0">
              <a:solidFill>
                <a:srgbClr val="434343"/>
              </a:solidFill>
              <a:latin typeface="Calibri"/>
              <a:ea typeface="Calibri"/>
              <a:cs typeface="Calibri"/>
              <a:sym typeface="Calibri"/>
            </a:endParaRPr>
          </a:p>
        </p:txBody>
      </p:sp>
      <p:grpSp>
        <p:nvGrpSpPr>
          <p:cNvPr id="50" name="Group 49">
            <a:extLst>
              <a:ext uri="{FF2B5EF4-FFF2-40B4-BE49-F238E27FC236}">
                <a16:creationId xmlns:a16="http://schemas.microsoft.com/office/drawing/2014/main" id="{08700ED8-D70C-41E1-8450-DF5EAB14F4C4}"/>
              </a:ext>
            </a:extLst>
          </p:cNvPr>
          <p:cNvGrpSpPr/>
          <p:nvPr/>
        </p:nvGrpSpPr>
        <p:grpSpPr>
          <a:xfrm>
            <a:off x="1338803" y="2151658"/>
            <a:ext cx="2033464" cy="369332"/>
            <a:chOff x="1338803" y="2151658"/>
            <a:chExt cx="2033464" cy="369332"/>
          </a:xfrm>
        </p:grpSpPr>
        <p:cxnSp>
          <p:nvCxnSpPr>
            <p:cNvPr id="51" name="直接连接符 32">
              <a:extLst>
                <a:ext uri="{FF2B5EF4-FFF2-40B4-BE49-F238E27FC236}">
                  <a16:creationId xmlns:a16="http://schemas.microsoft.com/office/drawing/2014/main" id="{84F4BF32-1B35-43FE-89CB-585B89BA2BCC}"/>
                </a:ext>
              </a:extLst>
            </p:cNvPr>
            <p:cNvCxnSpPr>
              <a:cxnSpLocks/>
            </p:cNvCxnSpPr>
            <p:nvPr/>
          </p:nvCxnSpPr>
          <p:spPr>
            <a:xfrm>
              <a:off x="1338803" y="2336324"/>
              <a:ext cx="360000"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52" name="文本框 33">
              <a:extLst>
                <a:ext uri="{FF2B5EF4-FFF2-40B4-BE49-F238E27FC236}">
                  <a16:creationId xmlns:a16="http://schemas.microsoft.com/office/drawing/2014/main" id="{B6D5C370-E3B4-457B-9505-9578691EA556}"/>
                </a:ext>
              </a:extLst>
            </p:cNvPr>
            <p:cNvSpPr txBox="1"/>
            <p:nvPr/>
          </p:nvSpPr>
          <p:spPr>
            <a:xfrm>
              <a:off x="1782606" y="2151658"/>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spTree>
    <p:custDataLst>
      <p:tags r:id="rId1"/>
    </p:custDataLst>
    <p:extLst>
      <p:ext uri="{BB962C8B-B14F-4D97-AF65-F5344CB8AC3E}">
        <p14:creationId xmlns:p14="http://schemas.microsoft.com/office/powerpoint/2010/main" val="2371313696"/>
      </p:ext>
    </p:extLst>
  </p:cSld>
  <p:clrMapOvr>
    <a:masterClrMapping/>
  </p:clrMapOvr>
  <mc:AlternateContent xmlns:mc="http://schemas.openxmlformats.org/markup-compatibility/2006" xmlns:p14="http://schemas.microsoft.com/office/powerpoint/2010/main">
    <mc:Choice Requires="p14">
      <p:transition spd="slow" p14:dur="2000" advTm="27315"/>
    </mc:Choice>
    <mc:Fallback xmlns="">
      <p:transition spd="slow" advTm="273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P spid="307" grpId="0"/>
      <p:bldP spid="20" grpId="0" animBg="1"/>
      <p:bldP spid="20" grpId="1" animBg="1"/>
      <p:bldP spid="21" grpId="0" animBg="1"/>
      <p:bldP spid="21" grpId="1" animBg="1"/>
      <p:bldGraphic spid="23" grpId="0">
        <p:bldAsOne/>
      </p:bldGraphic>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5"/>
          <p:cNvSpPr txBox="1"/>
          <p:nvPr/>
        </p:nvSpPr>
        <p:spPr>
          <a:xfrm>
            <a:off x="838200" y="1205350"/>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endParaRPr lang="en-US" sz="2800" baseline="30000" dirty="0">
              <a:solidFill>
                <a:srgbClr val="434343"/>
              </a:solidFill>
              <a:latin typeface="Calibri"/>
              <a:ea typeface="Calibri"/>
              <a:cs typeface="Calibri"/>
              <a:sym typeface="Calibri"/>
            </a:endParaRPr>
          </a:p>
        </p:txBody>
      </p:sp>
      <p:sp>
        <p:nvSpPr>
          <p:cNvPr id="301" name="Google Shape;301;p25"/>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tabLst>
                <a:tab pos="2243138" algn="l"/>
              </a:tabLst>
            </a:pPr>
            <a:r>
              <a:rPr lang="en-US" sz="4800" b="1" dirty="0">
                <a:solidFill>
                  <a:srgbClr val="0F3A5D"/>
                </a:solidFill>
                <a:latin typeface="PT Sans Narrow"/>
                <a:ea typeface="PT Sans Narrow"/>
                <a:cs typeface="PT Sans Narrow"/>
                <a:sym typeface="PT Sans Narrow"/>
              </a:rPr>
              <a:t>PM performance on a single NUMA node</a:t>
            </a:r>
            <a:endParaRPr sz="4800" b="1" dirty="0">
              <a:solidFill>
                <a:srgbClr val="0F3A5D"/>
              </a:solidFill>
              <a:latin typeface="PT Sans Narrow"/>
              <a:ea typeface="PT Sans Narrow"/>
              <a:cs typeface="PT Sans Narrow"/>
              <a:sym typeface="PT Sans Narrow"/>
            </a:endParaRPr>
          </a:p>
        </p:txBody>
      </p:sp>
      <p:pic>
        <p:nvPicPr>
          <p:cNvPr id="302" name="Google Shape;302;p25" descr="Network diagram with solid fill"/>
          <p:cNvPicPr preferRelativeResize="0"/>
          <p:nvPr/>
        </p:nvPicPr>
        <p:blipFill rotWithShape="1">
          <a:blip r:embed="rId3">
            <a:alphaModFix/>
          </a:blip>
          <a:srcRect/>
          <a:stretch/>
        </p:blipFill>
        <p:spPr>
          <a:xfrm rot="-5400000">
            <a:off x="9976344" y="160016"/>
            <a:ext cx="570313" cy="640549"/>
          </a:xfrm>
          <a:prstGeom prst="rect">
            <a:avLst/>
          </a:prstGeom>
          <a:noFill/>
          <a:ln>
            <a:noFill/>
          </a:ln>
        </p:spPr>
      </p:pic>
      <p:sp>
        <p:nvSpPr>
          <p:cNvPr id="304" name="Google Shape;304;p25"/>
          <p:cNvSpPr/>
          <p:nvPr/>
        </p:nvSpPr>
        <p:spPr>
          <a:xfrm>
            <a:off x="9941226" y="765447"/>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PM</a:t>
            </a:r>
            <a:endParaRPr sz="3200" dirty="0">
              <a:solidFill>
                <a:schemeClr val="dk1"/>
              </a:solidFill>
              <a:latin typeface="Calibri"/>
              <a:ea typeface="Calibri"/>
              <a:cs typeface="Calibri"/>
              <a:sym typeface="Calibri"/>
            </a:endParaRPr>
          </a:p>
        </p:txBody>
      </p:sp>
      <p:sp>
        <p:nvSpPr>
          <p:cNvPr id="306" name="Google Shape;30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
        <p:nvSpPr>
          <p:cNvPr id="19" name="Google Shape;1898;p77">
            <a:extLst>
              <a:ext uri="{FF2B5EF4-FFF2-40B4-BE49-F238E27FC236}">
                <a16:creationId xmlns:a16="http://schemas.microsoft.com/office/drawing/2014/main" id="{CEE4A388-58F8-472F-A9BB-2131ED00F59A}"/>
              </a:ext>
            </a:extLst>
          </p:cNvPr>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graphicFrame>
        <p:nvGraphicFramePr>
          <p:cNvPr id="18" name="Chart 6" title="Chart">
            <a:extLst>
              <a:ext uri="{FF2B5EF4-FFF2-40B4-BE49-F238E27FC236}">
                <a16:creationId xmlns:a16="http://schemas.microsoft.com/office/drawing/2014/main" id="{11EBC5B6-B807-4A45-BAED-37873239F561}"/>
              </a:ext>
            </a:extLst>
          </p:cNvPr>
          <p:cNvGraphicFramePr>
            <a:graphicFrameLocks/>
          </p:cNvGraphicFramePr>
          <p:nvPr>
            <p:extLst>
              <p:ext uri="{D42A27DB-BD31-4B8C-83A1-F6EECF244321}">
                <p14:modId xmlns:p14="http://schemas.microsoft.com/office/powerpoint/2010/main" val="3267288609"/>
              </p:ext>
            </p:extLst>
          </p:nvPr>
        </p:nvGraphicFramePr>
        <p:xfrm>
          <a:off x="6123600" y="1980000"/>
          <a:ext cx="5472000" cy="4212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 title="Chart">
            <a:extLst>
              <a:ext uri="{FF2B5EF4-FFF2-40B4-BE49-F238E27FC236}">
                <a16:creationId xmlns:a16="http://schemas.microsoft.com/office/drawing/2014/main" id="{B37DCF8F-10A7-44E1-B97A-00F3332C2B8A}"/>
              </a:ext>
            </a:extLst>
          </p:cNvPr>
          <p:cNvGraphicFramePr>
            <a:graphicFrameLocks/>
          </p:cNvGraphicFramePr>
          <p:nvPr>
            <p:extLst>
              <p:ext uri="{D42A27DB-BD31-4B8C-83A1-F6EECF244321}">
                <p14:modId xmlns:p14="http://schemas.microsoft.com/office/powerpoint/2010/main" val="1745755239"/>
              </p:ext>
            </p:extLst>
          </p:nvPr>
        </p:nvGraphicFramePr>
        <p:xfrm>
          <a:off x="277200" y="1980000"/>
          <a:ext cx="5472000" cy="4212000"/>
        </p:xfrm>
        <a:graphic>
          <a:graphicData uri="http://schemas.openxmlformats.org/drawingml/2006/chart">
            <c:chart xmlns:c="http://schemas.openxmlformats.org/drawingml/2006/chart" xmlns:r="http://schemas.openxmlformats.org/officeDocument/2006/relationships" r:id="rId5"/>
          </a:graphicData>
        </a:graphic>
      </p:graphicFrame>
      <p:sp>
        <p:nvSpPr>
          <p:cNvPr id="27" name="Google Shape;307;p25">
            <a:extLst>
              <a:ext uri="{FF2B5EF4-FFF2-40B4-BE49-F238E27FC236}">
                <a16:creationId xmlns:a16="http://schemas.microsoft.com/office/drawing/2014/main" id="{B0494DD5-E6F4-40C3-B191-EB733343825B}"/>
              </a:ext>
            </a:extLst>
          </p:cNvPr>
          <p:cNvSpPr txBox="1"/>
          <p:nvPr/>
        </p:nvSpPr>
        <p:spPr>
          <a:xfrm>
            <a:off x="2879038" y="1798560"/>
            <a:ext cx="117176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434343"/>
                </a:solidFill>
                <a:latin typeface="Calibri"/>
                <a:ea typeface="Calibri"/>
                <a:cs typeface="Calibri"/>
                <a:sym typeface="Calibri"/>
              </a:rPr>
              <a:t>Write</a:t>
            </a:r>
            <a:endParaRPr sz="2400" b="1" dirty="0">
              <a:solidFill>
                <a:srgbClr val="434343"/>
              </a:solidFill>
              <a:latin typeface="Calibri"/>
              <a:ea typeface="Calibri"/>
              <a:cs typeface="Calibri"/>
              <a:sym typeface="Calibri"/>
            </a:endParaRPr>
          </a:p>
        </p:txBody>
      </p:sp>
      <p:sp>
        <p:nvSpPr>
          <p:cNvPr id="28" name="Google Shape;307;p25">
            <a:extLst>
              <a:ext uri="{FF2B5EF4-FFF2-40B4-BE49-F238E27FC236}">
                <a16:creationId xmlns:a16="http://schemas.microsoft.com/office/drawing/2014/main" id="{592EDCD9-5EBC-4ADA-AABA-04EA346ECD47}"/>
              </a:ext>
            </a:extLst>
          </p:cNvPr>
          <p:cNvSpPr txBox="1"/>
          <p:nvPr/>
        </p:nvSpPr>
        <p:spPr>
          <a:xfrm>
            <a:off x="8952864" y="1798560"/>
            <a:ext cx="98836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434343"/>
                </a:solidFill>
                <a:latin typeface="Calibri"/>
                <a:ea typeface="Calibri"/>
                <a:cs typeface="Calibri"/>
                <a:sym typeface="Calibri"/>
              </a:rPr>
              <a:t>Read</a:t>
            </a:r>
            <a:endParaRPr sz="2400" b="1" dirty="0">
              <a:solidFill>
                <a:srgbClr val="434343"/>
              </a:solidFill>
              <a:latin typeface="Calibri"/>
              <a:ea typeface="Calibri"/>
              <a:cs typeface="Calibri"/>
              <a:sym typeface="Calibri"/>
            </a:endParaRPr>
          </a:p>
        </p:txBody>
      </p:sp>
      <p:cxnSp>
        <p:nvCxnSpPr>
          <p:cNvPr id="31" name="Straight Connector 8">
            <a:extLst>
              <a:ext uri="{FF2B5EF4-FFF2-40B4-BE49-F238E27FC236}">
                <a16:creationId xmlns:a16="http://schemas.microsoft.com/office/drawing/2014/main" id="{619C3506-B9ED-4478-9A53-715E4259F6AE}"/>
              </a:ext>
            </a:extLst>
          </p:cNvPr>
          <p:cNvCxnSpPr>
            <a:cxnSpLocks/>
          </p:cNvCxnSpPr>
          <p:nvPr/>
        </p:nvCxnSpPr>
        <p:spPr>
          <a:xfrm flipV="1">
            <a:off x="7155889" y="2692648"/>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2" name="Straight Connector 8">
            <a:extLst>
              <a:ext uri="{FF2B5EF4-FFF2-40B4-BE49-F238E27FC236}">
                <a16:creationId xmlns:a16="http://schemas.microsoft.com/office/drawing/2014/main" id="{3587DDBB-D788-4EC4-A2F7-3E825B946DE9}"/>
              </a:ext>
            </a:extLst>
          </p:cNvPr>
          <p:cNvCxnSpPr>
            <a:cxnSpLocks/>
          </p:cNvCxnSpPr>
          <p:nvPr/>
        </p:nvCxnSpPr>
        <p:spPr>
          <a:xfrm flipV="1">
            <a:off x="8456680" y="2705350"/>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3" name="Straight Connector 8">
            <a:extLst>
              <a:ext uri="{FF2B5EF4-FFF2-40B4-BE49-F238E27FC236}">
                <a16:creationId xmlns:a16="http://schemas.microsoft.com/office/drawing/2014/main" id="{F316B284-6BB3-4763-ACC2-6B05F0688B96}"/>
              </a:ext>
            </a:extLst>
          </p:cNvPr>
          <p:cNvCxnSpPr>
            <a:cxnSpLocks/>
          </p:cNvCxnSpPr>
          <p:nvPr/>
        </p:nvCxnSpPr>
        <p:spPr>
          <a:xfrm flipV="1">
            <a:off x="1264609" y="2692650"/>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4" name="Straight Connector 8">
            <a:extLst>
              <a:ext uri="{FF2B5EF4-FFF2-40B4-BE49-F238E27FC236}">
                <a16:creationId xmlns:a16="http://schemas.microsoft.com/office/drawing/2014/main" id="{65CEF15B-4819-4416-9A07-798A84284C74}"/>
              </a:ext>
            </a:extLst>
          </p:cNvPr>
          <p:cNvCxnSpPr>
            <a:cxnSpLocks/>
          </p:cNvCxnSpPr>
          <p:nvPr/>
        </p:nvCxnSpPr>
        <p:spPr>
          <a:xfrm flipV="1">
            <a:off x="2565400" y="2692652"/>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5" name="Straight Arrow Connector 21">
            <a:extLst>
              <a:ext uri="{FF2B5EF4-FFF2-40B4-BE49-F238E27FC236}">
                <a16:creationId xmlns:a16="http://schemas.microsoft.com/office/drawing/2014/main" id="{746860C5-564B-4D75-B5FE-4DCBB63F60A7}"/>
              </a:ext>
            </a:extLst>
          </p:cNvPr>
          <p:cNvCxnSpPr>
            <a:cxnSpLocks/>
          </p:cNvCxnSpPr>
          <p:nvPr/>
        </p:nvCxnSpPr>
        <p:spPr>
          <a:xfrm>
            <a:off x="11326880" y="3465513"/>
            <a:ext cx="0" cy="738187"/>
          </a:xfrm>
          <a:prstGeom prst="straightConnector1">
            <a:avLst/>
          </a:prstGeom>
          <a:ln w="50800">
            <a:solidFill>
              <a:srgbClr val="C00000"/>
            </a:solidFill>
            <a:tailEnd type="triangle" w="lg" len="lg"/>
          </a:ln>
        </p:spPr>
        <p:style>
          <a:lnRef idx="1">
            <a:schemeClr val="dk1"/>
          </a:lnRef>
          <a:fillRef idx="0">
            <a:schemeClr val="dk1"/>
          </a:fillRef>
          <a:effectRef idx="0">
            <a:schemeClr val="dk1"/>
          </a:effectRef>
          <a:fontRef idx="minor">
            <a:schemeClr val="tx1"/>
          </a:fontRef>
        </p:style>
      </p:cxnSp>
      <p:cxnSp>
        <p:nvCxnSpPr>
          <p:cNvPr id="36" name="Straight Arrow Connector 21">
            <a:extLst>
              <a:ext uri="{FF2B5EF4-FFF2-40B4-BE49-F238E27FC236}">
                <a16:creationId xmlns:a16="http://schemas.microsoft.com/office/drawing/2014/main" id="{70BDD05A-0E6D-4C75-8831-ABE2A1B0DAF3}"/>
              </a:ext>
            </a:extLst>
          </p:cNvPr>
          <p:cNvCxnSpPr>
            <a:cxnSpLocks/>
          </p:cNvCxnSpPr>
          <p:nvPr/>
        </p:nvCxnSpPr>
        <p:spPr>
          <a:xfrm>
            <a:off x="5439833" y="3081280"/>
            <a:ext cx="0" cy="1645768"/>
          </a:xfrm>
          <a:prstGeom prst="straightConnector1">
            <a:avLst/>
          </a:prstGeom>
          <a:ln w="44450">
            <a:solidFill>
              <a:srgbClr val="C00000"/>
            </a:solidFill>
            <a:tailEnd type="triangle" w="lg" len="lg"/>
          </a:ln>
        </p:spPr>
        <p:style>
          <a:lnRef idx="1">
            <a:schemeClr val="dk1"/>
          </a:lnRef>
          <a:fillRef idx="0">
            <a:schemeClr val="dk1"/>
          </a:fillRef>
          <a:effectRef idx="0">
            <a:schemeClr val="dk1"/>
          </a:effectRef>
          <a:fontRef idx="minor">
            <a:schemeClr val="tx1"/>
          </a:fontRef>
        </p:style>
      </p:cxnSp>
      <p:sp>
        <p:nvSpPr>
          <p:cNvPr id="37" name="文本框 39">
            <a:extLst>
              <a:ext uri="{FF2B5EF4-FFF2-40B4-BE49-F238E27FC236}">
                <a16:creationId xmlns:a16="http://schemas.microsoft.com/office/drawing/2014/main" id="{C4A14D83-46C3-4D20-801E-79521683D901}"/>
              </a:ext>
            </a:extLst>
          </p:cNvPr>
          <p:cNvSpPr txBox="1"/>
          <p:nvPr/>
        </p:nvSpPr>
        <p:spPr>
          <a:xfrm>
            <a:off x="10399939" y="3380944"/>
            <a:ext cx="914241"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2.2x</a:t>
            </a:r>
            <a:endParaRPr lang="en-CH" sz="2400" dirty="0">
              <a:solidFill>
                <a:srgbClr val="C00000"/>
              </a:solidFill>
              <a:latin typeface="Calibri" panose="020F0502020204030204" pitchFamily="34" charset="0"/>
              <a:cs typeface="Calibri" panose="020F0502020204030204" pitchFamily="34" charset="0"/>
            </a:endParaRPr>
          </a:p>
        </p:txBody>
      </p:sp>
      <p:sp>
        <p:nvSpPr>
          <p:cNvPr id="38" name="文本框 40">
            <a:extLst>
              <a:ext uri="{FF2B5EF4-FFF2-40B4-BE49-F238E27FC236}">
                <a16:creationId xmlns:a16="http://schemas.microsoft.com/office/drawing/2014/main" id="{B32F45B0-936C-40EE-AE43-8CCBBCF58344}"/>
              </a:ext>
            </a:extLst>
          </p:cNvPr>
          <p:cNvSpPr txBox="1"/>
          <p:nvPr/>
        </p:nvSpPr>
        <p:spPr>
          <a:xfrm>
            <a:off x="4298389" y="3458170"/>
            <a:ext cx="1017234"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11.6x</a:t>
            </a:r>
            <a:endParaRPr lang="en-CH" sz="2400" dirty="0">
              <a:solidFill>
                <a:srgbClr val="C00000"/>
              </a:solidFill>
              <a:latin typeface="Calibri" panose="020F0502020204030204" pitchFamily="34" charset="0"/>
              <a:cs typeface="Calibri" panose="020F0502020204030204" pitchFamily="34" charset="0"/>
            </a:endParaRPr>
          </a:p>
        </p:txBody>
      </p:sp>
      <p:sp>
        <p:nvSpPr>
          <p:cNvPr id="20" name="椭圆 33">
            <a:extLst>
              <a:ext uri="{FF2B5EF4-FFF2-40B4-BE49-F238E27FC236}">
                <a16:creationId xmlns:a16="http://schemas.microsoft.com/office/drawing/2014/main" id="{37631681-7403-4327-8489-556A8E6A443C}"/>
              </a:ext>
            </a:extLst>
          </p:cNvPr>
          <p:cNvSpPr/>
          <p:nvPr/>
        </p:nvSpPr>
        <p:spPr>
          <a:xfrm>
            <a:off x="2162508" y="3001836"/>
            <a:ext cx="789992" cy="51249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椭圆 33">
            <a:extLst>
              <a:ext uri="{FF2B5EF4-FFF2-40B4-BE49-F238E27FC236}">
                <a16:creationId xmlns:a16="http://schemas.microsoft.com/office/drawing/2014/main" id="{3819F3C1-DD5D-4ED6-A947-A792F5FCE76C}"/>
              </a:ext>
            </a:extLst>
          </p:cNvPr>
          <p:cNvSpPr/>
          <p:nvPr/>
        </p:nvSpPr>
        <p:spPr>
          <a:xfrm>
            <a:off x="8437731" y="3229295"/>
            <a:ext cx="744353" cy="523217"/>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6" name="Group 5">
            <a:extLst>
              <a:ext uri="{FF2B5EF4-FFF2-40B4-BE49-F238E27FC236}">
                <a16:creationId xmlns:a16="http://schemas.microsoft.com/office/drawing/2014/main" id="{A9E60717-EDA8-4210-8C37-E50AA49474D7}"/>
              </a:ext>
            </a:extLst>
          </p:cNvPr>
          <p:cNvGrpSpPr/>
          <p:nvPr/>
        </p:nvGrpSpPr>
        <p:grpSpPr>
          <a:xfrm>
            <a:off x="1338803" y="2432026"/>
            <a:ext cx="2033464" cy="369332"/>
            <a:chOff x="1338803" y="2432026"/>
            <a:chExt cx="2033464" cy="369332"/>
          </a:xfrm>
        </p:grpSpPr>
        <p:sp>
          <p:nvSpPr>
            <p:cNvPr id="52" name="文本框 33">
              <a:extLst>
                <a:ext uri="{FF2B5EF4-FFF2-40B4-BE49-F238E27FC236}">
                  <a16:creationId xmlns:a16="http://schemas.microsoft.com/office/drawing/2014/main" id="{23A81C90-FF70-49D5-8F70-807FB7B3B6C4}"/>
                </a:ext>
              </a:extLst>
            </p:cNvPr>
            <p:cNvSpPr txBox="1"/>
            <p:nvPr/>
          </p:nvSpPr>
          <p:spPr>
            <a:xfrm>
              <a:off x="1782606" y="2432026"/>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5" name="Group 4">
              <a:extLst>
                <a:ext uri="{FF2B5EF4-FFF2-40B4-BE49-F238E27FC236}">
                  <a16:creationId xmlns:a16="http://schemas.microsoft.com/office/drawing/2014/main" id="{587DFA54-883A-43E6-8FB4-A8D5BFA8B4C3}"/>
                </a:ext>
              </a:extLst>
            </p:cNvPr>
            <p:cNvGrpSpPr/>
            <p:nvPr/>
          </p:nvGrpSpPr>
          <p:grpSpPr>
            <a:xfrm>
              <a:off x="1338803" y="2543540"/>
              <a:ext cx="360000" cy="146304"/>
              <a:chOff x="1338803" y="2510290"/>
              <a:chExt cx="360000" cy="146304"/>
            </a:xfrm>
          </p:grpSpPr>
          <p:cxnSp>
            <p:nvCxnSpPr>
              <p:cNvPr id="54" name="直接连接符 32">
                <a:extLst>
                  <a:ext uri="{FF2B5EF4-FFF2-40B4-BE49-F238E27FC236}">
                    <a16:creationId xmlns:a16="http://schemas.microsoft.com/office/drawing/2014/main" id="{6D7BC50F-611F-4ED4-A5F9-800E6EE8ED5A}"/>
                  </a:ext>
                </a:extLst>
              </p:cNvPr>
              <p:cNvCxnSpPr>
                <a:cxnSpLocks/>
              </p:cNvCxnSpPr>
              <p:nvPr/>
            </p:nvCxnSpPr>
            <p:spPr>
              <a:xfrm>
                <a:off x="1338803" y="2583442"/>
                <a:ext cx="36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5" name="Triangle 20">
                <a:extLst>
                  <a:ext uri="{FF2B5EF4-FFF2-40B4-BE49-F238E27FC236}">
                    <a16:creationId xmlns:a16="http://schemas.microsoft.com/office/drawing/2014/main" id="{84E31521-548A-41BB-B205-4F3337D8B865}"/>
                  </a:ext>
                </a:extLst>
              </p:cNvPr>
              <p:cNvSpPr/>
              <p:nvPr/>
            </p:nvSpPr>
            <p:spPr>
              <a:xfrm>
                <a:off x="1445651" y="2510290"/>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 name="Group 3">
            <a:extLst>
              <a:ext uri="{FF2B5EF4-FFF2-40B4-BE49-F238E27FC236}">
                <a16:creationId xmlns:a16="http://schemas.microsoft.com/office/drawing/2014/main" id="{CF2427A1-8C81-4474-9698-DBA8DB78E045}"/>
              </a:ext>
            </a:extLst>
          </p:cNvPr>
          <p:cNvGrpSpPr/>
          <p:nvPr/>
        </p:nvGrpSpPr>
        <p:grpSpPr>
          <a:xfrm>
            <a:off x="1338803" y="2151658"/>
            <a:ext cx="2033464" cy="369332"/>
            <a:chOff x="1338803" y="2151658"/>
            <a:chExt cx="2033464" cy="369332"/>
          </a:xfrm>
        </p:grpSpPr>
        <p:cxnSp>
          <p:nvCxnSpPr>
            <p:cNvPr id="57" name="直接连接符 32">
              <a:extLst>
                <a:ext uri="{FF2B5EF4-FFF2-40B4-BE49-F238E27FC236}">
                  <a16:creationId xmlns:a16="http://schemas.microsoft.com/office/drawing/2014/main" id="{E8A004C2-F46F-485B-9175-59A02C85AD9E}"/>
                </a:ext>
              </a:extLst>
            </p:cNvPr>
            <p:cNvCxnSpPr>
              <a:cxnSpLocks/>
            </p:cNvCxnSpPr>
            <p:nvPr/>
          </p:nvCxnSpPr>
          <p:spPr>
            <a:xfrm>
              <a:off x="1338803" y="2336324"/>
              <a:ext cx="360000"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58" name="文本框 33">
              <a:extLst>
                <a:ext uri="{FF2B5EF4-FFF2-40B4-BE49-F238E27FC236}">
                  <a16:creationId xmlns:a16="http://schemas.microsoft.com/office/drawing/2014/main" id="{01EBC552-813B-4C3F-95C5-4646AFEE5B3D}"/>
                </a:ext>
              </a:extLst>
            </p:cNvPr>
            <p:cNvSpPr txBox="1"/>
            <p:nvPr/>
          </p:nvSpPr>
          <p:spPr>
            <a:xfrm>
              <a:off x="1782606" y="2151658"/>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spTree>
    <p:extLst>
      <p:ext uri="{BB962C8B-B14F-4D97-AF65-F5344CB8AC3E}">
        <p14:creationId xmlns:p14="http://schemas.microsoft.com/office/powerpoint/2010/main" val="440411333"/>
      </p:ext>
    </p:extLst>
  </p:cSld>
  <p:clrMapOvr>
    <a:masterClrMapping/>
  </p:clrMapOvr>
  <mc:AlternateContent xmlns:mc="http://schemas.openxmlformats.org/markup-compatibility/2006" xmlns:p14="http://schemas.microsoft.com/office/powerpoint/2010/main">
    <mc:Choice Requires="p14">
      <p:transition spd="slow" p14:dur="2000" advTm="13685"/>
    </mc:Choice>
    <mc:Fallback xmlns="">
      <p:transition spd="slow" advTm="136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25"/>
          <p:cNvSpPr txBox="1"/>
          <p:nvPr/>
        </p:nvSpPr>
        <p:spPr>
          <a:xfrm>
            <a:off x="838200" y="1205350"/>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301" name="Google Shape;301;p25"/>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tabLst>
                <a:tab pos="2243138" algn="l"/>
              </a:tabLst>
            </a:pPr>
            <a:r>
              <a:rPr lang="en-US" sz="4800" b="1" dirty="0">
                <a:solidFill>
                  <a:srgbClr val="0F3A5D"/>
                </a:solidFill>
                <a:latin typeface="PT Sans Narrow"/>
                <a:ea typeface="PT Sans Narrow"/>
                <a:cs typeface="PT Sans Narrow"/>
                <a:sym typeface="PT Sans Narrow"/>
              </a:rPr>
              <a:t>PM performance on a single NUMA node</a:t>
            </a:r>
            <a:endParaRPr sz="4800" b="1" dirty="0">
              <a:solidFill>
                <a:srgbClr val="0F3A5D"/>
              </a:solidFill>
              <a:latin typeface="PT Sans Narrow"/>
              <a:ea typeface="PT Sans Narrow"/>
              <a:cs typeface="PT Sans Narrow"/>
              <a:sym typeface="PT Sans Narrow"/>
            </a:endParaRPr>
          </a:p>
        </p:txBody>
      </p:sp>
      <p:pic>
        <p:nvPicPr>
          <p:cNvPr id="302" name="Google Shape;302;p25" descr="Network diagram with solid fill"/>
          <p:cNvPicPr preferRelativeResize="0"/>
          <p:nvPr/>
        </p:nvPicPr>
        <p:blipFill rotWithShape="1">
          <a:blip r:embed="rId3">
            <a:alphaModFix/>
          </a:blip>
          <a:srcRect/>
          <a:stretch/>
        </p:blipFill>
        <p:spPr>
          <a:xfrm rot="-5400000">
            <a:off x="9976344" y="160016"/>
            <a:ext cx="570313" cy="640549"/>
          </a:xfrm>
          <a:prstGeom prst="rect">
            <a:avLst/>
          </a:prstGeom>
          <a:noFill/>
          <a:ln>
            <a:noFill/>
          </a:ln>
        </p:spPr>
      </p:pic>
      <p:sp>
        <p:nvSpPr>
          <p:cNvPr id="304" name="Google Shape;304;p25"/>
          <p:cNvSpPr/>
          <p:nvPr/>
        </p:nvSpPr>
        <p:spPr>
          <a:xfrm>
            <a:off x="9941226" y="765447"/>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PM</a:t>
            </a:r>
            <a:endParaRPr sz="3200" dirty="0">
              <a:solidFill>
                <a:schemeClr val="dk1"/>
              </a:solidFill>
              <a:latin typeface="Calibri"/>
              <a:ea typeface="Calibri"/>
              <a:cs typeface="Calibri"/>
              <a:sym typeface="Calibri"/>
            </a:endParaRPr>
          </a:p>
        </p:txBody>
      </p:sp>
      <p:sp>
        <p:nvSpPr>
          <p:cNvPr id="306" name="Google Shape;30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
        <p:nvSpPr>
          <p:cNvPr id="19" name="Google Shape;1898;p77">
            <a:extLst>
              <a:ext uri="{FF2B5EF4-FFF2-40B4-BE49-F238E27FC236}">
                <a16:creationId xmlns:a16="http://schemas.microsoft.com/office/drawing/2014/main" id="{CEE4A388-58F8-472F-A9BB-2131ED00F59A}"/>
              </a:ext>
            </a:extLst>
          </p:cNvPr>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graphicFrame>
        <p:nvGraphicFramePr>
          <p:cNvPr id="22" name="Chart 2" title="Chart">
            <a:extLst>
              <a:ext uri="{FF2B5EF4-FFF2-40B4-BE49-F238E27FC236}">
                <a16:creationId xmlns:a16="http://schemas.microsoft.com/office/drawing/2014/main" id="{B37DCF8F-10A7-44E1-B97A-00F3332C2B8A}"/>
              </a:ext>
            </a:extLst>
          </p:cNvPr>
          <p:cNvGraphicFramePr>
            <a:graphicFrameLocks/>
          </p:cNvGraphicFramePr>
          <p:nvPr>
            <p:extLst>
              <p:ext uri="{D42A27DB-BD31-4B8C-83A1-F6EECF244321}">
                <p14:modId xmlns:p14="http://schemas.microsoft.com/office/powerpoint/2010/main" val="357164535"/>
              </p:ext>
            </p:extLst>
          </p:nvPr>
        </p:nvGraphicFramePr>
        <p:xfrm>
          <a:off x="277200" y="1980000"/>
          <a:ext cx="5472000" cy="4212000"/>
        </p:xfrm>
        <a:graphic>
          <a:graphicData uri="http://schemas.openxmlformats.org/drawingml/2006/chart">
            <c:chart xmlns:c="http://schemas.openxmlformats.org/drawingml/2006/chart" xmlns:r="http://schemas.openxmlformats.org/officeDocument/2006/relationships" r:id="rId4"/>
          </a:graphicData>
        </a:graphic>
      </p:graphicFrame>
      <p:sp>
        <p:nvSpPr>
          <p:cNvPr id="27" name="Google Shape;307;p25">
            <a:extLst>
              <a:ext uri="{FF2B5EF4-FFF2-40B4-BE49-F238E27FC236}">
                <a16:creationId xmlns:a16="http://schemas.microsoft.com/office/drawing/2014/main" id="{B0494DD5-E6F4-40C3-B191-EB733343825B}"/>
              </a:ext>
            </a:extLst>
          </p:cNvPr>
          <p:cNvSpPr txBox="1"/>
          <p:nvPr/>
        </p:nvSpPr>
        <p:spPr>
          <a:xfrm>
            <a:off x="2879038" y="1798560"/>
            <a:ext cx="1171764"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434343"/>
                </a:solidFill>
                <a:latin typeface="Calibri"/>
                <a:ea typeface="Calibri"/>
                <a:cs typeface="Calibri"/>
                <a:sym typeface="Calibri"/>
              </a:rPr>
              <a:t>Write</a:t>
            </a:r>
            <a:endParaRPr sz="2400" b="1" dirty="0">
              <a:solidFill>
                <a:srgbClr val="434343"/>
              </a:solidFill>
              <a:latin typeface="Calibri"/>
              <a:ea typeface="Calibri"/>
              <a:cs typeface="Calibri"/>
              <a:sym typeface="Calibri"/>
            </a:endParaRPr>
          </a:p>
        </p:txBody>
      </p:sp>
      <p:cxnSp>
        <p:nvCxnSpPr>
          <p:cNvPr id="33" name="Straight Connector 8">
            <a:extLst>
              <a:ext uri="{FF2B5EF4-FFF2-40B4-BE49-F238E27FC236}">
                <a16:creationId xmlns:a16="http://schemas.microsoft.com/office/drawing/2014/main" id="{F316B284-6BB3-4763-ACC2-6B05F0688B96}"/>
              </a:ext>
            </a:extLst>
          </p:cNvPr>
          <p:cNvCxnSpPr>
            <a:cxnSpLocks/>
          </p:cNvCxnSpPr>
          <p:nvPr/>
        </p:nvCxnSpPr>
        <p:spPr>
          <a:xfrm flipV="1">
            <a:off x="1264609" y="2692650"/>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4" name="Straight Connector 8">
            <a:extLst>
              <a:ext uri="{FF2B5EF4-FFF2-40B4-BE49-F238E27FC236}">
                <a16:creationId xmlns:a16="http://schemas.microsoft.com/office/drawing/2014/main" id="{65CEF15B-4819-4416-9A07-798A84284C74}"/>
              </a:ext>
            </a:extLst>
          </p:cNvPr>
          <p:cNvCxnSpPr>
            <a:cxnSpLocks/>
          </p:cNvCxnSpPr>
          <p:nvPr/>
        </p:nvCxnSpPr>
        <p:spPr>
          <a:xfrm flipV="1">
            <a:off x="2578100" y="2692652"/>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20" name="Google Shape;2713;gccdabf313d_0_2619">
            <a:extLst>
              <a:ext uri="{FF2B5EF4-FFF2-40B4-BE49-F238E27FC236}">
                <a16:creationId xmlns:a16="http://schemas.microsoft.com/office/drawing/2014/main" id="{5D2D065F-A932-46AF-B92F-CAAD959B87D5}"/>
              </a:ext>
            </a:extLst>
          </p:cNvPr>
          <p:cNvSpPr/>
          <p:nvPr/>
        </p:nvSpPr>
        <p:spPr>
          <a:xfrm>
            <a:off x="6811829" y="2079542"/>
            <a:ext cx="5002265" cy="1226216"/>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Excessive concurrent access </a:t>
            </a:r>
            <a:br>
              <a:rPr lang="en-US" sz="2800" dirty="0">
                <a:solidFill>
                  <a:schemeClr val="lt1"/>
                </a:solidFill>
                <a:latin typeface="Calibri" panose="020F0502020204030204" pitchFamily="34" charset="0"/>
                <a:cs typeface="Calibri" panose="020F0502020204030204" pitchFamily="34" charset="0"/>
                <a:sym typeface="Book Antiqua"/>
              </a:rPr>
            </a:br>
            <a:r>
              <a:rPr lang="en-US" sz="2800" dirty="0">
                <a:solidFill>
                  <a:schemeClr val="lt1"/>
                </a:solidFill>
                <a:latin typeface="Calibri" panose="020F0502020204030204" pitchFamily="34" charset="0"/>
                <a:cs typeface="Calibri" panose="020F0502020204030204" pitchFamily="34" charset="0"/>
                <a:sym typeface="Wingdings" panose="05000000000000000000" pitchFamily="2" charset="2"/>
              </a:rPr>
              <a:t> PM performance collapse</a:t>
            </a:r>
            <a:endParaRPr lang="en-US" sz="2800" dirty="0">
              <a:solidFill>
                <a:schemeClr val="lt1"/>
              </a:solidFill>
              <a:latin typeface="Calibri" panose="020F0502020204030204" pitchFamily="34" charset="0"/>
              <a:cs typeface="Calibri" panose="020F0502020204030204" pitchFamily="34" charset="0"/>
              <a:sym typeface="Book Antiqua"/>
            </a:endParaRPr>
          </a:p>
        </p:txBody>
      </p:sp>
      <p:sp>
        <p:nvSpPr>
          <p:cNvPr id="15" name="椭圆 33">
            <a:extLst>
              <a:ext uri="{FF2B5EF4-FFF2-40B4-BE49-F238E27FC236}">
                <a16:creationId xmlns:a16="http://schemas.microsoft.com/office/drawing/2014/main" id="{28CEF3B1-0F0D-438C-BEAC-6791F261067B}"/>
              </a:ext>
            </a:extLst>
          </p:cNvPr>
          <p:cNvSpPr/>
          <p:nvPr/>
        </p:nvSpPr>
        <p:spPr>
          <a:xfrm>
            <a:off x="2162508" y="3001836"/>
            <a:ext cx="789992" cy="512492"/>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6" name="Group 15">
            <a:extLst>
              <a:ext uri="{FF2B5EF4-FFF2-40B4-BE49-F238E27FC236}">
                <a16:creationId xmlns:a16="http://schemas.microsoft.com/office/drawing/2014/main" id="{167B5557-8DB7-4E5D-A1BD-85BA4B5A3F85}"/>
              </a:ext>
            </a:extLst>
          </p:cNvPr>
          <p:cNvGrpSpPr/>
          <p:nvPr/>
        </p:nvGrpSpPr>
        <p:grpSpPr>
          <a:xfrm>
            <a:off x="1338803" y="2432026"/>
            <a:ext cx="2033464" cy="369332"/>
            <a:chOff x="1338803" y="2432026"/>
            <a:chExt cx="2033464" cy="369332"/>
          </a:xfrm>
        </p:grpSpPr>
        <p:sp>
          <p:nvSpPr>
            <p:cNvPr id="17" name="文本框 33">
              <a:extLst>
                <a:ext uri="{FF2B5EF4-FFF2-40B4-BE49-F238E27FC236}">
                  <a16:creationId xmlns:a16="http://schemas.microsoft.com/office/drawing/2014/main" id="{A2042619-3B2B-474C-82A2-FDE71C79F492}"/>
                </a:ext>
              </a:extLst>
            </p:cNvPr>
            <p:cNvSpPr txBox="1"/>
            <p:nvPr/>
          </p:nvSpPr>
          <p:spPr>
            <a:xfrm>
              <a:off x="1782606" y="2432026"/>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18" name="Group 17">
              <a:extLst>
                <a:ext uri="{FF2B5EF4-FFF2-40B4-BE49-F238E27FC236}">
                  <a16:creationId xmlns:a16="http://schemas.microsoft.com/office/drawing/2014/main" id="{678A470E-B66B-46CF-B681-FB5EC3EF770B}"/>
                </a:ext>
              </a:extLst>
            </p:cNvPr>
            <p:cNvGrpSpPr/>
            <p:nvPr/>
          </p:nvGrpSpPr>
          <p:grpSpPr>
            <a:xfrm>
              <a:off x="1338803" y="2543540"/>
              <a:ext cx="360000" cy="146304"/>
              <a:chOff x="1338803" y="2510290"/>
              <a:chExt cx="360000" cy="146304"/>
            </a:xfrm>
          </p:grpSpPr>
          <p:cxnSp>
            <p:nvCxnSpPr>
              <p:cNvPr id="21" name="直接连接符 32">
                <a:extLst>
                  <a:ext uri="{FF2B5EF4-FFF2-40B4-BE49-F238E27FC236}">
                    <a16:creationId xmlns:a16="http://schemas.microsoft.com/office/drawing/2014/main" id="{72FE2665-870C-4946-B18A-595BCEEBE4DA}"/>
                  </a:ext>
                </a:extLst>
              </p:cNvPr>
              <p:cNvCxnSpPr>
                <a:cxnSpLocks/>
              </p:cNvCxnSpPr>
              <p:nvPr/>
            </p:nvCxnSpPr>
            <p:spPr>
              <a:xfrm>
                <a:off x="1338803" y="2583442"/>
                <a:ext cx="36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riangle 20">
                <a:extLst>
                  <a:ext uri="{FF2B5EF4-FFF2-40B4-BE49-F238E27FC236}">
                    <a16:creationId xmlns:a16="http://schemas.microsoft.com/office/drawing/2014/main" id="{1FA73F84-7BD0-4DF0-90D2-22BF263AFC98}"/>
                  </a:ext>
                </a:extLst>
              </p:cNvPr>
              <p:cNvSpPr/>
              <p:nvPr/>
            </p:nvSpPr>
            <p:spPr>
              <a:xfrm>
                <a:off x="1445651" y="2510290"/>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F7EB15AC-13FC-4929-8459-F303982817DE}"/>
              </a:ext>
            </a:extLst>
          </p:cNvPr>
          <p:cNvGrpSpPr/>
          <p:nvPr/>
        </p:nvGrpSpPr>
        <p:grpSpPr>
          <a:xfrm>
            <a:off x="1338803" y="2151658"/>
            <a:ext cx="2033464" cy="369332"/>
            <a:chOff x="1338803" y="2151658"/>
            <a:chExt cx="2033464" cy="369332"/>
          </a:xfrm>
        </p:grpSpPr>
        <p:cxnSp>
          <p:nvCxnSpPr>
            <p:cNvPr id="25" name="直接连接符 32">
              <a:extLst>
                <a:ext uri="{FF2B5EF4-FFF2-40B4-BE49-F238E27FC236}">
                  <a16:creationId xmlns:a16="http://schemas.microsoft.com/office/drawing/2014/main" id="{E527E72C-3A19-43FB-B1B8-F24E0D64CBEF}"/>
                </a:ext>
              </a:extLst>
            </p:cNvPr>
            <p:cNvCxnSpPr>
              <a:cxnSpLocks/>
            </p:cNvCxnSpPr>
            <p:nvPr/>
          </p:nvCxnSpPr>
          <p:spPr>
            <a:xfrm>
              <a:off x="1338803" y="2336324"/>
              <a:ext cx="360000"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26" name="文本框 33">
              <a:extLst>
                <a:ext uri="{FF2B5EF4-FFF2-40B4-BE49-F238E27FC236}">
                  <a16:creationId xmlns:a16="http://schemas.microsoft.com/office/drawing/2014/main" id="{53D8562D-9017-4BB6-9895-1A093ACF83DE}"/>
                </a:ext>
              </a:extLst>
            </p:cNvPr>
            <p:cNvSpPr txBox="1"/>
            <p:nvPr/>
          </p:nvSpPr>
          <p:spPr>
            <a:xfrm>
              <a:off x="1782606" y="2151658"/>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cxnSp>
        <p:nvCxnSpPr>
          <p:cNvPr id="28" name="Straight Arrow Connector 21">
            <a:extLst>
              <a:ext uri="{FF2B5EF4-FFF2-40B4-BE49-F238E27FC236}">
                <a16:creationId xmlns:a16="http://schemas.microsoft.com/office/drawing/2014/main" id="{3B9AE09E-5010-441C-A19B-A150DFE98730}"/>
              </a:ext>
            </a:extLst>
          </p:cNvPr>
          <p:cNvCxnSpPr>
            <a:cxnSpLocks/>
          </p:cNvCxnSpPr>
          <p:nvPr/>
        </p:nvCxnSpPr>
        <p:spPr>
          <a:xfrm>
            <a:off x="5439833" y="3081280"/>
            <a:ext cx="0" cy="1645768"/>
          </a:xfrm>
          <a:prstGeom prst="straightConnector1">
            <a:avLst/>
          </a:prstGeom>
          <a:ln w="44450">
            <a:solidFill>
              <a:srgbClr val="C00000"/>
            </a:solidFill>
            <a:tailEnd type="triangle" w="lg" len="lg"/>
          </a:ln>
        </p:spPr>
        <p:style>
          <a:lnRef idx="1">
            <a:schemeClr val="dk1"/>
          </a:lnRef>
          <a:fillRef idx="0">
            <a:schemeClr val="dk1"/>
          </a:fillRef>
          <a:effectRef idx="0">
            <a:schemeClr val="dk1"/>
          </a:effectRef>
          <a:fontRef idx="minor">
            <a:schemeClr val="tx1"/>
          </a:fontRef>
        </p:style>
      </p:cxnSp>
      <p:sp>
        <p:nvSpPr>
          <p:cNvPr id="29" name="文本框 40">
            <a:extLst>
              <a:ext uri="{FF2B5EF4-FFF2-40B4-BE49-F238E27FC236}">
                <a16:creationId xmlns:a16="http://schemas.microsoft.com/office/drawing/2014/main" id="{C5E41977-D6AD-403F-A3C2-E4D433E487D7}"/>
              </a:ext>
            </a:extLst>
          </p:cNvPr>
          <p:cNvSpPr txBox="1"/>
          <p:nvPr/>
        </p:nvSpPr>
        <p:spPr>
          <a:xfrm>
            <a:off x="4298389" y="3458170"/>
            <a:ext cx="1017234"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11.6x</a:t>
            </a:r>
            <a:endParaRPr lang="en-CH"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931192"/>
      </p:ext>
    </p:extLst>
  </p:cSld>
  <p:clrMapOvr>
    <a:masterClrMapping/>
  </p:clrMapOvr>
  <mc:AlternateContent xmlns:mc="http://schemas.openxmlformats.org/markup-compatibility/2006" xmlns:p14="http://schemas.microsoft.com/office/powerpoint/2010/main">
    <mc:Choice Requires="p14">
      <p:transition spd="slow" p14:dur="2000" advTm="14367"/>
    </mc:Choice>
    <mc:Fallback xmlns="">
      <p:transition spd="slow" advTm="143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61" name="Google Shape;277;p24">
            <a:extLst>
              <a:ext uri="{FF2B5EF4-FFF2-40B4-BE49-F238E27FC236}">
                <a16:creationId xmlns:a16="http://schemas.microsoft.com/office/drawing/2014/main" id="{828C2303-1B91-49E3-ABBF-E4D58CDD2E38}"/>
              </a:ext>
            </a:extLst>
          </p:cNvPr>
          <p:cNvSpPr/>
          <p:nvPr/>
        </p:nvSpPr>
        <p:spPr>
          <a:xfrm>
            <a:off x="1822829" y="3673964"/>
            <a:ext cx="9280255" cy="371480"/>
          </a:xfrm>
          <a:prstGeom prst="roundRect">
            <a:avLst>
              <a:gd name="adj" fmla="val 16667"/>
            </a:avLst>
          </a:prstGeom>
          <a:solidFill>
            <a:srgbClr val="EDEDED"/>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dirty="0">
                <a:solidFill>
                  <a:schemeClr val="dk1"/>
                </a:solidFill>
                <a:latin typeface="Calibri"/>
                <a:ea typeface="Calibri"/>
                <a:cs typeface="Calibri"/>
                <a:sym typeface="Calibri"/>
              </a:rPr>
              <a:t>RAID 0</a:t>
            </a:r>
            <a:endParaRPr sz="3200" dirty="0">
              <a:solidFill>
                <a:schemeClr val="dk1"/>
              </a:solidFill>
              <a:latin typeface="Calibri"/>
              <a:ea typeface="Calibri"/>
              <a:cs typeface="Calibri"/>
              <a:sym typeface="Calibri"/>
            </a:endParaRPr>
          </a:p>
        </p:txBody>
      </p:sp>
      <p:sp>
        <p:nvSpPr>
          <p:cNvPr id="281" name="Google Shape;2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t>14</a:t>
            </a:fld>
            <a:endParaRPr/>
          </a:p>
        </p:txBody>
      </p:sp>
      <p:pic>
        <p:nvPicPr>
          <p:cNvPr id="33" name="Google Shape;265;p24" descr="Icon&#10;&#10;Description automatically generated">
            <a:extLst>
              <a:ext uri="{FF2B5EF4-FFF2-40B4-BE49-F238E27FC236}">
                <a16:creationId xmlns:a16="http://schemas.microsoft.com/office/drawing/2014/main" id="{97074405-93B1-46DA-AC6C-91D4D6E7C0FF}"/>
              </a:ext>
            </a:extLst>
          </p:cNvPr>
          <p:cNvPicPr preferRelativeResize="0"/>
          <p:nvPr/>
        </p:nvPicPr>
        <p:blipFill rotWithShape="1">
          <a:blip r:embed="rId4">
            <a:alphaModFix/>
          </a:blip>
          <a:srcRect/>
          <a:stretch/>
        </p:blipFill>
        <p:spPr>
          <a:xfrm>
            <a:off x="1947958" y="4257682"/>
            <a:ext cx="1071563" cy="1136936"/>
          </a:xfrm>
          <a:prstGeom prst="rect">
            <a:avLst/>
          </a:prstGeom>
          <a:noFill/>
          <a:ln>
            <a:noFill/>
          </a:ln>
        </p:spPr>
      </p:pic>
      <p:pic>
        <p:nvPicPr>
          <p:cNvPr id="34" name="Google Shape;266;p24" descr="Icon&#10;&#10;Description automatically generated">
            <a:extLst>
              <a:ext uri="{FF2B5EF4-FFF2-40B4-BE49-F238E27FC236}">
                <a16:creationId xmlns:a16="http://schemas.microsoft.com/office/drawing/2014/main" id="{5EA196A6-1D6F-45F1-9264-09A37ADC9F46}"/>
              </a:ext>
            </a:extLst>
          </p:cNvPr>
          <p:cNvPicPr preferRelativeResize="0"/>
          <p:nvPr/>
        </p:nvPicPr>
        <p:blipFill rotWithShape="1">
          <a:blip r:embed="rId4">
            <a:alphaModFix/>
          </a:blip>
          <a:srcRect/>
          <a:stretch/>
        </p:blipFill>
        <p:spPr>
          <a:xfrm>
            <a:off x="4807122" y="4250654"/>
            <a:ext cx="1072140" cy="1136936"/>
          </a:xfrm>
          <a:prstGeom prst="rect">
            <a:avLst/>
          </a:prstGeom>
          <a:noFill/>
          <a:ln>
            <a:noFill/>
          </a:ln>
        </p:spPr>
      </p:pic>
      <p:pic>
        <p:nvPicPr>
          <p:cNvPr id="35" name="Google Shape;267;p24" descr="Icon&#10;&#10;Description automatically generated">
            <a:extLst>
              <a:ext uri="{FF2B5EF4-FFF2-40B4-BE49-F238E27FC236}">
                <a16:creationId xmlns:a16="http://schemas.microsoft.com/office/drawing/2014/main" id="{0694BDD5-C14A-487E-8C8E-B8D58F5AE360}"/>
              </a:ext>
            </a:extLst>
          </p:cNvPr>
          <p:cNvPicPr preferRelativeResize="0"/>
          <p:nvPr/>
        </p:nvPicPr>
        <p:blipFill rotWithShape="1">
          <a:blip r:embed="rId4">
            <a:alphaModFix/>
          </a:blip>
          <a:srcRect/>
          <a:stretch/>
        </p:blipFill>
        <p:spPr>
          <a:xfrm>
            <a:off x="2947472" y="4250654"/>
            <a:ext cx="1071563" cy="1136936"/>
          </a:xfrm>
          <a:prstGeom prst="rect">
            <a:avLst/>
          </a:prstGeom>
          <a:noFill/>
          <a:ln>
            <a:noFill/>
          </a:ln>
        </p:spPr>
      </p:pic>
      <p:pic>
        <p:nvPicPr>
          <p:cNvPr id="36" name="Google Shape;268;p24" descr="Icon&#10;&#10;Description automatically generated">
            <a:extLst>
              <a:ext uri="{FF2B5EF4-FFF2-40B4-BE49-F238E27FC236}">
                <a16:creationId xmlns:a16="http://schemas.microsoft.com/office/drawing/2014/main" id="{4B6C2D07-8458-4DD5-B24E-FC9660353538}"/>
              </a:ext>
            </a:extLst>
          </p:cNvPr>
          <p:cNvPicPr preferRelativeResize="0"/>
          <p:nvPr/>
        </p:nvPicPr>
        <p:blipFill rotWithShape="1">
          <a:blip r:embed="rId4">
            <a:alphaModFix/>
          </a:blip>
          <a:srcRect/>
          <a:stretch/>
        </p:blipFill>
        <p:spPr>
          <a:xfrm>
            <a:off x="3865286" y="4250654"/>
            <a:ext cx="1072140" cy="1136936"/>
          </a:xfrm>
          <a:prstGeom prst="rect">
            <a:avLst/>
          </a:prstGeom>
          <a:noFill/>
          <a:ln>
            <a:noFill/>
          </a:ln>
        </p:spPr>
      </p:pic>
      <p:sp>
        <p:nvSpPr>
          <p:cNvPr id="37" name="Google Shape;269;p24">
            <a:extLst>
              <a:ext uri="{FF2B5EF4-FFF2-40B4-BE49-F238E27FC236}">
                <a16:creationId xmlns:a16="http://schemas.microsoft.com/office/drawing/2014/main" id="{1E51C3A7-CC20-4639-A620-4B0E81EEBAFD}"/>
              </a:ext>
            </a:extLst>
          </p:cNvPr>
          <p:cNvSpPr/>
          <p:nvPr/>
        </p:nvSpPr>
        <p:spPr>
          <a:xfrm>
            <a:off x="1828877" y="4212363"/>
            <a:ext cx="4226418"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p24">
            <a:extLst>
              <a:ext uri="{FF2B5EF4-FFF2-40B4-BE49-F238E27FC236}">
                <a16:creationId xmlns:a16="http://schemas.microsoft.com/office/drawing/2014/main" id="{306A2B25-67CA-4783-B3CE-3C07E8529D2A}"/>
              </a:ext>
            </a:extLst>
          </p:cNvPr>
          <p:cNvSpPr/>
          <p:nvPr/>
        </p:nvSpPr>
        <p:spPr>
          <a:xfrm>
            <a:off x="3984224" y="5329675"/>
            <a:ext cx="1762017" cy="3201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2400">
              <a:solidFill>
                <a:schemeClr val="dk1"/>
              </a:solidFill>
              <a:latin typeface="Calibri"/>
              <a:ea typeface="Calibri"/>
              <a:cs typeface="Calibri"/>
              <a:sym typeface="Calibri"/>
            </a:endParaRPr>
          </a:p>
        </p:txBody>
      </p:sp>
      <p:sp>
        <p:nvSpPr>
          <p:cNvPr id="39" name="Google Shape;271;p24">
            <a:extLst>
              <a:ext uri="{FF2B5EF4-FFF2-40B4-BE49-F238E27FC236}">
                <a16:creationId xmlns:a16="http://schemas.microsoft.com/office/drawing/2014/main" id="{C63BAB4C-C3F3-44CF-9F2B-031ADB56D540}"/>
              </a:ext>
            </a:extLst>
          </p:cNvPr>
          <p:cNvSpPr txBox="1"/>
          <p:nvPr/>
        </p:nvSpPr>
        <p:spPr>
          <a:xfrm>
            <a:off x="2893775" y="5956205"/>
            <a:ext cx="2284816" cy="5012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dirty="0">
                <a:solidFill>
                  <a:schemeClr val="dk1"/>
                </a:solidFill>
                <a:latin typeface="Calibri"/>
                <a:ea typeface="Calibri"/>
                <a:cs typeface="Calibri"/>
                <a:sym typeface="Calibri"/>
              </a:rPr>
              <a:t>NUMA node</a:t>
            </a:r>
            <a:endParaRPr dirty="0"/>
          </a:p>
        </p:txBody>
      </p:sp>
      <p:sp>
        <p:nvSpPr>
          <p:cNvPr id="40" name="Google Shape;272;p24">
            <a:extLst>
              <a:ext uri="{FF2B5EF4-FFF2-40B4-BE49-F238E27FC236}">
                <a16:creationId xmlns:a16="http://schemas.microsoft.com/office/drawing/2014/main" id="{49CF75AD-2555-4A2F-BFBE-F0DC25633095}"/>
              </a:ext>
            </a:extLst>
          </p:cNvPr>
          <p:cNvSpPr txBox="1"/>
          <p:nvPr/>
        </p:nvSpPr>
        <p:spPr>
          <a:xfrm>
            <a:off x="8048765" y="5924501"/>
            <a:ext cx="2284816" cy="5012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NUMA node</a:t>
            </a:r>
            <a:endParaRPr/>
          </a:p>
        </p:txBody>
      </p:sp>
      <p:pic>
        <p:nvPicPr>
          <p:cNvPr id="41" name="Google Shape;278;p24" descr="Network diagram with solid fill">
            <a:extLst>
              <a:ext uri="{FF2B5EF4-FFF2-40B4-BE49-F238E27FC236}">
                <a16:creationId xmlns:a16="http://schemas.microsoft.com/office/drawing/2014/main" id="{31B4E2C9-E743-43DD-B788-8C358CBAF8E3}"/>
              </a:ext>
            </a:extLst>
          </p:cNvPr>
          <p:cNvPicPr preferRelativeResize="0"/>
          <p:nvPr/>
        </p:nvPicPr>
        <p:blipFill rotWithShape="1">
          <a:blip r:embed="rId5">
            <a:alphaModFix/>
          </a:blip>
          <a:srcRect/>
          <a:stretch/>
        </p:blipFill>
        <p:spPr>
          <a:xfrm rot="-5400000">
            <a:off x="3168379" y="2647973"/>
            <a:ext cx="1609709" cy="1609709"/>
          </a:xfrm>
          <a:prstGeom prst="rect">
            <a:avLst/>
          </a:prstGeom>
          <a:noFill/>
          <a:ln>
            <a:noFill/>
          </a:ln>
        </p:spPr>
      </p:pic>
      <p:pic>
        <p:nvPicPr>
          <p:cNvPr id="42" name="Google Shape;282;p24" descr="Icon&#10;&#10;Description automatically generated">
            <a:extLst>
              <a:ext uri="{FF2B5EF4-FFF2-40B4-BE49-F238E27FC236}">
                <a16:creationId xmlns:a16="http://schemas.microsoft.com/office/drawing/2014/main" id="{EC299D03-EA59-42DA-B08B-21622E6CE4D6}"/>
              </a:ext>
            </a:extLst>
          </p:cNvPr>
          <p:cNvPicPr preferRelativeResize="0"/>
          <p:nvPr/>
        </p:nvPicPr>
        <p:blipFill rotWithShape="1">
          <a:blip r:embed="rId4">
            <a:alphaModFix/>
          </a:blip>
          <a:srcRect/>
          <a:stretch/>
        </p:blipFill>
        <p:spPr>
          <a:xfrm>
            <a:off x="6968521" y="4212363"/>
            <a:ext cx="1080244" cy="1136936"/>
          </a:xfrm>
          <a:prstGeom prst="rect">
            <a:avLst/>
          </a:prstGeom>
          <a:noFill/>
          <a:ln>
            <a:noFill/>
          </a:ln>
        </p:spPr>
      </p:pic>
      <p:pic>
        <p:nvPicPr>
          <p:cNvPr id="43" name="Google Shape;283;p24" descr="Icon&#10;&#10;Description automatically generated">
            <a:extLst>
              <a:ext uri="{FF2B5EF4-FFF2-40B4-BE49-F238E27FC236}">
                <a16:creationId xmlns:a16="http://schemas.microsoft.com/office/drawing/2014/main" id="{C00730CB-E3C0-41CC-8973-C54D27045686}"/>
              </a:ext>
            </a:extLst>
          </p:cNvPr>
          <p:cNvPicPr preferRelativeResize="0"/>
          <p:nvPr/>
        </p:nvPicPr>
        <p:blipFill rotWithShape="1">
          <a:blip r:embed="rId4">
            <a:alphaModFix/>
          </a:blip>
          <a:srcRect/>
          <a:stretch/>
        </p:blipFill>
        <p:spPr>
          <a:xfrm>
            <a:off x="9850847" y="4212363"/>
            <a:ext cx="1080826" cy="1136936"/>
          </a:xfrm>
          <a:prstGeom prst="rect">
            <a:avLst/>
          </a:prstGeom>
          <a:noFill/>
          <a:ln>
            <a:noFill/>
          </a:ln>
        </p:spPr>
      </p:pic>
      <p:pic>
        <p:nvPicPr>
          <p:cNvPr id="44" name="Google Shape;284;p24" descr="Icon&#10;&#10;Description automatically generated">
            <a:extLst>
              <a:ext uri="{FF2B5EF4-FFF2-40B4-BE49-F238E27FC236}">
                <a16:creationId xmlns:a16="http://schemas.microsoft.com/office/drawing/2014/main" id="{2E377D9E-8F21-40BA-9CD4-7D4EFB342FCB}"/>
              </a:ext>
            </a:extLst>
          </p:cNvPr>
          <p:cNvPicPr preferRelativeResize="0"/>
          <p:nvPr/>
        </p:nvPicPr>
        <p:blipFill rotWithShape="1">
          <a:blip r:embed="rId4">
            <a:alphaModFix/>
          </a:blip>
          <a:srcRect/>
          <a:stretch/>
        </p:blipFill>
        <p:spPr>
          <a:xfrm>
            <a:off x="7976132" y="4212363"/>
            <a:ext cx="1080244" cy="1136936"/>
          </a:xfrm>
          <a:prstGeom prst="rect">
            <a:avLst/>
          </a:prstGeom>
          <a:noFill/>
          <a:ln>
            <a:noFill/>
          </a:ln>
        </p:spPr>
      </p:pic>
      <p:pic>
        <p:nvPicPr>
          <p:cNvPr id="45" name="Google Shape;285;p24" descr="Icon&#10;&#10;Description automatically generated">
            <a:extLst>
              <a:ext uri="{FF2B5EF4-FFF2-40B4-BE49-F238E27FC236}">
                <a16:creationId xmlns:a16="http://schemas.microsoft.com/office/drawing/2014/main" id="{14AF9A8E-D48D-43F4-B8E1-3CEB7B77FF41}"/>
              </a:ext>
            </a:extLst>
          </p:cNvPr>
          <p:cNvPicPr preferRelativeResize="0"/>
          <p:nvPr/>
        </p:nvPicPr>
        <p:blipFill rotWithShape="1">
          <a:blip r:embed="rId4">
            <a:alphaModFix/>
          </a:blip>
          <a:srcRect/>
          <a:stretch/>
        </p:blipFill>
        <p:spPr>
          <a:xfrm>
            <a:off x="8901381" y="4212363"/>
            <a:ext cx="1080826" cy="1136936"/>
          </a:xfrm>
          <a:prstGeom prst="rect">
            <a:avLst/>
          </a:prstGeom>
          <a:noFill/>
          <a:ln>
            <a:noFill/>
          </a:ln>
        </p:spPr>
      </p:pic>
      <p:sp>
        <p:nvSpPr>
          <p:cNvPr id="46" name="Google Shape;286;p24">
            <a:extLst>
              <a:ext uri="{FF2B5EF4-FFF2-40B4-BE49-F238E27FC236}">
                <a16:creationId xmlns:a16="http://schemas.microsoft.com/office/drawing/2014/main" id="{BA76A92B-5DB6-4ED7-929A-A31C8146FE62}"/>
              </a:ext>
            </a:extLst>
          </p:cNvPr>
          <p:cNvSpPr/>
          <p:nvPr/>
        </p:nvSpPr>
        <p:spPr>
          <a:xfrm>
            <a:off x="6848475" y="4212363"/>
            <a:ext cx="4260657"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7;p24">
            <a:extLst>
              <a:ext uri="{FF2B5EF4-FFF2-40B4-BE49-F238E27FC236}">
                <a16:creationId xmlns:a16="http://schemas.microsoft.com/office/drawing/2014/main" id="{F1E0C555-D294-419B-B3BB-D6D4646E76E6}"/>
              </a:ext>
            </a:extLst>
          </p:cNvPr>
          <p:cNvSpPr/>
          <p:nvPr/>
        </p:nvSpPr>
        <p:spPr>
          <a:xfrm>
            <a:off x="9056375" y="5298775"/>
            <a:ext cx="1748729" cy="3201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2400">
              <a:solidFill>
                <a:schemeClr val="dk1"/>
              </a:solidFill>
              <a:latin typeface="Calibri"/>
              <a:ea typeface="Calibri"/>
              <a:cs typeface="Calibri"/>
              <a:sym typeface="Calibri"/>
            </a:endParaRPr>
          </a:p>
        </p:txBody>
      </p:sp>
      <p:sp>
        <p:nvSpPr>
          <p:cNvPr id="48" name="Google Shape;288;p24">
            <a:extLst>
              <a:ext uri="{FF2B5EF4-FFF2-40B4-BE49-F238E27FC236}">
                <a16:creationId xmlns:a16="http://schemas.microsoft.com/office/drawing/2014/main" id="{04BF91FA-89BD-4351-AD20-DD2464729690}"/>
              </a:ext>
            </a:extLst>
          </p:cNvPr>
          <p:cNvSpPr/>
          <p:nvPr/>
        </p:nvSpPr>
        <p:spPr>
          <a:xfrm>
            <a:off x="2130447" y="5328775"/>
            <a:ext cx="1676318" cy="3210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DRAM</a:t>
            </a:r>
            <a:endParaRPr sz="2400" dirty="0">
              <a:solidFill>
                <a:schemeClr val="dk1"/>
              </a:solidFill>
              <a:latin typeface="Calibri"/>
              <a:ea typeface="Calibri"/>
              <a:cs typeface="Calibri"/>
              <a:sym typeface="Calibri"/>
            </a:endParaRPr>
          </a:p>
        </p:txBody>
      </p:sp>
      <p:sp>
        <p:nvSpPr>
          <p:cNvPr id="49" name="Google Shape;289;p24">
            <a:extLst>
              <a:ext uri="{FF2B5EF4-FFF2-40B4-BE49-F238E27FC236}">
                <a16:creationId xmlns:a16="http://schemas.microsoft.com/office/drawing/2014/main" id="{D931E6F4-C41A-44DD-B22F-75D47AAED2CE}"/>
              </a:ext>
            </a:extLst>
          </p:cNvPr>
          <p:cNvSpPr/>
          <p:nvPr/>
        </p:nvSpPr>
        <p:spPr>
          <a:xfrm>
            <a:off x="7164200" y="5291925"/>
            <a:ext cx="1737180" cy="3201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DRAM</a:t>
            </a:r>
            <a:endParaRPr sz="2400" dirty="0">
              <a:solidFill>
                <a:schemeClr val="dk1"/>
              </a:solidFill>
              <a:latin typeface="Calibri"/>
              <a:ea typeface="Calibri"/>
              <a:cs typeface="Calibri"/>
              <a:sym typeface="Calibri"/>
            </a:endParaRPr>
          </a:p>
        </p:txBody>
      </p:sp>
      <p:sp>
        <p:nvSpPr>
          <p:cNvPr id="50" name="Google Shape;293;p24">
            <a:extLst>
              <a:ext uri="{FF2B5EF4-FFF2-40B4-BE49-F238E27FC236}">
                <a16:creationId xmlns:a16="http://schemas.microsoft.com/office/drawing/2014/main" id="{551DD906-1B39-4145-B0C1-E033905E33DA}"/>
              </a:ext>
            </a:extLst>
          </p:cNvPr>
          <p:cNvSpPr txBox="1"/>
          <p:nvPr/>
        </p:nvSpPr>
        <p:spPr>
          <a:xfrm>
            <a:off x="963322" y="4595317"/>
            <a:ext cx="7992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Core</a:t>
            </a:r>
            <a:endParaRPr sz="2400" b="1" dirty="0">
              <a:solidFill>
                <a:schemeClr val="dk1"/>
              </a:solidFill>
              <a:latin typeface="Calibri"/>
              <a:ea typeface="Calibri"/>
              <a:cs typeface="Calibri"/>
              <a:sym typeface="Calibri"/>
            </a:endParaRPr>
          </a:p>
        </p:txBody>
      </p:sp>
      <p:pic>
        <p:nvPicPr>
          <p:cNvPr id="51" name="Google Shape;273;p24" descr="Man wearing blazer and shirt">
            <a:extLst>
              <a:ext uri="{FF2B5EF4-FFF2-40B4-BE49-F238E27FC236}">
                <a16:creationId xmlns:a16="http://schemas.microsoft.com/office/drawing/2014/main" id="{FCC88CD0-1151-4C8A-8714-14B39C8B85F0}"/>
              </a:ext>
            </a:extLst>
          </p:cNvPr>
          <p:cNvPicPr preferRelativeResize="0">
            <a:picLocks noGrp="1"/>
          </p:cNvPicPr>
          <p:nvPr>
            <p:ph type="body" idx="1"/>
          </p:nvPr>
        </p:nvPicPr>
        <p:blipFill rotWithShape="1">
          <a:blip r:embed="rId6">
            <a:alphaModFix/>
          </a:blip>
          <a:srcRect/>
          <a:stretch/>
        </p:blipFill>
        <p:spPr>
          <a:xfrm>
            <a:off x="776514" y="1757001"/>
            <a:ext cx="1538669" cy="1538669"/>
          </a:xfrm>
          <a:prstGeom prst="rect">
            <a:avLst/>
          </a:prstGeom>
          <a:noFill/>
          <a:ln>
            <a:noFill/>
          </a:ln>
        </p:spPr>
      </p:pic>
      <p:pic>
        <p:nvPicPr>
          <p:cNvPr id="52" name="Google Shape;274;p24" descr="Short haired woman">
            <a:extLst>
              <a:ext uri="{FF2B5EF4-FFF2-40B4-BE49-F238E27FC236}">
                <a16:creationId xmlns:a16="http://schemas.microsoft.com/office/drawing/2014/main" id="{A0C72343-D825-4414-8353-423BBABC1642}"/>
              </a:ext>
            </a:extLst>
          </p:cNvPr>
          <p:cNvPicPr preferRelativeResize="0"/>
          <p:nvPr/>
        </p:nvPicPr>
        <p:blipFill rotWithShape="1">
          <a:blip r:embed="rId7">
            <a:alphaModFix/>
          </a:blip>
          <a:srcRect/>
          <a:stretch/>
        </p:blipFill>
        <p:spPr>
          <a:xfrm>
            <a:off x="1024835" y="1037633"/>
            <a:ext cx="1015860" cy="891699"/>
          </a:xfrm>
          <a:prstGeom prst="rect">
            <a:avLst/>
          </a:prstGeom>
          <a:noFill/>
          <a:ln>
            <a:noFill/>
          </a:ln>
        </p:spPr>
      </p:pic>
      <p:sp>
        <p:nvSpPr>
          <p:cNvPr id="53" name="Google Shape;276;p24">
            <a:extLst>
              <a:ext uri="{FF2B5EF4-FFF2-40B4-BE49-F238E27FC236}">
                <a16:creationId xmlns:a16="http://schemas.microsoft.com/office/drawing/2014/main" id="{4B135D4F-8249-4A88-8145-B8B41565A99B}"/>
              </a:ext>
            </a:extLst>
          </p:cNvPr>
          <p:cNvSpPr/>
          <p:nvPr/>
        </p:nvSpPr>
        <p:spPr>
          <a:xfrm>
            <a:off x="2196325" y="376724"/>
            <a:ext cx="5240100" cy="1709700"/>
          </a:xfrm>
          <a:prstGeom prst="wedgeEllipseCallout">
            <a:avLst>
              <a:gd name="adj1" fmla="val -46388"/>
              <a:gd name="adj2" fmla="val 48291"/>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dk1"/>
                </a:solidFill>
                <a:latin typeface="Calibri"/>
                <a:ea typeface="Calibri"/>
                <a:cs typeface="Calibri"/>
                <a:sym typeface="Calibri"/>
              </a:rPr>
              <a:t>PM performance is bad on a single NUMA node</a:t>
            </a:r>
            <a:endParaRPr sz="2800" dirty="0">
              <a:solidFill>
                <a:schemeClr val="dk1"/>
              </a:solidFill>
              <a:latin typeface="Calibri"/>
              <a:ea typeface="Calibri"/>
              <a:cs typeface="Calibri"/>
              <a:sym typeface="Calibri"/>
            </a:endParaRPr>
          </a:p>
        </p:txBody>
      </p:sp>
      <p:pic>
        <p:nvPicPr>
          <p:cNvPr id="55" name="Google Shape;275;p24" descr="Face without mouth">
            <a:extLst>
              <a:ext uri="{FF2B5EF4-FFF2-40B4-BE49-F238E27FC236}">
                <a16:creationId xmlns:a16="http://schemas.microsoft.com/office/drawing/2014/main" id="{121AA558-4962-42E5-A9C0-783F5B0AA65B}"/>
              </a:ext>
            </a:extLst>
          </p:cNvPr>
          <p:cNvPicPr preferRelativeResize="0"/>
          <p:nvPr/>
        </p:nvPicPr>
        <p:blipFill rotWithShape="1">
          <a:blip r:embed="rId8">
            <a:alphaModFix/>
          </a:blip>
          <a:srcRect/>
          <a:stretch/>
        </p:blipFill>
        <p:spPr>
          <a:xfrm>
            <a:off x="1514347" y="1435976"/>
            <a:ext cx="321025" cy="321025"/>
          </a:xfrm>
          <a:prstGeom prst="rect">
            <a:avLst/>
          </a:prstGeom>
          <a:noFill/>
          <a:ln>
            <a:noFill/>
          </a:ln>
        </p:spPr>
      </p:pic>
      <p:pic>
        <p:nvPicPr>
          <p:cNvPr id="56" name="Google Shape;290;p24" descr="复选标记 纯色填充">
            <a:extLst>
              <a:ext uri="{FF2B5EF4-FFF2-40B4-BE49-F238E27FC236}">
                <a16:creationId xmlns:a16="http://schemas.microsoft.com/office/drawing/2014/main" id="{2041E616-CBAB-44FB-BBBF-A79A2B1CD8DB}"/>
              </a:ext>
            </a:extLst>
          </p:cNvPr>
          <p:cNvPicPr preferRelativeResize="0"/>
          <p:nvPr/>
        </p:nvPicPr>
        <p:blipFill rotWithShape="1">
          <a:blip r:embed="rId9">
            <a:alphaModFix/>
          </a:blip>
          <a:srcRect/>
          <a:stretch/>
        </p:blipFill>
        <p:spPr>
          <a:xfrm>
            <a:off x="4461149" y="5032075"/>
            <a:ext cx="914400" cy="914400"/>
          </a:xfrm>
          <a:prstGeom prst="rect">
            <a:avLst/>
          </a:prstGeom>
          <a:noFill/>
          <a:ln>
            <a:noFill/>
          </a:ln>
        </p:spPr>
      </p:pic>
      <p:pic>
        <p:nvPicPr>
          <p:cNvPr id="60" name="Google Shape;291;p24" descr="关闭 纯色填充">
            <a:extLst>
              <a:ext uri="{FF2B5EF4-FFF2-40B4-BE49-F238E27FC236}">
                <a16:creationId xmlns:a16="http://schemas.microsoft.com/office/drawing/2014/main" id="{8CC54B79-685D-4A6E-86C3-8568643DE336}"/>
              </a:ext>
            </a:extLst>
          </p:cNvPr>
          <p:cNvPicPr preferRelativeResize="0"/>
          <p:nvPr/>
        </p:nvPicPr>
        <p:blipFill rotWithShape="1">
          <a:blip r:embed="rId10">
            <a:alphaModFix/>
          </a:blip>
          <a:srcRect/>
          <a:stretch/>
        </p:blipFill>
        <p:spPr>
          <a:xfrm>
            <a:off x="9496789" y="4994775"/>
            <a:ext cx="914400" cy="914400"/>
          </a:xfrm>
          <a:prstGeom prst="rect">
            <a:avLst/>
          </a:prstGeom>
          <a:noFill/>
          <a:ln>
            <a:noFill/>
          </a:ln>
        </p:spPr>
      </p:pic>
      <p:pic>
        <p:nvPicPr>
          <p:cNvPr id="28" name="Google Shape;264;p24" descr="Network diagram with solid fill">
            <a:extLst>
              <a:ext uri="{FF2B5EF4-FFF2-40B4-BE49-F238E27FC236}">
                <a16:creationId xmlns:a16="http://schemas.microsoft.com/office/drawing/2014/main" id="{86981CAB-346C-4E96-AD3A-8324C501E2D7}"/>
              </a:ext>
            </a:extLst>
          </p:cNvPr>
          <p:cNvPicPr preferRelativeResize="0"/>
          <p:nvPr/>
        </p:nvPicPr>
        <p:blipFill rotWithShape="1">
          <a:blip r:embed="rId5">
            <a:alphaModFix/>
          </a:blip>
          <a:srcRect/>
          <a:stretch/>
        </p:blipFill>
        <p:spPr>
          <a:xfrm rot="-5400000">
            <a:off x="5660465" y="2075340"/>
            <a:ext cx="1609709" cy="1609709"/>
          </a:xfrm>
          <a:prstGeom prst="rect">
            <a:avLst/>
          </a:prstGeom>
          <a:noFill/>
          <a:ln>
            <a:noFill/>
          </a:ln>
        </p:spPr>
      </p:pic>
      <p:pic>
        <p:nvPicPr>
          <p:cNvPr id="29" name="Google Shape;290;p24" descr="复选标记 纯色填充">
            <a:extLst>
              <a:ext uri="{FF2B5EF4-FFF2-40B4-BE49-F238E27FC236}">
                <a16:creationId xmlns:a16="http://schemas.microsoft.com/office/drawing/2014/main" id="{AF97CA45-4C36-4FB1-81D0-7B79552D917E}"/>
              </a:ext>
            </a:extLst>
          </p:cNvPr>
          <p:cNvPicPr preferRelativeResize="0"/>
          <p:nvPr/>
        </p:nvPicPr>
        <p:blipFill rotWithShape="1">
          <a:blip r:embed="rId9">
            <a:alphaModFix/>
          </a:blip>
          <a:srcRect/>
          <a:stretch/>
        </p:blipFill>
        <p:spPr>
          <a:xfrm>
            <a:off x="9585518" y="4941372"/>
            <a:ext cx="914400" cy="914400"/>
          </a:xfrm>
          <a:prstGeom prst="rect">
            <a:avLst/>
          </a:prstGeom>
          <a:noFill/>
          <a:ln>
            <a:noFill/>
          </a:ln>
        </p:spPr>
      </p:pic>
      <p:pic>
        <p:nvPicPr>
          <p:cNvPr id="32" name="Google Shape;279;p24" descr="A smiling face">
            <a:extLst>
              <a:ext uri="{FF2B5EF4-FFF2-40B4-BE49-F238E27FC236}">
                <a16:creationId xmlns:a16="http://schemas.microsoft.com/office/drawing/2014/main" id="{B9090759-C87D-4C83-A291-C4E5DD343E75}"/>
              </a:ext>
            </a:extLst>
          </p:cNvPr>
          <p:cNvPicPr preferRelativeResize="0"/>
          <p:nvPr/>
        </p:nvPicPr>
        <p:blipFill rotWithShape="1">
          <a:blip r:embed="rId11">
            <a:alphaModFix/>
          </a:blip>
          <a:srcRect/>
          <a:stretch/>
        </p:blipFill>
        <p:spPr>
          <a:xfrm>
            <a:off x="1512582" y="1427467"/>
            <a:ext cx="360223" cy="371480"/>
          </a:xfrm>
          <a:prstGeom prst="rect">
            <a:avLst/>
          </a:prstGeom>
          <a:noFill/>
          <a:ln>
            <a:noFill/>
          </a:ln>
        </p:spPr>
      </p:pic>
      <p:sp>
        <p:nvSpPr>
          <p:cNvPr id="54" name="Google Shape;280;p24">
            <a:extLst>
              <a:ext uri="{FF2B5EF4-FFF2-40B4-BE49-F238E27FC236}">
                <a16:creationId xmlns:a16="http://schemas.microsoft.com/office/drawing/2014/main" id="{EE00959F-425F-4FB2-A66C-E3F8DE69F674}"/>
              </a:ext>
            </a:extLst>
          </p:cNvPr>
          <p:cNvSpPr/>
          <p:nvPr/>
        </p:nvSpPr>
        <p:spPr>
          <a:xfrm>
            <a:off x="2194560" y="374904"/>
            <a:ext cx="5240100" cy="1710000"/>
          </a:xfrm>
          <a:prstGeom prst="wedgeEllipseCallout">
            <a:avLst>
              <a:gd name="adj1" fmla="val -46388"/>
              <a:gd name="adj2" fmla="val 48291"/>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I will have a super fast file server</a:t>
            </a:r>
            <a:endParaRPr sz="2800">
              <a:solidFill>
                <a:schemeClr val="dk1"/>
              </a:solidFill>
              <a:latin typeface="Calibri"/>
              <a:ea typeface="Calibri"/>
              <a:cs typeface="Calibri"/>
              <a:sym typeface="Calibri"/>
            </a:endParaRPr>
          </a:p>
        </p:txBody>
      </p:sp>
    </p:spTree>
    <p:custDataLst>
      <p:tags r:id="rId1"/>
    </p:custDataLst>
    <p:extLst>
      <p:ext uri="{BB962C8B-B14F-4D97-AF65-F5344CB8AC3E}">
        <p14:creationId xmlns:p14="http://schemas.microsoft.com/office/powerpoint/2010/main" val="1576420741"/>
      </p:ext>
    </p:extLst>
  </p:cSld>
  <p:clrMapOvr>
    <a:masterClrMapping/>
  </p:clrMapOvr>
  <mc:AlternateContent xmlns:mc="http://schemas.openxmlformats.org/markup-compatibility/2006" xmlns:p14="http://schemas.microsoft.com/office/powerpoint/2010/main">
    <mc:Choice Requires="p14">
      <p:transition spd="slow" p14:dur="2000" advTm="32586"/>
    </mc:Choice>
    <mc:Fallback xmlns="">
      <p:transition spd="slow" advTm="32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41"/>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7" name="Google Shape;1897;p77"/>
          <p:cNvSpPr txBox="1"/>
          <p:nvPr/>
        </p:nvSpPr>
        <p:spPr>
          <a:xfrm>
            <a:off x="634367" y="1268053"/>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1898" name="Google Shape;1898;p77"/>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901" name="Google Shape;1901;p77"/>
          <p:cNvSpPr/>
          <p:nvPr/>
        </p:nvSpPr>
        <p:spPr>
          <a:xfrm>
            <a:off x="6328875" y="29374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sp>
        <p:nvSpPr>
          <p:cNvPr id="1903" name="Google Shape;1903;p77"/>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on multiple NUMA nodes</a:t>
            </a:r>
            <a:endParaRPr sz="4800" b="1" dirty="0">
              <a:solidFill>
                <a:srgbClr val="0F3A5D"/>
              </a:solidFill>
              <a:latin typeface="PT Sans Narrow"/>
              <a:ea typeface="PT Sans Narrow"/>
              <a:cs typeface="PT Sans Narrow"/>
              <a:sym typeface="PT Sans Narrow"/>
            </a:endParaRPr>
          </a:p>
        </p:txBody>
      </p:sp>
      <p:graphicFrame>
        <p:nvGraphicFramePr>
          <p:cNvPr id="13" name="Chart 1" title="Chart">
            <a:extLst>
              <a:ext uri="{FF2B5EF4-FFF2-40B4-BE49-F238E27FC236}">
                <a16:creationId xmlns:a16="http://schemas.microsoft.com/office/drawing/2014/main" id="{B0A45BC0-B09F-46FA-8AB2-B0CB6B84CFCB}"/>
              </a:ext>
            </a:extLst>
          </p:cNvPr>
          <p:cNvGraphicFramePr>
            <a:graphicFrameLocks/>
          </p:cNvGraphicFramePr>
          <p:nvPr>
            <p:extLst>
              <p:ext uri="{D42A27DB-BD31-4B8C-83A1-F6EECF244321}">
                <p14:modId xmlns:p14="http://schemas.microsoft.com/office/powerpoint/2010/main" val="1821850383"/>
              </p:ext>
            </p:extLst>
          </p:nvPr>
        </p:nvGraphicFramePr>
        <p:xfrm>
          <a:off x="248776" y="1957753"/>
          <a:ext cx="5472000" cy="4212000"/>
        </p:xfrm>
        <a:graphic>
          <a:graphicData uri="http://schemas.openxmlformats.org/drawingml/2006/chart">
            <c:chart xmlns:c="http://schemas.openxmlformats.org/drawingml/2006/chart" xmlns:r="http://schemas.openxmlformats.org/officeDocument/2006/relationships" r:id="rId4"/>
          </a:graphicData>
        </a:graphic>
      </p:graphicFrame>
      <p:sp>
        <p:nvSpPr>
          <p:cNvPr id="16" name="Google Shape;1942;p79">
            <a:extLst>
              <a:ext uri="{FF2B5EF4-FFF2-40B4-BE49-F238E27FC236}">
                <a16:creationId xmlns:a16="http://schemas.microsoft.com/office/drawing/2014/main" id="{51B70D58-6EB4-4FF6-87F4-2C34B92A1328}"/>
              </a:ext>
            </a:extLst>
          </p:cNvPr>
          <p:cNvSpPr txBox="1"/>
          <p:nvPr/>
        </p:nvSpPr>
        <p:spPr>
          <a:xfrm>
            <a:off x="2984776" y="1660902"/>
            <a:ext cx="135045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20" name="Google Shape;328;p26">
            <a:extLst>
              <a:ext uri="{FF2B5EF4-FFF2-40B4-BE49-F238E27FC236}">
                <a16:creationId xmlns:a16="http://schemas.microsoft.com/office/drawing/2014/main" id="{7157871B-1010-464F-AE40-5F2F6ACD1D2A}"/>
              </a:ext>
            </a:extLst>
          </p:cNvPr>
          <p:cNvSpPr txBox="1"/>
          <p:nvPr/>
        </p:nvSpPr>
        <p:spPr>
          <a:xfrm>
            <a:off x="1509309" y="2202746"/>
            <a:ext cx="4149900" cy="241200"/>
          </a:xfrm>
          <a:prstGeom prst="rect">
            <a:avLst/>
          </a:prstGeom>
          <a:noFill/>
          <a:ln>
            <a:noFill/>
          </a:ln>
        </p:spPr>
        <p:txBody>
          <a:bodyPr spcFirstLastPara="1" wrap="square" lIns="121900" tIns="121900" rIns="121900" bIns="121900" anchor="ctr" anchorCtr="0">
            <a:noAutofit/>
          </a:bodyPr>
          <a:lstStyle/>
          <a:p>
            <a:pPr lvl="0" algn="ctr">
              <a:buSzPts val="2133"/>
            </a:pPr>
            <a:r>
              <a:rPr lang="en-US" sz="2400" b="1" dirty="0">
                <a:solidFill>
                  <a:srgbClr val="C00000"/>
                </a:solidFill>
                <a:latin typeface="Calibri"/>
                <a:ea typeface="Calibri"/>
                <a:cs typeface="Calibri"/>
                <a:sym typeface="Calibri"/>
              </a:rPr>
              <a:t>Raw PM BW</a:t>
            </a:r>
          </a:p>
        </p:txBody>
      </p:sp>
      <p:graphicFrame>
        <p:nvGraphicFramePr>
          <p:cNvPr id="21" name="Chart 6" title="Chart">
            <a:extLst>
              <a:ext uri="{FF2B5EF4-FFF2-40B4-BE49-F238E27FC236}">
                <a16:creationId xmlns:a16="http://schemas.microsoft.com/office/drawing/2014/main" id="{D3185A49-CB2E-4B5F-B474-65F8A135C844}"/>
              </a:ext>
            </a:extLst>
          </p:cNvPr>
          <p:cNvGraphicFramePr>
            <a:graphicFrameLocks/>
          </p:cNvGraphicFramePr>
          <p:nvPr>
            <p:extLst>
              <p:ext uri="{D42A27DB-BD31-4B8C-83A1-F6EECF244321}">
                <p14:modId xmlns:p14="http://schemas.microsoft.com/office/powerpoint/2010/main" val="3916309524"/>
              </p:ext>
            </p:extLst>
          </p:nvPr>
        </p:nvGraphicFramePr>
        <p:xfrm>
          <a:off x="6163044" y="1957753"/>
          <a:ext cx="5472000" cy="4212000"/>
        </p:xfrm>
        <a:graphic>
          <a:graphicData uri="http://schemas.openxmlformats.org/drawingml/2006/chart">
            <c:chart xmlns:c="http://schemas.openxmlformats.org/drawingml/2006/chart" xmlns:r="http://schemas.openxmlformats.org/officeDocument/2006/relationships" r:id="rId5"/>
          </a:graphicData>
        </a:graphic>
      </p:graphicFrame>
      <p:sp>
        <p:nvSpPr>
          <p:cNvPr id="26" name="Google Shape;1942;p79">
            <a:extLst>
              <a:ext uri="{FF2B5EF4-FFF2-40B4-BE49-F238E27FC236}">
                <a16:creationId xmlns:a16="http://schemas.microsoft.com/office/drawing/2014/main" id="{2FC9448A-D051-4CD9-99C6-32D889554D9F}"/>
              </a:ext>
            </a:extLst>
          </p:cNvPr>
          <p:cNvSpPr txBox="1"/>
          <p:nvPr/>
        </p:nvSpPr>
        <p:spPr>
          <a:xfrm>
            <a:off x="9128394" y="1660902"/>
            <a:ext cx="99610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Read</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28" name="Google Shape;328;p26">
            <a:extLst>
              <a:ext uri="{FF2B5EF4-FFF2-40B4-BE49-F238E27FC236}">
                <a16:creationId xmlns:a16="http://schemas.microsoft.com/office/drawing/2014/main" id="{33D3199D-5306-4FB4-8760-8C44CBC5335E}"/>
              </a:ext>
            </a:extLst>
          </p:cNvPr>
          <p:cNvSpPr txBox="1"/>
          <p:nvPr/>
        </p:nvSpPr>
        <p:spPr>
          <a:xfrm>
            <a:off x="7420125" y="2202746"/>
            <a:ext cx="4149900" cy="241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400" b="1" i="0" u="none" strike="noStrike" cap="none" dirty="0">
                <a:solidFill>
                  <a:srgbClr val="C00000"/>
                </a:solidFill>
                <a:latin typeface="Calibri"/>
                <a:ea typeface="Calibri"/>
                <a:cs typeface="Calibri"/>
                <a:sym typeface="Calibri"/>
              </a:rPr>
              <a:t>Raw PM BW</a:t>
            </a:r>
            <a:endParaRPr sz="2400" b="1" i="0" u="none" strike="noStrike" cap="none" dirty="0">
              <a:solidFill>
                <a:srgbClr val="C00000"/>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30CE9075-9974-4FBB-8C3F-D118DE6E9CE0}"/>
              </a:ext>
            </a:extLst>
          </p:cNvPr>
          <p:cNvGrpSpPr/>
          <p:nvPr/>
        </p:nvGrpSpPr>
        <p:grpSpPr>
          <a:xfrm>
            <a:off x="10181694" y="-46200"/>
            <a:ext cx="1384211" cy="1137740"/>
            <a:chOff x="10181694" y="-46200"/>
            <a:chExt cx="1384211" cy="1137740"/>
          </a:xfrm>
        </p:grpSpPr>
        <p:pic>
          <p:nvPicPr>
            <p:cNvPr id="27" name="Content Placeholder 10" descr="Network diagram with solid fill">
              <a:extLst>
                <a:ext uri="{FF2B5EF4-FFF2-40B4-BE49-F238E27FC236}">
                  <a16:creationId xmlns:a16="http://schemas.microsoft.com/office/drawing/2014/main" id="{AFCBD856-4737-405C-A3C2-B42E04EFD45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10594216" y="-81318"/>
              <a:ext cx="570313" cy="640549"/>
            </a:xfrm>
            <a:prstGeom prst="rect">
              <a:avLst/>
            </a:prstGeom>
          </p:spPr>
        </p:pic>
        <p:sp>
          <p:nvSpPr>
            <p:cNvPr id="29" name="Rectangle: Rounded Corners 25">
              <a:extLst>
                <a:ext uri="{FF2B5EF4-FFF2-40B4-BE49-F238E27FC236}">
                  <a16:creationId xmlns:a16="http://schemas.microsoft.com/office/drawing/2014/main" id="{0D1BA213-BB5A-449A-A2CB-B0B976CEE9EB}"/>
                </a:ext>
              </a:extLst>
            </p:cNvPr>
            <p:cNvSpPr/>
            <p:nvPr/>
          </p:nvSpPr>
          <p:spPr>
            <a:xfrm>
              <a:off x="10181694" y="529195"/>
              <a:ext cx="1384211" cy="230544"/>
            </a:xfrm>
            <a:prstGeom prst="roundRect">
              <a:avLst/>
            </a:prstGeom>
            <a:solidFill>
              <a:srgbClr val="5B9BD5">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RAID 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0" name="Rectangle: Rounded Corners 25">
              <a:extLst>
                <a:ext uri="{FF2B5EF4-FFF2-40B4-BE49-F238E27FC236}">
                  <a16:creationId xmlns:a16="http://schemas.microsoft.com/office/drawing/2014/main" id="{FAD478C1-2913-4866-9B23-1108E368362C}"/>
                </a:ext>
              </a:extLst>
            </p:cNvPr>
            <p:cNvSpPr/>
            <p:nvPr/>
          </p:nvSpPr>
          <p:spPr>
            <a:xfrm>
              <a:off x="10185000" y="868758"/>
              <a:ext cx="634356" cy="222782"/>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Rectangle: Rounded Corners 25">
              <a:extLst>
                <a:ext uri="{FF2B5EF4-FFF2-40B4-BE49-F238E27FC236}">
                  <a16:creationId xmlns:a16="http://schemas.microsoft.com/office/drawing/2014/main" id="{6FC1FC8D-BECF-47C2-A959-3D757E27DE25}"/>
                </a:ext>
              </a:extLst>
            </p:cNvPr>
            <p:cNvSpPr/>
            <p:nvPr/>
          </p:nvSpPr>
          <p:spPr>
            <a:xfrm>
              <a:off x="10931549" y="860996"/>
              <a:ext cx="634356" cy="230544"/>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cxnSp>
        <p:nvCxnSpPr>
          <p:cNvPr id="22" name="Straight Connector 8">
            <a:extLst>
              <a:ext uri="{FF2B5EF4-FFF2-40B4-BE49-F238E27FC236}">
                <a16:creationId xmlns:a16="http://schemas.microsoft.com/office/drawing/2014/main" id="{91B34675-680F-407B-8C28-40E20F989705}"/>
              </a:ext>
            </a:extLst>
          </p:cNvPr>
          <p:cNvCxnSpPr>
            <a:cxnSpLocks/>
          </p:cNvCxnSpPr>
          <p:nvPr/>
        </p:nvCxnSpPr>
        <p:spPr>
          <a:xfrm flipV="1">
            <a:off x="1264609" y="2560796"/>
            <a:ext cx="1384771" cy="2561559"/>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23" name="Straight Connector 8">
            <a:extLst>
              <a:ext uri="{FF2B5EF4-FFF2-40B4-BE49-F238E27FC236}">
                <a16:creationId xmlns:a16="http://schemas.microsoft.com/office/drawing/2014/main" id="{1D587FF8-CA42-4C8E-8C9E-5AAA9791B2A4}"/>
              </a:ext>
            </a:extLst>
          </p:cNvPr>
          <p:cNvCxnSpPr>
            <a:cxnSpLocks/>
          </p:cNvCxnSpPr>
          <p:nvPr/>
        </p:nvCxnSpPr>
        <p:spPr>
          <a:xfrm>
            <a:off x="2623980" y="2560708"/>
            <a:ext cx="2811620" cy="0"/>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2" name="Straight Connector 8">
            <a:extLst>
              <a:ext uri="{FF2B5EF4-FFF2-40B4-BE49-F238E27FC236}">
                <a16:creationId xmlns:a16="http://schemas.microsoft.com/office/drawing/2014/main" id="{BDAECEB9-F8F6-4CF5-A57C-1B828C95FF13}"/>
              </a:ext>
            </a:extLst>
          </p:cNvPr>
          <p:cNvCxnSpPr>
            <a:cxnSpLocks/>
          </p:cNvCxnSpPr>
          <p:nvPr/>
        </p:nvCxnSpPr>
        <p:spPr>
          <a:xfrm flipV="1">
            <a:off x="7311432" y="2633474"/>
            <a:ext cx="1345434" cy="2488794"/>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3" name="Straight Connector 8">
            <a:extLst>
              <a:ext uri="{FF2B5EF4-FFF2-40B4-BE49-F238E27FC236}">
                <a16:creationId xmlns:a16="http://schemas.microsoft.com/office/drawing/2014/main" id="{83703327-387F-47AB-B062-53F743C21396}"/>
              </a:ext>
            </a:extLst>
          </p:cNvPr>
          <p:cNvCxnSpPr>
            <a:cxnSpLocks/>
          </p:cNvCxnSpPr>
          <p:nvPr/>
        </p:nvCxnSpPr>
        <p:spPr>
          <a:xfrm>
            <a:off x="8658103" y="2649520"/>
            <a:ext cx="2682997" cy="0"/>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24" name="Google Shape;281;p24">
            <a:extLst>
              <a:ext uri="{FF2B5EF4-FFF2-40B4-BE49-F238E27FC236}">
                <a16:creationId xmlns:a16="http://schemas.microsoft.com/office/drawing/2014/main" id="{9B6BA61D-10C7-4211-B699-25B28FE482F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solidFill>
                  <a:schemeClr val="tx1"/>
                </a:solidFill>
              </a:rPr>
              <a:t>15</a:t>
            </a:fld>
            <a:endParaRPr dirty="0">
              <a:solidFill>
                <a:schemeClr val="tx1"/>
              </a:solidFill>
            </a:endParaRPr>
          </a:p>
        </p:txBody>
      </p:sp>
      <p:grpSp>
        <p:nvGrpSpPr>
          <p:cNvPr id="25" name="Group 24">
            <a:extLst>
              <a:ext uri="{FF2B5EF4-FFF2-40B4-BE49-F238E27FC236}">
                <a16:creationId xmlns:a16="http://schemas.microsoft.com/office/drawing/2014/main" id="{6D44457A-13B1-4EAD-8E96-B144B77F2074}"/>
              </a:ext>
            </a:extLst>
          </p:cNvPr>
          <p:cNvGrpSpPr/>
          <p:nvPr/>
        </p:nvGrpSpPr>
        <p:grpSpPr>
          <a:xfrm>
            <a:off x="2766884" y="2644055"/>
            <a:ext cx="1942525" cy="369332"/>
            <a:chOff x="2766884" y="2644055"/>
            <a:chExt cx="1942525" cy="369332"/>
          </a:xfrm>
        </p:grpSpPr>
        <p:cxnSp>
          <p:nvCxnSpPr>
            <p:cNvPr id="34" name="直接连接符 32">
              <a:extLst>
                <a:ext uri="{FF2B5EF4-FFF2-40B4-BE49-F238E27FC236}">
                  <a16:creationId xmlns:a16="http://schemas.microsoft.com/office/drawing/2014/main" id="{AFD37261-F314-48DD-AAB2-D71DC1C7D4C4}"/>
                </a:ext>
              </a:extLst>
            </p:cNvPr>
            <p:cNvCxnSpPr>
              <a:cxnSpLocks/>
            </p:cNvCxnSpPr>
            <p:nvPr/>
          </p:nvCxnSpPr>
          <p:spPr>
            <a:xfrm>
              <a:off x="2766884" y="2828721"/>
              <a:ext cx="323401"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35" name="文本框 33">
              <a:extLst>
                <a:ext uri="{FF2B5EF4-FFF2-40B4-BE49-F238E27FC236}">
                  <a16:creationId xmlns:a16="http://schemas.microsoft.com/office/drawing/2014/main" id="{761D2EEC-58A8-419F-9596-8C71DF728CC0}"/>
                </a:ext>
              </a:extLst>
            </p:cNvPr>
            <p:cNvSpPr txBox="1"/>
            <p:nvPr/>
          </p:nvSpPr>
          <p:spPr>
            <a:xfrm>
              <a:off x="3119748" y="2644055"/>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spTree>
    <p:custDataLst>
      <p:tags r:id="rId1"/>
    </p:custDataLst>
    <p:extLst>
      <p:ext uri="{BB962C8B-B14F-4D97-AF65-F5344CB8AC3E}">
        <p14:creationId xmlns:p14="http://schemas.microsoft.com/office/powerpoint/2010/main" val="3456636578"/>
      </p:ext>
    </p:extLst>
  </p:cSld>
  <p:clrMapOvr>
    <a:masterClrMapping/>
  </p:clrMapOvr>
  <mc:AlternateContent xmlns:mc="http://schemas.openxmlformats.org/markup-compatibility/2006" xmlns:p14="http://schemas.microsoft.com/office/powerpoint/2010/main">
    <mc:Choice Requires="p14">
      <p:transition spd="slow" p14:dur="2000" advTm="18620"/>
    </mc:Choice>
    <mc:Fallback xmlns="">
      <p:transition spd="slow" advTm="186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7" name="Google Shape;1897;p77"/>
          <p:cNvSpPr txBox="1"/>
          <p:nvPr/>
        </p:nvSpPr>
        <p:spPr>
          <a:xfrm>
            <a:off x="634367" y="1268053"/>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1898" name="Google Shape;1898;p77"/>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901" name="Google Shape;1901;p77"/>
          <p:cNvSpPr/>
          <p:nvPr/>
        </p:nvSpPr>
        <p:spPr>
          <a:xfrm>
            <a:off x="6328875" y="29374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graphicFrame>
        <p:nvGraphicFramePr>
          <p:cNvPr id="13" name="Chart 1" title="Chart">
            <a:extLst>
              <a:ext uri="{FF2B5EF4-FFF2-40B4-BE49-F238E27FC236}">
                <a16:creationId xmlns:a16="http://schemas.microsoft.com/office/drawing/2014/main" id="{B0A45BC0-B09F-46FA-8AB2-B0CB6B84CFCB}"/>
              </a:ext>
            </a:extLst>
          </p:cNvPr>
          <p:cNvGraphicFramePr>
            <a:graphicFrameLocks/>
          </p:cNvGraphicFramePr>
          <p:nvPr>
            <p:extLst>
              <p:ext uri="{D42A27DB-BD31-4B8C-83A1-F6EECF244321}">
                <p14:modId xmlns:p14="http://schemas.microsoft.com/office/powerpoint/2010/main" val="2182178317"/>
              </p:ext>
            </p:extLst>
          </p:nvPr>
        </p:nvGraphicFramePr>
        <p:xfrm>
          <a:off x="248776" y="1957753"/>
          <a:ext cx="5472000" cy="4212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6" title="Chart">
            <a:extLst>
              <a:ext uri="{FF2B5EF4-FFF2-40B4-BE49-F238E27FC236}">
                <a16:creationId xmlns:a16="http://schemas.microsoft.com/office/drawing/2014/main" id="{D3185A49-CB2E-4B5F-B474-65F8A135C844}"/>
              </a:ext>
            </a:extLst>
          </p:cNvPr>
          <p:cNvGraphicFramePr>
            <a:graphicFrameLocks/>
          </p:cNvGraphicFramePr>
          <p:nvPr>
            <p:extLst>
              <p:ext uri="{D42A27DB-BD31-4B8C-83A1-F6EECF244321}">
                <p14:modId xmlns:p14="http://schemas.microsoft.com/office/powerpoint/2010/main" val="26402123"/>
              </p:ext>
            </p:extLst>
          </p:nvPr>
        </p:nvGraphicFramePr>
        <p:xfrm>
          <a:off x="6163044" y="1957753"/>
          <a:ext cx="5472000" cy="4212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2">
            <a:extLst>
              <a:ext uri="{FF2B5EF4-FFF2-40B4-BE49-F238E27FC236}">
                <a16:creationId xmlns:a16="http://schemas.microsoft.com/office/drawing/2014/main" id="{21351458-15F8-4913-B016-A4F476C7AC9A}"/>
              </a:ext>
            </a:extLst>
          </p:cNvPr>
          <p:cNvCxnSpPr>
            <a:cxnSpLocks/>
          </p:cNvCxnSpPr>
          <p:nvPr/>
        </p:nvCxnSpPr>
        <p:spPr>
          <a:xfrm>
            <a:off x="5354480" y="2522061"/>
            <a:ext cx="0" cy="2305120"/>
          </a:xfrm>
          <a:prstGeom prst="straightConnector1">
            <a:avLst/>
          </a:prstGeom>
          <a:ln w="44450">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cxnSp>
        <p:nvCxnSpPr>
          <p:cNvPr id="15" name="Straight Arrow Connector 2">
            <a:extLst>
              <a:ext uri="{FF2B5EF4-FFF2-40B4-BE49-F238E27FC236}">
                <a16:creationId xmlns:a16="http://schemas.microsoft.com/office/drawing/2014/main" id="{D79D9CDD-4E67-4854-B312-15C31C21F68B}"/>
              </a:ext>
            </a:extLst>
          </p:cNvPr>
          <p:cNvCxnSpPr>
            <a:cxnSpLocks/>
          </p:cNvCxnSpPr>
          <p:nvPr/>
        </p:nvCxnSpPr>
        <p:spPr>
          <a:xfrm>
            <a:off x="11311662" y="2647453"/>
            <a:ext cx="0" cy="1084575"/>
          </a:xfrm>
          <a:prstGeom prst="straightConnector1">
            <a:avLst/>
          </a:prstGeom>
          <a:ln w="44450">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8" name="文本框 36">
            <a:extLst>
              <a:ext uri="{FF2B5EF4-FFF2-40B4-BE49-F238E27FC236}">
                <a16:creationId xmlns:a16="http://schemas.microsoft.com/office/drawing/2014/main" id="{6D6A669B-A69D-4FA1-B095-732B7D619AD3}"/>
              </a:ext>
            </a:extLst>
          </p:cNvPr>
          <p:cNvSpPr txBox="1"/>
          <p:nvPr/>
        </p:nvSpPr>
        <p:spPr>
          <a:xfrm>
            <a:off x="10460185" y="2917015"/>
            <a:ext cx="856125"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47%</a:t>
            </a:r>
            <a:endParaRPr lang="en-CH" sz="2800" dirty="0">
              <a:solidFill>
                <a:srgbClr val="C00000"/>
              </a:solidFill>
              <a:latin typeface="Calibri" panose="020F0502020204030204" pitchFamily="34" charset="0"/>
              <a:cs typeface="Calibri" panose="020F0502020204030204" pitchFamily="34" charset="0"/>
            </a:endParaRPr>
          </a:p>
        </p:txBody>
      </p:sp>
      <p:sp>
        <p:nvSpPr>
          <p:cNvPr id="19" name="文本框 36">
            <a:extLst>
              <a:ext uri="{FF2B5EF4-FFF2-40B4-BE49-F238E27FC236}">
                <a16:creationId xmlns:a16="http://schemas.microsoft.com/office/drawing/2014/main" id="{B6893F19-0771-415B-8EB1-F337C3B41AAE}"/>
              </a:ext>
            </a:extLst>
          </p:cNvPr>
          <p:cNvSpPr txBox="1"/>
          <p:nvPr/>
        </p:nvSpPr>
        <p:spPr>
          <a:xfrm>
            <a:off x="4453118" y="3344605"/>
            <a:ext cx="856125"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19%</a:t>
            </a:r>
            <a:endParaRPr lang="en-CH" sz="2800" dirty="0">
              <a:solidFill>
                <a:srgbClr val="C00000"/>
              </a:solidFill>
              <a:latin typeface="Calibri" panose="020F0502020204030204" pitchFamily="34" charset="0"/>
              <a:cs typeface="Calibri" panose="020F0502020204030204" pitchFamily="34" charset="0"/>
            </a:endParaRPr>
          </a:p>
        </p:txBody>
      </p:sp>
      <p:sp>
        <p:nvSpPr>
          <p:cNvPr id="32" name="Google Shape;1942;p79">
            <a:extLst>
              <a:ext uri="{FF2B5EF4-FFF2-40B4-BE49-F238E27FC236}">
                <a16:creationId xmlns:a16="http://schemas.microsoft.com/office/drawing/2014/main" id="{F805BBC4-233F-42DC-AF7D-BE70D4E309D0}"/>
              </a:ext>
            </a:extLst>
          </p:cNvPr>
          <p:cNvSpPr txBox="1"/>
          <p:nvPr/>
        </p:nvSpPr>
        <p:spPr>
          <a:xfrm>
            <a:off x="2984776" y="1660902"/>
            <a:ext cx="135045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33" name="Google Shape;328;p26">
            <a:extLst>
              <a:ext uri="{FF2B5EF4-FFF2-40B4-BE49-F238E27FC236}">
                <a16:creationId xmlns:a16="http://schemas.microsoft.com/office/drawing/2014/main" id="{CF94A5F8-A3B8-4C5D-9FA3-60DE5476EA8F}"/>
              </a:ext>
            </a:extLst>
          </p:cNvPr>
          <p:cNvSpPr txBox="1"/>
          <p:nvPr/>
        </p:nvSpPr>
        <p:spPr>
          <a:xfrm>
            <a:off x="1509309" y="2202746"/>
            <a:ext cx="4149900" cy="241200"/>
          </a:xfrm>
          <a:prstGeom prst="rect">
            <a:avLst/>
          </a:prstGeom>
          <a:noFill/>
          <a:ln>
            <a:noFill/>
          </a:ln>
        </p:spPr>
        <p:txBody>
          <a:bodyPr spcFirstLastPara="1" wrap="square" lIns="121900" tIns="121900" rIns="121900" bIns="121900" anchor="ctr" anchorCtr="0">
            <a:noAutofit/>
          </a:bodyPr>
          <a:lstStyle/>
          <a:p>
            <a:pPr lvl="0" algn="ctr">
              <a:buSzPts val="2133"/>
            </a:pPr>
            <a:r>
              <a:rPr lang="en-US" sz="2400" b="1" dirty="0">
                <a:solidFill>
                  <a:srgbClr val="C00000"/>
                </a:solidFill>
                <a:latin typeface="Calibri"/>
                <a:ea typeface="Calibri"/>
                <a:cs typeface="Calibri"/>
                <a:sym typeface="Calibri"/>
              </a:rPr>
              <a:t>Raw PM BW</a:t>
            </a:r>
          </a:p>
        </p:txBody>
      </p:sp>
      <p:sp>
        <p:nvSpPr>
          <p:cNvPr id="34" name="Google Shape;1942;p79">
            <a:extLst>
              <a:ext uri="{FF2B5EF4-FFF2-40B4-BE49-F238E27FC236}">
                <a16:creationId xmlns:a16="http://schemas.microsoft.com/office/drawing/2014/main" id="{AE9EFAFB-48A1-432D-825C-9D7C648CCA9F}"/>
              </a:ext>
            </a:extLst>
          </p:cNvPr>
          <p:cNvSpPr txBox="1"/>
          <p:nvPr/>
        </p:nvSpPr>
        <p:spPr>
          <a:xfrm>
            <a:off x="9128394" y="1660902"/>
            <a:ext cx="99610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Read</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35" name="Google Shape;328;p26">
            <a:extLst>
              <a:ext uri="{FF2B5EF4-FFF2-40B4-BE49-F238E27FC236}">
                <a16:creationId xmlns:a16="http://schemas.microsoft.com/office/drawing/2014/main" id="{107B325A-CBA7-477E-B768-33CA274D948E}"/>
              </a:ext>
            </a:extLst>
          </p:cNvPr>
          <p:cNvSpPr txBox="1"/>
          <p:nvPr/>
        </p:nvSpPr>
        <p:spPr>
          <a:xfrm>
            <a:off x="7420125" y="2202746"/>
            <a:ext cx="4149900" cy="241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400" b="1" i="0" u="none" strike="noStrike" cap="none" dirty="0">
                <a:solidFill>
                  <a:srgbClr val="C00000"/>
                </a:solidFill>
                <a:latin typeface="Calibri"/>
                <a:ea typeface="Calibri"/>
                <a:cs typeface="Calibri"/>
                <a:sym typeface="Calibri"/>
              </a:rPr>
              <a:t>Raw PM BW</a:t>
            </a:r>
            <a:endParaRPr sz="2400" b="1" i="0" u="none" strike="noStrike" cap="none" dirty="0">
              <a:solidFill>
                <a:srgbClr val="C00000"/>
              </a:solidFill>
              <a:latin typeface="Calibri"/>
              <a:ea typeface="Calibri"/>
              <a:cs typeface="Calibri"/>
              <a:sym typeface="Calibri"/>
            </a:endParaRPr>
          </a:p>
        </p:txBody>
      </p:sp>
      <p:cxnSp>
        <p:nvCxnSpPr>
          <p:cNvPr id="36" name="Straight Connector 8">
            <a:extLst>
              <a:ext uri="{FF2B5EF4-FFF2-40B4-BE49-F238E27FC236}">
                <a16:creationId xmlns:a16="http://schemas.microsoft.com/office/drawing/2014/main" id="{E9FB388B-BAAF-4120-93E7-C90E461E338A}"/>
              </a:ext>
            </a:extLst>
          </p:cNvPr>
          <p:cNvCxnSpPr>
            <a:cxnSpLocks/>
          </p:cNvCxnSpPr>
          <p:nvPr/>
        </p:nvCxnSpPr>
        <p:spPr>
          <a:xfrm flipV="1">
            <a:off x="1264609" y="2560796"/>
            <a:ext cx="1384771" cy="2561559"/>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7" name="Straight Connector 8">
            <a:extLst>
              <a:ext uri="{FF2B5EF4-FFF2-40B4-BE49-F238E27FC236}">
                <a16:creationId xmlns:a16="http://schemas.microsoft.com/office/drawing/2014/main" id="{5DBACA7C-07A9-4838-98E9-FFF1B7C77814}"/>
              </a:ext>
            </a:extLst>
          </p:cNvPr>
          <p:cNvCxnSpPr>
            <a:cxnSpLocks/>
          </p:cNvCxnSpPr>
          <p:nvPr/>
        </p:nvCxnSpPr>
        <p:spPr>
          <a:xfrm>
            <a:off x="2623980" y="2560708"/>
            <a:ext cx="2811620" cy="0"/>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8" name="Straight Connector 8">
            <a:extLst>
              <a:ext uri="{FF2B5EF4-FFF2-40B4-BE49-F238E27FC236}">
                <a16:creationId xmlns:a16="http://schemas.microsoft.com/office/drawing/2014/main" id="{5CAA5AB5-22EC-4058-8F95-B220277E223B}"/>
              </a:ext>
            </a:extLst>
          </p:cNvPr>
          <p:cNvCxnSpPr>
            <a:cxnSpLocks/>
          </p:cNvCxnSpPr>
          <p:nvPr/>
        </p:nvCxnSpPr>
        <p:spPr>
          <a:xfrm flipV="1">
            <a:off x="7311432" y="2633474"/>
            <a:ext cx="1345434" cy="2488794"/>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9" name="Straight Connector 8">
            <a:extLst>
              <a:ext uri="{FF2B5EF4-FFF2-40B4-BE49-F238E27FC236}">
                <a16:creationId xmlns:a16="http://schemas.microsoft.com/office/drawing/2014/main" id="{5754D840-4ABF-4DBD-893A-39F00C9CAA6F}"/>
              </a:ext>
            </a:extLst>
          </p:cNvPr>
          <p:cNvCxnSpPr>
            <a:cxnSpLocks/>
          </p:cNvCxnSpPr>
          <p:nvPr/>
        </p:nvCxnSpPr>
        <p:spPr>
          <a:xfrm>
            <a:off x="8658103" y="2649520"/>
            <a:ext cx="2682997" cy="0"/>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25" name="Google Shape;281;p24">
            <a:extLst>
              <a:ext uri="{FF2B5EF4-FFF2-40B4-BE49-F238E27FC236}">
                <a16:creationId xmlns:a16="http://schemas.microsoft.com/office/drawing/2014/main" id="{10D93B37-25CE-449F-B5AF-07641A0DB63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solidFill>
                  <a:schemeClr val="tx1"/>
                </a:solidFill>
              </a:rPr>
              <a:t>16</a:t>
            </a:fld>
            <a:endParaRPr dirty="0">
              <a:solidFill>
                <a:schemeClr val="tx1"/>
              </a:solidFill>
            </a:endParaRPr>
          </a:p>
        </p:txBody>
      </p:sp>
      <p:grpSp>
        <p:nvGrpSpPr>
          <p:cNvPr id="28" name="Group 27">
            <a:extLst>
              <a:ext uri="{FF2B5EF4-FFF2-40B4-BE49-F238E27FC236}">
                <a16:creationId xmlns:a16="http://schemas.microsoft.com/office/drawing/2014/main" id="{EADB1566-9DBE-462E-9438-A4ACFE4E94BA}"/>
              </a:ext>
            </a:extLst>
          </p:cNvPr>
          <p:cNvGrpSpPr/>
          <p:nvPr/>
        </p:nvGrpSpPr>
        <p:grpSpPr>
          <a:xfrm>
            <a:off x="10181694" y="-46200"/>
            <a:ext cx="1384211" cy="1137740"/>
            <a:chOff x="10181694" y="-46200"/>
            <a:chExt cx="1384211" cy="1137740"/>
          </a:xfrm>
        </p:grpSpPr>
        <p:pic>
          <p:nvPicPr>
            <p:cNvPr id="40" name="Content Placeholder 10" descr="Network diagram with solid fill">
              <a:extLst>
                <a:ext uri="{FF2B5EF4-FFF2-40B4-BE49-F238E27FC236}">
                  <a16:creationId xmlns:a16="http://schemas.microsoft.com/office/drawing/2014/main" id="{78C640D4-2CA7-4693-AABA-ECF039FF54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0594216" y="-81318"/>
              <a:ext cx="570313" cy="640549"/>
            </a:xfrm>
            <a:prstGeom prst="rect">
              <a:avLst/>
            </a:prstGeom>
          </p:spPr>
        </p:pic>
        <p:sp>
          <p:nvSpPr>
            <p:cNvPr id="41" name="Rectangle: Rounded Corners 25">
              <a:extLst>
                <a:ext uri="{FF2B5EF4-FFF2-40B4-BE49-F238E27FC236}">
                  <a16:creationId xmlns:a16="http://schemas.microsoft.com/office/drawing/2014/main" id="{E5838B78-CBE4-4783-A406-C2AAC54E3C71}"/>
                </a:ext>
              </a:extLst>
            </p:cNvPr>
            <p:cNvSpPr/>
            <p:nvPr/>
          </p:nvSpPr>
          <p:spPr>
            <a:xfrm>
              <a:off x="10181694" y="529195"/>
              <a:ext cx="1384211" cy="230544"/>
            </a:xfrm>
            <a:prstGeom prst="roundRect">
              <a:avLst/>
            </a:prstGeom>
            <a:solidFill>
              <a:srgbClr val="5B9BD5">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RAID 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2" name="Rectangle: Rounded Corners 25">
              <a:extLst>
                <a:ext uri="{FF2B5EF4-FFF2-40B4-BE49-F238E27FC236}">
                  <a16:creationId xmlns:a16="http://schemas.microsoft.com/office/drawing/2014/main" id="{A37475F7-E957-4ACA-9FBF-EB17E26A2AA8}"/>
                </a:ext>
              </a:extLst>
            </p:cNvPr>
            <p:cNvSpPr/>
            <p:nvPr/>
          </p:nvSpPr>
          <p:spPr>
            <a:xfrm>
              <a:off x="10185000" y="868758"/>
              <a:ext cx="634356" cy="222782"/>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3" name="Rectangle: Rounded Corners 25">
              <a:extLst>
                <a:ext uri="{FF2B5EF4-FFF2-40B4-BE49-F238E27FC236}">
                  <a16:creationId xmlns:a16="http://schemas.microsoft.com/office/drawing/2014/main" id="{B2EA6DE8-4B36-4B23-9D15-1822AB17DCE2}"/>
                </a:ext>
              </a:extLst>
            </p:cNvPr>
            <p:cNvSpPr/>
            <p:nvPr/>
          </p:nvSpPr>
          <p:spPr>
            <a:xfrm>
              <a:off x="10931549" y="860996"/>
              <a:ext cx="634356" cy="230544"/>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47" name="Group 46">
            <a:extLst>
              <a:ext uri="{FF2B5EF4-FFF2-40B4-BE49-F238E27FC236}">
                <a16:creationId xmlns:a16="http://schemas.microsoft.com/office/drawing/2014/main" id="{BC397CB6-857B-466C-8184-6D70FEDF9AFD}"/>
              </a:ext>
            </a:extLst>
          </p:cNvPr>
          <p:cNvGrpSpPr/>
          <p:nvPr/>
        </p:nvGrpSpPr>
        <p:grpSpPr>
          <a:xfrm>
            <a:off x="2766884" y="3319757"/>
            <a:ext cx="1740649" cy="369332"/>
            <a:chOff x="2766884" y="3319757"/>
            <a:chExt cx="1740649" cy="369332"/>
          </a:xfrm>
        </p:grpSpPr>
        <p:sp>
          <p:nvSpPr>
            <p:cNvPr id="48" name="文本框 29">
              <a:extLst>
                <a:ext uri="{FF2B5EF4-FFF2-40B4-BE49-F238E27FC236}">
                  <a16:creationId xmlns:a16="http://schemas.microsoft.com/office/drawing/2014/main" id="{B94162EB-039B-4A61-97B9-DF326568CA23}"/>
                </a:ext>
              </a:extLst>
            </p:cNvPr>
            <p:cNvSpPr txBox="1"/>
            <p:nvPr/>
          </p:nvSpPr>
          <p:spPr>
            <a:xfrm>
              <a:off x="3119748" y="3319757"/>
              <a:ext cx="1387785"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grpSp>
          <p:nvGrpSpPr>
            <p:cNvPr id="49" name="Group 48">
              <a:extLst>
                <a:ext uri="{FF2B5EF4-FFF2-40B4-BE49-F238E27FC236}">
                  <a16:creationId xmlns:a16="http://schemas.microsoft.com/office/drawing/2014/main" id="{4149468D-9209-4F53-90A4-9CFAA2D095B7}"/>
                </a:ext>
              </a:extLst>
            </p:cNvPr>
            <p:cNvGrpSpPr/>
            <p:nvPr/>
          </p:nvGrpSpPr>
          <p:grpSpPr>
            <a:xfrm>
              <a:off x="2766884" y="3431271"/>
              <a:ext cx="360000" cy="146304"/>
              <a:chOff x="5857417" y="6084275"/>
              <a:chExt cx="360000" cy="146304"/>
            </a:xfrm>
          </p:grpSpPr>
          <p:cxnSp>
            <p:nvCxnSpPr>
              <p:cNvPr id="50" name="直接连接符 28">
                <a:extLst>
                  <a:ext uri="{FF2B5EF4-FFF2-40B4-BE49-F238E27FC236}">
                    <a16:creationId xmlns:a16="http://schemas.microsoft.com/office/drawing/2014/main" id="{814FD95B-6446-4602-8F1C-BDF648720D74}"/>
                  </a:ext>
                </a:extLst>
              </p:cNvPr>
              <p:cNvCxnSpPr>
                <a:cxnSpLocks/>
              </p:cNvCxnSpPr>
              <p:nvPr/>
            </p:nvCxnSpPr>
            <p:spPr>
              <a:xfrm>
                <a:off x="5857417" y="6168314"/>
                <a:ext cx="360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1" name="Diamond 50">
                <a:extLst>
                  <a:ext uri="{FF2B5EF4-FFF2-40B4-BE49-F238E27FC236}">
                    <a16:creationId xmlns:a16="http://schemas.microsoft.com/office/drawing/2014/main" id="{E5843EB8-1107-4770-9168-14535E33FA1E}"/>
                  </a:ext>
                </a:extLst>
              </p:cNvPr>
              <p:cNvSpPr/>
              <p:nvPr/>
            </p:nvSpPr>
            <p:spPr>
              <a:xfrm>
                <a:off x="5964265"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2" name="Group 51">
            <a:extLst>
              <a:ext uri="{FF2B5EF4-FFF2-40B4-BE49-F238E27FC236}">
                <a16:creationId xmlns:a16="http://schemas.microsoft.com/office/drawing/2014/main" id="{4C3F0ECA-2CBC-4329-B48F-953C76D60D68}"/>
              </a:ext>
            </a:extLst>
          </p:cNvPr>
          <p:cNvGrpSpPr/>
          <p:nvPr/>
        </p:nvGrpSpPr>
        <p:grpSpPr>
          <a:xfrm>
            <a:off x="2766884" y="2644055"/>
            <a:ext cx="1942525" cy="369332"/>
            <a:chOff x="2766884" y="2644055"/>
            <a:chExt cx="1942525" cy="369332"/>
          </a:xfrm>
        </p:grpSpPr>
        <p:cxnSp>
          <p:nvCxnSpPr>
            <p:cNvPr id="53" name="直接连接符 32">
              <a:extLst>
                <a:ext uri="{FF2B5EF4-FFF2-40B4-BE49-F238E27FC236}">
                  <a16:creationId xmlns:a16="http://schemas.microsoft.com/office/drawing/2014/main" id="{A0044CC0-F7F6-4FAD-96E7-E386D14BBC1B}"/>
                </a:ext>
              </a:extLst>
            </p:cNvPr>
            <p:cNvCxnSpPr>
              <a:cxnSpLocks/>
            </p:cNvCxnSpPr>
            <p:nvPr/>
          </p:nvCxnSpPr>
          <p:spPr>
            <a:xfrm>
              <a:off x="2766884" y="2828721"/>
              <a:ext cx="323401"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54" name="文本框 33">
              <a:extLst>
                <a:ext uri="{FF2B5EF4-FFF2-40B4-BE49-F238E27FC236}">
                  <a16:creationId xmlns:a16="http://schemas.microsoft.com/office/drawing/2014/main" id="{9F153954-B4C8-4464-8DBD-D6BD355066BD}"/>
                </a:ext>
              </a:extLst>
            </p:cNvPr>
            <p:cNvSpPr txBox="1"/>
            <p:nvPr/>
          </p:nvSpPr>
          <p:spPr>
            <a:xfrm>
              <a:off x="3119748" y="2644055"/>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grpSp>
        <p:nvGrpSpPr>
          <p:cNvPr id="55" name="Group 54">
            <a:extLst>
              <a:ext uri="{FF2B5EF4-FFF2-40B4-BE49-F238E27FC236}">
                <a16:creationId xmlns:a16="http://schemas.microsoft.com/office/drawing/2014/main" id="{E9AD2A59-D186-428A-B706-EB4F6296B528}"/>
              </a:ext>
            </a:extLst>
          </p:cNvPr>
          <p:cNvGrpSpPr/>
          <p:nvPr/>
        </p:nvGrpSpPr>
        <p:grpSpPr>
          <a:xfrm>
            <a:off x="2766884" y="2981906"/>
            <a:ext cx="1942525" cy="369332"/>
            <a:chOff x="2766884" y="2933008"/>
            <a:chExt cx="1942525" cy="369332"/>
          </a:xfrm>
        </p:grpSpPr>
        <p:sp>
          <p:nvSpPr>
            <p:cNvPr id="56" name="文本框 33">
              <a:extLst>
                <a:ext uri="{FF2B5EF4-FFF2-40B4-BE49-F238E27FC236}">
                  <a16:creationId xmlns:a16="http://schemas.microsoft.com/office/drawing/2014/main" id="{1F59A03B-990D-4429-8711-E4D883250BCA}"/>
                </a:ext>
              </a:extLst>
            </p:cNvPr>
            <p:cNvSpPr txBox="1"/>
            <p:nvPr/>
          </p:nvSpPr>
          <p:spPr>
            <a:xfrm>
              <a:off x="3119748" y="2933008"/>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57" name="Group 56">
              <a:extLst>
                <a:ext uri="{FF2B5EF4-FFF2-40B4-BE49-F238E27FC236}">
                  <a16:creationId xmlns:a16="http://schemas.microsoft.com/office/drawing/2014/main" id="{3F0FF398-A580-4283-AF83-291FC8435470}"/>
                </a:ext>
              </a:extLst>
            </p:cNvPr>
            <p:cNvGrpSpPr/>
            <p:nvPr/>
          </p:nvGrpSpPr>
          <p:grpSpPr>
            <a:xfrm>
              <a:off x="2766884" y="3044522"/>
              <a:ext cx="360000" cy="146304"/>
              <a:chOff x="1338803" y="2510290"/>
              <a:chExt cx="360000" cy="146304"/>
            </a:xfrm>
          </p:grpSpPr>
          <p:cxnSp>
            <p:nvCxnSpPr>
              <p:cNvPr id="58" name="直接连接符 32">
                <a:extLst>
                  <a:ext uri="{FF2B5EF4-FFF2-40B4-BE49-F238E27FC236}">
                    <a16:creationId xmlns:a16="http://schemas.microsoft.com/office/drawing/2014/main" id="{7C5A4A0F-0A4C-4E9B-94B6-0B560DEE0180}"/>
                  </a:ext>
                </a:extLst>
              </p:cNvPr>
              <p:cNvCxnSpPr>
                <a:cxnSpLocks/>
              </p:cNvCxnSpPr>
              <p:nvPr/>
            </p:nvCxnSpPr>
            <p:spPr>
              <a:xfrm>
                <a:off x="1338803" y="2583442"/>
                <a:ext cx="36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riangle 20">
                <a:extLst>
                  <a:ext uri="{FF2B5EF4-FFF2-40B4-BE49-F238E27FC236}">
                    <a16:creationId xmlns:a16="http://schemas.microsoft.com/office/drawing/2014/main" id="{1EFB1D80-DAC5-4D35-9165-3D4BF4467F1C}"/>
                  </a:ext>
                </a:extLst>
              </p:cNvPr>
              <p:cNvSpPr/>
              <p:nvPr/>
            </p:nvSpPr>
            <p:spPr>
              <a:xfrm>
                <a:off x="1445651" y="2510290"/>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4" name="Google Shape;1903;p77">
            <a:extLst>
              <a:ext uri="{FF2B5EF4-FFF2-40B4-BE49-F238E27FC236}">
                <a16:creationId xmlns:a16="http://schemas.microsoft.com/office/drawing/2014/main" id="{FCC3A6D5-B923-4E2C-9AA9-A538BDBC3EC9}"/>
              </a:ext>
            </a:extLst>
          </p:cNvPr>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on multiple NUMA nodes</a:t>
            </a:r>
            <a:endParaRPr sz="4800" b="1" dirty="0">
              <a:solidFill>
                <a:srgbClr val="0F3A5D"/>
              </a:solidFill>
              <a:latin typeface="PT Sans Narrow"/>
              <a:ea typeface="PT Sans Narrow"/>
              <a:cs typeface="PT Sans Narrow"/>
              <a:sym typeface="PT Sans Narrow"/>
            </a:endParaRPr>
          </a:p>
        </p:txBody>
      </p:sp>
    </p:spTree>
    <p:extLst>
      <p:ext uri="{BB962C8B-B14F-4D97-AF65-F5344CB8AC3E}">
        <p14:creationId xmlns:p14="http://schemas.microsoft.com/office/powerpoint/2010/main" val="2483744990"/>
      </p:ext>
    </p:extLst>
  </p:cSld>
  <p:clrMapOvr>
    <a:masterClrMapping/>
  </p:clrMapOvr>
  <mc:AlternateContent xmlns:mc="http://schemas.openxmlformats.org/markup-compatibility/2006" xmlns:p14="http://schemas.microsoft.com/office/powerpoint/2010/main">
    <mc:Choice Requires="p14">
      <p:transition spd="slow" p14:dur="2000" advTm="9689"/>
    </mc:Choice>
    <mc:Fallback xmlns="">
      <p:transition spd="slow" advTm="968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aphicFrame>
        <p:nvGraphicFramePr>
          <p:cNvPr id="60" name="Chart 1" title="Chart">
            <a:extLst>
              <a:ext uri="{FF2B5EF4-FFF2-40B4-BE49-F238E27FC236}">
                <a16:creationId xmlns:a16="http://schemas.microsoft.com/office/drawing/2014/main" id="{3724F03A-AE80-4B75-8B1B-6696307DF484}"/>
              </a:ext>
            </a:extLst>
          </p:cNvPr>
          <p:cNvGraphicFramePr>
            <a:graphicFrameLocks/>
          </p:cNvGraphicFramePr>
          <p:nvPr>
            <p:extLst>
              <p:ext uri="{D42A27DB-BD31-4B8C-83A1-F6EECF244321}">
                <p14:modId xmlns:p14="http://schemas.microsoft.com/office/powerpoint/2010/main" val="259744469"/>
              </p:ext>
            </p:extLst>
          </p:nvPr>
        </p:nvGraphicFramePr>
        <p:xfrm>
          <a:off x="248776" y="1957753"/>
          <a:ext cx="5472000" cy="4212000"/>
        </p:xfrm>
        <a:graphic>
          <a:graphicData uri="http://schemas.openxmlformats.org/drawingml/2006/chart">
            <c:chart xmlns:c="http://schemas.openxmlformats.org/drawingml/2006/chart" xmlns:r="http://schemas.openxmlformats.org/officeDocument/2006/relationships" r:id="rId3"/>
          </a:graphicData>
        </a:graphic>
      </p:graphicFrame>
      <p:sp>
        <p:nvSpPr>
          <p:cNvPr id="1897" name="Google Shape;1897;p77"/>
          <p:cNvSpPr txBox="1"/>
          <p:nvPr/>
        </p:nvSpPr>
        <p:spPr>
          <a:xfrm>
            <a:off x="634367" y="1268053"/>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1898" name="Google Shape;1898;p77"/>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901" name="Google Shape;1901;p77"/>
          <p:cNvSpPr/>
          <p:nvPr/>
        </p:nvSpPr>
        <p:spPr>
          <a:xfrm>
            <a:off x="6328875" y="29374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cxnSp>
        <p:nvCxnSpPr>
          <p:cNvPr id="14" name="Straight Arrow Connector 2">
            <a:extLst>
              <a:ext uri="{FF2B5EF4-FFF2-40B4-BE49-F238E27FC236}">
                <a16:creationId xmlns:a16="http://schemas.microsoft.com/office/drawing/2014/main" id="{21351458-15F8-4913-B016-A4F476C7AC9A}"/>
              </a:ext>
            </a:extLst>
          </p:cNvPr>
          <p:cNvCxnSpPr>
            <a:cxnSpLocks/>
          </p:cNvCxnSpPr>
          <p:nvPr/>
        </p:nvCxnSpPr>
        <p:spPr>
          <a:xfrm>
            <a:off x="5354480" y="2522061"/>
            <a:ext cx="0" cy="2305120"/>
          </a:xfrm>
          <a:prstGeom prst="straightConnector1">
            <a:avLst/>
          </a:prstGeom>
          <a:ln w="44450">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9" name="文本框 36">
            <a:extLst>
              <a:ext uri="{FF2B5EF4-FFF2-40B4-BE49-F238E27FC236}">
                <a16:creationId xmlns:a16="http://schemas.microsoft.com/office/drawing/2014/main" id="{B6893F19-0771-415B-8EB1-F337C3B41AAE}"/>
              </a:ext>
            </a:extLst>
          </p:cNvPr>
          <p:cNvSpPr txBox="1"/>
          <p:nvPr/>
        </p:nvSpPr>
        <p:spPr>
          <a:xfrm>
            <a:off x="4453118" y="3344605"/>
            <a:ext cx="856125"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19%</a:t>
            </a:r>
            <a:endParaRPr lang="en-CH" sz="2800" dirty="0">
              <a:solidFill>
                <a:srgbClr val="C00000"/>
              </a:solidFill>
              <a:latin typeface="Calibri" panose="020F0502020204030204" pitchFamily="34" charset="0"/>
              <a:cs typeface="Calibri" panose="020F0502020204030204" pitchFamily="34" charset="0"/>
            </a:endParaRPr>
          </a:p>
        </p:txBody>
      </p:sp>
      <p:sp>
        <p:nvSpPr>
          <p:cNvPr id="26" name="Google Shape;1942;p79">
            <a:extLst>
              <a:ext uri="{FF2B5EF4-FFF2-40B4-BE49-F238E27FC236}">
                <a16:creationId xmlns:a16="http://schemas.microsoft.com/office/drawing/2014/main" id="{B3CB578B-C368-4850-9989-016810DBC8F8}"/>
              </a:ext>
            </a:extLst>
          </p:cNvPr>
          <p:cNvSpPr txBox="1"/>
          <p:nvPr/>
        </p:nvSpPr>
        <p:spPr>
          <a:xfrm>
            <a:off x="2984776" y="1660902"/>
            <a:ext cx="135045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20" name="Google Shape;2713;gccdabf313d_0_2619">
            <a:extLst>
              <a:ext uri="{FF2B5EF4-FFF2-40B4-BE49-F238E27FC236}">
                <a16:creationId xmlns:a16="http://schemas.microsoft.com/office/drawing/2014/main" id="{4DD60137-AAB2-4EF9-AC43-4C836E8EEF59}"/>
              </a:ext>
            </a:extLst>
          </p:cNvPr>
          <p:cNvSpPr/>
          <p:nvPr/>
        </p:nvSpPr>
        <p:spPr>
          <a:xfrm>
            <a:off x="6811829" y="2093541"/>
            <a:ext cx="5002265" cy="1226216"/>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Inefficient remote PM access</a:t>
            </a:r>
          </a:p>
        </p:txBody>
      </p:sp>
      <p:sp>
        <p:nvSpPr>
          <p:cNvPr id="29" name="Google Shape;281;p24">
            <a:extLst>
              <a:ext uri="{FF2B5EF4-FFF2-40B4-BE49-F238E27FC236}">
                <a16:creationId xmlns:a16="http://schemas.microsoft.com/office/drawing/2014/main" id="{56B45503-B711-4C17-9809-96C4D40B8A0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solidFill>
                  <a:schemeClr val="tx1"/>
                </a:solidFill>
              </a:rPr>
              <a:t>17</a:t>
            </a:fld>
            <a:endParaRPr dirty="0">
              <a:solidFill>
                <a:schemeClr val="tx1"/>
              </a:solidFill>
            </a:endParaRPr>
          </a:p>
        </p:txBody>
      </p:sp>
      <p:sp>
        <p:nvSpPr>
          <p:cNvPr id="36" name="Google Shape;1903;p77">
            <a:extLst>
              <a:ext uri="{FF2B5EF4-FFF2-40B4-BE49-F238E27FC236}">
                <a16:creationId xmlns:a16="http://schemas.microsoft.com/office/drawing/2014/main" id="{7FB37B16-B2BD-4EA1-AB39-9F16C3D7AEC3}"/>
              </a:ext>
            </a:extLst>
          </p:cNvPr>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on multiple NUMA nodes</a:t>
            </a:r>
            <a:endParaRPr sz="4800" b="1" dirty="0">
              <a:solidFill>
                <a:srgbClr val="0F3A5D"/>
              </a:solidFill>
              <a:latin typeface="PT Sans Narrow"/>
              <a:ea typeface="PT Sans Narrow"/>
              <a:cs typeface="PT Sans Narrow"/>
              <a:sym typeface="PT Sans Narrow"/>
            </a:endParaRPr>
          </a:p>
        </p:txBody>
      </p:sp>
      <p:grpSp>
        <p:nvGrpSpPr>
          <p:cNvPr id="37" name="Group 36">
            <a:extLst>
              <a:ext uri="{FF2B5EF4-FFF2-40B4-BE49-F238E27FC236}">
                <a16:creationId xmlns:a16="http://schemas.microsoft.com/office/drawing/2014/main" id="{EF681B5B-35B6-4082-AC0F-250EB08099A9}"/>
              </a:ext>
            </a:extLst>
          </p:cNvPr>
          <p:cNvGrpSpPr/>
          <p:nvPr/>
        </p:nvGrpSpPr>
        <p:grpSpPr>
          <a:xfrm>
            <a:off x="10181694" y="-46200"/>
            <a:ext cx="1384211" cy="1137740"/>
            <a:chOff x="10181694" y="-46200"/>
            <a:chExt cx="1384211" cy="1137740"/>
          </a:xfrm>
        </p:grpSpPr>
        <p:pic>
          <p:nvPicPr>
            <p:cNvPr id="38" name="Content Placeholder 10" descr="Network diagram with solid fill">
              <a:extLst>
                <a:ext uri="{FF2B5EF4-FFF2-40B4-BE49-F238E27FC236}">
                  <a16:creationId xmlns:a16="http://schemas.microsoft.com/office/drawing/2014/main" id="{2988C87D-BB08-49A4-B3A8-847E5EEED5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10594216" y="-81318"/>
              <a:ext cx="570313" cy="640549"/>
            </a:xfrm>
            <a:prstGeom prst="rect">
              <a:avLst/>
            </a:prstGeom>
          </p:spPr>
        </p:pic>
        <p:sp>
          <p:nvSpPr>
            <p:cNvPr id="39" name="Rectangle: Rounded Corners 25">
              <a:extLst>
                <a:ext uri="{FF2B5EF4-FFF2-40B4-BE49-F238E27FC236}">
                  <a16:creationId xmlns:a16="http://schemas.microsoft.com/office/drawing/2014/main" id="{8FAE267D-AA84-413C-A6CD-6EFBE0A546FE}"/>
                </a:ext>
              </a:extLst>
            </p:cNvPr>
            <p:cNvSpPr/>
            <p:nvPr/>
          </p:nvSpPr>
          <p:spPr>
            <a:xfrm>
              <a:off x="10181694" y="529195"/>
              <a:ext cx="1384211" cy="230544"/>
            </a:xfrm>
            <a:prstGeom prst="roundRect">
              <a:avLst/>
            </a:prstGeom>
            <a:solidFill>
              <a:srgbClr val="5B9BD5">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RAID 0</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0" name="Rectangle: Rounded Corners 25">
              <a:extLst>
                <a:ext uri="{FF2B5EF4-FFF2-40B4-BE49-F238E27FC236}">
                  <a16:creationId xmlns:a16="http://schemas.microsoft.com/office/drawing/2014/main" id="{1BBC7A22-164F-4243-B299-0396CE2FC18B}"/>
                </a:ext>
              </a:extLst>
            </p:cNvPr>
            <p:cNvSpPr/>
            <p:nvPr/>
          </p:nvSpPr>
          <p:spPr>
            <a:xfrm>
              <a:off x="10185000" y="868758"/>
              <a:ext cx="634356" cy="222782"/>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1" name="Rectangle: Rounded Corners 25">
              <a:extLst>
                <a:ext uri="{FF2B5EF4-FFF2-40B4-BE49-F238E27FC236}">
                  <a16:creationId xmlns:a16="http://schemas.microsoft.com/office/drawing/2014/main" id="{DFE7D49C-5CCF-49BD-BE47-E4B7D8826D44}"/>
                </a:ext>
              </a:extLst>
            </p:cNvPr>
            <p:cNvSpPr/>
            <p:nvPr/>
          </p:nvSpPr>
          <p:spPr>
            <a:xfrm>
              <a:off x="10931549" y="860996"/>
              <a:ext cx="634356" cy="230544"/>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nvGrpSpPr>
          <p:cNvPr id="3" name="Group 2">
            <a:extLst>
              <a:ext uri="{FF2B5EF4-FFF2-40B4-BE49-F238E27FC236}">
                <a16:creationId xmlns:a16="http://schemas.microsoft.com/office/drawing/2014/main" id="{7EADF7F2-9989-40F4-A6EE-465E475C3B14}"/>
              </a:ext>
            </a:extLst>
          </p:cNvPr>
          <p:cNvGrpSpPr/>
          <p:nvPr/>
        </p:nvGrpSpPr>
        <p:grpSpPr>
          <a:xfrm>
            <a:off x="2766884" y="3319757"/>
            <a:ext cx="1740649" cy="369332"/>
            <a:chOff x="2766884" y="3319757"/>
            <a:chExt cx="1740649" cy="369332"/>
          </a:xfrm>
        </p:grpSpPr>
        <p:sp>
          <p:nvSpPr>
            <p:cNvPr id="43" name="文本框 29">
              <a:extLst>
                <a:ext uri="{FF2B5EF4-FFF2-40B4-BE49-F238E27FC236}">
                  <a16:creationId xmlns:a16="http://schemas.microsoft.com/office/drawing/2014/main" id="{5225868A-7C64-4D62-8D2D-EF5F0E12A4F4}"/>
                </a:ext>
              </a:extLst>
            </p:cNvPr>
            <p:cNvSpPr txBox="1"/>
            <p:nvPr/>
          </p:nvSpPr>
          <p:spPr>
            <a:xfrm>
              <a:off x="3119748" y="3319757"/>
              <a:ext cx="1387785"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grpSp>
          <p:nvGrpSpPr>
            <p:cNvPr id="44" name="Group 43">
              <a:extLst>
                <a:ext uri="{FF2B5EF4-FFF2-40B4-BE49-F238E27FC236}">
                  <a16:creationId xmlns:a16="http://schemas.microsoft.com/office/drawing/2014/main" id="{72A72D29-5763-47D9-BE2E-48B3E7A4CC51}"/>
                </a:ext>
              </a:extLst>
            </p:cNvPr>
            <p:cNvGrpSpPr/>
            <p:nvPr/>
          </p:nvGrpSpPr>
          <p:grpSpPr>
            <a:xfrm>
              <a:off x="2766884" y="3431271"/>
              <a:ext cx="360000" cy="146304"/>
              <a:chOff x="5857417" y="6084275"/>
              <a:chExt cx="360000" cy="146304"/>
            </a:xfrm>
          </p:grpSpPr>
          <p:cxnSp>
            <p:nvCxnSpPr>
              <p:cNvPr id="45" name="直接连接符 28">
                <a:extLst>
                  <a:ext uri="{FF2B5EF4-FFF2-40B4-BE49-F238E27FC236}">
                    <a16:creationId xmlns:a16="http://schemas.microsoft.com/office/drawing/2014/main" id="{3FD622B4-7101-4CA5-9C15-8DBFAD31FFD7}"/>
                  </a:ext>
                </a:extLst>
              </p:cNvPr>
              <p:cNvCxnSpPr>
                <a:cxnSpLocks/>
              </p:cNvCxnSpPr>
              <p:nvPr/>
            </p:nvCxnSpPr>
            <p:spPr>
              <a:xfrm>
                <a:off x="5857417" y="6168314"/>
                <a:ext cx="360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Diamond 45">
                <a:extLst>
                  <a:ext uri="{FF2B5EF4-FFF2-40B4-BE49-F238E27FC236}">
                    <a16:creationId xmlns:a16="http://schemas.microsoft.com/office/drawing/2014/main" id="{0349880B-8750-47DA-83D0-08CCCC10692A}"/>
                  </a:ext>
                </a:extLst>
              </p:cNvPr>
              <p:cNvSpPr/>
              <p:nvPr/>
            </p:nvSpPr>
            <p:spPr>
              <a:xfrm>
                <a:off x="5964265"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 name="Group 4">
            <a:extLst>
              <a:ext uri="{FF2B5EF4-FFF2-40B4-BE49-F238E27FC236}">
                <a16:creationId xmlns:a16="http://schemas.microsoft.com/office/drawing/2014/main" id="{A7AE5E79-7EB9-47C0-B95B-566B1F0FAD14}"/>
              </a:ext>
            </a:extLst>
          </p:cNvPr>
          <p:cNvGrpSpPr/>
          <p:nvPr/>
        </p:nvGrpSpPr>
        <p:grpSpPr>
          <a:xfrm>
            <a:off x="2766884" y="2644055"/>
            <a:ext cx="1942525" cy="369332"/>
            <a:chOff x="2766884" y="2644055"/>
            <a:chExt cx="1942525" cy="369332"/>
          </a:xfrm>
        </p:grpSpPr>
        <p:cxnSp>
          <p:nvCxnSpPr>
            <p:cNvPr id="53" name="直接连接符 32">
              <a:extLst>
                <a:ext uri="{FF2B5EF4-FFF2-40B4-BE49-F238E27FC236}">
                  <a16:creationId xmlns:a16="http://schemas.microsoft.com/office/drawing/2014/main" id="{B4ECC529-5296-4A27-B2AF-FA891CA027A0}"/>
                </a:ext>
              </a:extLst>
            </p:cNvPr>
            <p:cNvCxnSpPr>
              <a:cxnSpLocks/>
            </p:cNvCxnSpPr>
            <p:nvPr/>
          </p:nvCxnSpPr>
          <p:spPr>
            <a:xfrm>
              <a:off x="2766884" y="2828721"/>
              <a:ext cx="323401"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54" name="文本框 33">
              <a:extLst>
                <a:ext uri="{FF2B5EF4-FFF2-40B4-BE49-F238E27FC236}">
                  <a16:creationId xmlns:a16="http://schemas.microsoft.com/office/drawing/2014/main" id="{955A7F88-9756-450F-A035-16A2472BD08A}"/>
                </a:ext>
              </a:extLst>
            </p:cNvPr>
            <p:cNvSpPr txBox="1"/>
            <p:nvPr/>
          </p:nvSpPr>
          <p:spPr>
            <a:xfrm>
              <a:off x="3119748" y="2644055"/>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grpSp>
        <p:nvGrpSpPr>
          <p:cNvPr id="4" name="Group 3">
            <a:extLst>
              <a:ext uri="{FF2B5EF4-FFF2-40B4-BE49-F238E27FC236}">
                <a16:creationId xmlns:a16="http://schemas.microsoft.com/office/drawing/2014/main" id="{7057BB30-92EA-40CC-8221-7B82240C4335}"/>
              </a:ext>
            </a:extLst>
          </p:cNvPr>
          <p:cNvGrpSpPr/>
          <p:nvPr/>
        </p:nvGrpSpPr>
        <p:grpSpPr>
          <a:xfrm>
            <a:off x="2766884" y="2981906"/>
            <a:ext cx="1942525" cy="369332"/>
            <a:chOff x="2766884" y="2933008"/>
            <a:chExt cx="1942525" cy="369332"/>
          </a:xfrm>
        </p:grpSpPr>
        <p:sp>
          <p:nvSpPr>
            <p:cNvPr id="56" name="文本框 33">
              <a:extLst>
                <a:ext uri="{FF2B5EF4-FFF2-40B4-BE49-F238E27FC236}">
                  <a16:creationId xmlns:a16="http://schemas.microsoft.com/office/drawing/2014/main" id="{6386DA94-9FA9-4EEF-BFC6-E00C2D14ACFE}"/>
                </a:ext>
              </a:extLst>
            </p:cNvPr>
            <p:cNvSpPr txBox="1"/>
            <p:nvPr/>
          </p:nvSpPr>
          <p:spPr>
            <a:xfrm>
              <a:off x="3119748" y="2933008"/>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57" name="Group 56">
              <a:extLst>
                <a:ext uri="{FF2B5EF4-FFF2-40B4-BE49-F238E27FC236}">
                  <a16:creationId xmlns:a16="http://schemas.microsoft.com/office/drawing/2014/main" id="{40D90C35-39F0-40B1-97A1-C5BB02332E39}"/>
                </a:ext>
              </a:extLst>
            </p:cNvPr>
            <p:cNvGrpSpPr/>
            <p:nvPr/>
          </p:nvGrpSpPr>
          <p:grpSpPr>
            <a:xfrm>
              <a:off x="2766884" y="3044522"/>
              <a:ext cx="360000" cy="146304"/>
              <a:chOff x="1338803" y="2510290"/>
              <a:chExt cx="360000" cy="146304"/>
            </a:xfrm>
          </p:grpSpPr>
          <p:cxnSp>
            <p:nvCxnSpPr>
              <p:cNvPr id="58" name="直接连接符 32">
                <a:extLst>
                  <a:ext uri="{FF2B5EF4-FFF2-40B4-BE49-F238E27FC236}">
                    <a16:creationId xmlns:a16="http://schemas.microsoft.com/office/drawing/2014/main" id="{347CBC92-7C74-4320-86AB-C95CEEFE2182}"/>
                  </a:ext>
                </a:extLst>
              </p:cNvPr>
              <p:cNvCxnSpPr>
                <a:cxnSpLocks/>
              </p:cNvCxnSpPr>
              <p:nvPr/>
            </p:nvCxnSpPr>
            <p:spPr>
              <a:xfrm>
                <a:off x="1338803" y="2583442"/>
                <a:ext cx="36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riangle 20">
                <a:extLst>
                  <a:ext uri="{FF2B5EF4-FFF2-40B4-BE49-F238E27FC236}">
                    <a16:creationId xmlns:a16="http://schemas.microsoft.com/office/drawing/2014/main" id="{934DAE1B-EE8F-41A3-ABCA-430696B6E0B8}"/>
                  </a:ext>
                </a:extLst>
              </p:cNvPr>
              <p:cNvSpPr/>
              <p:nvPr/>
            </p:nvSpPr>
            <p:spPr>
              <a:xfrm>
                <a:off x="1445651" y="2510290"/>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1" name="Straight Connector 8">
            <a:extLst>
              <a:ext uri="{FF2B5EF4-FFF2-40B4-BE49-F238E27FC236}">
                <a16:creationId xmlns:a16="http://schemas.microsoft.com/office/drawing/2014/main" id="{3FDD04DB-0BE5-4728-A036-3EE81459509F}"/>
              </a:ext>
            </a:extLst>
          </p:cNvPr>
          <p:cNvCxnSpPr>
            <a:cxnSpLocks/>
          </p:cNvCxnSpPr>
          <p:nvPr/>
        </p:nvCxnSpPr>
        <p:spPr>
          <a:xfrm flipV="1">
            <a:off x="1264609" y="2560796"/>
            <a:ext cx="1384771" cy="2561559"/>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62" name="Straight Connector 8">
            <a:extLst>
              <a:ext uri="{FF2B5EF4-FFF2-40B4-BE49-F238E27FC236}">
                <a16:creationId xmlns:a16="http://schemas.microsoft.com/office/drawing/2014/main" id="{AFCF3D24-E869-4D81-8373-330B7E274D4D}"/>
              </a:ext>
            </a:extLst>
          </p:cNvPr>
          <p:cNvCxnSpPr>
            <a:cxnSpLocks/>
          </p:cNvCxnSpPr>
          <p:nvPr/>
        </p:nvCxnSpPr>
        <p:spPr>
          <a:xfrm>
            <a:off x="2623980" y="2560708"/>
            <a:ext cx="2811620" cy="0"/>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63" name="Google Shape;328;p26">
            <a:extLst>
              <a:ext uri="{FF2B5EF4-FFF2-40B4-BE49-F238E27FC236}">
                <a16:creationId xmlns:a16="http://schemas.microsoft.com/office/drawing/2014/main" id="{549F9C2F-9BFC-40C2-BAF2-8B0AEA68A627}"/>
              </a:ext>
            </a:extLst>
          </p:cNvPr>
          <p:cNvSpPr txBox="1"/>
          <p:nvPr/>
        </p:nvSpPr>
        <p:spPr>
          <a:xfrm>
            <a:off x="1509309" y="2202746"/>
            <a:ext cx="4149900" cy="241200"/>
          </a:xfrm>
          <a:prstGeom prst="rect">
            <a:avLst/>
          </a:prstGeom>
          <a:noFill/>
          <a:ln>
            <a:noFill/>
          </a:ln>
        </p:spPr>
        <p:txBody>
          <a:bodyPr spcFirstLastPara="1" wrap="square" lIns="121900" tIns="121900" rIns="121900" bIns="121900" anchor="ctr" anchorCtr="0">
            <a:noAutofit/>
          </a:bodyPr>
          <a:lstStyle/>
          <a:p>
            <a:pPr lvl="0" algn="ctr">
              <a:buSzPts val="2133"/>
            </a:pPr>
            <a:r>
              <a:rPr lang="en-US" sz="2400" b="1" dirty="0">
                <a:solidFill>
                  <a:srgbClr val="C00000"/>
                </a:solidFill>
                <a:latin typeface="Calibri"/>
                <a:ea typeface="Calibri"/>
                <a:cs typeface="Calibri"/>
                <a:sym typeface="Calibri"/>
              </a:rPr>
              <a:t>Raw PM BW</a:t>
            </a:r>
          </a:p>
        </p:txBody>
      </p:sp>
    </p:spTree>
    <p:extLst>
      <p:ext uri="{BB962C8B-B14F-4D97-AF65-F5344CB8AC3E}">
        <p14:creationId xmlns:p14="http://schemas.microsoft.com/office/powerpoint/2010/main" val="563422586"/>
      </p:ext>
    </p:extLst>
  </p:cSld>
  <p:clrMapOvr>
    <a:masterClrMapping/>
  </p:clrMapOvr>
  <mc:AlternateContent xmlns:mc="http://schemas.openxmlformats.org/markup-compatibility/2006" xmlns:p14="http://schemas.microsoft.com/office/powerpoint/2010/main">
    <mc:Choice Requires="p14">
      <p:transition spd="slow" p14:dur="2000" advTm="18473"/>
    </mc:Choice>
    <mc:Fallback xmlns="">
      <p:transition spd="slow" advTm="1847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Google Shape;343;p27"/>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Design goal of </a:t>
            </a:r>
            <a:r>
              <a:rPr lang="en-US" sz="4800" b="1" dirty="0" err="1">
                <a:solidFill>
                  <a:srgbClr val="0F3A5D"/>
                </a:solidFill>
                <a:latin typeface="PT Sans Narrow"/>
                <a:ea typeface="PT Sans Narrow"/>
                <a:cs typeface="PT Sans Narrow"/>
                <a:sym typeface="PT Sans Narrow"/>
              </a:rPr>
              <a:t>OdinFS</a:t>
            </a:r>
            <a:r>
              <a:rPr lang="en-US" sz="4800" b="1" dirty="0">
                <a:solidFill>
                  <a:srgbClr val="0F3A5D"/>
                </a:solidFill>
                <a:latin typeface="PT Sans Narrow"/>
                <a:ea typeface="PT Sans Narrow"/>
                <a:cs typeface="PT Sans Narrow"/>
                <a:sym typeface="PT Sans Narrow"/>
              </a:rPr>
              <a:t>:</a:t>
            </a:r>
            <a:endParaRPr sz="4800" b="1" dirty="0">
              <a:solidFill>
                <a:srgbClr val="0F3A5D"/>
              </a:solidFill>
              <a:latin typeface="PT Sans Narrow"/>
              <a:ea typeface="PT Sans Narrow"/>
              <a:cs typeface="PT Sans Narrow"/>
              <a:sym typeface="PT Sans Narrow"/>
            </a:endParaRPr>
          </a:p>
        </p:txBody>
      </p:sp>
      <p:sp>
        <p:nvSpPr>
          <p:cNvPr id="7" name="Google Shape;2713;gccdabf313d_0_2619">
            <a:extLst>
              <a:ext uri="{FF2B5EF4-FFF2-40B4-BE49-F238E27FC236}">
                <a16:creationId xmlns:a16="http://schemas.microsoft.com/office/drawing/2014/main" id="{0FC4C522-D4BA-4B6E-8C61-389567897ED7}"/>
              </a:ext>
            </a:extLst>
          </p:cNvPr>
          <p:cNvSpPr/>
          <p:nvPr/>
        </p:nvSpPr>
        <p:spPr>
          <a:xfrm>
            <a:off x="838200" y="1837849"/>
            <a:ext cx="10515600" cy="91440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600" dirty="0">
                <a:solidFill>
                  <a:schemeClr val="lt1"/>
                </a:solidFill>
                <a:latin typeface="Calibri" panose="020F0502020204030204" pitchFamily="34" charset="0"/>
                <a:cs typeface="Calibri" panose="020F0502020204030204" pitchFamily="34" charset="0"/>
                <a:sym typeface="Book Antiqua"/>
              </a:rPr>
              <a:t>Maximize PM performance</a:t>
            </a:r>
          </a:p>
        </p:txBody>
      </p:sp>
      <p:sp>
        <p:nvSpPr>
          <p:cNvPr id="8" name="Google Shape;2713;gccdabf313d_0_2619">
            <a:extLst>
              <a:ext uri="{FF2B5EF4-FFF2-40B4-BE49-F238E27FC236}">
                <a16:creationId xmlns:a16="http://schemas.microsoft.com/office/drawing/2014/main" id="{B3AD8136-B375-46E8-BC14-F6D07684D7F0}"/>
              </a:ext>
            </a:extLst>
          </p:cNvPr>
          <p:cNvSpPr/>
          <p:nvPr/>
        </p:nvSpPr>
        <p:spPr>
          <a:xfrm>
            <a:off x="838200" y="3744621"/>
            <a:ext cx="10515600" cy="91440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600" dirty="0">
                <a:solidFill>
                  <a:schemeClr val="lt1"/>
                </a:solidFill>
                <a:latin typeface="Calibri" panose="020F0502020204030204" pitchFamily="34" charset="0"/>
                <a:cs typeface="Calibri" panose="020F0502020204030204" pitchFamily="34" charset="0"/>
                <a:sym typeface="Book Antiqua"/>
              </a:rPr>
              <a:t>Maintain PM performance with concurrent access</a:t>
            </a:r>
          </a:p>
        </p:txBody>
      </p:sp>
      <p:sp>
        <p:nvSpPr>
          <p:cNvPr id="6" name="Google Shape;281;p24">
            <a:extLst>
              <a:ext uri="{FF2B5EF4-FFF2-40B4-BE49-F238E27FC236}">
                <a16:creationId xmlns:a16="http://schemas.microsoft.com/office/drawing/2014/main" id="{B2F2196E-ED2B-4541-A601-E3E40509ED7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solidFill>
                  <a:schemeClr val="tx1"/>
                </a:solidFill>
              </a:rPr>
              <a:t>18</a:t>
            </a:fld>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9674"/>
    </mc:Choice>
    <mc:Fallback xmlns="">
      <p:transition spd="slow" advTm="1967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25"/>
          <p:cNvSpPr txBox="1"/>
          <p:nvPr/>
        </p:nvSpPr>
        <p:spPr>
          <a:xfrm>
            <a:off x="838200" y="365125"/>
            <a:ext cx="10949550" cy="793200"/>
          </a:xfrm>
          <a:prstGeom prst="rect">
            <a:avLst/>
          </a:prstGeom>
          <a:noFill/>
          <a:ln>
            <a:noFill/>
          </a:ln>
        </p:spPr>
        <p:txBody>
          <a:bodyPr spcFirstLastPara="1" wrap="square" lIns="91425" tIns="45700" rIns="91425" bIns="45700" anchor="ctr" anchorCtr="0">
            <a:noAutofit/>
          </a:bodyPr>
          <a:lstStyle/>
          <a:p>
            <a:pPr lvl="0">
              <a:lnSpc>
                <a:spcPct val="90000"/>
              </a:lnSpc>
              <a:tabLst>
                <a:tab pos="2243138" algn="l"/>
              </a:tabLst>
              <a:defRPr/>
            </a:pPr>
            <a:r>
              <a:rPr lang="en-US" sz="4400" b="1" dirty="0">
                <a:solidFill>
                  <a:srgbClr val="0F3A5D"/>
                </a:solidFill>
                <a:latin typeface="PT Sans Narrow"/>
                <a:ea typeface="PT Sans Narrow"/>
                <a:cs typeface="PT Sans Narrow"/>
                <a:sym typeface="PT Sans Narrow"/>
              </a:rPr>
              <a:t>Single NUMA node: Why PM performance collapse</a:t>
            </a:r>
            <a:endParaRPr kumimoji="0" sz="4400" b="1" i="0" u="none" strike="noStrike" kern="0" cap="none" spc="0" normalizeH="0" baseline="0" noProof="0" dirty="0">
              <a:ln>
                <a:noFill/>
              </a:ln>
              <a:solidFill>
                <a:srgbClr val="0F3A5D"/>
              </a:solidFill>
              <a:effectLst/>
              <a:uLnTx/>
              <a:uFillTx/>
              <a:latin typeface="PT Sans Narrow"/>
              <a:ea typeface="PT Sans Narrow"/>
              <a:cs typeface="PT Sans Narrow"/>
              <a:sym typeface="PT Sans Narrow"/>
            </a:endParaRPr>
          </a:p>
        </p:txBody>
      </p:sp>
      <p:pic>
        <p:nvPicPr>
          <p:cNvPr id="302" name="Google Shape;302;p25" descr="Network diagram with solid fill"/>
          <p:cNvPicPr preferRelativeResize="0"/>
          <p:nvPr/>
        </p:nvPicPr>
        <p:blipFill rotWithShape="1">
          <a:blip r:embed="rId4">
            <a:alphaModFix/>
          </a:blip>
          <a:srcRect/>
          <a:stretch/>
        </p:blipFill>
        <p:spPr>
          <a:xfrm rot="-5400000">
            <a:off x="11188368" y="164907"/>
            <a:ext cx="570313" cy="640549"/>
          </a:xfrm>
          <a:prstGeom prst="rect">
            <a:avLst/>
          </a:prstGeom>
          <a:noFill/>
          <a:ln>
            <a:noFill/>
          </a:ln>
        </p:spPr>
      </p:pic>
      <p:sp>
        <p:nvSpPr>
          <p:cNvPr id="304" name="Google Shape;304;p25"/>
          <p:cNvSpPr/>
          <p:nvPr/>
        </p:nvSpPr>
        <p:spPr>
          <a:xfrm>
            <a:off x="11153250" y="770338"/>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a:ea typeface="Calibri"/>
                <a:cs typeface="Calibri"/>
                <a:sym typeface="Calibri"/>
              </a:rPr>
              <a:t>PM</a:t>
            </a: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306" name="Google Shape;30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Calibri"/>
                <a:cs typeface="Calibri"/>
                <a:sym typeface="Calibri"/>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sz="1400" b="0" i="0" u="none" strike="noStrike" kern="0" cap="none" spc="0" normalizeH="0" baseline="0" noProof="0">
              <a:ln>
                <a:noFill/>
              </a:ln>
              <a:solidFill>
                <a:srgbClr val="000000"/>
              </a:solidFill>
              <a:effectLst/>
              <a:uLnTx/>
              <a:uFillTx/>
              <a:latin typeface="Calibri"/>
              <a:cs typeface="Calibri"/>
              <a:sym typeface="Calibri"/>
            </a:endParaRPr>
          </a:p>
        </p:txBody>
      </p:sp>
      <p:graphicFrame>
        <p:nvGraphicFramePr>
          <p:cNvPr id="22" name="Chart 2" title="Chart">
            <a:extLst>
              <a:ext uri="{FF2B5EF4-FFF2-40B4-BE49-F238E27FC236}">
                <a16:creationId xmlns:a16="http://schemas.microsoft.com/office/drawing/2014/main" id="{B37DCF8F-10A7-44E1-B97A-00F3332C2B8A}"/>
              </a:ext>
            </a:extLst>
          </p:cNvPr>
          <p:cNvGraphicFramePr>
            <a:graphicFrameLocks/>
          </p:cNvGraphicFramePr>
          <p:nvPr>
            <p:extLst>
              <p:ext uri="{D42A27DB-BD31-4B8C-83A1-F6EECF244321}">
                <p14:modId xmlns:p14="http://schemas.microsoft.com/office/powerpoint/2010/main" val="3433854224"/>
              </p:ext>
            </p:extLst>
          </p:nvPr>
        </p:nvGraphicFramePr>
        <p:xfrm>
          <a:off x="277200" y="1980000"/>
          <a:ext cx="5472000" cy="4212000"/>
        </p:xfrm>
        <a:graphic>
          <a:graphicData uri="http://schemas.openxmlformats.org/drawingml/2006/chart">
            <c:chart xmlns:c="http://schemas.openxmlformats.org/drawingml/2006/chart" xmlns:r="http://schemas.openxmlformats.org/officeDocument/2006/relationships" r:id="rId5"/>
          </a:graphicData>
        </a:graphic>
      </p:graphicFrame>
      <p:sp>
        <p:nvSpPr>
          <p:cNvPr id="27" name="Google Shape;307;p25">
            <a:extLst>
              <a:ext uri="{FF2B5EF4-FFF2-40B4-BE49-F238E27FC236}">
                <a16:creationId xmlns:a16="http://schemas.microsoft.com/office/drawing/2014/main" id="{B0494DD5-E6F4-40C3-B191-EB733343825B}"/>
              </a:ext>
            </a:extLst>
          </p:cNvPr>
          <p:cNvSpPr txBox="1"/>
          <p:nvPr/>
        </p:nvSpPr>
        <p:spPr>
          <a:xfrm>
            <a:off x="2879038" y="1798560"/>
            <a:ext cx="1171764"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4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cxnSp>
        <p:nvCxnSpPr>
          <p:cNvPr id="33" name="Straight Connector 8">
            <a:extLst>
              <a:ext uri="{FF2B5EF4-FFF2-40B4-BE49-F238E27FC236}">
                <a16:creationId xmlns:a16="http://schemas.microsoft.com/office/drawing/2014/main" id="{F316B284-6BB3-4763-ACC2-6B05F0688B96}"/>
              </a:ext>
            </a:extLst>
          </p:cNvPr>
          <p:cNvCxnSpPr>
            <a:cxnSpLocks/>
          </p:cNvCxnSpPr>
          <p:nvPr/>
        </p:nvCxnSpPr>
        <p:spPr>
          <a:xfrm flipV="1">
            <a:off x="1264609" y="2692650"/>
            <a:ext cx="1313491" cy="2429705"/>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cxnSp>
        <p:nvCxnSpPr>
          <p:cNvPr id="34" name="Straight Connector 8">
            <a:extLst>
              <a:ext uri="{FF2B5EF4-FFF2-40B4-BE49-F238E27FC236}">
                <a16:creationId xmlns:a16="http://schemas.microsoft.com/office/drawing/2014/main" id="{65CEF15B-4819-4416-9A07-798A84284C74}"/>
              </a:ext>
            </a:extLst>
          </p:cNvPr>
          <p:cNvCxnSpPr>
            <a:cxnSpLocks/>
          </p:cNvCxnSpPr>
          <p:nvPr/>
        </p:nvCxnSpPr>
        <p:spPr>
          <a:xfrm flipV="1">
            <a:off x="2565400" y="2692652"/>
            <a:ext cx="2857500" cy="1"/>
          </a:xfrm>
          <a:prstGeom prst="line">
            <a:avLst/>
          </a:prstGeom>
          <a:ln w="50800">
            <a:solidFill>
              <a:srgbClr val="009E73"/>
            </a:solidFill>
          </a:ln>
        </p:spPr>
        <p:style>
          <a:lnRef idx="1">
            <a:schemeClr val="accent2"/>
          </a:lnRef>
          <a:fillRef idx="0">
            <a:schemeClr val="accent2"/>
          </a:fillRef>
          <a:effectRef idx="0">
            <a:schemeClr val="accent2"/>
          </a:effectRef>
          <a:fontRef idx="minor">
            <a:schemeClr val="tx1"/>
          </a:fontRef>
        </p:style>
      </p:cxnSp>
      <p:sp>
        <p:nvSpPr>
          <p:cNvPr id="20" name="Google Shape;2713;gccdabf313d_0_2619">
            <a:extLst>
              <a:ext uri="{FF2B5EF4-FFF2-40B4-BE49-F238E27FC236}">
                <a16:creationId xmlns:a16="http://schemas.microsoft.com/office/drawing/2014/main" id="{5D2D065F-A932-46AF-B92F-CAAD959B87D5}"/>
              </a:ext>
            </a:extLst>
          </p:cNvPr>
          <p:cNvSpPr/>
          <p:nvPr/>
        </p:nvSpPr>
        <p:spPr>
          <a:xfrm>
            <a:off x="6407475" y="2060150"/>
            <a:ext cx="5063025" cy="1226216"/>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Excessive concurrent access </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Wingdings" panose="05000000000000000000" pitchFamily="2" charset="2"/>
              </a:rPr>
              <a:t> </a:t>
            </a: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Wingdings" panose="05000000000000000000" pitchFamily="2" charset="2"/>
              </a:rPr>
              <a:t>PM performance collapse</a:t>
            </a: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endParaRPr>
          </a:p>
        </p:txBody>
      </p:sp>
      <p:sp>
        <p:nvSpPr>
          <p:cNvPr id="15" name="Google Shape;2713;gccdabf313d_0_2619">
            <a:extLst>
              <a:ext uri="{FF2B5EF4-FFF2-40B4-BE49-F238E27FC236}">
                <a16:creationId xmlns:a16="http://schemas.microsoft.com/office/drawing/2014/main" id="{D7966523-DD99-49CF-9806-43A1DAACA4A2}"/>
              </a:ext>
            </a:extLst>
          </p:cNvPr>
          <p:cNvSpPr/>
          <p:nvPr/>
        </p:nvSpPr>
        <p:spPr>
          <a:xfrm>
            <a:off x="6442802" y="4204589"/>
            <a:ext cx="5061600" cy="122760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200" dirty="0">
                <a:solidFill>
                  <a:schemeClr val="lt1"/>
                </a:solidFill>
                <a:latin typeface="Calibri" panose="020F0502020204030204" pitchFamily="34" charset="0"/>
                <a:cs typeface="Calibri" panose="020F0502020204030204" pitchFamily="34" charset="0"/>
                <a:sym typeface="Book Antiqua"/>
              </a:rPr>
              <a:t>On-DIMM cache thrashing</a:t>
            </a:r>
          </a:p>
        </p:txBody>
      </p:sp>
      <p:grpSp>
        <p:nvGrpSpPr>
          <p:cNvPr id="14" name="Group 13">
            <a:extLst>
              <a:ext uri="{FF2B5EF4-FFF2-40B4-BE49-F238E27FC236}">
                <a16:creationId xmlns:a16="http://schemas.microsoft.com/office/drawing/2014/main" id="{6889FEF7-056F-49DA-B5C9-DAF6378A90CD}"/>
              </a:ext>
            </a:extLst>
          </p:cNvPr>
          <p:cNvGrpSpPr/>
          <p:nvPr/>
        </p:nvGrpSpPr>
        <p:grpSpPr>
          <a:xfrm>
            <a:off x="1338803" y="2432026"/>
            <a:ext cx="2033464" cy="369332"/>
            <a:chOff x="1338803" y="2432026"/>
            <a:chExt cx="2033464" cy="369332"/>
          </a:xfrm>
        </p:grpSpPr>
        <p:sp>
          <p:nvSpPr>
            <p:cNvPr id="16" name="文本框 33">
              <a:extLst>
                <a:ext uri="{FF2B5EF4-FFF2-40B4-BE49-F238E27FC236}">
                  <a16:creationId xmlns:a16="http://schemas.microsoft.com/office/drawing/2014/main" id="{554B258F-3721-4BEC-918E-AD2E1B956486}"/>
                </a:ext>
              </a:extLst>
            </p:cNvPr>
            <p:cNvSpPr txBox="1"/>
            <p:nvPr/>
          </p:nvSpPr>
          <p:spPr>
            <a:xfrm>
              <a:off x="1782606" y="2432026"/>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17" name="Group 16">
              <a:extLst>
                <a:ext uri="{FF2B5EF4-FFF2-40B4-BE49-F238E27FC236}">
                  <a16:creationId xmlns:a16="http://schemas.microsoft.com/office/drawing/2014/main" id="{46FFEBC0-AC80-42DB-AD11-0B6BE06D5D76}"/>
                </a:ext>
              </a:extLst>
            </p:cNvPr>
            <p:cNvGrpSpPr/>
            <p:nvPr/>
          </p:nvGrpSpPr>
          <p:grpSpPr>
            <a:xfrm>
              <a:off x="1338803" y="2543540"/>
              <a:ext cx="360000" cy="146304"/>
              <a:chOff x="1338803" y="2510290"/>
              <a:chExt cx="360000" cy="146304"/>
            </a:xfrm>
          </p:grpSpPr>
          <p:cxnSp>
            <p:nvCxnSpPr>
              <p:cNvPr id="18" name="直接连接符 32">
                <a:extLst>
                  <a:ext uri="{FF2B5EF4-FFF2-40B4-BE49-F238E27FC236}">
                    <a16:creationId xmlns:a16="http://schemas.microsoft.com/office/drawing/2014/main" id="{852DC90B-89F3-4556-9E60-9B091E77EE17}"/>
                  </a:ext>
                </a:extLst>
              </p:cNvPr>
              <p:cNvCxnSpPr>
                <a:cxnSpLocks/>
              </p:cNvCxnSpPr>
              <p:nvPr/>
            </p:nvCxnSpPr>
            <p:spPr>
              <a:xfrm>
                <a:off x="1338803" y="2583442"/>
                <a:ext cx="36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riangle 20">
                <a:extLst>
                  <a:ext uri="{FF2B5EF4-FFF2-40B4-BE49-F238E27FC236}">
                    <a16:creationId xmlns:a16="http://schemas.microsoft.com/office/drawing/2014/main" id="{AF5919C4-66AA-49A3-8FB7-399E26969C91}"/>
                  </a:ext>
                </a:extLst>
              </p:cNvPr>
              <p:cNvSpPr/>
              <p:nvPr/>
            </p:nvSpPr>
            <p:spPr>
              <a:xfrm>
                <a:off x="1445651" y="2510290"/>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F154B176-9D9C-4AAE-A034-E35C87FBB4FC}"/>
              </a:ext>
            </a:extLst>
          </p:cNvPr>
          <p:cNvGrpSpPr/>
          <p:nvPr/>
        </p:nvGrpSpPr>
        <p:grpSpPr>
          <a:xfrm>
            <a:off x="1338803" y="2151658"/>
            <a:ext cx="2033464" cy="369332"/>
            <a:chOff x="1338803" y="2151658"/>
            <a:chExt cx="2033464" cy="369332"/>
          </a:xfrm>
        </p:grpSpPr>
        <p:cxnSp>
          <p:nvCxnSpPr>
            <p:cNvPr id="23" name="直接连接符 32">
              <a:extLst>
                <a:ext uri="{FF2B5EF4-FFF2-40B4-BE49-F238E27FC236}">
                  <a16:creationId xmlns:a16="http://schemas.microsoft.com/office/drawing/2014/main" id="{2392F273-EACB-4E6B-B2C5-F1F4109C8064}"/>
                </a:ext>
              </a:extLst>
            </p:cNvPr>
            <p:cNvCxnSpPr>
              <a:cxnSpLocks/>
            </p:cNvCxnSpPr>
            <p:nvPr/>
          </p:nvCxnSpPr>
          <p:spPr>
            <a:xfrm>
              <a:off x="1338803" y="2336324"/>
              <a:ext cx="360000" cy="0"/>
            </a:xfrm>
            <a:prstGeom prst="line">
              <a:avLst/>
            </a:prstGeom>
            <a:ln w="38100">
              <a:solidFill>
                <a:srgbClr val="009E73"/>
              </a:solidFill>
            </a:ln>
          </p:spPr>
          <p:style>
            <a:lnRef idx="1">
              <a:schemeClr val="accent1"/>
            </a:lnRef>
            <a:fillRef idx="0">
              <a:schemeClr val="accent1"/>
            </a:fillRef>
            <a:effectRef idx="0">
              <a:schemeClr val="accent1"/>
            </a:effectRef>
            <a:fontRef idx="minor">
              <a:schemeClr val="tx1"/>
            </a:fontRef>
          </p:style>
        </p:cxnSp>
        <p:sp>
          <p:nvSpPr>
            <p:cNvPr id="24" name="文本框 33">
              <a:extLst>
                <a:ext uri="{FF2B5EF4-FFF2-40B4-BE49-F238E27FC236}">
                  <a16:creationId xmlns:a16="http://schemas.microsoft.com/office/drawing/2014/main" id="{58F6A7BF-16DC-4453-B566-53052CAB75D2}"/>
                </a:ext>
              </a:extLst>
            </p:cNvPr>
            <p:cNvSpPr txBox="1"/>
            <p:nvPr/>
          </p:nvSpPr>
          <p:spPr>
            <a:xfrm>
              <a:off x="1782606" y="2151658"/>
              <a:ext cx="1589661" cy="369332"/>
            </a:xfrm>
            <a:prstGeom prst="rect">
              <a:avLst/>
            </a:prstGeom>
            <a:noFill/>
          </p:spPr>
          <p:txBody>
            <a:bodyPr wrap="square" rtlCol="0">
              <a:spAutoFit/>
            </a:bodyPr>
            <a:lstStyle/>
            <a:p>
              <a:r>
                <a:rPr lang="en-US" sz="1800" dirty="0">
                  <a:solidFill>
                    <a:srgbClr val="434343"/>
                  </a:solidFill>
                  <a:latin typeface="Calibri"/>
                  <a:cs typeface="Calibri"/>
                </a:rPr>
                <a:t>Expectation</a:t>
              </a:r>
              <a:endParaRPr lang="en-CH" sz="1800" dirty="0">
                <a:solidFill>
                  <a:srgbClr val="434343"/>
                </a:solidFill>
                <a:latin typeface="Calibri"/>
                <a:cs typeface="Calibri"/>
              </a:endParaRPr>
            </a:p>
          </p:txBody>
        </p:sp>
      </p:grpSp>
      <p:cxnSp>
        <p:nvCxnSpPr>
          <p:cNvPr id="25" name="Straight Arrow Connector 21">
            <a:extLst>
              <a:ext uri="{FF2B5EF4-FFF2-40B4-BE49-F238E27FC236}">
                <a16:creationId xmlns:a16="http://schemas.microsoft.com/office/drawing/2014/main" id="{C4A7EE55-FB9A-4DE7-8BED-42690AA9385B}"/>
              </a:ext>
            </a:extLst>
          </p:cNvPr>
          <p:cNvCxnSpPr>
            <a:cxnSpLocks/>
          </p:cNvCxnSpPr>
          <p:nvPr/>
        </p:nvCxnSpPr>
        <p:spPr>
          <a:xfrm>
            <a:off x="5439833" y="3081280"/>
            <a:ext cx="0" cy="1645768"/>
          </a:xfrm>
          <a:prstGeom prst="straightConnector1">
            <a:avLst/>
          </a:prstGeom>
          <a:ln w="44450">
            <a:solidFill>
              <a:srgbClr val="C00000"/>
            </a:solidFill>
            <a:tailEnd type="triangle" w="lg" len="lg"/>
          </a:ln>
        </p:spPr>
        <p:style>
          <a:lnRef idx="1">
            <a:schemeClr val="dk1"/>
          </a:lnRef>
          <a:fillRef idx="0">
            <a:schemeClr val="dk1"/>
          </a:fillRef>
          <a:effectRef idx="0">
            <a:schemeClr val="dk1"/>
          </a:effectRef>
          <a:fontRef idx="minor">
            <a:schemeClr val="tx1"/>
          </a:fontRef>
        </p:style>
      </p:cxnSp>
      <p:sp>
        <p:nvSpPr>
          <p:cNvPr id="26" name="文本框 40">
            <a:extLst>
              <a:ext uri="{FF2B5EF4-FFF2-40B4-BE49-F238E27FC236}">
                <a16:creationId xmlns:a16="http://schemas.microsoft.com/office/drawing/2014/main" id="{CAB0D5E6-E826-4271-9F48-9A4C03113C4C}"/>
              </a:ext>
            </a:extLst>
          </p:cNvPr>
          <p:cNvSpPr txBox="1"/>
          <p:nvPr/>
        </p:nvSpPr>
        <p:spPr>
          <a:xfrm>
            <a:off x="4298389" y="3458170"/>
            <a:ext cx="1017234"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11.6x</a:t>
            </a:r>
            <a:endParaRPr lang="en-CH" sz="2400" dirty="0">
              <a:solidFill>
                <a:srgbClr val="C0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67828725"/>
      </p:ext>
    </p:extLst>
  </p:cSld>
  <p:clrMapOvr>
    <a:masterClrMapping/>
  </p:clrMapOvr>
  <mc:AlternateContent xmlns:mc="http://schemas.openxmlformats.org/markup-compatibility/2006" xmlns:p14="http://schemas.microsoft.com/office/powerpoint/2010/main">
    <mc:Choice Requires="p14">
      <p:transition spd="slow" p14:dur="2000" advTm="23951"/>
    </mc:Choice>
    <mc:Fallback xmlns="">
      <p:transition spd="slow" advTm="239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dirty="0"/>
              <a:t>A short time ago, in Silicon Valley…</a:t>
            </a:r>
            <a:endParaRPr dirty="0"/>
          </a:p>
        </p:txBody>
      </p:sp>
      <p:sp>
        <p:nvSpPr>
          <p:cNvPr id="108" name="Google Shape;10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t>2</a:t>
            </a:fld>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4381"/>
    </mc:Choice>
    <mc:Fallback xmlns="">
      <p:transition spd="slow" advTm="43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37"/>
          <p:cNvSpPr/>
          <p:nvPr/>
        </p:nvSpPr>
        <p:spPr>
          <a:xfrm>
            <a:off x="838212" y="2719636"/>
            <a:ext cx="5752114" cy="3314700"/>
          </a:xfrm>
          <a:prstGeom prst="roundRect">
            <a:avLst>
              <a:gd name="adj" fmla="val 16667"/>
            </a:avLst>
          </a:prstGeom>
          <a:solidFill>
            <a:schemeClr val="lt1"/>
          </a:solid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598" name="Google Shape;598;p37"/>
          <p:cNvSpPr/>
          <p:nvPr/>
        </p:nvSpPr>
        <p:spPr>
          <a:xfrm>
            <a:off x="2907282" y="1311827"/>
            <a:ext cx="15561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CPU</a:t>
            </a:r>
            <a:endParaRPr sz="3200" b="1">
              <a:solidFill>
                <a:schemeClr val="dk1"/>
              </a:solidFill>
              <a:latin typeface="Calibri"/>
              <a:ea typeface="Calibri"/>
              <a:cs typeface="Calibri"/>
              <a:sym typeface="Calibri"/>
            </a:endParaRPr>
          </a:p>
        </p:txBody>
      </p:sp>
      <p:sp>
        <p:nvSpPr>
          <p:cNvPr id="599" name="Google Shape;599;p37"/>
          <p:cNvSpPr/>
          <p:nvPr/>
        </p:nvSpPr>
        <p:spPr>
          <a:xfrm>
            <a:off x="1258810" y="4861163"/>
            <a:ext cx="51138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 </a:t>
            </a:r>
            <a:endParaRPr sz="3200" b="1">
              <a:solidFill>
                <a:schemeClr val="dk1"/>
              </a:solidFill>
              <a:latin typeface="Calibri"/>
              <a:ea typeface="Calibri"/>
              <a:cs typeface="Calibri"/>
              <a:sym typeface="Calibri"/>
            </a:endParaRPr>
          </a:p>
        </p:txBody>
      </p:sp>
      <p:cxnSp>
        <p:nvCxnSpPr>
          <p:cNvPr id="600" name="Google Shape;600;p37"/>
          <p:cNvCxnSpPr/>
          <p:nvPr/>
        </p:nvCxnSpPr>
        <p:spPr>
          <a:xfrm rot="10800000">
            <a:off x="3688898" y="3477687"/>
            <a:ext cx="0" cy="1369800"/>
          </a:xfrm>
          <a:prstGeom prst="straightConnector1">
            <a:avLst/>
          </a:prstGeom>
          <a:noFill/>
          <a:ln w="44450" cap="flat" cmpd="sng">
            <a:solidFill>
              <a:schemeClr val="dk1"/>
            </a:solidFill>
            <a:prstDash val="solid"/>
            <a:miter lim="800000"/>
            <a:headEnd type="none" w="sm" len="sm"/>
            <a:tailEnd type="triangle" w="lg" len="lg"/>
          </a:ln>
        </p:spPr>
      </p:cxnSp>
      <p:sp>
        <p:nvSpPr>
          <p:cNvPr id="601" name="Google Shape;601;p37"/>
          <p:cNvSpPr txBox="1"/>
          <p:nvPr/>
        </p:nvSpPr>
        <p:spPr>
          <a:xfrm>
            <a:off x="5589300" y="2784987"/>
            <a:ext cx="10134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Calibri"/>
                <a:ea typeface="Calibri"/>
                <a:cs typeface="Calibri"/>
                <a:sym typeface="Calibri"/>
              </a:rPr>
              <a:t>PM</a:t>
            </a:r>
            <a:endParaRPr sz="2400" b="1" dirty="0">
              <a:solidFill>
                <a:schemeClr val="dk1"/>
              </a:solidFill>
              <a:latin typeface="Calibri"/>
              <a:ea typeface="Calibri"/>
              <a:cs typeface="Calibri"/>
              <a:sym typeface="Calibri"/>
            </a:endParaRPr>
          </a:p>
        </p:txBody>
      </p:sp>
      <p:pic>
        <p:nvPicPr>
          <p:cNvPr id="603" name="Google Shape;603;p37" descr="赛车 纯色填充"/>
          <p:cNvPicPr preferRelativeResize="0">
            <a:picLocks noGrp="1"/>
          </p:cNvPicPr>
          <p:nvPr>
            <p:ph type="body" idx="1"/>
          </p:nvPr>
        </p:nvPicPr>
        <p:blipFill rotWithShape="1">
          <a:blip r:embed="rId4">
            <a:alphaModFix/>
          </a:blip>
          <a:srcRect/>
          <a:stretch/>
        </p:blipFill>
        <p:spPr>
          <a:xfrm>
            <a:off x="4613333" y="996696"/>
            <a:ext cx="1165200" cy="1165200"/>
          </a:xfrm>
          <a:prstGeom prst="rect">
            <a:avLst/>
          </a:prstGeom>
          <a:noFill/>
          <a:ln>
            <a:noFill/>
          </a:ln>
        </p:spPr>
      </p:pic>
      <p:pic>
        <p:nvPicPr>
          <p:cNvPr id="604" name="Google Shape;604;p37" descr="步行 纯色填充"/>
          <p:cNvPicPr preferRelativeResize="0"/>
          <p:nvPr/>
        </p:nvPicPr>
        <p:blipFill rotWithShape="1">
          <a:blip r:embed="rId5">
            <a:alphaModFix/>
          </a:blip>
          <a:srcRect/>
          <a:stretch/>
        </p:blipFill>
        <p:spPr>
          <a:xfrm>
            <a:off x="6617675" y="4614448"/>
            <a:ext cx="914400" cy="914400"/>
          </a:xfrm>
          <a:prstGeom prst="rect">
            <a:avLst/>
          </a:prstGeom>
          <a:noFill/>
          <a:ln>
            <a:noFill/>
          </a:ln>
        </p:spPr>
      </p:pic>
      <p:sp>
        <p:nvSpPr>
          <p:cNvPr id="605" name="Google Shape;605;p37"/>
          <p:cNvSpPr txBox="1"/>
          <p:nvPr/>
        </p:nvSpPr>
        <p:spPr>
          <a:xfrm>
            <a:off x="1904468" y="2927370"/>
            <a:ext cx="10134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Cache</a:t>
            </a:r>
            <a:endParaRPr sz="2400" b="1" dirty="0">
              <a:solidFill>
                <a:schemeClr val="dk1"/>
              </a:solidFill>
              <a:latin typeface="Calibri"/>
              <a:ea typeface="Calibri"/>
              <a:cs typeface="Calibri"/>
              <a:sym typeface="Calibri"/>
            </a:endParaRPr>
          </a:p>
        </p:txBody>
      </p:sp>
      <p:sp>
        <p:nvSpPr>
          <p:cNvPr id="606" name="Google Shape;606;p37"/>
          <p:cNvSpPr txBox="1"/>
          <p:nvPr/>
        </p:nvSpPr>
        <p:spPr>
          <a:xfrm>
            <a:off x="1443496" y="2059867"/>
            <a:ext cx="80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607" name="Google Shape;607;p37"/>
          <p:cNvSpPr txBox="1"/>
          <p:nvPr/>
        </p:nvSpPr>
        <p:spPr>
          <a:xfrm>
            <a:off x="3818384" y="3969330"/>
            <a:ext cx="1285243"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Prefetch</a:t>
            </a:r>
            <a:endParaRPr sz="2400" dirty="0">
              <a:solidFill>
                <a:schemeClr val="dk1"/>
              </a:solidFill>
              <a:latin typeface="Calibri"/>
              <a:ea typeface="Calibri"/>
              <a:cs typeface="Calibri"/>
              <a:sym typeface="Calibri"/>
            </a:endParaRPr>
          </a:p>
        </p:txBody>
      </p:sp>
      <p:sp>
        <p:nvSpPr>
          <p:cNvPr id="608" name="Google Shape;608;p37"/>
          <p:cNvSpPr/>
          <p:nvPr/>
        </p:nvSpPr>
        <p:spPr>
          <a:xfrm>
            <a:off x="1204384" y="3711484"/>
            <a:ext cx="1606750" cy="5013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Prefetcher</a:t>
            </a:r>
            <a:endParaRPr sz="2400" b="1" dirty="0">
              <a:solidFill>
                <a:schemeClr val="dk1"/>
              </a:solidFill>
              <a:latin typeface="Calibri"/>
              <a:ea typeface="Calibri"/>
              <a:cs typeface="Calibri"/>
              <a:sym typeface="Calibri"/>
            </a:endParaRPr>
          </a:p>
        </p:txBody>
      </p:sp>
      <p:sp>
        <p:nvSpPr>
          <p:cNvPr id="609" name="Google Shape;609;p37"/>
          <p:cNvSpPr txBox="1"/>
          <p:nvPr/>
        </p:nvSpPr>
        <p:spPr>
          <a:xfrm>
            <a:off x="2651207" y="5449442"/>
            <a:ext cx="2055000"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3D-Xpoint</a:t>
            </a:r>
            <a:endParaRPr sz="1800" b="1" dirty="0">
              <a:solidFill>
                <a:schemeClr val="dk1"/>
              </a:solidFill>
              <a:latin typeface="Calibri"/>
              <a:ea typeface="Calibri"/>
              <a:cs typeface="Calibri"/>
              <a:sym typeface="Calibri"/>
            </a:endParaRPr>
          </a:p>
        </p:txBody>
      </p:sp>
      <p:sp>
        <p:nvSpPr>
          <p:cNvPr id="610" name="Google Shape;610;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20</a:t>
            </a:fld>
            <a:endParaRPr/>
          </a:p>
        </p:txBody>
      </p:sp>
      <p:sp>
        <p:nvSpPr>
          <p:cNvPr id="612" name="Google Shape;612;p37"/>
          <p:cNvSpPr/>
          <p:nvPr/>
        </p:nvSpPr>
        <p:spPr>
          <a:xfrm>
            <a:off x="3204462"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3" name="Google Shape;613;p37"/>
          <p:cNvSpPr/>
          <p:nvPr/>
        </p:nvSpPr>
        <p:spPr>
          <a:xfrm>
            <a:off x="3460123"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4" name="Google Shape;614;p37"/>
          <p:cNvSpPr/>
          <p:nvPr/>
        </p:nvSpPr>
        <p:spPr>
          <a:xfrm>
            <a:off x="3715784"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5" name="Google Shape;615;p37"/>
          <p:cNvSpPr/>
          <p:nvPr/>
        </p:nvSpPr>
        <p:spPr>
          <a:xfrm>
            <a:off x="3971444"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6" name="Google Shape;616;p37"/>
          <p:cNvSpPr/>
          <p:nvPr/>
        </p:nvSpPr>
        <p:spPr>
          <a:xfrm>
            <a:off x="2195060" y="2032100"/>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7" name="Google Shape;617;p37"/>
          <p:cNvSpPr/>
          <p:nvPr/>
        </p:nvSpPr>
        <p:spPr>
          <a:xfrm>
            <a:off x="2450721" y="2032100"/>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8" name="Google Shape;618;p37"/>
          <p:cNvSpPr/>
          <p:nvPr/>
        </p:nvSpPr>
        <p:spPr>
          <a:xfrm>
            <a:off x="2706382" y="2032100"/>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9" name="Google Shape;619;p37"/>
          <p:cNvSpPr/>
          <p:nvPr/>
        </p:nvSpPr>
        <p:spPr>
          <a:xfrm>
            <a:off x="2962042" y="2032100"/>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20" name="Google Shape;620;p37"/>
          <p:cNvGrpSpPr/>
          <p:nvPr/>
        </p:nvGrpSpPr>
        <p:grpSpPr>
          <a:xfrm>
            <a:off x="3467743" y="1878032"/>
            <a:ext cx="442743" cy="853200"/>
            <a:chOff x="5869803" y="1747325"/>
            <a:chExt cx="442743" cy="853200"/>
          </a:xfrm>
        </p:grpSpPr>
        <p:cxnSp>
          <p:nvCxnSpPr>
            <p:cNvPr id="621" name="Google Shape;621;p37"/>
            <p:cNvCxnSpPr/>
            <p:nvPr/>
          </p:nvCxnSpPr>
          <p:spPr>
            <a:xfrm>
              <a:off x="5869803" y="1747325"/>
              <a:ext cx="0" cy="852000"/>
            </a:xfrm>
            <a:prstGeom prst="straightConnector1">
              <a:avLst/>
            </a:prstGeom>
            <a:noFill/>
            <a:ln w="44450" cap="flat" cmpd="sng">
              <a:solidFill>
                <a:schemeClr val="dk1"/>
              </a:solidFill>
              <a:prstDash val="solid"/>
              <a:miter lim="800000"/>
              <a:headEnd type="none" w="sm" len="sm"/>
              <a:tailEnd type="triangle" w="lg" len="lg"/>
            </a:ln>
          </p:spPr>
        </p:cxnSp>
        <p:cxnSp>
          <p:nvCxnSpPr>
            <p:cNvPr id="622" name="Google Shape;622;p37"/>
            <p:cNvCxnSpPr/>
            <p:nvPr/>
          </p:nvCxnSpPr>
          <p:spPr>
            <a:xfrm rot="10800000">
              <a:off x="6312546" y="1747325"/>
              <a:ext cx="0" cy="853200"/>
            </a:xfrm>
            <a:prstGeom prst="straightConnector1">
              <a:avLst/>
            </a:prstGeom>
            <a:noFill/>
            <a:ln w="44450" cap="flat" cmpd="sng">
              <a:solidFill>
                <a:schemeClr val="dk1"/>
              </a:solidFill>
              <a:prstDash val="solid"/>
              <a:miter lim="800000"/>
              <a:headEnd type="none" w="sm" len="sm"/>
              <a:tailEnd type="triangle" w="lg" len="lg"/>
            </a:ln>
          </p:spPr>
        </p:cxnSp>
      </p:grpSp>
      <p:sp>
        <p:nvSpPr>
          <p:cNvPr id="623" name="Google Shape;623;p37"/>
          <p:cNvSpPr/>
          <p:nvPr/>
        </p:nvSpPr>
        <p:spPr>
          <a:xfrm>
            <a:off x="1938406" y="2814656"/>
            <a:ext cx="2732100" cy="741600"/>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37"/>
          <p:cNvSpPr/>
          <p:nvPr/>
        </p:nvSpPr>
        <p:spPr>
          <a:xfrm>
            <a:off x="7555075" y="1503575"/>
            <a:ext cx="4368600" cy="689700"/>
          </a:xfrm>
          <a:prstGeom prst="roundRect">
            <a:avLst>
              <a:gd name="adj" fmla="val 16667"/>
            </a:avLst>
          </a:prstGeom>
          <a:noFill/>
          <a:ln>
            <a:noFill/>
          </a:ln>
        </p:spPr>
        <p:txBody>
          <a:bodyPr spcFirstLastPara="1" wrap="square" lIns="121900" tIns="121900" rIns="121900" bIns="121900" anchor="t" anchorCtr="0">
            <a:noAutofit/>
          </a:bodyPr>
          <a:lstStyle/>
          <a:p>
            <a:pPr marL="67755" marR="0" lvl="0" algn="l" rtl="0">
              <a:lnSpc>
                <a:spcPct val="100000"/>
              </a:lnSpc>
              <a:spcBef>
                <a:spcPts val="0"/>
              </a:spcBef>
              <a:spcAft>
                <a:spcPts val="0"/>
              </a:spcAft>
              <a:buClr>
                <a:srgbClr val="3F3F3F"/>
              </a:buClr>
              <a:buSzPts val="2533"/>
            </a:pPr>
            <a:endParaRPr sz="2533" dirty="0">
              <a:solidFill>
                <a:srgbClr val="3F3F3F"/>
              </a:solidFill>
              <a:latin typeface="Calibri"/>
              <a:ea typeface="Calibri"/>
              <a:cs typeface="Calibri"/>
              <a:sym typeface="Calibri"/>
            </a:endParaRPr>
          </a:p>
        </p:txBody>
      </p:sp>
      <p:sp>
        <p:nvSpPr>
          <p:cNvPr id="627" name="Google Shape;627;p37"/>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Caching and prefetching in PM</a:t>
            </a:r>
            <a:endParaRPr sz="4800" b="1" dirty="0">
              <a:solidFill>
                <a:srgbClr val="0F3A5D"/>
              </a:solidFill>
              <a:latin typeface="PT Sans Narrow"/>
              <a:ea typeface="PT Sans Narrow"/>
              <a:cs typeface="PT Sans Narrow"/>
              <a:sym typeface="PT Sans Narrow"/>
            </a:endParaRPr>
          </a:p>
        </p:txBody>
      </p:sp>
      <p:sp>
        <p:nvSpPr>
          <p:cNvPr id="33" name="Google Shape;2713;gccdabf313d_0_2619">
            <a:extLst>
              <a:ext uri="{FF2B5EF4-FFF2-40B4-BE49-F238E27FC236}">
                <a16:creationId xmlns:a16="http://schemas.microsoft.com/office/drawing/2014/main" id="{EF05B0F5-C96B-4C9F-8094-B3E8BB590FDA}"/>
              </a:ext>
            </a:extLst>
          </p:cNvPr>
          <p:cNvSpPr/>
          <p:nvPr/>
        </p:nvSpPr>
        <p:spPr>
          <a:xfrm>
            <a:off x="7532075" y="2388981"/>
            <a:ext cx="4368598"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Hide performance gap with caching &amp; prefetching</a:t>
            </a:r>
          </a:p>
        </p:txBody>
      </p:sp>
      <p:sp>
        <p:nvSpPr>
          <p:cNvPr id="602" name="Google Shape;602;p37"/>
          <p:cNvSpPr/>
          <p:nvPr/>
        </p:nvSpPr>
        <p:spPr>
          <a:xfrm>
            <a:off x="2992130" y="2924697"/>
            <a:ext cx="1343100" cy="540000"/>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a:solidFill>
                <a:schemeClr val="dk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5390"/>
    </mc:Choice>
    <mc:Fallback xmlns="">
      <p:transition spd="slow" advTm="253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0"/>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3.54167E-6 4.44444E-6 L -3.54167E-6 -0.28172 " pathEditMode="relative" rAng="0" ptsTypes="AA">
                                      <p:cBhvr>
                                        <p:cTn id="30" dur="2000" fill="hold"/>
                                        <p:tgtEl>
                                          <p:spTgt spid="612"/>
                                        </p:tgtEl>
                                        <p:attrNameLst>
                                          <p:attrName>ppt_x</p:attrName>
                                          <p:attrName>ppt_y</p:attrName>
                                        </p:attrNameLst>
                                      </p:cBhvr>
                                      <p:rCtr x="0" y="-14097"/>
                                    </p:animMotion>
                                  </p:childTnLst>
                                </p:cTn>
                              </p:par>
                              <p:par>
                                <p:cTn id="31" presetID="42" presetClass="path" presetSubtype="0" accel="50000" decel="50000" fill="hold" grpId="0" nodeType="withEffect">
                                  <p:stCondLst>
                                    <p:cond delay="0"/>
                                  </p:stCondLst>
                                  <p:childTnLst>
                                    <p:animMotion origin="layout" path="M -8.33333E-7 4.44444E-6 L -8.33333E-7 -0.28172 " pathEditMode="relative" rAng="0" ptsTypes="AA">
                                      <p:cBhvr>
                                        <p:cTn id="32" dur="2000" fill="hold"/>
                                        <p:tgtEl>
                                          <p:spTgt spid="614"/>
                                        </p:tgtEl>
                                        <p:attrNameLst>
                                          <p:attrName>ppt_x</p:attrName>
                                          <p:attrName>ppt_y</p:attrName>
                                        </p:attrNameLst>
                                      </p:cBhvr>
                                      <p:rCtr x="0" y="-14097"/>
                                    </p:animMotion>
                                  </p:childTnLst>
                                </p:cTn>
                              </p:par>
                              <p:par>
                                <p:cTn id="33" presetID="42" presetClass="path" presetSubtype="0" accel="50000" decel="50000" fill="hold" grpId="0" nodeType="withEffect">
                                  <p:stCondLst>
                                    <p:cond delay="0"/>
                                  </p:stCondLst>
                                  <p:childTnLst>
                                    <p:animMotion origin="layout" path="M 2.91667E-6 4.44444E-6 L 2.91667E-6 -0.28172 " pathEditMode="relative" rAng="0" ptsTypes="AA">
                                      <p:cBhvr>
                                        <p:cTn id="34" dur="2000" fill="hold"/>
                                        <p:tgtEl>
                                          <p:spTgt spid="613"/>
                                        </p:tgtEl>
                                        <p:attrNameLst>
                                          <p:attrName>ppt_x</p:attrName>
                                          <p:attrName>ppt_y</p:attrName>
                                        </p:attrNameLst>
                                      </p:cBhvr>
                                      <p:rCtr x="0" y="-14097"/>
                                    </p:animMotion>
                                  </p:childTnLst>
                                </p:cTn>
                              </p:par>
                              <p:par>
                                <p:cTn id="35" presetID="42" presetClass="path" presetSubtype="0" accel="50000" decel="50000" fill="hold" grpId="0" nodeType="withEffect">
                                  <p:stCondLst>
                                    <p:cond delay="0"/>
                                  </p:stCondLst>
                                  <p:childTnLst>
                                    <p:animMotion origin="layout" path="M -4.375E-6 4.44444E-6 L -4.375E-6 -0.28172 " pathEditMode="relative" rAng="0" ptsTypes="AA">
                                      <p:cBhvr>
                                        <p:cTn id="36" dur="2000" fill="hold"/>
                                        <p:tgtEl>
                                          <p:spTgt spid="615"/>
                                        </p:tgtEl>
                                        <p:attrNameLst>
                                          <p:attrName>ppt_x</p:attrName>
                                          <p:attrName>ppt_y</p:attrName>
                                        </p:attrNameLst>
                                      </p:cBhvr>
                                      <p:rCtr x="0" y="-14097"/>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 grpId="0"/>
      <p:bldP spid="606" grpId="0"/>
      <p:bldP spid="607" grpId="0"/>
      <p:bldP spid="608" grpId="0" animBg="1"/>
      <p:bldP spid="612" grpId="0" animBg="1"/>
      <p:bldP spid="613" grpId="0" animBg="1"/>
      <p:bldP spid="614" grpId="0" animBg="1"/>
      <p:bldP spid="615" grpId="0" animBg="1"/>
      <p:bldP spid="616" grpId="0" animBg="1"/>
      <p:bldP spid="617" grpId="0" animBg="1"/>
      <p:bldP spid="618" grpId="0" animBg="1"/>
      <p:bldP spid="619" grpId="0" animBg="1"/>
      <p:bldP spid="623" grpId="0" animBg="1"/>
      <p:bldP spid="60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cxnSp>
        <p:nvCxnSpPr>
          <p:cNvPr id="767" name="Google Shape;767;p41"/>
          <p:cNvCxnSpPr/>
          <p:nvPr/>
        </p:nvCxnSpPr>
        <p:spPr>
          <a:xfrm>
            <a:off x="2839318" y="1867615"/>
            <a:ext cx="0" cy="852000"/>
          </a:xfrm>
          <a:prstGeom prst="straightConnector1">
            <a:avLst/>
          </a:prstGeom>
          <a:noFill/>
          <a:ln w="44450" cap="flat" cmpd="sng">
            <a:solidFill>
              <a:schemeClr val="dk1"/>
            </a:solidFill>
            <a:prstDash val="solid"/>
            <a:miter lim="800000"/>
            <a:headEnd type="none" w="sm" len="sm"/>
            <a:tailEnd type="triangle" w="lg" len="lg"/>
          </a:ln>
        </p:spPr>
      </p:cxnSp>
      <p:sp>
        <p:nvSpPr>
          <p:cNvPr id="768" name="Google Shape;768;p41"/>
          <p:cNvSpPr/>
          <p:nvPr/>
        </p:nvSpPr>
        <p:spPr>
          <a:xfrm>
            <a:off x="838212" y="2719636"/>
            <a:ext cx="5816100" cy="3314700"/>
          </a:xfrm>
          <a:prstGeom prst="roundRect">
            <a:avLst>
              <a:gd name="adj" fmla="val 16667"/>
            </a:avLst>
          </a:prstGeom>
          <a:solidFill>
            <a:schemeClr val="lt1"/>
          </a:solid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769" name="Google Shape;769;p41"/>
          <p:cNvSpPr/>
          <p:nvPr/>
        </p:nvSpPr>
        <p:spPr>
          <a:xfrm>
            <a:off x="5415232" y="1314710"/>
            <a:ext cx="15561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CPU</a:t>
            </a:r>
            <a:endParaRPr sz="3200" b="1">
              <a:solidFill>
                <a:schemeClr val="dk1"/>
              </a:solidFill>
              <a:latin typeface="Calibri"/>
              <a:ea typeface="Calibri"/>
              <a:cs typeface="Calibri"/>
              <a:sym typeface="Calibri"/>
            </a:endParaRPr>
          </a:p>
        </p:txBody>
      </p:sp>
      <p:sp>
        <p:nvSpPr>
          <p:cNvPr id="770" name="Google Shape;770;p41"/>
          <p:cNvSpPr/>
          <p:nvPr/>
        </p:nvSpPr>
        <p:spPr>
          <a:xfrm>
            <a:off x="1258810" y="4861163"/>
            <a:ext cx="51138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 </a:t>
            </a:r>
            <a:endParaRPr sz="3200" b="1">
              <a:solidFill>
                <a:schemeClr val="dk1"/>
              </a:solidFill>
              <a:latin typeface="Calibri"/>
              <a:ea typeface="Calibri"/>
              <a:cs typeface="Calibri"/>
              <a:sym typeface="Calibri"/>
            </a:endParaRPr>
          </a:p>
        </p:txBody>
      </p:sp>
      <p:sp>
        <p:nvSpPr>
          <p:cNvPr id="772" name="Google Shape;772;p41"/>
          <p:cNvSpPr txBox="1"/>
          <p:nvPr/>
        </p:nvSpPr>
        <p:spPr>
          <a:xfrm>
            <a:off x="5594544" y="2856053"/>
            <a:ext cx="10134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Calibri"/>
                <a:ea typeface="Calibri"/>
                <a:cs typeface="Calibri"/>
                <a:sym typeface="Calibri"/>
              </a:rPr>
              <a:t>PM</a:t>
            </a:r>
            <a:endParaRPr sz="2400" b="1" dirty="0">
              <a:solidFill>
                <a:schemeClr val="dk1"/>
              </a:solidFill>
              <a:latin typeface="Calibri"/>
              <a:ea typeface="Calibri"/>
              <a:cs typeface="Calibri"/>
              <a:sym typeface="Calibri"/>
            </a:endParaRPr>
          </a:p>
        </p:txBody>
      </p:sp>
      <p:sp>
        <p:nvSpPr>
          <p:cNvPr id="774" name="Google Shape;774;p41"/>
          <p:cNvSpPr txBox="1"/>
          <p:nvPr/>
        </p:nvSpPr>
        <p:spPr>
          <a:xfrm>
            <a:off x="1904468" y="2927370"/>
            <a:ext cx="10134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Cache</a:t>
            </a:r>
            <a:endParaRPr sz="2400" b="1">
              <a:solidFill>
                <a:schemeClr val="dk1"/>
              </a:solidFill>
              <a:latin typeface="Calibri"/>
              <a:ea typeface="Calibri"/>
              <a:cs typeface="Calibri"/>
              <a:sym typeface="Calibri"/>
            </a:endParaRPr>
          </a:p>
        </p:txBody>
      </p:sp>
      <p:sp>
        <p:nvSpPr>
          <p:cNvPr id="775" name="Google Shape;775;p41"/>
          <p:cNvSpPr txBox="1"/>
          <p:nvPr/>
        </p:nvSpPr>
        <p:spPr>
          <a:xfrm>
            <a:off x="1185798" y="2004749"/>
            <a:ext cx="80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778" name="Google Shape;778;p41"/>
          <p:cNvSpPr txBox="1"/>
          <p:nvPr/>
        </p:nvSpPr>
        <p:spPr>
          <a:xfrm>
            <a:off x="2651207" y="5449442"/>
            <a:ext cx="20550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dk1"/>
                </a:solidFill>
                <a:latin typeface="Calibri"/>
                <a:ea typeface="Calibri"/>
                <a:cs typeface="Calibri"/>
                <a:sym typeface="Calibri"/>
              </a:rPr>
              <a:t>3D-Xpoint</a:t>
            </a:r>
            <a:endParaRPr sz="2400" b="1" dirty="0">
              <a:solidFill>
                <a:schemeClr val="dk1"/>
              </a:solidFill>
              <a:latin typeface="Calibri"/>
              <a:ea typeface="Calibri"/>
              <a:cs typeface="Calibri"/>
              <a:sym typeface="Calibri"/>
            </a:endParaRPr>
          </a:p>
        </p:txBody>
      </p:sp>
      <p:sp>
        <p:nvSpPr>
          <p:cNvPr id="779" name="Google Shape;779;p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21</a:t>
            </a:fld>
            <a:endParaRPr/>
          </a:p>
        </p:txBody>
      </p:sp>
      <p:sp>
        <p:nvSpPr>
          <p:cNvPr id="780" name="Google Shape;780;p41"/>
          <p:cNvSpPr/>
          <p:nvPr/>
        </p:nvSpPr>
        <p:spPr>
          <a:xfrm>
            <a:off x="1982297" y="2030625"/>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82" name="Google Shape;782;p41"/>
          <p:cNvCxnSpPr/>
          <p:nvPr/>
        </p:nvCxnSpPr>
        <p:spPr>
          <a:xfrm>
            <a:off x="6192118" y="1867615"/>
            <a:ext cx="0" cy="852000"/>
          </a:xfrm>
          <a:prstGeom prst="straightConnector1">
            <a:avLst/>
          </a:prstGeom>
          <a:noFill/>
          <a:ln w="44450" cap="flat" cmpd="sng">
            <a:solidFill>
              <a:schemeClr val="dk1"/>
            </a:solidFill>
            <a:prstDash val="solid"/>
            <a:miter lim="800000"/>
            <a:headEnd type="none" w="sm" len="sm"/>
            <a:tailEnd type="triangle" w="lg" len="lg"/>
          </a:ln>
        </p:spPr>
      </p:cxnSp>
      <p:sp>
        <p:nvSpPr>
          <p:cNvPr id="786" name="Google Shape;786;p41"/>
          <p:cNvSpPr/>
          <p:nvPr/>
        </p:nvSpPr>
        <p:spPr>
          <a:xfrm>
            <a:off x="3738832" y="1314710"/>
            <a:ext cx="15561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CPU</a:t>
            </a:r>
            <a:endParaRPr sz="3200" b="1">
              <a:solidFill>
                <a:schemeClr val="dk1"/>
              </a:solidFill>
              <a:latin typeface="Calibri"/>
              <a:ea typeface="Calibri"/>
              <a:cs typeface="Calibri"/>
              <a:sym typeface="Calibri"/>
            </a:endParaRPr>
          </a:p>
        </p:txBody>
      </p:sp>
      <p:cxnSp>
        <p:nvCxnSpPr>
          <p:cNvPr id="787" name="Google Shape;787;p41"/>
          <p:cNvCxnSpPr/>
          <p:nvPr/>
        </p:nvCxnSpPr>
        <p:spPr>
          <a:xfrm>
            <a:off x="4515718" y="1867615"/>
            <a:ext cx="0" cy="852000"/>
          </a:xfrm>
          <a:prstGeom prst="straightConnector1">
            <a:avLst/>
          </a:prstGeom>
          <a:noFill/>
          <a:ln w="44450" cap="flat" cmpd="sng">
            <a:solidFill>
              <a:schemeClr val="dk1"/>
            </a:solidFill>
            <a:prstDash val="solid"/>
            <a:miter lim="800000"/>
            <a:headEnd type="none" w="sm" len="sm"/>
            <a:tailEnd type="triangle" w="lg" len="lg"/>
          </a:ln>
        </p:spPr>
      </p:cxnSp>
      <p:sp>
        <p:nvSpPr>
          <p:cNvPr id="788" name="Google Shape;788;p41"/>
          <p:cNvSpPr/>
          <p:nvPr/>
        </p:nvSpPr>
        <p:spPr>
          <a:xfrm>
            <a:off x="2062432" y="1314710"/>
            <a:ext cx="15561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CPU</a:t>
            </a:r>
            <a:endParaRPr sz="3200" b="1">
              <a:solidFill>
                <a:schemeClr val="dk1"/>
              </a:solidFill>
              <a:latin typeface="Calibri"/>
              <a:ea typeface="Calibri"/>
              <a:cs typeface="Calibri"/>
              <a:sym typeface="Calibri"/>
            </a:endParaRPr>
          </a:p>
        </p:txBody>
      </p:sp>
      <p:cxnSp>
        <p:nvCxnSpPr>
          <p:cNvPr id="789" name="Google Shape;789;p41"/>
          <p:cNvCxnSpPr/>
          <p:nvPr/>
        </p:nvCxnSpPr>
        <p:spPr>
          <a:xfrm>
            <a:off x="1162918" y="1867615"/>
            <a:ext cx="0" cy="852000"/>
          </a:xfrm>
          <a:prstGeom prst="straightConnector1">
            <a:avLst/>
          </a:prstGeom>
          <a:noFill/>
          <a:ln w="44450" cap="flat" cmpd="sng">
            <a:solidFill>
              <a:schemeClr val="dk1"/>
            </a:solidFill>
            <a:prstDash val="solid"/>
            <a:miter lim="800000"/>
            <a:headEnd type="none" w="sm" len="sm"/>
            <a:tailEnd type="triangle" w="lg" len="lg"/>
          </a:ln>
        </p:spPr>
      </p:cxnSp>
      <p:sp>
        <p:nvSpPr>
          <p:cNvPr id="790" name="Google Shape;790;p41"/>
          <p:cNvSpPr/>
          <p:nvPr/>
        </p:nvSpPr>
        <p:spPr>
          <a:xfrm>
            <a:off x="386032" y="1314710"/>
            <a:ext cx="1556100" cy="5499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CPU</a:t>
            </a:r>
            <a:endParaRPr sz="3200" b="1">
              <a:solidFill>
                <a:schemeClr val="dk1"/>
              </a:solidFill>
              <a:latin typeface="Calibri"/>
              <a:ea typeface="Calibri"/>
              <a:cs typeface="Calibri"/>
              <a:sym typeface="Calibri"/>
            </a:endParaRPr>
          </a:p>
        </p:txBody>
      </p:sp>
      <p:sp>
        <p:nvSpPr>
          <p:cNvPr id="791" name="Google Shape;791;p41"/>
          <p:cNvSpPr txBox="1"/>
          <p:nvPr/>
        </p:nvSpPr>
        <p:spPr>
          <a:xfrm>
            <a:off x="2967496" y="2004749"/>
            <a:ext cx="80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792" name="Google Shape;792;p41"/>
          <p:cNvSpPr/>
          <p:nvPr/>
        </p:nvSpPr>
        <p:spPr>
          <a:xfrm>
            <a:off x="3719060" y="2030625"/>
            <a:ext cx="199800" cy="526500"/>
          </a:xfrm>
          <a:prstGeom prst="rect">
            <a:avLst/>
          </a:prstGeom>
          <a:solidFill>
            <a:srgbClr val="E09A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41"/>
          <p:cNvSpPr txBox="1"/>
          <p:nvPr/>
        </p:nvSpPr>
        <p:spPr>
          <a:xfrm>
            <a:off x="4567696" y="2004749"/>
            <a:ext cx="80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795" name="Google Shape;795;p41"/>
          <p:cNvSpPr/>
          <p:nvPr/>
        </p:nvSpPr>
        <p:spPr>
          <a:xfrm>
            <a:off x="5319260" y="2030625"/>
            <a:ext cx="199800" cy="526500"/>
          </a:xfrm>
          <a:prstGeom prst="rect">
            <a:avLst/>
          </a:prstGeom>
          <a:solidFill>
            <a:srgbClr val="8888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7" name="Google Shape;797;p41"/>
          <p:cNvSpPr txBox="1"/>
          <p:nvPr/>
        </p:nvSpPr>
        <p:spPr>
          <a:xfrm>
            <a:off x="6203394" y="2045229"/>
            <a:ext cx="809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798" name="Google Shape;798;p41"/>
          <p:cNvSpPr/>
          <p:nvPr/>
        </p:nvSpPr>
        <p:spPr>
          <a:xfrm>
            <a:off x="6925195" y="2030625"/>
            <a:ext cx="199800" cy="5265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7" name="Google Shape;807;p41"/>
          <p:cNvSpPr/>
          <p:nvPr/>
        </p:nvSpPr>
        <p:spPr>
          <a:xfrm>
            <a:off x="2252269" y="2030625"/>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9" name="Google Shape;809;p41"/>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Wingdings" panose="05000000000000000000" pitchFamily="2" charset="2"/>
              </a:rPr>
              <a:t>PM cache thrashing due to concurrent access</a:t>
            </a:r>
            <a:endParaRPr sz="4800" b="1" dirty="0">
              <a:solidFill>
                <a:srgbClr val="0F3A5D"/>
              </a:solidFill>
              <a:latin typeface="PT Sans Narrow"/>
              <a:ea typeface="PT Sans Narrow"/>
              <a:cs typeface="PT Sans Narrow"/>
              <a:sym typeface="PT Sans Narrow"/>
            </a:endParaRPr>
          </a:p>
        </p:txBody>
      </p:sp>
      <p:cxnSp>
        <p:nvCxnSpPr>
          <p:cNvPr id="45" name="Google Shape;600;p37">
            <a:extLst>
              <a:ext uri="{FF2B5EF4-FFF2-40B4-BE49-F238E27FC236}">
                <a16:creationId xmlns:a16="http://schemas.microsoft.com/office/drawing/2014/main" id="{7CC2CD50-4721-42B4-8EFC-AA24160C0CCD}"/>
              </a:ext>
            </a:extLst>
          </p:cNvPr>
          <p:cNvCxnSpPr/>
          <p:nvPr/>
        </p:nvCxnSpPr>
        <p:spPr>
          <a:xfrm rot="10800000">
            <a:off x="3688898" y="3477687"/>
            <a:ext cx="0" cy="1369800"/>
          </a:xfrm>
          <a:prstGeom prst="straightConnector1">
            <a:avLst/>
          </a:prstGeom>
          <a:noFill/>
          <a:ln w="44450" cap="flat" cmpd="sng">
            <a:solidFill>
              <a:schemeClr val="dk1"/>
            </a:solidFill>
            <a:prstDash val="solid"/>
            <a:miter lim="800000"/>
            <a:headEnd type="none" w="sm" len="sm"/>
            <a:tailEnd type="triangle" w="lg" len="lg"/>
          </a:ln>
        </p:spPr>
      </p:cxnSp>
      <p:sp>
        <p:nvSpPr>
          <p:cNvPr id="46" name="Google Shape;607;p37">
            <a:extLst>
              <a:ext uri="{FF2B5EF4-FFF2-40B4-BE49-F238E27FC236}">
                <a16:creationId xmlns:a16="http://schemas.microsoft.com/office/drawing/2014/main" id="{F5CFBE89-C562-4AC8-BE96-582B1E95DF84}"/>
              </a:ext>
            </a:extLst>
          </p:cNvPr>
          <p:cNvSpPr txBox="1"/>
          <p:nvPr/>
        </p:nvSpPr>
        <p:spPr>
          <a:xfrm>
            <a:off x="3818384" y="3969330"/>
            <a:ext cx="128524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a:t>
            </a:r>
            <a:endParaRPr sz="2400" dirty="0">
              <a:solidFill>
                <a:schemeClr val="dk1"/>
              </a:solidFill>
              <a:latin typeface="Calibri"/>
              <a:ea typeface="Calibri"/>
              <a:cs typeface="Calibri"/>
              <a:sym typeface="Calibri"/>
            </a:endParaRPr>
          </a:p>
        </p:txBody>
      </p:sp>
      <p:sp>
        <p:nvSpPr>
          <p:cNvPr id="47" name="Google Shape;608;p37">
            <a:extLst>
              <a:ext uri="{FF2B5EF4-FFF2-40B4-BE49-F238E27FC236}">
                <a16:creationId xmlns:a16="http://schemas.microsoft.com/office/drawing/2014/main" id="{35B5A41E-079E-4E6B-9CB5-6ADB90357975}"/>
              </a:ext>
            </a:extLst>
          </p:cNvPr>
          <p:cNvSpPr/>
          <p:nvPr/>
        </p:nvSpPr>
        <p:spPr>
          <a:xfrm>
            <a:off x="1204384" y="3711484"/>
            <a:ext cx="1606750" cy="501300"/>
          </a:xfrm>
          <a:prstGeom prst="roundRect">
            <a:avLst>
              <a:gd name="adj" fmla="val 16667"/>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Prefetcher</a:t>
            </a:r>
            <a:endParaRPr sz="2400" b="1" dirty="0">
              <a:solidFill>
                <a:schemeClr val="dk1"/>
              </a:solidFill>
              <a:latin typeface="Calibri"/>
              <a:ea typeface="Calibri"/>
              <a:cs typeface="Calibri"/>
              <a:sym typeface="Calibri"/>
            </a:endParaRPr>
          </a:p>
        </p:txBody>
      </p:sp>
      <p:sp>
        <p:nvSpPr>
          <p:cNvPr id="39" name="Google Shape;2713;gccdabf313d_0_2619">
            <a:extLst>
              <a:ext uri="{FF2B5EF4-FFF2-40B4-BE49-F238E27FC236}">
                <a16:creationId xmlns:a16="http://schemas.microsoft.com/office/drawing/2014/main" id="{A023B797-EB58-4442-95F3-6D4FEBDB8362}"/>
              </a:ext>
            </a:extLst>
          </p:cNvPr>
          <p:cNvSpPr/>
          <p:nvPr/>
        </p:nvSpPr>
        <p:spPr>
          <a:xfrm>
            <a:off x="7532075" y="3882162"/>
            <a:ext cx="4368598"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600" dirty="0">
                <a:solidFill>
                  <a:schemeClr val="lt1"/>
                </a:solidFill>
                <a:latin typeface="Calibri" panose="020F0502020204030204" pitchFamily="34" charset="0"/>
                <a:cs typeface="Calibri" panose="020F0502020204030204" pitchFamily="34" charset="0"/>
                <a:sym typeface="Book Antiqua"/>
              </a:rPr>
              <a:t>Excessive concurrent access </a:t>
            </a:r>
          </a:p>
          <a:p>
            <a:pPr>
              <a:buClr>
                <a:srgbClr val="000000"/>
              </a:buClr>
              <a:buSzPts val="3600"/>
            </a:pPr>
            <a:r>
              <a:rPr lang="en-US" sz="2600" dirty="0">
                <a:solidFill>
                  <a:schemeClr val="lt1"/>
                </a:solidFill>
                <a:latin typeface="Calibri" panose="020F0502020204030204" pitchFamily="34" charset="0"/>
                <a:cs typeface="Calibri" panose="020F0502020204030204" pitchFamily="34" charset="0"/>
                <a:sym typeface="Wingdings" panose="05000000000000000000" pitchFamily="2" charset="2"/>
              </a:rPr>
              <a:t> PM cache thrashing</a:t>
            </a:r>
            <a:endParaRPr lang="en-US" sz="2600" dirty="0">
              <a:solidFill>
                <a:schemeClr val="lt1"/>
              </a:solidFill>
              <a:latin typeface="Calibri" panose="020F0502020204030204" pitchFamily="34" charset="0"/>
              <a:cs typeface="Calibri" panose="020F0502020204030204" pitchFamily="34" charset="0"/>
              <a:sym typeface="Book Antiqua"/>
            </a:endParaRPr>
          </a:p>
        </p:txBody>
      </p:sp>
      <p:sp>
        <p:nvSpPr>
          <p:cNvPr id="40" name="Google Shape;2713;gccdabf313d_0_2619">
            <a:extLst>
              <a:ext uri="{FF2B5EF4-FFF2-40B4-BE49-F238E27FC236}">
                <a16:creationId xmlns:a16="http://schemas.microsoft.com/office/drawing/2014/main" id="{DD9191CC-708D-4852-A920-6366D2EE84D6}"/>
              </a:ext>
            </a:extLst>
          </p:cNvPr>
          <p:cNvSpPr/>
          <p:nvPr/>
        </p:nvSpPr>
        <p:spPr>
          <a:xfrm>
            <a:off x="7532075" y="2388981"/>
            <a:ext cx="4368598"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SzPts val="3600"/>
            </a:pPr>
            <a:r>
              <a:rPr lang="en-US" sz="2800" dirty="0">
                <a:solidFill>
                  <a:schemeClr val="lt1"/>
                </a:solidFill>
                <a:latin typeface="Calibri" panose="020F0502020204030204" pitchFamily="34" charset="0"/>
                <a:cs typeface="Calibri" panose="020F0502020204030204" pitchFamily="34" charset="0"/>
                <a:sym typeface="Book Antiqua"/>
              </a:rPr>
              <a:t>Hide performance gap with caching &amp; prefetching</a:t>
            </a:r>
          </a:p>
        </p:txBody>
      </p:sp>
      <p:sp>
        <p:nvSpPr>
          <p:cNvPr id="32" name="Google Shape;792;p41">
            <a:extLst>
              <a:ext uri="{FF2B5EF4-FFF2-40B4-BE49-F238E27FC236}">
                <a16:creationId xmlns:a16="http://schemas.microsoft.com/office/drawing/2014/main" id="{FB39D95D-6A39-4B4A-A947-6D6EF67D0888}"/>
              </a:ext>
            </a:extLst>
          </p:cNvPr>
          <p:cNvSpPr/>
          <p:nvPr/>
        </p:nvSpPr>
        <p:spPr>
          <a:xfrm>
            <a:off x="3955689" y="2030625"/>
            <a:ext cx="199800" cy="526500"/>
          </a:xfrm>
          <a:prstGeom prst="rect">
            <a:avLst/>
          </a:prstGeom>
          <a:solidFill>
            <a:srgbClr val="E09A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602;p37">
            <a:extLst>
              <a:ext uri="{FF2B5EF4-FFF2-40B4-BE49-F238E27FC236}">
                <a16:creationId xmlns:a16="http://schemas.microsoft.com/office/drawing/2014/main" id="{8899F1CB-1A3C-4ED9-B4DE-8519F551310F}"/>
              </a:ext>
            </a:extLst>
          </p:cNvPr>
          <p:cNvSpPr/>
          <p:nvPr/>
        </p:nvSpPr>
        <p:spPr>
          <a:xfrm>
            <a:off x="2992130" y="2924697"/>
            <a:ext cx="1343100" cy="540000"/>
          </a:xfrm>
          <a:prstGeom prst="roundRect">
            <a:avLst>
              <a:gd name="adj" fmla="val 16667"/>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a:solidFill>
                <a:schemeClr val="dk1"/>
              </a:solidFill>
              <a:latin typeface="Calibri"/>
              <a:ea typeface="Calibri"/>
              <a:cs typeface="Calibri"/>
              <a:sym typeface="Calibri"/>
            </a:endParaRPr>
          </a:p>
        </p:txBody>
      </p:sp>
      <p:sp>
        <p:nvSpPr>
          <p:cNvPr id="38" name="Google Shape;612;p37">
            <a:extLst>
              <a:ext uri="{FF2B5EF4-FFF2-40B4-BE49-F238E27FC236}">
                <a16:creationId xmlns:a16="http://schemas.microsoft.com/office/drawing/2014/main" id="{80346C63-D6F6-483A-8CC1-6869193507B6}"/>
              </a:ext>
            </a:extLst>
          </p:cNvPr>
          <p:cNvSpPr/>
          <p:nvPr/>
        </p:nvSpPr>
        <p:spPr>
          <a:xfrm>
            <a:off x="3204462" y="2929411"/>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 name="Google Shape;613;p37">
            <a:extLst>
              <a:ext uri="{FF2B5EF4-FFF2-40B4-BE49-F238E27FC236}">
                <a16:creationId xmlns:a16="http://schemas.microsoft.com/office/drawing/2014/main" id="{5E66F684-97EA-4911-8303-247784EEA7D0}"/>
              </a:ext>
            </a:extLst>
          </p:cNvPr>
          <p:cNvSpPr/>
          <p:nvPr/>
        </p:nvSpPr>
        <p:spPr>
          <a:xfrm>
            <a:off x="3460123" y="2929411"/>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614;p37">
            <a:extLst>
              <a:ext uri="{FF2B5EF4-FFF2-40B4-BE49-F238E27FC236}">
                <a16:creationId xmlns:a16="http://schemas.microsoft.com/office/drawing/2014/main" id="{822694E2-5A03-4636-ADFA-BF19E30F45F8}"/>
              </a:ext>
            </a:extLst>
          </p:cNvPr>
          <p:cNvSpPr/>
          <p:nvPr/>
        </p:nvSpPr>
        <p:spPr>
          <a:xfrm>
            <a:off x="3715784" y="2929411"/>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615;p37">
            <a:extLst>
              <a:ext uri="{FF2B5EF4-FFF2-40B4-BE49-F238E27FC236}">
                <a16:creationId xmlns:a16="http://schemas.microsoft.com/office/drawing/2014/main" id="{835BD229-352B-4EAD-AED8-C516A388CF69}"/>
              </a:ext>
            </a:extLst>
          </p:cNvPr>
          <p:cNvSpPr/>
          <p:nvPr/>
        </p:nvSpPr>
        <p:spPr>
          <a:xfrm>
            <a:off x="3971444" y="2929411"/>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792;p41">
            <a:extLst>
              <a:ext uri="{FF2B5EF4-FFF2-40B4-BE49-F238E27FC236}">
                <a16:creationId xmlns:a16="http://schemas.microsoft.com/office/drawing/2014/main" id="{BCC58C0F-079B-4BE3-BEC3-E96E45DE43FF}"/>
              </a:ext>
            </a:extLst>
          </p:cNvPr>
          <p:cNvSpPr/>
          <p:nvPr/>
        </p:nvSpPr>
        <p:spPr>
          <a:xfrm>
            <a:off x="3454709" y="2929411"/>
            <a:ext cx="199800" cy="526500"/>
          </a:xfrm>
          <a:prstGeom prst="rect">
            <a:avLst/>
          </a:prstGeom>
          <a:solidFill>
            <a:srgbClr val="E09A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795;p41">
            <a:extLst>
              <a:ext uri="{FF2B5EF4-FFF2-40B4-BE49-F238E27FC236}">
                <a16:creationId xmlns:a16="http://schemas.microsoft.com/office/drawing/2014/main" id="{7F01E3FC-C053-4E30-9329-26281A3A82F4}"/>
              </a:ext>
            </a:extLst>
          </p:cNvPr>
          <p:cNvSpPr/>
          <p:nvPr/>
        </p:nvSpPr>
        <p:spPr>
          <a:xfrm>
            <a:off x="3712635" y="2929411"/>
            <a:ext cx="199800" cy="526500"/>
          </a:xfrm>
          <a:prstGeom prst="rect">
            <a:avLst/>
          </a:prstGeom>
          <a:solidFill>
            <a:srgbClr val="88888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 name="Google Shape;798;p41">
            <a:extLst>
              <a:ext uri="{FF2B5EF4-FFF2-40B4-BE49-F238E27FC236}">
                <a16:creationId xmlns:a16="http://schemas.microsoft.com/office/drawing/2014/main" id="{65F9B341-4921-4B24-88A1-5E2D43528609}"/>
              </a:ext>
            </a:extLst>
          </p:cNvPr>
          <p:cNvSpPr/>
          <p:nvPr/>
        </p:nvSpPr>
        <p:spPr>
          <a:xfrm>
            <a:off x="3968274" y="2929411"/>
            <a:ext cx="199800" cy="5265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 name="Google Shape;792;p41">
            <a:extLst>
              <a:ext uri="{FF2B5EF4-FFF2-40B4-BE49-F238E27FC236}">
                <a16:creationId xmlns:a16="http://schemas.microsoft.com/office/drawing/2014/main" id="{2184FA20-10EE-4950-9381-9E7A4A247867}"/>
              </a:ext>
            </a:extLst>
          </p:cNvPr>
          <p:cNvSpPr/>
          <p:nvPr/>
        </p:nvSpPr>
        <p:spPr>
          <a:xfrm>
            <a:off x="3202197" y="2929411"/>
            <a:ext cx="199800" cy="526500"/>
          </a:xfrm>
          <a:prstGeom prst="rect">
            <a:avLst/>
          </a:prstGeom>
          <a:solidFill>
            <a:srgbClr val="E09A0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612;p37">
            <a:extLst>
              <a:ext uri="{FF2B5EF4-FFF2-40B4-BE49-F238E27FC236}">
                <a16:creationId xmlns:a16="http://schemas.microsoft.com/office/drawing/2014/main" id="{16F82979-948F-4162-9945-2186696F26C2}"/>
              </a:ext>
            </a:extLst>
          </p:cNvPr>
          <p:cNvSpPr/>
          <p:nvPr/>
        </p:nvSpPr>
        <p:spPr>
          <a:xfrm>
            <a:off x="3204462"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613;p37">
            <a:extLst>
              <a:ext uri="{FF2B5EF4-FFF2-40B4-BE49-F238E27FC236}">
                <a16:creationId xmlns:a16="http://schemas.microsoft.com/office/drawing/2014/main" id="{EDBB4812-EC2D-4CD9-8DF3-452D84198BCE}"/>
              </a:ext>
            </a:extLst>
          </p:cNvPr>
          <p:cNvSpPr/>
          <p:nvPr/>
        </p:nvSpPr>
        <p:spPr>
          <a:xfrm>
            <a:off x="3460123"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 name="Google Shape;614;p37">
            <a:extLst>
              <a:ext uri="{FF2B5EF4-FFF2-40B4-BE49-F238E27FC236}">
                <a16:creationId xmlns:a16="http://schemas.microsoft.com/office/drawing/2014/main" id="{D0A62B41-F9DF-4565-A906-775DA9691229}"/>
              </a:ext>
            </a:extLst>
          </p:cNvPr>
          <p:cNvSpPr/>
          <p:nvPr/>
        </p:nvSpPr>
        <p:spPr>
          <a:xfrm>
            <a:off x="3715784"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615;p37">
            <a:extLst>
              <a:ext uri="{FF2B5EF4-FFF2-40B4-BE49-F238E27FC236}">
                <a16:creationId xmlns:a16="http://schemas.microsoft.com/office/drawing/2014/main" id="{79793D0C-CB49-4021-98E2-6ECDC49115E4}"/>
              </a:ext>
            </a:extLst>
          </p:cNvPr>
          <p:cNvSpPr/>
          <p:nvPr/>
        </p:nvSpPr>
        <p:spPr>
          <a:xfrm>
            <a:off x="3971444" y="4875177"/>
            <a:ext cx="199800" cy="526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1747"/>
    </mc:Choice>
    <mc:Fallback xmlns="">
      <p:transition spd="slow" advTm="217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xit"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42" presetClass="path" presetSubtype="0" accel="50000" decel="50000" fill="hold" grpId="0" nodeType="withEffect">
                                  <p:stCondLst>
                                    <p:cond delay="0"/>
                                  </p:stCondLst>
                                  <p:childTnLst>
                                    <p:animMotion origin="layout" path="M -3.54167E-6 4.44444E-6 L -3.54167E-6 -0.28172 " pathEditMode="relative" rAng="0" ptsTypes="AA">
                                      <p:cBhvr>
                                        <p:cTn id="58" dur="2000" fill="hold"/>
                                        <p:tgtEl>
                                          <p:spTgt spid="52"/>
                                        </p:tgtEl>
                                        <p:attrNameLst>
                                          <p:attrName>ppt_x</p:attrName>
                                          <p:attrName>ppt_y</p:attrName>
                                        </p:attrNameLst>
                                      </p:cBhvr>
                                      <p:rCtr x="0" y="-14097"/>
                                    </p:animMotion>
                                  </p:childTnLst>
                                </p:cTn>
                              </p:par>
                              <p:par>
                                <p:cTn id="59" presetID="42" presetClass="path" presetSubtype="0" accel="50000" decel="50000" fill="hold" grpId="0" nodeType="withEffect">
                                  <p:stCondLst>
                                    <p:cond delay="0"/>
                                  </p:stCondLst>
                                  <p:childTnLst>
                                    <p:animMotion origin="layout" path="M -8.33333E-7 4.44444E-6 L -8.33333E-7 -0.28172 " pathEditMode="relative" rAng="0" ptsTypes="AA">
                                      <p:cBhvr>
                                        <p:cTn id="60" dur="2000" fill="hold"/>
                                        <p:tgtEl>
                                          <p:spTgt spid="54"/>
                                        </p:tgtEl>
                                        <p:attrNameLst>
                                          <p:attrName>ppt_x</p:attrName>
                                          <p:attrName>ppt_y</p:attrName>
                                        </p:attrNameLst>
                                      </p:cBhvr>
                                      <p:rCtr x="0" y="-14097"/>
                                    </p:animMotion>
                                  </p:childTnLst>
                                </p:cTn>
                              </p:par>
                              <p:par>
                                <p:cTn id="61" presetID="42" presetClass="path" presetSubtype="0" accel="50000" decel="50000" fill="hold" grpId="0" nodeType="withEffect">
                                  <p:stCondLst>
                                    <p:cond delay="0"/>
                                  </p:stCondLst>
                                  <p:childTnLst>
                                    <p:animMotion origin="layout" path="M 2.91667E-6 4.44444E-6 L 2.91667E-6 -0.28172 " pathEditMode="relative" rAng="0" ptsTypes="AA">
                                      <p:cBhvr>
                                        <p:cTn id="62" dur="2000" fill="hold"/>
                                        <p:tgtEl>
                                          <p:spTgt spid="53"/>
                                        </p:tgtEl>
                                        <p:attrNameLst>
                                          <p:attrName>ppt_x</p:attrName>
                                          <p:attrName>ppt_y</p:attrName>
                                        </p:attrNameLst>
                                      </p:cBhvr>
                                      <p:rCtr x="0" y="-14097"/>
                                    </p:animMotion>
                                  </p:childTnLst>
                                </p:cTn>
                              </p:par>
                              <p:par>
                                <p:cTn id="63" presetID="42" presetClass="path" presetSubtype="0" accel="50000" decel="50000" fill="hold" grpId="0" nodeType="withEffect">
                                  <p:stCondLst>
                                    <p:cond delay="0"/>
                                  </p:stCondLst>
                                  <p:childTnLst>
                                    <p:animMotion origin="layout" path="M -4.375E-6 4.44444E-6 L -4.375E-6 -0.28172 " pathEditMode="relative" rAng="0" ptsTypes="AA">
                                      <p:cBhvr>
                                        <p:cTn id="64" dur="2000" fill="hold"/>
                                        <p:tgtEl>
                                          <p:spTgt spid="55"/>
                                        </p:tgtEl>
                                        <p:attrNameLst>
                                          <p:attrName>ppt_x</p:attrName>
                                          <p:attrName>ppt_y</p:attrName>
                                        </p:attrNameLst>
                                      </p:cBhvr>
                                      <p:rCtr x="0" y="-140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p:bldP spid="792" grpId="0" animBg="1"/>
      <p:bldP spid="794" grpId="0"/>
      <p:bldP spid="795" grpId="0" animBg="1"/>
      <p:bldP spid="797" grpId="0"/>
      <p:bldP spid="798" grpId="0" animBg="1"/>
      <p:bldP spid="807" grpId="0" animBg="1"/>
      <p:bldP spid="32" grpId="0" animBg="1"/>
      <p:bldP spid="38" grpId="0" animBg="1"/>
      <p:bldP spid="41" grpId="0" animBg="1"/>
      <p:bldP spid="42" grpId="0" animBg="1"/>
      <p:bldP spid="43" grpId="0" animBg="1"/>
      <p:bldP spid="44" grpId="0" animBg="1"/>
      <p:bldP spid="49" grpId="0" animBg="1"/>
      <p:bldP spid="50" grpId="0" animBg="1"/>
      <p:bldP spid="51" grpId="0" animBg="1"/>
      <p:bldP spid="52" grpId="0" animBg="1"/>
      <p:bldP spid="52" grpId="1" animBg="1"/>
      <p:bldP spid="53" grpId="0" animBg="1"/>
      <p:bldP spid="53" grpId="1" animBg="1"/>
      <p:bldP spid="54" grpId="0" animBg="1"/>
      <p:bldP spid="54" grpId="1" animBg="1"/>
      <p:bldP spid="55" grpId="0" animBg="1"/>
      <p:bldP spid="5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22</a:t>
            </a:fld>
            <a:endParaRPr/>
          </a:p>
        </p:txBody>
      </p:sp>
      <p:sp>
        <p:nvSpPr>
          <p:cNvPr id="817" name="Google Shape;817;p42"/>
          <p:cNvSpPr/>
          <p:nvPr/>
        </p:nvSpPr>
        <p:spPr>
          <a:xfrm>
            <a:off x="1831627" y="2577228"/>
            <a:ext cx="10029068" cy="720000"/>
          </a:xfrm>
          <a:prstGeom prst="roundRect">
            <a:avLst>
              <a:gd name="adj" fmla="val 16667"/>
            </a:avLst>
          </a:prstGeom>
          <a:solidFill>
            <a:srgbClr val="176E80"/>
          </a:solidFill>
          <a:ln>
            <a:noFill/>
          </a:ln>
        </p:spPr>
        <p:txBody>
          <a:bodyPr spcFirstLastPara="1" wrap="square" lIns="121900" tIns="121900" rIns="121900" bIns="121900" anchor="ctr" anchorCtr="0">
            <a:noAutofit/>
          </a:bodyPr>
          <a:lstStyle/>
          <a:p>
            <a:pPr marL="0" lvl="0" indent="0" rtl="0">
              <a:spcBef>
                <a:spcPts val="0"/>
              </a:spcBef>
              <a:spcAft>
                <a:spcPts val="0"/>
              </a:spcAft>
              <a:buClr>
                <a:schemeClr val="dk1"/>
              </a:buClr>
              <a:buSzPts val="4267"/>
              <a:buFont typeface="Arial"/>
              <a:buNone/>
            </a:pPr>
            <a:r>
              <a:rPr lang="en-US" sz="2800" b="1" dirty="0">
                <a:solidFill>
                  <a:schemeClr val="lt1"/>
                </a:solidFill>
                <a:latin typeface="Calibri"/>
                <a:ea typeface="Calibri"/>
                <a:cs typeface="Calibri"/>
                <a:sym typeface="Calibri"/>
              </a:rPr>
              <a:t>Insight</a:t>
            </a:r>
            <a:r>
              <a:rPr lang="en-US" sz="2800" dirty="0">
                <a:solidFill>
                  <a:schemeClr val="lt1"/>
                </a:solidFill>
                <a:latin typeface="Calibri"/>
                <a:ea typeface="Calibri"/>
                <a:cs typeface="Calibri"/>
                <a:sym typeface="Calibri"/>
              </a:rPr>
              <a:t>: Control concurrent PM access for maximal performance</a:t>
            </a:r>
            <a:endParaRPr sz="2800" dirty="0">
              <a:solidFill>
                <a:srgbClr val="FFFFFF"/>
              </a:solidFill>
              <a:latin typeface="Calibri"/>
              <a:ea typeface="Calibri"/>
              <a:cs typeface="Calibri"/>
              <a:sym typeface="Calibri"/>
            </a:endParaRPr>
          </a:p>
        </p:txBody>
      </p:sp>
      <p:sp>
        <p:nvSpPr>
          <p:cNvPr id="818" name="Google Shape;818;p42"/>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analysis</a:t>
            </a:r>
            <a:endParaRPr sz="4800" b="1" dirty="0">
              <a:solidFill>
                <a:srgbClr val="0F3A5D"/>
              </a:solidFill>
              <a:latin typeface="PT Sans Narrow"/>
              <a:ea typeface="PT Sans Narrow"/>
              <a:cs typeface="PT Sans Narrow"/>
              <a:sym typeface="PT Sans Narrow"/>
            </a:endParaRPr>
          </a:p>
        </p:txBody>
      </p:sp>
      <p:grpSp>
        <p:nvGrpSpPr>
          <p:cNvPr id="819" name="Google Shape;819;p42"/>
          <p:cNvGrpSpPr/>
          <p:nvPr/>
        </p:nvGrpSpPr>
        <p:grpSpPr>
          <a:xfrm>
            <a:off x="438694" y="1421517"/>
            <a:ext cx="1209021" cy="1423642"/>
            <a:chOff x="10535099" y="52026"/>
            <a:chExt cx="640549" cy="793208"/>
          </a:xfrm>
        </p:grpSpPr>
        <p:pic>
          <p:nvPicPr>
            <p:cNvPr id="820" name="Google Shape;820;p42" descr="Network diagram with solid fill"/>
            <p:cNvPicPr preferRelativeResize="0"/>
            <p:nvPr/>
          </p:nvPicPr>
          <p:blipFill rotWithShape="1">
            <a:blip r:embed="rId4">
              <a:alphaModFix/>
            </a:blip>
            <a:srcRect/>
            <a:stretch/>
          </p:blipFill>
          <p:spPr>
            <a:xfrm rot="-5400000">
              <a:off x="10570217" y="16908"/>
              <a:ext cx="570313" cy="640549"/>
            </a:xfrm>
            <a:prstGeom prst="rect">
              <a:avLst/>
            </a:prstGeom>
            <a:noFill/>
            <a:ln>
              <a:noFill/>
            </a:ln>
          </p:spPr>
        </p:pic>
        <p:sp>
          <p:nvSpPr>
            <p:cNvPr id="821" name="Google Shape;821;p42"/>
            <p:cNvSpPr/>
            <p:nvPr/>
          </p:nvSpPr>
          <p:spPr>
            <a:xfrm>
              <a:off x="10538126" y="622334"/>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grpSp>
      <p:sp>
        <p:nvSpPr>
          <p:cNvPr id="9" name="Google Shape;2713;gccdabf313d_0_2619">
            <a:extLst>
              <a:ext uri="{FF2B5EF4-FFF2-40B4-BE49-F238E27FC236}">
                <a16:creationId xmlns:a16="http://schemas.microsoft.com/office/drawing/2014/main" id="{9EC54A51-246F-400D-A875-1C7971CBC2D6}"/>
              </a:ext>
            </a:extLst>
          </p:cNvPr>
          <p:cNvSpPr/>
          <p:nvPr/>
        </p:nvSpPr>
        <p:spPr>
          <a:xfrm>
            <a:off x="1831626" y="1607947"/>
            <a:ext cx="10029071" cy="720000"/>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Issue</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 Excessive concurrent access </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Wingdings" panose="05000000000000000000" pitchFamily="2" charset="2"/>
              </a:rPr>
              <a:t> PM performance collapse</a:t>
            </a: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endParaRPr>
          </a:p>
        </p:txBody>
      </p:sp>
      <p:grpSp>
        <p:nvGrpSpPr>
          <p:cNvPr id="10" name="Google Shape;942;p47">
            <a:extLst>
              <a:ext uri="{FF2B5EF4-FFF2-40B4-BE49-F238E27FC236}">
                <a16:creationId xmlns:a16="http://schemas.microsoft.com/office/drawing/2014/main" id="{C181F240-52AC-43D9-8ADB-561AA82DF8A5}"/>
              </a:ext>
            </a:extLst>
          </p:cNvPr>
          <p:cNvGrpSpPr/>
          <p:nvPr/>
        </p:nvGrpSpPr>
        <p:grpSpPr>
          <a:xfrm>
            <a:off x="351104" y="4298625"/>
            <a:ext cx="1384200" cy="1137858"/>
            <a:chOff x="10534820" y="-31249"/>
            <a:chExt cx="1384200" cy="1137858"/>
          </a:xfrm>
        </p:grpSpPr>
        <p:pic>
          <p:nvPicPr>
            <p:cNvPr id="11" name="Google Shape;943;p47" descr="Network diagram with solid fill">
              <a:extLst>
                <a:ext uri="{FF2B5EF4-FFF2-40B4-BE49-F238E27FC236}">
                  <a16:creationId xmlns:a16="http://schemas.microsoft.com/office/drawing/2014/main" id="{105E95F2-7A95-4664-B536-A39CA866404B}"/>
                </a:ext>
              </a:extLst>
            </p:cNvPr>
            <p:cNvPicPr preferRelativeResize="0"/>
            <p:nvPr/>
          </p:nvPicPr>
          <p:blipFill rotWithShape="1">
            <a:blip r:embed="rId4">
              <a:alphaModFix/>
            </a:blip>
            <a:srcRect/>
            <a:stretch/>
          </p:blipFill>
          <p:spPr>
            <a:xfrm rot="-5400000">
              <a:off x="10947342" y="-66367"/>
              <a:ext cx="570313" cy="640549"/>
            </a:xfrm>
            <a:prstGeom prst="rect">
              <a:avLst/>
            </a:prstGeom>
            <a:noFill/>
            <a:ln>
              <a:noFill/>
            </a:ln>
          </p:spPr>
        </p:pic>
        <p:sp>
          <p:nvSpPr>
            <p:cNvPr id="12" name="Google Shape;944;p47">
              <a:extLst>
                <a:ext uri="{FF2B5EF4-FFF2-40B4-BE49-F238E27FC236}">
                  <a16:creationId xmlns:a16="http://schemas.microsoft.com/office/drawing/2014/main" id="{5B82FE00-5ED8-48D8-BB52-B952A8395932}"/>
                </a:ext>
              </a:extLst>
            </p:cNvPr>
            <p:cNvSpPr/>
            <p:nvPr/>
          </p:nvSpPr>
          <p:spPr>
            <a:xfrm>
              <a:off x="10534820" y="544146"/>
              <a:ext cx="1384200" cy="2304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RAID 0</a:t>
              </a:r>
              <a:endParaRPr sz="2400" dirty="0">
                <a:solidFill>
                  <a:schemeClr val="dk1"/>
                </a:solidFill>
                <a:latin typeface="Calibri"/>
                <a:ea typeface="Calibri"/>
                <a:cs typeface="Calibri"/>
                <a:sym typeface="Calibri"/>
              </a:endParaRPr>
            </a:p>
          </p:txBody>
        </p:sp>
        <p:sp>
          <p:nvSpPr>
            <p:cNvPr id="13" name="Google Shape;945;p47">
              <a:extLst>
                <a:ext uri="{FF2B5EF4-FFF2-40B4-BE49-F238E27FC236}">
                  <a16:creationId xmlns:a16="http://schemas.microsoft.com/office/drawing/2014/main" id="{DB5DC307-2D9A-48CA-BDF8-CD437E025CFB}"/>
                </a:ext>
              </a:extLst>
            </p:cNvPr>
            <p:cNvSpPr/>
            <p:nvPr/>
          </p:nvSpPr>
          <p:spPr>
            <a:xfrm>
              <a:off x="10538126" y="883709"/>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sp>
          <p:nvSpPr>
            <p:cNvPr id="14" name="Google Shape;946;p47">
              <a:extLst>
                <a:ext uri="{FF2B5EF4-FFF2-40B4-BE49-F238E27FC236}">
                  <a16:creationId xmlns:a16="http://schemas.microsoft.com/office/drawing/2014/main" id="{4FA4FBA4-5D02-4172-BF13-6331B75689A3}"/>
                </a:ext>
              </a:extLst>
            </p:cNvPr>
            <p:cNvSpPr/>
            <p:nvPr/>
          </p:nvSpPr>
          <p:spPr>
            <a:xfrm>
              <a:off x="11273685" y="875947"/>
              <a:ext cx="634500" cy="2304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grpSp>
      <p:sp>
        <p:nvSpPr>
          <p:cNvPr id="20" name="Google Shape;2713;gccdabf313d_0_2619">
            <a:extLst>
              <a:ext uri="{FF2B5EF4-FFF2-40B4-BE49-F238E27FC236}">
                <a16:creationId xmlns:a16="http://schemas.microsoft.com/office/drawing/2014/main" id="{F6404E7D-B3A2-45F7-920C-778D1D185EF4}"/>
              </a:ext>
            </a:extLst>
          </p:cNvPr>
          <p:cNvSpPr/>
          <p:nvPr/>
        </p:nvSpPr>
        <p:spPr>
          <a:xfrm>
            <a:off x="1822893" y="4095828"/>
            <a:ext cx="10029068" cy="720000"/>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Issue</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 Inefficient remote PM access</a:t>
            </a:r>
          </a:p>
        </p:txBody>
      </p:sp>
    </p:spTree>
    <p:custDataLst>
      <p:tags r:id="rId1"/>
    </p:custDataLst>
    <p:extLst>
      <p:ext uri="{BB962C8B-B14F-4D97-AF65-F5344CB8AC3E}">
        <p14:creationId xmlns:p14="http://schemas.microsoft.com/office/powerpoint/2010/main" val="4266905419"/>
      </p:ext>
    </p:extLst>
  </p:cSld>
  <p:clrMapOvr>
    <a:masterClrMapping/>
  </p:clrMapOvr>
  <mc:AlternateContent xmlns:mc="http://schemas.openxmlformats.org/markup-compatibility/2006" xmlns:p14="http://schemas.microsoft.com/office/powerpoint/2010/main">
    <mc:Choice Requires="p14">
      <p:transition spd="slow" p14:dur="2000" advTm="33247"/>
    </mc:Choice>
    <mc:Fallback xmlns="">
      <p:transition spd="slow" advTm="33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4" name="Google Shape;834;p43"/>
          <p:cNvSpPr/>
          <p:nvPr/>
        </p:nvSpPr>
        <p:spPr>
          <a:xfrm rot="16200000">
            <a:off x="1582351" y="3475875"/>
            <a:ext cx="780536" cy="17087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5" name="Google Shape;835;p43"/>
          <p:cNvCxnSpPr/>
          <p:nvPr/>
        </p:nvCxnSpPr>
        <p:spPr>
          <a:xfrm>
            <a:off x="2470858" y="3113185"/>
            <a:ext cx="0" cy="907777"/>
          </a:xfrm>
          <a:prstGeom prst="straightConnector1">
            <a:avLst/>
          </a:prstGeom>
          <a:noFill/>
          <a:ln w="44450" cap="flat" cmpd="sng">
            <a:solidFill>
              <a:schemeClr val="dk1"/>
            </a:solidFill>
            <a:prstDash val="solid"/>
            <a:miter lim="800000"/>
            <a:headEnd type="none" w="sm" len="sm"/>
            <a:tailEnd type="triangle" w="lg" len="lg"/>
          </a:ln>
        </p:spPr>
      </p:cxnSp>
      <p:sp>
        <p:nvSpPr>
          <p:cNvPr id="836" name="Google Shape;836;p43"/>
          <p:cNvSpPr txBox="1"/>
          <p:nvPr/>
        </p:nvSpPr>
        <p:spPr>
          <a:xfrm>
            <a:off x="678633" y="1624844"/>
            <a:ext cx="3753809" cy="5847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Calibri"/>
                <a:ea typeface="Calibri"/>
                <a:cs typeface="Calibri"/>
                <a:sym typeface="Calibri"/>
              </a:rPr>
              <a:t>      write </a:t>
            </a:r>
            <a:r>
              <a:rPr lang="en-US" sz="3200" b="1" dirty="0" err="1">
                <a:solidFill>
                  <a:schemeClr val="dk1"/>
                </a:solidFill>
                <a:latin typeface="Calibri"/>
                <a:ea typeface="Calibri"/>
                <a:cs typeface="Calibri"/>
                <a:sym typeface="Calibri"/>
              </a:rPr>
              <a:t>syscall</a:t>
            </a:r>
            <a:endParaRPr sz="2400" b="1" dirty="0">
              <a:solidFill>
                <a:schemeClr val="dk1"/>
              </a:solidFill>
              <a:latin typeface="Calibri"/>
              <a:ea typeface="Calibri"/>
              <a:cs typeface="Calibri"/>
              <a:sym typeface="Calibri"/>
            </a:endParaRPr>
          </a:p>
        </p:txBody>
      </p:sp>
      <p:sp>
        <p:nvSpPr>
          <p:cNvPr id="837" name="Google Shape;837;p43"/>
          <p:cNvSpPr/>
          <p:nvPr/>
        </p:nvSpPr>
        <p:spPr>
          <a:xfrm>
            <a:off x="1157936" y="4237150"/>
            <a:ext cx="2254552" cy="501205"/>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PM</a:t>
            </a:r>
            <a:endParaRPr sz="3200" b="1">
              <a:solidFill>
                <a:schemeClr val="dk1"/>
              </a:solidFill>
              <a:latin typeface="Calibri"/>
              <a:ea typeface="Calibri"/>
              <a:cs typeface="Calibri"/>
              <a:sym typeface="Calibri"/>
            </a:endParaRPr>
          </a:p>
        </p:txBody>
      </p:sp>
      <p:sp>
        <p:nvSpPr>
          <p:cNvPr id="838" name="Google Shape;838;p43"/>
          <p:cNvSpPr/>
          <p:nvPr/>
        </p:nvSpPr>
        <p:spPr>
          <a:xfrm>
            <a:off x="1157936" y="2453529"/>
            <a:ext cx="2254552" cy="501205"/>
          </a:xfrm>
          <a:prstGeom prst="roundRect">
            <a:avLst>
              <a:gd name="adj" fmla="val 16667"/>
            </a:avLst>
          </a:prstGeom>
          <a:solidFill>
            <a:srgbClr val="E1EFD8"/>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DRAM</a:t>
            </a:r>
            <a:endParaRPr sz="3200" b="1">
              <a:solidFill>
                <a:schemeClr val="dk1"/>
              </a:solidFill>
              <a:latin typeface="Calibri"/>
              <a:ea typeface="Calibri"/>
              <a:cs typeface="Calibri"/>
              <a:sym typeface="Calibri"/>
            </a:endParaRPr>
          </a:p>
        </p:txBody>
      </p:sp>
      <p:sp>
        <p:nvSpPr>
          <p:cNvPr id="840" name="Google Shape;840;p43"/>
          <p:cNvSpPr/>
          <p:nvPr/>
        </p:nvSpPr>
        <p:spPr>
          <a:xfrm rot="16200000">
            <a:off x="4039842" y="3465975"/>
            <a:ext cx="780536" cy="17087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43"/>
          <p:cNvCxnSpPr/>
          <p:nvPr/>
        </p:nvCxnSpPr>
        <p:spPr>
          <a:xfrm rot="10800000">
            <a:off x="4920532" y="3083616"/>
            <a:ext cx="0" cy="876772"/>
          </a:xfrm>
          <a:prstGeom prst="straightConnector1">
            <a:avLst/>
          </a:prstGeom>
          <a:noFill/>
          <a:ln w="44450" cap="flat" cmpd="sng">
            <a:solidFill>
              <a:schemeClr val="dk1"/>
            </a:solidFill>
            <a:prstDash val="solid"/>
            <a:miter lim="800000"/>
            <a:headEnd type="none" w="sm" len="sm"/>
            <a:tailEnd type="triangle" w="lg" len="lg"/>
          </a:ln>
        </p:spPr>
      </p:cxnSp>
      <p:sp>
        <p:nvSpPr>
          <p:cNvPr id="842" name="Google Shape;842;p43"/>
          <p:cNvSpPr txBox="1"/>
          <p:nvPr/>
        </p:nvSpPr>
        <p:spPr>
          <a:xfrm>
            <a:off x="3142163" y="1626555"/>
            <a:ext cx="3753809" cy="5847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       read syscall</a:t>
            </a:r>
            <a:endParaRPr sz="2400" b="1">
              <a:solidFill>
                <a:schemeClr val="dk1"/>
              </a:solidFill>
              <a:latin typeface="Calibri"/>
              <a:ea typeface="Calibri"/>
              <a:cs typeface="Calibri"/>
              <a:sym typeface="Calibri"/>
            </a:endParaRPr>
          </a:p>
        </p:txBody>
      </p:sp>
      <p:sp>
        <p:nvSpPr>
          <p:cNvPr id="843" name="Google Shape;843;p43"/>
          <p:cNvSpPr/>
          <p:nvPr/>
        </p:nvSpPr>
        <p:spPr>
          <a:xfrm>
            <a:off x="3621466" y="4238861"/>
            <a:ext cx="2254552" cy="501205"/>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dirty="0">
                <a:solidFill>
                  <a:schemeClr val="dk1"/>
                </a:solidFill>
                <a:latin typeface="Calibri"/>
                <a:ea typeface="Calibri"/>
                <a:cs typeface="Calibri"/>
                <a:sym typeface="Calibri"/>
              </a:rPr>
              <a:t>PM</a:t>
            </a:r>
            <a:endParaRPr sz="3200" b="1" dirty="0">
              <a:solidFill>
                <a:schemeClr val="dk1"/>
              </a:solidFill>
              <a:latin typeface="Calibri"/>
              <a:ea typeface="Calibri"/>
              <a:cs typeface="Calibri"/>
              <a:sym typeface="Calibri"/>
            </a:endParaRPr>
          </a:p>
        </p:txBody>
      </p:sp>
      <p:sp>
        <p:nvSpPr>
          <p:cNvPr id="844" name="Google Shape;844;p43"/>
          <p:cNvSpPr/>
          <p:nvPr/>
        </p:nvSpPr>
        <p:spPr>
          <a:xfrm>
            <a:off x="3621466" y="2455240"/>
            <a:ext cx="2254552" cy="501205"/>
          </a:xfrm>
          <a:prstGeom prst="roundRect">
            <a:avLst>
              <a:gd name="adj" fmla="val 16667"/>
            </a:avLst>
          </a:prstGeom>
          <a:solidFill>
            <a:srgbClr val="E1EFD8"/>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DRAM</a:t>
            </a:r>
            <a:endParaRPr sz="3200" b="1">
              <a:solidFill>
                <a:schemeClr val="dk1"/>
              </a:solidFill>
              <a:latin typeface="Calibri"/>
              <a:ea typeface="Calibri"/>
              <a:cs typeface="Calibri"/>
              <a:sym typeface="Calibri"/>
            </a:endParaRPr>
          </a:p>
        </p:txBody>
      </p:sp>
      <p:sp>
        <p:nvSpPr>
          <p:cNvPr id="845" name="Google Shape;845;p4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23</a:t>
            </a:fld>
            <a:endParaRPr dirty="0"/>
          </a:p>
        </p:txBody>
      </p:sp>
      <p:sp>
        <p:nvSpPr>
          <p:cNvPr id="861" name="Google Shape;861;p43"/>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I/O operations in a PM file system</a:t>
            </a:r>
            <a:endParaRPr sz="4800" b="1" dirty="0">
              <a:solidFill>
                <a:srgbClr val="0F3A5D"/>
              </a:solidFill>
              <a:latin typeface="PT Sans Narrow"/>
              <a:ea typeface="PT Sans Narrow"/>
              <a:cs typeface="PT Sans Narrow"/>
              <a:sym typeface="PT Sans Narrow"/>
            </a:endParaRPr>
          </a:p>
        </p:txBody>
      </p:sp>
      <p:pic>
        <p:nvPicPr>
          <p:cNvPr id="863" name="Google Shape;863;p43" descr="Network diagram with solid fill"/>
          <p:cNvPicPr preferRelativeResize="0"/>
          <p:nvPr/>
        </p:nvPicPr>
        <p:blipFill rotWithShape="1">
          <a:blip r:embed="rId4">
            <a:alphaModFix/>
          </a:blip>
          <a:srcRect/>
          <a:stretch/>
        </p:blipFill>
        <p:spPr>
          <a:xfrm rot="16200000">
            <a:off x="8830529" y="-32620"/>
            <a:ext cx="570313" cy="640549"/>
          </a:xfrm>
          <a:prstGeom prst="rect">
            <a:avLst/>
          </a:prstGeom>
          <a:noFill/>
          <a:ln>
            <a:noFill/>
          </a:ln>
        </p:spPr>
      </p:pic>
      <p:sp>
        <p:nvSpPr>
          <p:cNvPr id="864" name="Google Shape;864;p43"/>
          <p:cNvSpPr/>
          <p:nvPr/>
        </p:nvSpPr>
        <p:spPr>
          <a:xfrm>
            <a:off x="8418007" y="577893"/>
            <a:ext cx="1384200" cy="2304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RAID 0</a:t>
            </a:r>
            <a:endParaRPr sz="2400">
              <a:solidFill>
                <a:schemeClr val="dk1"/>
              </a:solidFill>
              <a:latin typeface="Calibri"/>
              <a:ea typeface="Calibri"/>
              <a:cs typeface="Calibri"/>
              <a:sym typeface="Calibri"/>
            </a:endParaRPr>
          </a:p>
        </p:txBody>
      </p:sp>
      <p:sp>
        <p:nvSpPr>
          <p:cNvPr id="865" name="Google Shape;865;p43"/>
          <p:cNvSpPr/>
          <p:nvPr/>
        </p:nvSpPr>
        <p:spPr>
          <a:xfrm>
            <a:off x="8421313" y="917456"/>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sp>
        <p:nvSpPr>
          <p:cNvPr id="866" name="Google Shape;866;p43"/>
          <p:cNvSpPr/>
          <p:nvPr/>
        </p:nvSpPr>
        <p:spPr>
          <a:xfrm>
            <a:off x="9167707" y="909694"/>
            <a:ext cx="634500" cy="2304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sp>
        <p:nvSpPr>
          <p:cNvPr id="22" name="Google Shape;2713;gccdabf313d_0_2619">
            <a:extLst>
              <a:ext uri="{FF2B5EF4-FFF2-40B4-BE49-F238E27FC236}">
                <a16:creationId xmlns:a16="http://schemas.microsoft.com/office/drawing/2014/main" id="{A1AB1885-7039-44EC-82DE-31858AE5C17A}"/>
              </a:ext>
            </a:extLst>
          </p:cNvPr>
          <p:cNvSpPr/>
          <p:nvPr/>
        </p:nvSpPr>
        <p:spPr>
          <a:xfrm>
            <a:off x="6625647" y="2029321"/>
            <a:ext cx="5158044"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Data transfer between DRAM and PM</a:t>
            </a:r>
          </a:p>
        </p:txBody>
      </p:sp>
      <p:sp>
        <p:nvSpPr>
          <p:cNvPr id="23" name="Google Shape;2713;gccdabf313d_0_2619">
            <a:extLst>
              <a:ext uri="{FF2B5EF4-FFF2-40B4-BE49-F238E27FC236}">
                <a16:creationId xmlns:a16="http://schemas.microsoft.com/office/drawing/2014/main" id="{AACEE650-C1C8-4795-8950-DCEB52317557}"/>
              </a:ext>
            </a:extLst>
          </p:cNvPr>
          <p:cNvSpPr/>
          <p:nvPr/>
        </p:nvSpPr>
        <p:spPr>
          <a:xfrm>
            <a:off x="6625647" y="3492996"/>
            <a:ext cx="5158044"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Components: DRAM, PM, and thread</a:t>
            </a:r>
          </a:p>
        </p:txBody>
      </p:sp>
      <p:sp>
        <p:nvSpPr>
          <p:cNvPr id="24" name="Google Shape;2713;gccdabf313d_0_2619">
            <a:extLst>
              <a:ext uri="{FF2B5EF4-FFF2-40B4-BE49-F238E27FC236}">
                <a16:creationId xmlns:a16="http://schemas.microsoft.com/office/drawing/2014/main" id="{5D1E0EB5-2D5B-47C4-9673-B937CBB43C10}"/>
              </a:ext>
            </a:extLst>
          </p:cNvPr>
          <p:cNvSpPr/>
          <p:nvPr/>
        </p:nvSpPr>
        <p:spPr>
          <a:xfrm>
            <a:off x="6625647" y="4956671"/>
            <a:ext cx="5158044"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How does the NUMA placement of the components affect performance?</a:t>
            </a:r>
          </a:p>
        </p:txBody>
      </p:sp>
      <p:sp>
        <p:nvSpPr>
          <p:cNvPr id="25" name="椭圆 22">
            <a:extLst>
              <a:ext uri="{FF2B5EF4-FFF2-40B4-BE49-F238E27FC236}">
                <a16:creationId xmlns:a16="http://schemas.microsoft.com/office/drawing/2014/main" id="{222C9D5B-0469-47CA-9FAA-2E386731FD61}"/>
              </a:ext>
            </a:extLst>
          </p:cNvPr>
          <p:cNvSpPr/>
          <p:nvPr/>
        </p:nvSpPr>
        <p:spPr>
          <a:xfrm>
            <a:off x="1589363" y="3026625"/>
            <a:ext cx="635935" cy="113788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6" name="椭圆 23">
            <a:extLst>
              <a:ext uri="{FF2B5EF4-FFF2-40B4-BE49-F238E27FC236}">
                <a16:creationId xmlns:a16="http://schemas.microsoft.com/office/drawing/2014/main" id="{CC80977C-8521-4AF5-8BF2-28AFC5541452}"/>
              </a:ext>
            </a:extLst>
          </p:cNvPr>
          <p:cNvSpPr/>
          <p:nvPr/>
        </p:nvSpPr>
        <p:spPr>
          <a:xfrm rot="5400000">
            <a:off x="1727117" y="1230371"/>
            <a:ext cx="1094264" cy="292241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7" name="椭圆 24">
            <a:extLst>
              <a:ext uri="{FF2B5EF4-FFF2-40B4-BE49-F238E27FC236}">
                <a16:creationId xmlns:a16="http://schemas.microsoft.com/office/drawing/2014/main" id="{781690EE-DE26-459E-9626-DC15A324B9F7}"/>
              </a:ext>
            </a:extLst>
          </p:cNvPr>
          <p:cNvSpPr/>
          <p:nvPr/>
        </p:nvSpPr>
        <p:spPr>
          <a:xfrm rot="5400000">
            <a:off x="1740974" y="3092531"/>
            <a:ext cx="1013460" cy="286932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4739"/>
    </mc:Choice>
    <mc:Fallback xmlns="">
      <p:transition spd="slow" advTm="347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4"/>
          <p:cNvSpPr/>
          <p:nvPr/>
        </p:nvSpPr>
        <p:spPr>
          <a:xfrm>
            <a:off x="8628610" y="3189861"/>
            <a:ext cx="1322089" cy="501274"/>
          </a:xfrm>
          <a:prstGeom prst="roundRect">
            <a:avLst>
              <a:gd name="adj" fmla="val 16667"/>
            </a:avLst>
          </a:prstGeom>
          <a:solidFill>
            <a:srgbClr val="E1EFD8"/>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DRAM</a:t>
            </a:r>
            <a:endParaRPr sz="3200" b="1">
              <a:solidFill>
                <a:schemeClr val="dk1"/>
              </a:solidFill>
              <a:latin typeface="Calibri"/>
              <a:ea typeface="Calibri"/>
              <a:cs typeface="Calibri"/>
              <a:sym typeface="Calibri"/>
            </a:endParaRPr>
          </a:p>
        </p:txBody>
      </p:sp>
      <p:sp>
        <p:nvSpPr>
          <p:cNvPr id="874" name="Google Shape;874;p44"/>
          <p:cNvSpPr/>
          <p:nvPr/>
        </p:nvSpPr>
        <p:spPr>
          <a:xfrm rot="16200000">
            <a:off x="2698198" y="2579203"/>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4"/>
          <p:cNvSpPr/>
          <p:nvPr/>
        </p:nvSpPr>
        <p:spPr>
          <a:xfrm>
            <a:off x="2422014" y="3212170"/>
            <a:ext cx="1333051" cy="501274"/>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PM</a:t>
            </a:r>
            <a:endParaRPr sz="3200" b="1">
              <a:solidFill>
                <a:schemeClr val="dk1"/>
              </a:solidFill>
              <a:latin typeface="Calibri"/>
              <a:ea typeface="Calibri"/>
              <a:cs typeface="Calibri"/>
              <a:sym typeface="Calibri"/>
            </a:endParaRPr>
          </a:p>
        </p:txBody>
      </p:sp>
      <p:sp>
        <p:nvSpPr>
          <p:cNvPr id="876" name="Google Shape;876;p44"/>
          <p:cNvSpPr/>
          <p:nvPr/>
        </p:nvSpPr>
        <p:spPr>
          <a:xfrm>
            <a:off x="4311345" y="2744306"/>
            <a:ext cx="1333051" cy="501274"/>
          </a:xfrm>
          <a:prstGeom prst="roundRect">
            <a:avLst>
              <a:gd name="adj" fmla="val 16667"/>
            </a:avLst>
          </a:prstGeom>
          <a:solidFill>
            <a:srgbClr val="E1EFD8"/>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DRAM</a:t>
            </a:r>
            <a:endParaRPr sz="3200" b="1">
              <a:solidFill>
                <a:schemeClr val="dk1"/>
              </a:solidFill>
              <a:latin typeface="Calibri"/>
              <a:ea typeface="Calibri"/>
              <a:cs typeface="Calibri"/>
              <a:sym typeface="Calibri"/>
            </a:endParaRPr>
          </a:p>
        </p:txBody>
      </p:sp>
      <p:cxnSp>
        <p:nvCxnSpPr>
          <p:cNvPr id="877" name="Google Shape;877;p44"/>
          <p:cNvCxnSpPr/>
          <p:nvPr/>
        </p:nvCxnSpPr>
        <p:spPr>
          <a:xfrm>
            <a:off x="4071604" y="2288925"/>
            <a:ext cx="0" cy="1493720"/>
          </a:xfrm>
          <a:prstGeom prst="straightConnector1">
            <a:avLst/>
          </a:prstGeom>
          <a:noFill/>
          <a:ln w="38100" cap="flat" cmpd="sng">
            <a:solidFill>
              <a:schemeClr val="dk1"/>
            </a:solidFill>
            <a:prstDash val="dash"/>
            <a:miter lim="800000"/>
            <a:headEnd type="none" w="sm" len="sm"/>
            <a:tailEnd type="none" w="sm" len="sm"/>
          </a:ln>
        </p:spPr>
      </p:cxnSp>
      <p:sp>
        <p:nvSpPr>
          <p:cNvPr id="878" name="Google Shape;878;p44"/>
          <p:cNvSpPr txBox="1"/>
          <p:nvPr/>
        </p:nvSpPr>
        <p:spPr>
          <a:xfrm>
            <a:off x="2943501" y="4273350"/>
            <a:ext cx="2092409" cy="501274"/>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90000"/>
              </a:lnSpc>
              <a:spcBef>
                <a:spcPts val="0"/>
              </a:spcBef>
              <a:spcAft>
                <a:spcPts val="0"/>
              </a:spcAft>
              <a:buClr>
                <a:schemeClr val="dk1"/>
              </a:buClr>
              <a:buSzPts val="3200"/>
              <a:buFont typeface="Arial"/>
              <a:buNone/>
            </a:pPr>
            <a:r>
              <a:rPr lang="en-US" sz="3200" b="1" dirty="0">
                <a:solidFill>
                  <a:schemeClr val="dk1"/>
                </a:solidFill>
                <a:latin typeface="Calibri"/>
                <a:ea typeface="Calibri"/>
                <a:cs typeface="Calibri"/>
                <a:sym typeface="Calibri"/>
              </a:rPr>
              <a:t>PM-local</a:t>
            </a:r>
            <a:endParaRPr dirty="0"/>
          </a:p>
        </p:txBody>
      </p:sp>
      <p:cxnSp>
        <p:nvCxnSpPr>
          <p:cNvPr id="879" name="Google Shape;879;p44"/>
          <p:cNvCxnSpPr/>
          <p:nvPr/>
        </p:nvCxnSpPr>
        <p:spPr>
          <a:xfrm>
            <a:off x="8399197" y="2268428"/>
            <a:ext cx="0" cy="1493720"/>
          </a:xfrm>
          <a:prstGeom prst="straightConnector1">
            <a:avLst/>
          </a:prstGeom>
          <a:noFill/>
          <a:ln w="38100" cap="flat" cmpd="sng">
            <a:solidFill>
              <a:schemeClr val="dk1"/>
            </a:solidFill>
            <a:prstDash val="dash"/>
            <a:miter lim="800000"/>
            <a:headEnd type="none" w="sm" len="sm"/>
            <a:tailEnd type="none" w="sm" len="sm"/>
          </a:ln>
        </p:spPr>
      </p:cxnSp>
      <p:sp>
        <p:nvSpPr>
          <p:cNvPr id="880" name="Google Shape;880;p44"/>
          <p:cNvSpPr txBox="1"/>
          <p:nvPr/>
        </p:nvSpPr>
        <p:spPr>
          <a:xfrm>
            <a:off x="2422013" y="1679936"/>
            <a:ext cx="1333052" cy="436921"/>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000"/>
              <a:buFont typeface="Arial"/>
              <a:buNone/>
            </a:pPr>
            <a:r>
              <a:rPr lang="en-US" sz="2400" b="1" dirty="0">
                <a:solidFill>
                  <a:schemeClr val="dk1"/>
                </a:solidFill>
                <a:latin typeface="Calibri"/>
                <a:ea typeface="Calibri"/>
                <a:cs typeface="Calibri"/>
                <a:sym typeface="Calibri"/>
              </a:rPr>
              <a:t>NUMA 0</a:t>
            </a:r>
            <a:endParaRPr sz="1600" dirty="0"/>
          </a:p>
        </p:txBody>
      </p:sp>
      <p:sp>
        <p:nvSpPr>
          <p:cNvPr id="881" name="Google Shape;881;p44"/>
          <p:cNvSpPr txBox="1"/>
          <p:nvPr/>
        </p:nvSpPr>
        <p:spPr>
          <a:xfrm>
            <a:off x="4311345" y="1692636"/>
            <a:ext cx="1333051" cy="50127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000"/>
              <a:buFont typeface="Arial"/>
              <a:buNone/>
            </a:pPr>
            <a:r>
              <a:rPr lang="en-US" sz="2400" b="1" dirty="0">
                <a:solidFill>
                  <a:schemeClr val="dk1"/>
                </a:solidFill>
                <a:latin typeface="Calibri"/>
                <a:ea typeface="Calibri"/>
                <a:cs typeface="Calibri"/>
                <a:sym typeface="Calibri"/>
              </a:rPr>
              <a:t>NUMA 1</a:t>
            </a:r>
            <a:endParaRPr sz="1600" dirty="0"/>
          </a:p>
        </p:txBody>
      </p:sp>
      <p:sp>
        <p:nvSpPr>
          <p:cNvPr id="882" name="Google Shape;882;p44"/>
          <p:cNvSpPr/>
          <p:nvPr/>
        </p:nvSpPr>
        <p:spPr>
          <a:xfrm rot="-5400000">
            <a:off x="8925935" y="2602195"/>
            <a:ext cx="727439" cy="170622"/>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4"/>
          <p:cNvSpPr/>
          <p:nvPr/>
        </p:nvSpPr>
        <p:spPr>
          <a:xfrm>
            <a:off x="6833802" y="2753064"/>
            <a:ext cx="1348680" cy="501274"/>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PM</a:t>
            </a:r>
            <a:endParaRPr sz="3200" b="1">
              <a:solidFill>
                <a:schemeClr val="dk1"/>
              </a:solidFill>
              <a:latin typeface="Calibri"/>
              <a:ea typeface="Calibri"/>
              <a:cs typeface="Calibri"/>
              <a:sym typeface="Calibri"/>
            </a:endParaRPr>
          </a:p>
        </p:txBody>
      </p:sp>
      <p:sp>
        <p:nvSpPr>
          <p:cNvPr id="884" name="Google Shape;884;p44"/>
          <p:cNvSpPr txBox="1"/>
          <p:nvPr/>
        </p:nvSpPr>
        <p:spPr>
          <a:xfrm>
            <a:off x="6461938" y="1652584"/>
            <a:ext cx="2092409" cy="50127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000"/>
              <a:buFont typeface="Arial"/>
              <a:buNone/>
            </a:pPr>
            <a:r>
              <a:rPr lang="en-US" sz="2400" b="1" dirty="0">
                <a:solidFill>
                  <a:schemeClr val="dk1"/>
                </a:solidFill>
                <a:latin typeface="Calibri"/>
                <a:ea typeface="Calibri"/>
                <a:cs typeface="Calibri"/>
                <a:sym typeface="Calibri"/>
              </a:rPr>
              <a:t>NUMA 0</a:t>
            </a:r>
            <a:endParaRPr sz="1600" dirty="0"/>
          </a:p>
        </p:txBody>
      </p:sp>
      <p:sp>
        <p:nvSpPr>
          <p:cNvPr id="885" name="Google Shape;885;p44"/>
          <p:cNvSpPr txBox="1"/>
          <p:nvPr/>
        </p:nvSpPr>
        <p:spPr>
          <a:xfrm>
            <a:off x="8243450" y="1641581"/>
            <a:ext cx="2092409" cy="501274"/>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000"/>
              <a:buFont typeface="Arial"/>
              <a:buNone/>
            </a:pPr>
            <a:r>
              <a:rPr lang="en-US" sz="2400" b="1" dirty="0">
                <a:solidFill>
                  <a:schemeClr val="dk1"/>
                </a:solidFill>
                <a:latin typeface="Calibri"/>
                <a:ea typeface="Calibri"/>
                <a:cs typeface="Calibri"/>
                <a:sym typeface="Calibri"/>
              </a:rPr>
              <a:t>NUMA 1</a:t>
            </a:r>
            <a:endParaRPr sz="1600" dirty="0"/>
          </a:p>
        </p:txBody>
      </p:sp>
      <p:sp>
        <p:nvSpPr>
          <p:cNvPr id="886" name="Google Shape;886;p44"/>
          <p:cNvSpPr txBox="1"/>
          <p:nvPr/>
        </p:nvSpPr>
        <p:spPr>
          <a:xfrm>
            <a:off x="7256789" y="4273350"/>
            <a:ext cx="2284816" cy="5012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a:solidFill>
                  <a:schemeClr val="dk1"/>
                </a:solidFill>
                <a:latin typeface="Calibri"/>
                <a:ea typeface="Calibri"/>
                <a:cs typeface="Calibri"/>
                <a:sym typeface="Calibri"/>
              </a:rPr>
              <a:t>PM-remote</a:t>
            </a:r>
            <a:endParaRPr/>
          </a:p>
        </p:txBody>
      </p:sp>
      <p:sp>
        <p:nvSpPr>
          <p:cNvPr id="887" name="Google Shape;887;p44"/>
          <p:cNvSpPr txBox="1"/>
          <p:nvPr/>
        </p:nvSpPr>
        <p:spPr>
          <a:xfrm>
            <a:off x="787965" y="5802394"/>
            <a:ext cx="1073277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Same Task: </a:t>
            </a:r>
            <a:r>
              <a:rPr lang="en-US" sz="2800" dirty="0">
                <a:solidFill>
                  <a:schemeClr val="dk1"/>
                </a:solidFill>
                <a:latin typeface="Calibri"/>
                <a:ea typeface="Calibri"/>
                <a:cs typeface="Calibri"/>
                <a:sym typeface="Calibri"/>
              </a:rPr>
              <a:t>copying data between PM in NUMA 0 and DRAM in NUMA 1  </a:t>
            </a:r>
            <a:endParaRPr sz="2800" dirty="0">
              <a:solidFill>
                <a:schemeClr val="dk1"/>
              </a:solidFill>
              <a:latin typeface="Calibri"/>
              <a:ea typeface="Calibri"/>
              <a:cs typeface="Calibri"/>
              <a:sym typeface="Calibri"/>
            </a:endParaRPr>
          </a:p>
        </p:txBody>
      </p:sp>
      <p:sp>
        <p:nvSpPr>
          <p:cNvPr id="888" name="Google Shape;88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
        <p:nvSpPr>
          <p:cNvPr id="889" name="Google Shape;889;p44"/>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NUMA placement setup</a:t>
            </a:r>
            <a:endParaRPr sz="4800" b="1" dirty="0">
              <a:solidFill>
                <a:srgbClr val="0F3A5D"/>
              </a:solidFill>
              <a:latin typeface="PT Sans Narrow"/>
              <a:ea typeface="PT Sans Narrow"/>
              <a:cs typeface="PT Sans Narrow"/>
              <a:sym typeface="PT Sans Narrow"/>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2320"/>
    </mc:Choice>
    <mc:Fallback xmlns="">
      <p:transition spd="slow" advTm="323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9" name="Google Shape;89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25</a:t>
            </a:fld>
            <a:endParaRPr/>
          </a:p>
        </p:txBody>
      </p:sp>
      <p:sp>
        <p:nvSpPr>
          <p:cNvPr id="904" name="Google Shape;904;p45"/>
          <p:cNvSpPr txBox="1"/>
          <p:nvPr/>
        </p:nvSpPr>
        <p:spPr>
          <a:xfrm>
            <a:off x="838200" y="33083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Local PM access outperforms remote PM access</a:t>
            </a:r>
            <a:endParaRPr sz="4800" b="1" dirty="0">
              <a:solidFill>
                <a:srgbClr val="0F3A5D"/>
              </a:solidFill>
              <a:latin typeface="PT Sans Narrow"/>
              <a:ea typeface="PT Sans Narrow"/>
              <a:cs typeface="PT Sans Narrow"/>
              <a:sym typeface="PT Sans Narrow"/>
            </a:endParaRPr>
          </a:p>
        </p:txBody>
      </p:sp>
      <p:graphicFrame>
        <p:nvGraphicFramePr>
          <p:cNvPr id="13" name="Chart 12">
            <a:extLst>
              <a:ext uri="{FF2B5EF4-FFF2-40B4-BE49-F238E27FC236}">
                <a16:creationId xmlns:a16="http://schemas.microsoft.com/office/drawing/2014/main" id="{B1FBD5C9-9AC2-4F0C-9D2A-4488BC70B56D}"/>
              </a:ext>
            </a:extLst>
          </p:cNvPr>
          <p:cNvGraphicFramePr>
            <a:graphicFrameLocks/>
          </p:cNvGraphicFramePr>
          <p:nvPr>
            <p:extLst>
              <p:ext uri="{D42A27DB-BD31-4B8C-83A1-F6EECF244321}">
                <p14:modId xmlns:p14="http://schemas.microsoft.com/office/powerpoint/2010/main" val="3884196993"/>
              </p:ext>
            </p:extLst>
          </p:nvPr>
        </p:nvGraphicFramePr>
        <p:xfrm>
          <a:off x="838199" y="1824808"/>
          <a:ext cx="5472000" cy="396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D6175873-7FE3-4757-AB63-3FF2259DCDC8}"/>
              </a:ext>
            </a:extLst>
          </p:cNvPr>
          <p:cNvGraphicFramePr>
            <a:graphicFrameLocks/>
          </p:cNvGraphicFramePr>
          <p:nvPr>
            <p:extLst>
              <p:ext uri="{D42A27DB-BD31-4B8C-83A1-F6EECF244321}">
                <p14:modId xmlns:p14="http://schemas.microsoft.com/office/powerpoint/2010/main" val="2760654213"/>
              </p:ext>
            </p:extLst>
          </p:nvPr>
        </p:nvGraphicFramePr>
        <p:xfrm>
          <a:off x="6333163" y="1824808"/>
          <a:ext cx="5472000" cy="3960000"/>
        </p:xfrm>
        <a:graphic>
          <a:graphicData uri="http://schemas.openxmlformats.org/drawingml/2006/chart">
            <c:chart xmlns:c="http://schemas.openxmlformats.org/drawingml/2006/chart" xmlns:r="http://schemas.openxmlformats.org/officeDocument/2006/relationships" r:id="rId5"/>
          </a:graphicData>
        </a:graphic>
      </p:graphicFrame>
      <p:cxnSp>
        <p:nvCxnSpPr>
          <p:cNvPr id="15" name="Straight Arrow Connector 2">
            <a:extLst>
              <a:ext uri="{FF2B5EF4-FFF2-40B4-BE49-F238E27FC236}">
                <a16:creationId xmlns:a16="http://schemas.microsoft.com/office/drawing/2014/main" id="{E785B2A4-263F-426B-9979-4253B5F096BF}"/>
              </a:ext>
            </a:extLst>
          </p:cNvPr>
          <p:cNvCxnSpPr>
            <a:cxnSpLocks/>
          </p:cNvCxnSpPr>
          <p:nvPr/>
        </p:nvCxnSpPr>
        <p:spPr>
          <a:xfrm>
            <a:off x="10862310" y="2284835"/>
            <a:ext cx="0" cy="2852073"/>
          </a:xfrm>
          <a:prstGeom prst="straightConnector1">
            <a:avLst/>
          </a:prstGeom>
          <a:ln w="44450">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6" name="文本框 30">
            <a:extLst>
              <a:ext uri="{FF2B5EF4-FFF2-40B4-BE49-F238E27FC236}">
                <a16:creationId xmlns:a16="http://schemas.microsoft.com/office/drawing/2014/main" id="{14853B32-9933-4E3E-AA63-110835D8556D}"/>
              </a:ext>
            </a:extLst>
          </p:cNvPr>
          <p:cNvSpPr txBox="1"/>
          <p:nvPr/>
        </p:nvSpPr>
        <p:spPr>
          <a:xfrm>
            <a:off x="9785007" y="3511601"/>
            <a:ext cx="1077303"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19.1x</a:t>
            </a:r>
            <a:endParaRPr lang="en-CH" sz="2400" dirty="0">
              <a:solidFill>
                <a:srgbClr val="C00000"/>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FD85BD0C-795F-4236-80F5-22330939017B}"/>
              </a:ext>
            </a:extLst>
          </p:cNvPr>
          <p:cNvSpPr txBox="1"/>
          <p:nvPr/>
        </p:nvSpPr>
        <p:spPr>
          <a:xfrm>
            <a:off x="9252975" y="1737418"/>
            <a:ext cx="105736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Read</a:t>
            </a:r>
          </a:p>
        </p:txBody>
      </p:sp>
      <p:cxnSp>
        <p:nvCxnSpPr>
          <p:cNvPr id="19" name="Straight Arrow Connector 2">
            <a:extLst>
              <a:ext uri="{FF2B5EF4-FFF2-40B4-BE49-F238E27FC236}">
                <a16:creationId xmlns:a16="http://schemas.microsoft.com/office/drawing/2014/main" id="{AD0DB07B-1227-40EB-9A8A-CEC3AE48A43A}"/>
              </a:ext>
            </a:extLst>
          </p:cNvPr>
          <p:cNvCxnSpPr>
            <a:cxnSpLocks/>
          </p:cNvCxnSpPr>
          <p:nvPr/>
        </p:nvCxnSpPr>
        <p:spPr>
          <a:xfrm>
            <a:off x="5109518" y="2451315"/>
            <a:ext cx="0" cy="1429920"/>
          </a:xfrm>
          <a:prstGeom prst="straightConnector1">
            <a:avLst/>
          </a:prstGeom>
          <a:ln w="44450">
            <a:solidFill>
              <a:srgbClr val="C00000"/>
            </a:solidFill>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20" name="文本框 31">
            <a:extLst>
              <a:ext uri="{FF2B5EF4-FFF2-40B4-BE49-F238E27FC236}">
                <a16:creationId xmlns:a16="http://schemas.microsoft.com/office/drawing/2014/main" id="{E90ABC91-CA8F-444F-BC13-BFD8B2D8F059}"/>
              </a:ext>
            </a:extLst>
          </p:cNvPr>
          <p:cNvSpPr txBox="1"/>
          <p:nvPr/>
        </p:nvSpPr>
        <p:spPr>
          <a:xfrm>
            <a:off x="4016611" y="2904665"/>
            <a:ext cx="1077303"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cs typeface="Calibri" panose="020F0502020204030204" pitchFamily="34" charset="0"/>
              </a:rPr>
              <a:t>2.1x</a:t>
            </a:r>
            <a:endParaRPr lang="en-CH" sz="2400" dirty="0">
              <a:solidFill>
                <a:srgbClr val="C00000"/>
              </a:solidFill>
              <a:latin typeface="Calibri" panose="020F0502020204030204" pitchFamily="34" charset="0"/>
              <a:cs typeface="Calibri" panose="020F0502020204030204" pitchFamily="34" charset="0"/>
            </a:endParaRPr>
          </a:p>
        </p:txBody>
      </p:sp>
      <p:sp>
        <p:nvSpPr>
          <p:cNvPr id="12" name="Google Shape;300;p25">
            <a:extLst>
              <a:ext uri="{FF2B5EF4-FFF2-40B4-BE49-F238E27FC236}">
                <a16:creationId xmlns:a16="http://schemas.microsoft.com/office/drawing/2014/main" id="{8522735C-1C6C-4867-BCE2-E6912C67E6DF}"/>
              </a:ext>
            </a:extLst>
          </p:cNvPr>
          <p:cNvSpPr txBox="1"/>
          <p:nvPr/>
        </p:nvSpPr>
        <p:spPr>
          <a:xfrm>
            <a:off x="838200" y="1205350"/>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defRPr/>
            </a:pPr>
            <a:r>
              <a:rPr lang="en-US" sz="2800" dirty="0">
                <a:solidFill>
                  <a:srgbClr val="434343"/>
                </a:solidFill>
                <a:latin typeface="Calibri"/>
                <a:ea typeface="Calibri"/>
                <a:cs typeface="Calibri"/>
                <a:sym typeface="Calibri"/>
              </a:rPr>
              <a:t>Workload:   FIO: each thread writes/reads 2MB data in a private file</a:t>
            </a:r>
          </a:p>
        </p:txBody>
      </p:sp>
      <p:sp>
        <p:nvSpPr>
          <p:cNvPr id="21" name="TextBox 20">
            <a:extLst>
              <a:ext uri="{FF2B5EF4-FFF2-40B4-BE49-F238E27FC236}">
                <a16:creationId xmlns:a16="http://schemas.microsoft.com/office/drawing/2014/main" id="{EF2820FB-67F2-4879-BE2A-AB5D0DC0BB69}"/>
              </a:ext>
            </a:extLst>
          </p:cNvPr>
          <p:cNvSpPr txBox="1"/>
          <p:nvPr/>
        </p:nvSpPr>
        <p:spPr>
          <a:xfrm>
            <a:off x="3372846" y="1761615"/>
            <a:ext cx="1057367" cy="523220"/>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Write</a:t>
            </a:r>
          </a:p>
        </p:txBody>
      </p:sp>
      <p:sp>
        <p:nvSpPr>
          <p:cNvPr id="23" name="Google Shape;887;p44">
            <a:extLst>
              <a:ext uri="{FF2B5EF4-FFF2-40B4-BE49-F238E27FC236}">
                <a16:creationId xmlns:a16="http://schemas.microsoft.com/office/drawing/2014/main" id="{BFFC7D20-70FD-49F1-9F08-41D7E9D75752}"/>
              </a:ext>
            </a:extLst>
          </p:cNvPr>
          <p:cNvSpPr txBox="1"/>
          <p:nvPr/>
        </p:nvSpPr>
        <p:spPr>
          <a:xfrm>
            <a:off x="787965" y="5802394"/>
            <a:ext cx="1073277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Same Task: </a:t>
            </a:r>
            <a:r>
              <a:rPr lang="en-US" sz="2800" dirty="0">
                <a:solidFill>
                  <a:schemeClr val="dk1"/>
                </a:solidFill>
                <a:latin typeface="Calibri"/>
                <a:ea typeface="Calibri"/>
                <a:cs typeface="Calibri"/>
                <a:sym typeface="Calibri"/>
              </a:rPr>
              <a:t>copying data between PM in NUMA 0 and DRAM in NUMA 1  </a:t>
            </a:r>
            <a:endParaRPr sz="2800" dirty="0">
              <a:solidFill>
                <a:schemeClr val="dk1"/>
              </a:solidFill>
              <a:latin typeface="Calibri"/>
              <a:ea typeface="Calibri"/>
              <a:cs typeface="Calibri"/>
              <a:sym typeface="Calibri"/>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536"/>
    </mc:Choice>
    <mc:Fallback xmlns="">
      <p:transition spd="slow" advTm="15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27" name="Google Shape;92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
        <p:nvSpPr>
          <p:cNvPr id="929" name="Google Shape;929;p46"/>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Directory coherence </a:t>
            </a:r>
            <a:r>
              <a:rPr lang="en-US" sz="4800" b="1" dirty="0">
                <a:solidFill>
                  <a:srgbClr val="0F3A5D"/>
                </a:solidFill>
                <a:latin typeface="PT Sans Narrow"/>
                <a:ea typeface="PT Sans Narrow"/>
                <a:cs typeface="PT Sans Narrow"/>
                <a:sym typeface="Wingdings" panose="05000000000000000000" pitchFamily="2" charset="2"/>
              </a:rPr>
              <a:t> slow remote PM access</a:t>
            </a:r>
            <a:endParaRPr sz="4800" b="1" dirty="0">
              <a:solidFill>
                <a:srgbClr val="0F3A5D"/>
              </a:solidFill>
              <a:latin typeface="PT Sans Narrow"/>
              <a:ea typeface="PT Sans Narrow"/>
              <a:cs typeface="PT Sans Narrow"/>
              <a:sym typeface="PT Sans Narrow"/>
            </a:endParaRPr>
          </a:p>
        </p:txBody>
      </p:sp>
      <p:sp>
        <p:nvSpPr>
          <p:cNvPr id="31" name="Rectangle: Rounded Corners 4">
            <a:extLst>
              <a:ext uri="{FF2B5EF4-FFF2-40B4-BE49-F238E27FC236}">
                <a16:creationId xmlns:a16="http://schemas.microsoft.com/office/drawing/2014/main" id="{6DEE31C1-7678-441B-86B9-E8347916212C}"/>
              </a:ext>
            </a:extLst>
          </p:cNvPr>
          <p:cNvSpPr/>
          <p:nvPr/>
        </p:nvSpPr>
        <p:spPr>
          <a:xfrm>
            <a:off x="598170" y="3939118"/>
            <a:ext cx="2366007" cy="1183004"/>
          </a:xfrm>
          <a:prstGeom prst="roundRect">
            <a:avLst/>
          </a:prstGeom>
          <a:solidFill>
            <a:srgbClr val="FFC000">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32" name="组合 85">
            <a:extLst>
              <a:ext uri="{FF2B5EF4-FFF2-40B4-BE49-F238E27FC236}">
                <a16:creationId xmlns:a16="http://schemas.microsoft.com/office/drawing/2014/main" id="{318A0769-EBD7-4DBE-899F-BA715B7E5BC3}"/>
              </a:ext>
            </a:extLst>
          </p:cNvPr>
          <p:cNvGrpSpPr/>
          <p:nvPr/>
        </p:nvGrpSpPr>
        <p:grpSpPr>
          <a:xfrm>
            <a:off x="736078" y="4109507"/>
            <a:ext cx="2092409" cy="770563"/>
            <a:chOff x="2926158" y="2568804"/>
            <a:chExt cx="2092409" cy="731210"/>
          </a:xfrm>
        </p:grpSpPr>
        <p:sp>
          <p:nvSpPr>
            <p:cNvPr id="33" name="矩形: 圆角 86">
              <a:extLst>
                <a:ext uri="{FF2B5EF4-FFF2-40B4-BE49-F238E27FC236}">
                  <a16:creationId xmlns:a16="http://schemas.microsoft.com/office/drawing/2014/main" id="{A2150522-D265-4A52-A1EE-4F4B9581AFC3}"/>
                </a:ext>
              </a:extLst>
            </p:cNvPr>
            <p:cNvSpPr/>
            <p:nvPr/>
          </p:nvSpPr>
          <p:spPr>
            <a:xfrm>
              <a:off x="2926158" y="2572702"/>
              <a:ext cx="2035766" cy="727312"/>
            </a:xfrm>
            <a:prstGeom prst="roundRect">
              <a:avLst/>
            </a:prstGeom>
            <a:solidFill>
              <a:srgbClr val="5B9BD5">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内容占位符 2">
              <a:extLst>
                <a:ext uri="{FF2B5EF4-FFF2-40B4-BE49-F238E27FC236}">
                  <a16:creationId xmlns:a16="http://schemas.microsoft.com/office/drawing/2014/main" id="{B3C6A632-8EA0-428E-B625-1C61021B7454}"/>
                </a:ext>
              </a:extLst>
            </p:cNvPr>
            <p:cNvSpPr txBox="1">
              <a:spLocks/>
            </p:cNvSpPr>
            <p:nvPr/>
          </p:nvSpPr>
          <p:spPr>
            <a:xfrm>
              <a:off x="2926158" y="2568804"/>
              <a:ext cx="2092409" cy="648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PM</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dir</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coherence info</a:t>
              </a:r>
            </a:p>
          </p:txBody>
        </p:sp>
      </p:grpSp>
      <p:cxnSp>
        <p:nvCxnSpPr>
          <p:cNvPr id="35" name="直接连接符 75">
            <a:extLst>
              <a:ext uri="{FF2B5EF4-FFF2-40B4-BE49-F238E27FC236}">
                <a16:creationId xmlns:a16="http://schemas.microsoft.com/office/drawing/2014/main" id="{5140409A-C045-48BD-ADDC-B5B9F95FC1EB}"/>
              </a:ext>
            </a:extLst>
          </p:cNvPr>
          <p:cNvCxnSpPr>
            <a:cxnSpLocks/>
          </p:cNvCxnSpPr>
          <p:nvPr/>
        </p:nvCxnSpPr>
        <p:spPr>
          <a:xfrm>
            <a:off x="3191834" y="2071312"/>
            <a:ext cx="0" cy="3156261"/>
          </a:xfrm>
          <a:prstGeom prst="line">
            <a:avLst/>
          </a:prstGeom>
          <a:noFill/>
          <a:ln w="38100" cap="flat" cmpd="sng" algn="ctr">
            <a:solidFill>
              <a:sysClr val="windowText" lastClr="000000"/>
            </a:solidFill>
            <a:prstDash val="sysDash"/>
            <a:miter lim="800000"/>
          </a:ln>
          <a:effectLst/>
        </p:spPr>
      </p:cxnSp>
      <p:sp>
        <p:nvSpPr>
          <p:cNvPr id="36" name="Freeform: Shape 24">
            <a:extLst>
              <a:ext uri="{FF2B5EF4-FFF2-40B4-BE49-F238E27FC236}">
                <a16:creationId xmlns:a16="http://schemas.microsoft.com/office/drawing/2014/main" id="{F7C71753-5CDC-4266-A0B1-AC0610C189AC}"/>
              </a:ext>
            </a:extLst>
          </p:cNvPr>
          <p:cNvSpPr/>
          <p:nvPr/>
        </p:nvSpPr>
        <p:spPr>
          <a:xfrm rot="16200000">
            <a:off x="4162820" y="2681461"/>
            <a:ext cx="780682" cy="170621"/>
          </a:xfrm>
          <a:custGeom>
            <a:avLst/>
            <a:gdLst/>
            <a:ahLst/>
            <a:cxnLst/>
            <a:rect l="l" t="t" r="r" b="b"/>
            <a:pathLst>
              <a:path w="4288971" h="783993">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lgn="ctr">
            <a:solidFill>
              <a:sysClr val="windowText" lastClr="000000"/>
            </a:solidFill>
            <a:prstDash val="solid"/>
            <a:rou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Rectangle: Rounded Corners 4">
            <a:extLst>
              <a:ext uri="{FF2B5EF4-FFF2-40B4-BE49-F238E27FC236}">
                <a16:creationId xmlns:a16="http://schemas.microsoft.com/office/drawing/2014/main" id="{8FE22D8E-5828-4255-BE81-10B8F7CEBCA7}"/>
              </a:ext>
            </a:extLst>
          </p:cNvPr>
          <p:cNvSpPr/>
          <p:nvPr/>
        </p:nvSpPr>
        <p:spPr>
          <a:xfrm>
            <a:off x="3383838" y="3939118"/>
            <a:ext cx="2365200" cy="1183004"/>
          </a:xfrm>
          <a:prstGeom prst="roundRect">
            <a:avLst/>
          </a:prstGeom>
          <a:solidFill>
            <a:srgbClr val="70AD47">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8" name="内容占位符 2">
            <a:extLst>
              <a:ext uri="{FF2B5EF4-FFF2-40B4-BE49-F238E27FC236}">
                <a16:creationId xmlns:a16="http://schemas.microsoft.com/office/drawing/2014/main" id="{BA272434-BB32-402A-BB3D-F3D40812ACC1}"/>
              </a:ext>
            </a:extLst>
          </p:cNvPr>
          <p:cNvSpPr txBox="1">
            <a:spLocks/>
          </p:cNvSpPr>
          <p:nvPr/>
        </p:nvSpPr>
        <p:spPr>
          <a:xfrm>
            <a:off x="717715" y="1698277"/>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Font typeface="Arial" panose="020B0604020202020204" pitchFamily="34" charset="0"/>
              <a:buNone/>
            </a:pPr>
            <a:r>
              <a:rPr lang="en-US" b="1" dirty="0">
                <a:solidFill>
                  <a:prstClr val="black"/>
                </a:solidFill>
                <a:latin typeface="Calibri" panose="020F0502020204030204"/>
              </a:rPr>
              <a:t>NUMA 0</a:t>
            </a:r>
          </a:p>
        </p:txBody>
      </p:sp>
      <p:sp>
        <p:nvSpPr>
          <p:cNvPr id="39" name="内容占位符 2">
            <a:extLst>
              <a:ext uri="{FF2B5EF4-FFF2-40B4-BE49-F238E27FC236}">
                <a16:creationId xmlns:a16="http://schemas.microsoft.com/office/drawing/2014/main" id="{7469F52B-192E-44B4-AD32-4D5EF20E1841}"/>
              </a:ext>
            </a:extLst>
          </p:cNvPr>
          <p:cNvSpPr txBox="1">
            <a:spLocks/>
          </p:cNvSpPr>
          <p:nvPr/>
        </p:nvSpPr>
        <p:spPr>
          <a:xfrm>
            <a:off x="3684454" y="1698277"/>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Font typeface="Arial" panose="020B0604020202020204" pitchFamily="34" charset="0"/>
              <a:buNone/>
            </a:pPr>
            <a:r>
              <a:rPr lang="en-US" b="1" dirty="0">
                <a:solidFill>
                  <a:prstClr val="black"/>
                </a:solidFill>
                <a:latin typeface="Calibri" panose="020F0502020204030204"/>
              </a:rPr>
              <a:t>NUMA 1</a:t>
            </a:r>
          </a:p>
        </p:txBody>
      </p:sp>
      <p:sp>
        <p:nvSpPr>
          <p:cNvPr id="40" name="内容占位符 2">
            <a:extLst>
              <a:ext uri="{FF2B5EF4-FFF2-40B4-BE49-F238E27FC236}">
                <a16:creationId xmlns:a16="http://schemas.microsoft.com/office/drawing/2014/main" id="{0EDAA905-6ED9-45D3-A7E3-D3B4A0CB9F28}"/>
              </a:ext>
            </a:extLst>
          </p:cNvPr>
          <p:cNvSpPr txBox="1">
            <a:spLocks/>
          </p:cNvSpPr>
          <p:nvPr/>
        </p:nvSpPr>
        <p:spPr>
          <a:xfrm>
            <a:off x="4060840" y="3321107"/>
            <a:ext cx="1153729"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Font typeface="Arial" panose="020B0604020202020204" pitchFamily="34" charset="0"/>
              <a:buNone/>
            </a:pPr>
            <a:r>
              <a:rPr lang="en-US" b="1" dirty="0">
                <a:solidFill>
                  <a:prstClr val="black"/>
                </a:solidFill>
                <a:latin typeface="Calibri" panose="020F0502020204030204"/>
              </a:rPr>
              <a:t>DRAM</a:t>
            </a:r>
            <a:endParaRPr lang="en-US" sz="3600" b="1" dirty="0">
              <a:solidFill>
                <a:prstClr val="black"/>
              </a:solidFill>
              <a:latin typeface="Calibri" panose="020F0502020204030204"/>
            </a:endParaRPr>
          </a:p>
        </p:txBody>
      </p:sp>
      <p:sp>
        <p:nvSpPr>
          <p:cNvPr id="41" name="内容占位符 2">
            <a:extLst>
              <a:ext uri="{FF2B5EF4-FFF2-40B4-BE49-F238E27FC236}">
                <a16:creationId xmlns:a16="http://schemas.microsoft.com/office/drawing/2014/main" id="{4086A4CF-4734-488F-B10B-F90E22A7B4B4}"/>
              </a:ext>
            </a:extLst>
          </p:cNvPr>
          <p:cNvSpPr txBox="1">
            <a:spLocks/>
          </p:cNvSpPr>
          <p:nvPr/>
        </p:nvSpPr>
        <p:spPr>
          <a:xfrm>
            <a:off x="1420605" y="3321107"/>
            <a:ext cx="70853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Font typeface="Arial" panose="020B0604020202020204" pitchFamily="34" charset="0"/>
              <a:buNone/>
            </a:pPr>
            <a:r>
              <a:rPr lang="en-US" b="1" dirty="0">
                <a:solidFill>
                  <a:prstClr val="black"/>
                </a:solidFill>
                <a:latin typeface="Calibri" panose="020F0502020204030204"/>
              </a:rPr>
              <a:t>PM</a:t>
            </a:r>
            <a:endParaRPr lang="en-US" sz="3600" b="1" dirty="0">
              <a:solidFill>
                <a:prstClr val="black"/>
              </a:solidFill>
              <a:latin typeface="Calibri" panose="020F0502020204030204"/>
            </a:endParaRPr>
          </a:p>
        </p:txBody>
      </p:sp>
      <p:sp>
        <p:nvSpPr>
          <p:cNvPr id="42" name="内容占位符 2">
            <a:extLst>
              <a:ext uri="{FF2B5EF4-FFF2-40B4-BE49-F238E27FC236}">
                <a16:creationId xmlns:a16="http://schemas.microsoft.com/office/drawing/2014/main" id="{72D8C450-2634-43AA-8F60-F92945B2C81C}"/>
              </a:ext>
            </a:extLst>
          </p:cNvPr>
          <p:cNvSpPr txBox="1">
            <a:spLocks/>
          </p:cNvSpPr>
          <p:nvPr/>
        </p:nvSpPr>
        <p:spPr>
          <a:xfrm>
            <a:off x="1999884" y="5315123"/>
            <a:ext cx="228481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Tx/>
              <a:buFont typeface="Arial" panose="020B0604020202020204" pitchFamily="34" charset="0"/>
              <a:buNone/>
            </a:pPr>
            <a:r>
              <a:rPr lang="en-US" sz="3200" b="1" dirty="0">
                <a:solidFill>
                  <a:prstClr val="black"/>
                </a:solidFill>
                <a:latin typeface="Calibri" panose="020F0502020204030204"/>
              </a:rPr>
              <a:t>PM-remote</a:t>
            </a:r>
          </a:p>
        </p:txBody>
      </p:sp>
      <p:cxnSp>
        <p:nvCxnSpPr>
          <p:cNvPr id="43" name="Straight Arrow Connector 42">
            <a:extLst>
              <a:ext uri="{FF2B5EF4-FFF2-40B4-BE49-F238E27FC236}">
                <a16:creationId xmlns:a16="http://schemas.microsoft.com/office/drawing/2014/main" id="{7BE097D3-59EC-452B-A820-132A5422C3D0}"/>
              </a:ext>
            </a:extLst>
          </p:cNvPr>
          <p:cNvCxnSpPr>
            <a:cxnSpLocks/>
          </p:cNvCxnSpPr>
          <p:nvPr/>
        </p:nvCxnSpPr>
        <p:spPr>
          <a:xfrm flipH="1">
            <a:off x="2652374" y="2718455"/>
            <a:ext cx="1462927" cy="1049030"/>
          </a:xfrm>
          <a:prstGeom prst="straightConnector1">
            <a:avLst/>
          </a:prstGeom>
          <a:noFill/>
          <a:ln w="44450" cap="flat" cmpd="sng" algn="ctr">
            <a:solidFill>
              <a:sysClr val="windowText" lastClr="000000"/>
            </a:solidFill>
            <a:prstDash val="solid"/>
            <a:miter lim="800000"/>
            <a:tailEnd type="triangle" w="lg" len="lg"/>
          </a:ln>
          <a:effectLst/>
        </p:spPr>
      </p:cxnSp>
      <p:sp>
        <p:nvSpPr>
          <p:cNvPr id="44" name="Google Shape;2713;gccdabf313d_0_2619">
            <a:extLst>
              <a:ext uri="{FF2B5EF4-FFF2-40B4-BE49-F238E27FC236}">
                <a16:creationId xmlns:a16="http://schemas.microsoft.com/office/drawing/2014/main" id="{21D7F2A9-B374-47BF-AEC6-C7B70264662B}"/>
              </a:ext>
            </a:extLst>
          </p:cNvPr>
          <p:cNvSpPr/>
          <p:nvPr/>
        </p:nvSpPr>
        <p:spPr>
          <a:xfrm>
            <a:off x="6522745" y="2359384"/>
            <a:ext cx="5158044"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Directory coherence info maintained in memory</a:t>
            </a:r>
          </a:p>
        </p:txBody>
      </p:sp>
      <p:sp>
        <p:nvSpPr>
          <p:cNvPr id="45" name="Google Shape;2713;gccdabf313d_0_2619">
            <a:extLst>
              <a:ext uri="{FF2B5EF4-FFF2-40B4-BE49-F238E27FC236}">
                <a16:creationId xmlns:a16="http://schemas.microsoft.com/office/drawing/2014/main" id="{88399ECD-EA64-4516-942D-FA2E28027428}"/>
              </a:ext>
            </a:extLst>
          </p:cNvPr>
          <p:cNvSpPr/>
          <p:nvPr/>
        </p:nvSpPr>
        <p:spPr>
          <a:xfrm>
            <a:off x="6522745" y="4313434"/>
            <a:ext cx="5158044"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Slower PM performance </a:t>
            </a:r>
          </a:p>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Wingdings" panose="05000000000000000000" pitchFamily="2" charset="2"/>
              </a:rPr>
              <a:t> Slower remote PM access</a:t>
            </a:r>
            <a:endParaRPr lang="en-US" sz="2400" dirty="0">
              <a:solidFill>
                <a:schemeClr val="lt1"/>
              </a:solidFill>
              <a:latin typeface="Calibri" panose="020F0502020204030204" pitchFamily="34" charset="0"/>
              <a:cs typeface="Calibri" panose="020F0502020204030204" pitchFamily="34" charset="0"/>
              <a:sym typeface="Book Antiqu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5020"/>
    </mc:Choice>
    <mc:Fallback xmlns="">
      <p:transition spd="slow" advTm="350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27</a:t>
            </a:fld>
            <a:endParaRPr dirty="0"/>
          </a:p>
        </p:txBody>
      </p:sp>
      <p:sp>
        <p:nvSpPr>
          <p:cNvPr id="817" name="Google Shape;817;p42"/>
          <p:cNvSpPr/>
          <p:nvPr/>
        </p:nvSpPr>
        <p:spPr>
          <a:xfrm>
            <a:off x="1831627" y="2577228"/>
            <a:ext cx="10029068" cy="720000"/>
          </a:xfrm>
          <a:prstGeom prst="roundRect">
            <a:avLst>
              <a:gd name="adj" fmla="val 16667"/>
            </a:avLst>
          </a:prstGeom>
          <a:solidFill>
            <a:srgbClr val="176E80"/>
          </a:solidFill>
          <a:ln>
            <a:noFill/>
          </a:ln>
        </p:spPr>
        <p:txBody>
          <a:bodyPr spcFirstLastPara="1" wrap="square" lIns="121900" tIns="121900" rIns="121900" bIns="121900" anchor="ctr" anchorCtr="0">
            <a:noAutofit/>
          </a:bodyPr>
          <a:lstStyle/>
          <a:p>
            <a:pPr marL="0" lvl="0" indent="0" rtl="0">
              <a:spcBef>
                <a:spcPts val="0"/>
              </a:spcBef>
              <a:spcAft>
                <a:spcPts val="0"/>
              </a:spcAft>
              <a:buClr>
                <a:schemeClr val="dk1"/>
              </a:buClr>
              <a:buSzPts val="4267"/>
              <a:buFont typeface="Arial"/>
              <a:buNone/>
            </a:pPr>
            <a:r>
              <a:rPr lang="en-US" sz="2800" b="1" dirty="0">
                <a:solidFill>
                  <a:schemeClr val="lt1"/>
                </a:solidFill>
                <a:latin typeface="Calibri"/>
                <a:ea typeface="Calibri"/>
                <a:cs typeface="Calibri"/>
                <a:sym typeface="Calibri"/>
              </a:rPr>
              <a:t>Insight</a:t>
            </a:r>
            <a:r>
              <a:rPr lang="en-US" sz="2800" dirty="0">
                <a:solidFill>
                  <a:schemeClr val="lt1"/>
                </a:solidFill>
                <a:latin typeface="Calibri"/>
                <a:ea typeface="Calibri"/>
                <a:cs typeface="Calibri"/>
                <a:sym typeface="Calibri"/>
              </a:rPr>
              <a:t>: Control concurrent PM access for maximal performance</a:t>
            </a:r>
            <a:endParaRPr sz="2800" dirty="0">
              <a:solidFill>
                <a:srgbClr val="FFFFFF"/>
              </a:solidFill>
              <a:latin typeface="Calibri"/>
              <a:ea typeface="Calibri"/>
              <a:cs typeface="Calibri"/>
              <a:sym typeface="Calibri"/>
            </a:endParaRPr>
          </a:p>
        </p:txBody>
      </p:sp>
      <p:sp>
        <p:nvSpPr>
          <p:cNvPr id="818" name="Google Shape;818;p42"/>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analysis</a:t>
            </a:r>
            <a:endParaRPr sz="4800" b="1" dirty="0">
              <a:solidFill>
                <a:srgbClr val="0F3A5D"/>
              </a:solidFill>
              <a:latin typeface="PT Sans Narrow"/>
              <a:ea typeface="PT Sans Narrow"/>
              <a:cs typeface="PT Sans Narrow"/>
              <a:sym typeface="PT Sans Narrow"/>
            </a:endParaRPr>
          </a:p>
        </p:txBody>
      </p:sp>
      <p:grpSp>
        <p:nvGrpSpPr>
          <p:cNvPr id="819" name="Google Shape;819;p42"/>
          <p:cNvGrpSpPr/>
          <p:nvPr/>
        </p:nvGrpSpPr>
        <p:grpSpPr>
          <a:xfrm>
            <a:off x="438694" y="1421517"/>
            <a:ext cx="1209021" cy="1423642"/>
            <a:chOff x="10535099" y="52026"/>
            <a:chExt cx="640549" cy="793208"/>
          </a:xfrm>
        </p:grpSpPr>
        <p:pic>
          <p:nvPicPr>
            <p:cNvPr id="820" name="Google Shape;820;p42" descr="Network diagram with solid fill"/>
            <p:cNvPicPr preferRelativeResize="0"/>
            <p:nvPr/>
          </p:nvPicPr>
          <p:blipFill rotWithShape="1">
            <a:blip r:embed="rId3">
              <a:alphaModFix/>
            </a:blip>
            <a:srcRect/>
            <a:stretch/>
          </p:blipFill>
          <p:spPr>
            <a:xfrm rot="-5400000">
              <a:off x="10570217" y="16908"/>
              <a:ext cx="570313" cy="640549"/>
            </a:xfrm>
            <a:prstGeom prst="rect">
              <a:avLst/>
            </a:prstGeom>
            <a:noFill/>
            <a:ln>
              <a:noFill/>
            </a:ln>
          </p:spPr>
        </p:pic>
        <p:sp>
          <p:nvSpPr>
            <p:cNvPr id="821" name="Google Shape;821;p42"/>
            <p:cNvSpPr/>
            <p:nvPr/>
          </p:nvSpPr>
          <p:spPr>
            <a:xfrm>
              <a:off x="10538126" y="622334"/>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grpSp>
      <p:sp>
        <p:nvSpPr>
          <p:cNvPr id="9" name="Google Shape;2713;gccdabf313d_0_2619">
            <a:extLst>
              <a:ext uri="{FF2B5EF4-FFF2-40B4-BE49-F238E27FC236}">
                <a16:creationId xmlns:a16="http://schemas.microsoft.com/office/drawing/2014/main" id="{9EC54A51-246F-400D-A875-1C7971CBC2D6}"/>
              </a:ext>
            </a:extLst>
          </p:cNvPr>
          <p:cNvSpPr/>
          <p:nvPr/>
        </p:nvSpPr>
        <p:spPr>
          <a:xfrm>
            <a:off x="1831626" y="1607947"/>
            <a:ext cx="10029071" cy="720000"/>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Issue</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 Excessive concurrent access </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Wingdings" panose="05000000000000000000" pitchFamily="2" charset="2"/>
              </a:rPr>
              <a:t> PM performance collapse</a:t>
            </a:r>
            <a:endPar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endParaRPr>
          </a:p>
        </p:txBody>
      </p:sp>
      <p:grpSp>
        <p:nvGrpSpPr>
          <p:cNvPr id="10" name="Google Shape;942;p47">
            <a:extLst>
              <a:ext uri="{FF2B5EF4-FFF2-40B4-BE49-F238E27FC236}">
                <a16:creationId xmlns:a16="http://schemas.microsoft.com/office/drawing/2014/main" id="{C181F240-52AC-43D9-8ADB-561AA82DF8A5}"/>
              </a:ext>
            </a:extLst>
          </p:cNvPr>
          <p:cNvGrpSpPr/>
          <p:nvPr/>
        </p:nvGrpSpPr>
        <p:grpSpPr>
          <a:xfrm>
            <a:off x="351104" y="4298625"/>
            <a:ext cx="1384200" cy="1137858"/>
            <a:chOff x="10534820" y="-31249"/>
            <a:chExt cx="1384200" cy="1137858"/>
          </a:xfrm>
        </p:grpSpPr>
        <p:pic>
          <p:nvPicPr>
            <p:cNvPr id="11" name="Google Shape;943;p47" descr="Network diagram with solid fill">
              <a:extLst>
                <a:ext uri="{FF2B5EF4-FFF2-40B4-BE49-F238E27FC236}">
                  <a16:creationId xmlns:a16="http://schemas.microsoft.com/office/drawing/2014/main" id="{105E95F2-7A95-4664-B536-A39CA866404B}"/>
                </a:ext>
              </a:extLst>
            </p:cNvPr>
            <p:cNvPicPr preferRelativeResize="0"/>
            <p:nvPr/>
          </p:nvPicPr>
          <p:blipFill rotWithShape="1">
            <a:blip r:embed="rId3">
              <a:alphaModFix/>
            </a:blip>
            <a:srcRect/>
            <a:stretch/>
          </p:blipFill>
          <p:spPr>
            <a:xfrm rot="-5400000">
              <a:off x="10947342" y="-66367"/>
              <a:ext cx="570313" cy="640549"/>
            </a:xfrm>
            <a:prstGeom prst="rect">
              <a:avLst/>
            </a:prstGeom>
            <a:noFill/>
            <a:ln>
              <a:noFill/>
            </a:ln>
          </p:spPr>
        </p:pic>
        <p:sp>
          <p:nvSpPr>
            <p:cNvPr id="12" name="Google Shape;944;p47">
              <a:extLst>
                <a:ext uri="{FF2B5EF4-FFF2-40B4-BE49-F238E27FC236}">
                  <a16:creationId xmlns:a16="http://schemas.microsoft.com/office/drawing/2014/main" id="{5B82FE00-5ED8-48D8-BB52-B952A8395932}"/>
                </a:ext>
              </a:extLst>
            </p:cNvPr>
            <p:cNvSpPr/>
            <p:nvPr/>
          </p:nvSpPr>
          <p:spPr>
            <a:xfrm>
              <a:off x="10534820" y="544146"/>
              <a:ext cx="1384200" cy="2304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RAID 0</a:t>
              </a:r>
              <a:endParaRPr sz="2400">
                <a:solidFill>
                  <a:schemeClr val="dk1"/>
                </a:solidFill>
                <a:latin typeface="Calibri"/>
                <a:ea typeface="Calibri"/>
                <a:cs typeface="Calibri"/>
                <a:sym typeface="Calibri"/>
              </a:endParaRPr>
            </a:p>
          </p:txBody>
        </p:sp>
        <p:sp>
          <p:nvSpPr>
            <p:cNvPr id="13" name="Google Shape;945;p47">
              <a:extLst>
                <a:ext uri="{FF2B5EF4-FFF2-40B4-BE49-F238E27FC236}">
                  <a16:creationId xmlns:a16="http://schemas.microsoft.com/office/drawing/2014/main" id="{DB5DC307-2D9A-48CA-BDF8-CD437E025CFB}"/>
                </a:ext>
              </a:extLst>
            </p:cNvPr>
            <p:cNvSpPr/>
            <p:nvPr/>
          </p:nvSpPr>
          <p:spPr>
            <a:xfrm>
              <a:off x="10538126" y="883709"/>
              <a:ext cx="634500" cy="2229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sp>
          <p:nvSpPr>
            <p:cNvPr id="14" name="Google Shape;946;p47">
              <a:extLst>
                <a:ext uri="{FF2B5EF4-FFF2-40B4-BE49-F238E27FC236}">
                  <a16:creationId xmlns:a16="http://schemas.microsoft.com/office/drawing/2014/main" id="{4FA4FBA4-5D02-4172-BF13-6331B75689A3}"/>
                </a:ext>
              </a:extLst>
            </p:cNvPr>
            <p:cNvSpPr/>
            <p:nvPr/>
          </p:nvSpPr>
          <p:spPr>
            <a:xfrm>
              <a:off x="11273685" y="875947"/>
              <a:ext cx="634500" cy="2304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grpSp>
      <p:sp>
        <p:nvSpPr>
          <p:cNvPr id="20" name="Google Shape;2713;gccdabf313d_0_2619">
            <a:extLst>
              <a:ext uri="{FF2B5EF4-FFF2-40B4-BE49-F238E27FC236}">
                <a16:creationId xmlns:a16="http://schemas.microsoft.com/office/drawing/2014/main" id="{F6404E7D-B3A2-45F7-920C-778D1D185EF4}"/>
              </a:ext>
            </a:extLst>
          </p:cNvPr>
          <p:cNvSpPr/>
          <p:nvPr/>
        </p:nvSpPr>
        <p:spPr>
          <a:xfrm>
            <a:off x="1822893" y="4095828"/>
            <a:ext cx="10029068" cy="720000"/>
          </a:xfrm>
          <a:prstGeom prst="roundRect">
            <a:avLst>
              <a:gd name="adj" fmla="val 16667"/>
            </a:avLst>
          </a:prstGeom>
          <a:solidFill>
            <a:srgbClr val="D65E00"/>
          </a:solidFill>
          <a:ln>
            <a:noFill/>
          </a:ln>
        </p:spPr>
        <p:txBody>
          <a:bodyPr spcFirstLastPara="1" wrap="square" lIns="274320" tIns="45700" rIns="91425" bIns="45700" anchor="ctr" anchorCtr="0">
            <a:noAutofit/>
          </a:bodyPr>
          <a:lstStyle/>
          <a:p>
            <a:pPr marL="0" marR="0" lvl="0" indent="0"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2800" b="1"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Issue</a:t>
            </a:r>
            <a:r>
              <a:rPr kumimoji="0" lang="en-US" sz="2800" b="0" i="0" u="none" strike="noStrike" kern="0" cap="none" spc="0" normalizeH="0" baseline="0" noProof="0" dirty="0">
                <a:ln>
                  <a:noFill/>
                </a:ln>
                <a:solidFill>
                  <a:srgbClr val="FFFFFF"/>
                </a:solidFill>
                <a:effectLst/>
                <a:uLnTx/>
                <a:uFillTx/>
                <a:latin typeface="Calibri" panose="020F0502020204030204" pitchFamily="34" charset="0"/>
                <a:cs typeface="Calibri" panose="020F0502020204030204" pitchFamily="34" charset="0"/>
                <a:sym typeface="Book Antiqua"/>
              </a:rPr>
              <a:t>: Inefficient remote PM access</a:t>
            </a:r>
          </a:p>
        </p:txBody>
      </p:sp>
      <p:sp>
        <p:nvSpPr>
          <p:cNvPr id="15" name="Google Shape;817;p42">
            <a:extLst>
              <a:ext uri="{FF2B5EF4-FFF2-40B4-BE49-F238E27FC236}">
                <a16:creationId xmlns:a16="http://schemas.microsoft.com/office/drawing/2014/main" id="{60A543B6-1710-4778-AF08-17C71CABCD8E}"/>
              </a:ext>
            </a:extLst>
          </p:cNvPr>
          <p:cNvSpPr/>
          <p:nvPr/>
        </p:nvSpPr>
        <p:spPr>
          <a:xfrm>
            <a:off x="1831626" y="4961021"/>
            <a:ext cx="10005964" cy="720000"/>
          </a:xfrm>
          <a:prstGeom prst="roundRect">
            <a:avLst>
              <a:gd name="adj" fmla="val 16667"/>
            </a:avLst>
          </a:prstGeom>
          <a:solidFill>
            <a:srgbClr val="176E80"/>
          </a:solidFill>
          <a:ln>
            <a:noFill/>
          </a:ln>
        </p:spPr>
        <p:txBody>
          <a:bodyPr spcFirstLastPara="1" wrap="square" lIns="121900" tIns="121900" rIns="121900" bIns="121900" anchor="ctr" anchorCtr="0">
            <a:noAutofit/>
          </a:bodyPr>
          <a:lstStyle/>
          <a:p>
            <a:pPr marL="0" lvl="0" indent="0" rtl="0">
              <a:spcBef>
                <a:spcPts val="0"/>
              </a:spcBef>
              <a:spcAft>
                <a:spcPts val="0"/>
              </a:spcAft>
              <a:buClr>
                <a:schemeClr val="dk1"/>
              </a:buClr>
              <a:buSzPts val="4267"/>
              <a:buFont typeface="Arial"/>
              <a:buNone/>
            </a:pPr>
            <a:r>
              <a:rPr lang="en-US" sz="2800" b="1" dirty="0">
                <a:solidFill>
                  <a:schemeClr val="lt1"/>
                </a:solidFill>
                <a:latin typeface="Calibri"/>
                <a:ea typeface="Calibri"/>
                <a:cs typeface="Calibri"/>
                <a:sym typeface="Calibri"/>
              </a:rPr>
              <a:t>Insight</a:t>
            </a:r>
            <a:r>
              <a:rPr lang="en-US" sz="2800" dirty="0">
                <a:solidFill>
                  <a:schemeClr val="lt1"/>
                </a:solidFill>
                <a:latin typeface="Calibri"/>
                <a:ea typeface="Calibri"/>
                <a:cs typeface="Calibri"/>
                <a:sym typeface="Calibri"/>
              </a:rPr>
              <a:t>: Perform localized PM access to avoid PM NUMA impact</a:t>
            </a:r>
            <a:endParaRPr sz="280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19897200"/>
      </p:ext>
    </p:extLst>
  </p:cSld>
  <p:clrMapOvr>
    <a:masterClrMapping/>
  </p:clrMapOvr>
  <mc:AlternateContent xmlns:mc="http://schemas.openxmlformats.org/markup-compatibility/2006" xmlns:p14="http://schemas.microsoft.com/office/powerpoint/2010/main">
    <mc:Choice Requires="p14">
      <p:transition spd="slow" p14:dur="2000" advTm="16058"/>
    </mc:Choice>
    <mc:Fallback xmlns="">
      <p:transition spd="slow" advTm="1605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48"/>
          <p:cNvSpPr txBox="1">
            <a:spLocks noGrp="1"/>
          </p:cNvSpPr>
          <p:nvPr>
            <p:ph type="title"/>
          </p:nvPr>
        </p:nvSpPr>
        <p:spPr>
          <a:xfrm>
            <a:off x="415650" y="1626154"/>
            <a:ext cx="11360700" cy="11223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C00000"/>
              </a:buClr>
              <a:buSzPts val="3600"/>
              <a:buFont typeface="Bodoni"/>
              <a:buNone/>
            </a:pPr>
            <a:r>
              <a:rPr lang="en-US" b="1" dirty="0" err="1">
                <a:solidFill>
                  <a:srgbClr val="C00000"/>
                </a:solidFill>
                <a:latin typeface="Bodoni"/>
                <a:ea typeface="Bodoni"/>
                <a:cs typeface="Bodoni"/>
                <a:sym typeface="Bodoni"/>
              </a:rPr>
              <a:t>OdinFS</a:t>
            </a:r>
            <a:endParaRPr b="1" dirty="0">
              <a:solidFill>
                <a:srgbClr val="C00000"/>
              </a:solidFill>
              <a:latin typeface="Bodoni"/>
              <a:ea typeface="Bodoni"/>
              <a:cs typeface="Bodoni"/>
              <a:sym typeface="Bodoni"/>
            </a:endParaRPr>
          </a:p>
        </p:txBody>
      </p:sp>
      <p:sp>
        <p:nvSpPr>
          <p:cNvPr id="954" name="Google Shape;954;p48"/>
          <p:cNvSpPr txBox="1">
            <a:spLocks noGrp="1"/>
          </p:cNvSpPr>
          <p:nvPr>
            <p:ph type="title"/>
          </p:nvPr>
        </p:nvSpPr>
        <p:spPr>
          <a:xfrm>
            <a:off x="543191" y="2867850"/>
            <a:ext cx="11360700" cy="1122300"/>
          </a:xfrm>
          <a:prstGeom prst="rect">
            <a:avLst/>
          </a:prstGeom>
          <a:noFill/>
          <a:ln>
            <a:noFill/>
          </a:ln>
        </p:spPr>
        <p:txBody>
          <a:bodyPr spcFirstLastPara="1" wrap="square" lIns="121900" tIns="121900" rIns="121900" bIns="121900" anchor="ctr" anchorCtr="0">
            <a:noAutofit/>
          </a:bodyPr>
          <a:lstStyle/>
          <a:p>
            <a:pPr marL="0" lvl="0" indent="0" algn="ctr" rtl="0">
              <a:lnSpc>
                <a:spcPct val="90000"/>
              </a:lnSpc>
              <a:spcBef>
                <a:spcPts val="0"/>
              </a:spcBef>
              <a:spcAft>
                <a:spcPts val="0"/>
              </a:spcAft>
              <a:buClr>
                <a:srgbClr val="1F3864"/>
              </a:buClr>
              <a:buSzPts val="3600"/>
              <a:buFont typeface="Book Antiqua"/>
              <a:buNone/>
            </a:pPr>
            <a:r>
              <a:rPr lang="en-US" sz="4267" dirty="0">
                <a:solidFill>
                  <a:srgbClr val="1F3864"/>
                </a:solidFill>
                <a:latin typeface="Book Antiqua"/>
                <a:ea typeface="Book Antiqua"/>
                <a:cs typeface="Book Antiqua"/>
                <a:sym typeface="Book Antiqua"/>
              </a:rPr>
              <a:t>File system maximizes PM performance</a:t>
            </a:r>
            <a:endParaRPr sz="4267" dirty="0">
              <a:solidFill>
                <a:srgbClr val="1F3864"/>
              </a:solidFill>
              <a:latin typeface="Book Antiqua"/>
              <a:ea typeface="Book Antiqua"/>
              <a:cs typeface="Book Antiqua"/>
              <a:sym typeface="Book Antiqua"/>
            </a:endParaRPr>
          </a:p>
          <a:p>
            <a:pPr marL="0" lvl="0" indent="0" algn="ctr" rtl="0">
              <a:lnSpc>
                <a:spcPct val="90000"/>
              </a:lnSpc>
              <a:spcBef>
                <a:spcPts val="0"/>
              </a:spcBef>
              <a:spcAft>
                <a:spcPts val="0"/>
              </a:spcAft>
              <a:buClr>
                <a:srgbClr val="1F3864"/>
              </a:buClr>
              <a:buSzPts val="3600"/>
              <a:buFont typeface="Book Antiqua"/>
              <a:buNone/>
            </a:pPr>
            <a:r>
              <a:rPr lang="en-US" sz="4267" dirty="0">
                <a:solidFill>
                  <a:srgbClr val="1F3864"/>
                </a:solidFill>
                <a:latin typeface="Book Antiqua"/>
                <a:ea typeface="Book Antiqua"/>
                <a:cs typeface="Book Antiqua"/>
                <a:sym typeface="Book Antiqua"/>
              </a:rPr>
              <a:t>via opportunistic delegation</a:t>
            </a:r>
            <a:endParaRPr sz="4267" dirty="0">
              <a:solidFill>
                <a:srgbClr val="1F3864"/>
              </a:solidFill>
              <a:latin typeface="Book Antiqua"/>
              <a:ea typeface="Book Antiqua"/>
              <a:cs typeface="Book Antiqua"/>
              <a:sym typeface="Book Antiqua"/>
            </a:endParaRPr>
          </a:p>
        </p:txBody>
      </p:sp>
      <p:sp>
        <p:nvSpPr>
          <p:cNvPr id="6" name="Google Shape;815;p42">
            <a:extLst>
              <a:ext uri="{FF2B5EF4-FFF2-40B4-BE49-F238E27FC236}">
                <a16:creationId xmlns:a16="http://schemas.microsoft.com/office/drawing/2014/main" id="{5FFE7DFE-AFFF-4B16-89CF-CEB82D96D5E7}"/>
              </a:ext>
            </a:extLst>
          </p:cNvPr>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rPr>
              <a:t>28</a:t>
            </a:fld>
            <a:endParaRPr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529"/>
    </mc:Choice>
    <mc:Fallback xmlns="">
      <p:transition spd="slow" advTm="352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29</a:t>
            </a:fld>
            <a:endParaRPr/>
          </a:p>
        </p:txBody>
      </p:sp>
      <p:cxnSp>
        <p:nvCxnSpPr>
          <p:cNvPr id="961" name="Google Shape;961;p49"/>
          <p:cNvCxnSpPr>
            <a:cxnSpLocks/>
          </p:cNvCxnSpPr>
          <p:nvPr/>
        </p:nvCxnSpPr>
        <p:spPr>
          <a:xfrm>
            <a:off x="883784" y="2951175"/>
            <a:ext cx="5212216" cy="0"/>
          </a:xfrm>
          <a:prstGeom prst="straightConnector1">
            <a:avLst/>
          </a:prstGeom>
          <a:noFill/>
          <a:ln w="38100" cap="flat" cmpd="sng">
            <a:solidFill>
              <a:schemeClr val="dk1"/>
            </a:solidFill>
            <a:prstDash val="dash"/>
            <a:miter lim="800000"/>
            <a:headEnd type="none" w="sm" len="sm"/>
            <a:tailEnd type="none" w="sm" len="sm"/>
          </a:ln>
        </p:spPr>
      </p:cxnSp>
      <p:sp>
        <p:nvSpPr>
          <p:cNvPr id="967" name="Google Shape;967;p49"/>
          <p:cNvSpPr txBox="1"/>
          <p:nvPr/>
        </p:nvSpPr>
        <p:spPr>
          <a:xfrm>
            <a:off x="958643" y="2392919"/>
            <a:ext cx="92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Calibri"/>
                <a:ea typeface="Calibri"/>
                <a:cs typeface="Calibri"/>
                <a:sym typeface="Calibri"/>
              </a:rPr>
              <a:t>User</a:t>
            </a:r>
            <a:endParaRPr sz="2400" b="1">
              <a:solidFill>
                <a:srgbClr val="0070C0"/>
              </a:solidFill>
              <a:latin typeface="Calibri"/>
              <a:ea typeface="Calibri"/>
              <a:cs typeface="Calibri"/>
              <a:sym typeface="Calibri"/>
            </a:endParaRPr>
          </a:p>
        </p:txBody>
      </p:sp>
      <p:sp>
        <p:nvSpPr>
          <p:cNvPr id="968" name="Google Shape;968;p49"/>
          <p:cNvSpPr txBox="1"/>
          <p:nvPr/>
        </p:nvSpPr>
        <p:spPr>
          <a:xfrm>
            <a:off x="838190" y="2982634"/>
            <a:ext cx="1165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70C0"/>
                </a:solidFill>
                <a:latin typeface="Calibri"/>
                <a:ea typeface="Calibri"/>
                <a:cs typeface="Calibri"/>
                <a:sym typeface="Calibri"/>
              </a:rPr>
              <a:t>Kernel</a:t>
            </a:r>
            <a:endParaRPr sz="2400" b="1">
              <a:solidFill>
                <a:srgbClr val="0070C0"/>
              </a:solidFill>
              <a:latin typeface="Calibri"/>
              <a:ea typeface="Calibri"/>
              <a:cs typeface="Calibri"/>
              <a:sym typeface="Calibri"/>
            </a:endParaRPr>
          </a:p>
        </p:txBody>
      </p:sp>
      <p:sp>
        <p:nvSpPr>
          <p:cNvPr id="969" name="Google Shape;969;p49"/>
          <p:cNvSpPr/>
          <p:nvPr/>
        </p:nvSpPr>
        <p:spPr>
          <a:xfrm>
            <a:off x="2104499" y="4098857"/>
            <a:ext cx="3095400" cy="36810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dk1"/>
                </a:solidFill>
                <a:latin typeface="Calibri"/>
                <a:ea typeface="Calibri"/>
                <a:cs typeface="Calibri"/>
                <a:sym typeface="Calibri"/>
              </a:rPr>
              <a:t>PM</a:t>
            </a:r>
            <a:endParaRPr sz="3200" b="1">
              <a:solidFill>
                <a:schemeClr val="dk1"/>
              </a:solidFill>
              <a:latin typeface="Calibri"/>
              <a:ea typeface="Calibri"/>
              <a:cs typeface="Calibri"/>
              <a:sym typeface="Calibri"/>
            </a:endParaRPr>
          </a:p>
        </p:txBody>
      </p:sp>
      <p:pic>
        <p:nvPicPr>
          <p:cNvPr id="971" name="Google Shape;971;p49" descr="A picture containing logo&#10;&#10;Description automatically generated"/>
          <p:cNvPicPr preferRelativeResize="0"/>
          <p:nvPr/>
        </p:nvPicPr>
        <p:blipFill rotWithShape="1">
          <a:blip r:embed="rId4">
            <a:alphaModFix/>
          </a:blip>
          <a:srcRect/>
          <a:stretch/>
        </p:blipFill>
        <p:spPr>
          <a:xfrm>
            <a:off x="5337677" y="3343922"/>
            <a:ext cx="687544" cy="687544"/>
          </a:xfrm>
          <a:prstGeom prst="rect">
            <a:avLst/>
          </a:prstGeom>
          <a:noFill/>
          <a:ln>
            <a:noFill/>
          </a:ln>
        </p:spPr>
      </p:pic>
      <p:sp>
        <p:nvSpPr>
          <p:cNvPr id="974" name="Google Shape;974;p49"/>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What is </a:t>
            </a:r>
            <a:r>
              <a:rPr lang="en-US" sz="4800" b="1" dirty="0" err="1">
                <a:solidFill>
                  <a:srgbClr val="0F3A5D"/>
                </a:solidFill>
                <a:latin typeface="PT Sans Narrow"/>
                <a:ea typeface="PT Sans Narrow"/>
                <a:cs typeface="PT Sans Narrow"/>
                <a:sym typeface="PT Sans Narrow"/>
              </a:rPr>
              <a:t>OdinFS</a:t>
            </a:r>
            <a:r>
              <a:rPr lang="en-US" sz="4800" b="1" dirty="0">
                <a:solidFill>
                  <a:srgbClr val="0F3A5D"/>
                </a:solidFill>
                <a:latin typeface="PT Sans Narrow"/>
                <a:ea typeface="PT Sans Narrow"/>
                <a:cs typeface="PT Sans Narrow"/>
                <a:sym typeface="PT Sans Narrow"/>
              </a:rPr>
              <a:t>?</a:t>
            </a:r>
            <a:endParaRPr sz="4800" b="1" dirty="0">
              <a:solidFill>
                <a:srgbClr val="0F3A5D"/>
              </a:solidFill>
              <a:latin typeface="PT Sans Narrow"/>
              <a:ea typeface="PT Sans Narrow"/>
              <a:cs typeface="PT Sans Narrow"/>
              <a:sym typeface="PT Sans Narrow"/>
            </a:endParaRPr>
          </a:p>
        </p:txBody>
      </p:sp>
      <p:sp>
        <p:nvSpPr>
          <p:cNvPr id="14" name="Rectangle: Rounded Corners 4">
            <a:extLst>
              <a:ext uri="{FF2B5EF4-FFF2-40B4-BE49-F238E27FC236}">
                <a16:creationId xmlns:a16="http://schemas.microsoft.com/office/drawing/2014/main" id="{081845AB-7DB0-4614-9A21-95213FBF59E7}"/>
              </a:ext>
            </a:extLst>
          </p:cNvPr>
          <p:cNvSpPr/>
          <p:nvPr/>
        </p:nvSpPr>
        <p:spPr>
          <a:xfrm>
            <a:off x="2104499" y="3503612"/>
            <a:ext cx="3095538" cy="368164"/>
          </a:xfrm>
          <a:prstGeom prst="roundRect">
            <a:avLst/>
          </a:prstGeom>
          <a:solidFill>
            <a:srgbClr val="5B9BD5">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OdinFS</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5" name="Rectangle: Rounded Corners 4">
            <a:extLst>
              <a:ext uri="{FF2B5EF4-FFF2-40B4-BE49-F238E27FC236}">
                <a16:creationId xmlns:a16="http://schemas.microsoft.com/office/drawing/2014/main" id="{D35F2AEB-3E0D-4CB1-97BE-D3ECC79C5C2B}"/>
              </a:ext>
            </a:extLst>
          </p:cNvPr>
          <p:cNvSpPr/>
          <p:nvPr/>
        </p:nvSpPr>
        <p:spPr>
          <a:xfrm>
            <a:off x="2104499" y="2301310"/>
            <a:ext cx="3096000" cy="367200"/>
          </a:xfrm>
          <a:prstGeom prst="roundRect">
            <a:avLst/>
          </a:prstGeom>
          <a:solidFill>
            <a:srgbClr val="C0504D">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a:t>
            </a:r>
            <a:endParaRPr kumimoji="0" lang="zh-CN" altLang="en-US"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Google Shape;2713;gccdabf313d_0_2619">
            <a:extLst>
              <a:ext uri="{FF2B5EF4-FFF2-40B4-BE49-F238E27FC236}">
                <a16:creationId xmlns:a16="http://schemas.microsoft.com/office/drawing/2014/main" id="{87CB7E0E-2E2D-47B3-9E83-B64C0E69A6EA}"/>
              </a:ext>
            </a:extLst>
          </p:cNvPr>
          <p:cNvSpPr/>
          <p:nvPr/>
        </p:nvSpPr>
        <p:spPr>
          <a:xfrm>
            <a:off x="6867097" y="2285828"/>
            <a:ext cx="4366260"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In-kernel file system</a:t>
            </a:r>
          </a:p>
        </p:txBody>
      </p:sp>
      <p:sp>
        <p:nvSpPr>
          <p:cNvPr id="18" name="Google Shape;2713;gccdabf313d_0_2619">
            <a:extLst>
              <a:ext uri="{FF2B5EF4-FFF2-40B4-BE49-F238E27FC236}">
                <a16:creationId xmlns:a16="http://schemas.microsoft.com/office/drawing/2014/main" id="{3F205B99-0939-409C-AF71-9DE47353FBAE}"/>
              </a:ext>
            </a:extLst>
          </p:cNvPr>
          <p:cNvSpPr/>
          <p:nvPr/>
        </p:nvSpPr>
        <p:spPr>
          <a:xfrm>
            <a:off x="6867097" y="3869554"/>
            <a:ext cx="4366260" cy="981006"/>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Fully POSIX compliant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409"/>
    </mc:Choice>
    <mc:Fallback xmlns="">
      <p:transition spd="slow" advTm="104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8" descr="Man wearing blazer and shirt"/>
          <p:cNvPicPr preferRelativeResize="0">
            <a:picLocks noGrp="1"/>
          </p:cNvPicPr>
          <p:nvPr>
            <p:ph type="body" idx="1"/>
          </p:nvPr>
        </p:nvPicPr>
        <p:blipFill rotWithShape="1">
          <a:blip r:embed="rId3">
            <a:alphaModFix/>
          </a:blip>
          <a:srcRect/>
          <a:stretch/>
        </p:blipFill>
        <p:spPr>
          <a:xfrm>
            <a:off x="1356445" y="2967810"/>
            <a:ext cx="3741600" cy="3741600"/>
          </a:xfrm>
          <a:prstGeom prst="rect">
            <a:avLst/>
          </a:prstGeom>
          <a:noFill/>
          <a:ln>
            <a:noFill/>
          </a:ln>
        </p:spPr>
      </p:pic>
      <p:pic>
        <p:nvPicPr>
          <p:cNvPr id="115" name="Google Shape;115;p18" descr="Short haired woman"/>
          <p:cNvPicPr preferRelativeResize="0"/>
          <p:nvPr/>
        </p:nvPicPr>
        <p:blipFill rotWithShape="1">
          <a:blip r:embed="rId4">
            <a:alphaModFix/>
          </a:blip>
          <a:srcRect/>
          <a:stretch/>
        </p:blipFill>
        <p:spPr>
          <a:xfrm>
            <a:off x="1970739" y="1223121"/>
            <a:ext cx="2513027" cy="2205879"/>
          </a:xfrm>
          <a:prstGeom prst="rect">
            <a:avLst/>
          </a:prstGeom>
          <a:noFill/>
          <a:ln>
            <a:noFill/>
          </a:ln>
        </p:spPr>
      </p:pic>
      <p:pic>
        <p:nvPicPr>
          <p:cNvPr id="116" name="Google Shape;116;p18" descr="A smiling face"/>
          <p:cNvPicPr preferRelativeResize="0"/>
          <p:nvPr/>
        </p:nvPicPr>
        <p:blipFill rotWithShape="1">
          <a:blip r:embed="rId5">
            <a:alphaModFix/>
          </a:blip>
          <a:srcRect/>
          <a:stretch/>
        </p:blipFill>
        <p:spPr>
          <a:xfrm>
            <a:off x="3227252" y="2046367"/>
            <a:ext cx="893520" cy="921443"/>
          </a:xfrm>
          <a:prstGeom prst="rect">
            <a:avLst/>
          </a:prstGeom>
          <a:noFill/>
          <a:ln>
            <a:noFill/>
          </a:ln>
        </p:spPr>
      </p:pic>
      <p:sp>
        <p:nvSpPr>
          <p:cNvPr id="117" name="Google Shape;117;p18"/>
          <p:cNvSpPr txBox="1"/>
          <p:nvPr/>
        </p:nvSpPr>
        <p:spPr>
          <a:xfrm>
            <a:off x="8113491" y="930733"/>
            <a:ext cx="210777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a:solidFill>
                  <a:schemeClr val="dk1"/>
                </a:solidFill>
                <a:latin typeface="Calibri"/>
                <a:ea typeface="Calibri"/>
                <a:cs typeface="Calibri"/>
                <a:sym typeface="Calibri"/>
              </a:rPr>
              <a:t>This is Mei</a:t>
            </a:r>
            <a:endParaRPr sz="3200">
              <a:solidFill>
                <a:schemeClr val="dk1"/>
              </a:solidFill>
              <a:latin typeface="Calibri"/>
              <a:ea typeface="Calibri"/>
              <a:cs typeface="Calibri"/>
              <a:sym typeface="Calibri"/>
            </a:endParaRPr>
          </a:p>
        </p:txBody>
      </p:sp>
      <p:sp>
        <p:nvSpPr>
          <p:cNvPr id="118" name="Google Shape;118;p18"/>
          <p:cNvSpPr txBox="1"/>
          <p:nvPr/>
        </p:nvSpPr>
        <p:spPr>
          <a:xfrm>
            <a:off x="8113491" y="3429000"/>
            <a:ext cx="3865988"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Mei builds a fileserver service for a startup company  </a:t>
            </a:r>
            <a:endParaRPr sz="3200">
              <a:solidFill>
                <a:schemeClr val="dk1"/>
              </a:solidFill>
              <a:latin typeface="Calibri"/>
              <a:ea typeface="Calibri"/>
              <a:cs typeface="Calibri"/>
              <a:sym typeface="Calibri"/>
            </a:endParaRPr>
          </a:p>
        </p:txBody>
      </p:sp>
      <p:cxnSp>
        <p:nvCxnSpPr>
          <p:cNvPr id="119" name="Google Shape;119;p18"/>
          <p:cNvCxnSpPr/>
          <p:nvPr/>
        </p:nvCxnSpPr>
        <p:spPr>
          <a:xfrm flipH="1">
            <a:off x="5050245" y="1351287"/>
            <a:ext cx="2548647" cy="974773"/>
          </a:xfrm>
          <a:prstGeom prst="straightConnector1">
            <a:avLst/>
          </a:prstGeom>
          <a:noFill/>
          <a:ln w="44450" cap="flat" cmpd="sng">
            <a:solidFill>
              <a:schemeClr val="dk1"/>
            </a:solidFill>
            <a:prstDash val="solid"/>
            <a:miter lim="800000"/>
            <a:headEnd type="none" w="sm" len="sm"/>
            <a:tailEnd type="triangle" w="lg" len="lg"/>
          </a:ln>
        </p:spPr>
      </p:cxnSp>
      <p:cxnSp>
        <p:nvCxnSpPr>
          <p:cNvPr id="120" name="Google Shape;120;p18"/>
          <p:cNvCxnSpPr/>
          <p:nvPr/>
        </p:nvCxnSpPr>
        <p:spPr>
          <a:xfrm rot="10800000">
            <a:off x="5050245" y="3733232"/>
            <a:ext cx="2757688" cy="615555"/>
          </a:xfrm>
          <a:prstGeom prst="straightConnector1">
            <a:avLst/>
          </a:prstGeom>
          <a:noFill/>
          <a:ln w="44450" cap="flat" cmpd="sng">
            <a:solidFill>
              <a:schemeClr val="dk1"/>
            </a:solidFill>
            <a:prstDash val="solid"/>
            <a:miter lim="800000"/>
            <a:headEnd type="none" w="sm" len="sm"/>
            <a:tailEnd type="triangle" w="lg" len="lg"/>
          </a:ln>
        </p:spPr>
      </p:cxnSp>
      <p:sp>
        <p:nvSpPr>
          <p:cNvPr id="121" name="Google Shape;12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slow" p14:dur="2000" advTm="7947"/>
    </mc:Choice>
    <mc:Fallback xmlns="">
      <p:transition spd="slow" advTm="794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1" name="Google Shape;981;p50"/>
          <p:cNvSpPr/>
          <p:nvPr/>
        </p:nvSpPr>
        <p:spPr>
          <a:xfrm>
            <a:off x="838199" y="1316970"/>
            <a:ext cx="9583758" cy="548700"/>
          </a:xfrm>
          <a:prstGeom prst="roundRect">
            <a:avLst>
              <a:gd name="adj" fmla="val 16667"/>
            </a:avLst>
          </a:prstGeom>
          <a:solidFill>
            <a:srgbClr val="42719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Calibri" panose="020F0502020204030204" pitchFamily="34" charset="0"/>
                <a:ea typeface="PT Sans"/>
                <a:cs typeface="Calibri" panose="020F0502020204030204" pitchFamily="34" charset="0"/>
                <a:sym typeface="PT Sans"/>
              </a:rPr>
              <a:t>Limit concurrent access</a:t>
            </a:r>
            <a:endParaRPr sz="28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982" name="Google Shape;982;p50"/>
          <p:cNvSpPr txBox="1"/>
          <p:nvPr/>
        </p:nvSpPr>
        <p:spPr>
          <a:xfrm>
            <a:off x="1011820" y="1802311"/>
            <a:ext cx="10515600" cy="6849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5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panose="020F0502020204030204" pitchFamily="34" charset="0"/>
                <a:ea typeface="PT Sans"/>
                <a:cs typeface="Calibri" panose="020F0502020204030204" pitchFamily="34" charset="0"/>
                <a:sym typeface="PT Sans"/>
              </a:rPr>
              <a:t>➞ Preserves maximal PM performance within a NUMA node</a:t>
            </a:r>
            <a:endParaRPr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984" name="Google Shape;984;p50"/>
          <p:cNvSpPr/>
          <p:nvPr/>
        </p:nvSpPr>
        <p:spPr>
          <a:xfrm>
            <a:off x="838199" y="2435162"/>
            <a:ext cx="9583757" cy="548700"/>
          </a:xfrm>
          <a:prstGeom prst="roundRect">
            <a:avLst>
              <a:gd name="adj" fmla="val 16667"/>
            </a:avLst>
          </a:prstGeom>
          <a:solidFill>
            <a:srgbClr val="42719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Calibri" panose="020F0502020204030204" pitchFamily="34" charset="0"/>
                <a:ea typeface="PT Sans"/>
                <a:cs typeface="Calibri" panose="020F0502020204030204" pitchFamily="34" charset="0"/>
                <a:sym typeface="PT Sans"/>
              </a:rPr>
              <a:t>Always localized PM access</a:t>
            </a:r>
            <a:endParaRPr sz="2800" b="0" i="0" u="none" strike="noStrike" cap="none" dirty="0">
              <a:solidFill>
                <a:schemeClr val="lt1"/>
              </a:solidFill>
              <a:latin typeface="Calibri" panose="020F0502020204030204" pitchFamily="34" charset="0"/>
              <a:ea typeface="PT Sans"/>
              <a:cs typeface="Calibri" panose="020F0502020204030204" pitchFamily="34" charset="0"/>
              <a:sym typeface="PT Sans"/>
            </a:endParaRPr>
          </a:p>
        </p:txBody>
      </p:sp>
      <p:sp>
        <p:nvSpPr>
          <p:cNvPr id="985" name="Google Shape;985;p50"/>
          <p:cNvSpPr txBox="1"/>
          <p:nvPr/>
        </p:nvSpPr>
        <p:spPr>
          <a:xfrm>
            <a:off x="1011820" y="2922029"/>
            <a:ext cx="10515600" cy="6840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50000"/>
              </a:lnSpc>
              <a:spcBef>
                <a:spcPts val="0"/>
              </a:spcBef>
              <a:spcAft>
                <a:spcPts val="0"/>
              </a:spcAft>
              <a:buClr>
                <a:schemeClr val="dk1"/>
              </a:buClr>
              <a:buSzPts val="2800"/>
              <a:buFont typeface="Arial"/>
              <a:buNone/>
            </a:pPr>
            <a:r>
              <a:rPr lang="en-US" sz="2600" b="0" i="0" u="none" strike="noStrike" cap="none" dirty="0">
                <a:solidFill>
                  <a:schemeClr val="dk1"/>
                </a:solidFill>
                <a:latin typeface="Calibri" panose="020F0502020204030204" pitchFamily="34" charset="0"/>
                <a:ea typeface="PT Sans"/>
                <a:cs typeface="Calibri" panose="020F0502020204030204" pitchFamily="34" charset="0"/>
                <a:sym typeface="PT Sans"/>
              </a:rPr>
              <a:t>➞ Minimizes PM NUMA impact and efficient use of remote PM</a:t>
            </a:r>
            <a:endParaRPr sz="26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987" name="Google Shape;987;p50"/>
          <p:cNvSpPr/>
          <p:nvPr/>
        </p:nvSpPr>
        <p:spPr>
          <a:xfrm>
            <a:off x="838199" y="3538925"/>
            <a:ext cx="9583757" cy="548700"/>
          </a:xfrm>
          <a:prstGeom prst="roundRect">
            <a:avLst>
              <a:gd name="adj" fmla="val 16667"/>
            </a:avLst>
          </a:prstGeom>
          <a:solidFill>
            <a:srgbClr val="42719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800" b="0" i="0" u="none" strike="noStrike" cap="none" dirty="0">
                <a:solidFill>
                  <a:schemeClr val="lt1"/>
                </a:solidFill>
                <a:latin typeface="Calibri" panose="020F0502020204030204" pitchFamily="34" charset="0"/>
                <a:ea typeface="PT Sans"/>
                <a:cs typeface="Calibri" panose="020F0502020204030204" pitchFamily="34" charset="0"/>
                <a:sym typeface="PT Sans"/>
              </a:rPr>
              <a:t>Efficient use of the aggregated PM bandwidth</a:t>
            </a:r>
            <a:endParaRPr sz="2800" b="0" i="0" u="none" strike="noStrike" cap="none" dirty="0">
              <a:solidFill>
                <a:schemeClr val="lt1"/>
              </a:solidFill>
              <a:latin typeface="Calibri" panose="020F0502020204030204" pitchFamily="34" charset="0"/>
              <a:ea typeface="PT Sans"/>
              <a:cs typeface="Calibri" panose="020F0502020204030204" pitchFamily="34" charset="0"/>
              <a:sym typeface="PT Sans"/>
            </a:endParaRPr>
          </a:p>
        </p:txBody>
      </p:sp>
      <p:sp>
        <p:nvSpPr>
          <p:cNvPr id="988" name="Google Shape;988;p50"/>
          <p:cNvSpPr txBox="1"/>
          <p:nvPr/>
        </p:nvSpPr>
        <p:spPr>
          <a:xfrm>
            <a:off x="1011820" y="4087565"/>
            <a:ext cx="9410136" cy="6840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lnSpc>
                <a:spcPct val="150000"/>
              </a:lnSpc>
              <a:spcBef>
                <a:spcPts val="0"/>
              </a:spcBef>
              <a:spcAft>
                <a:spcPts val="0"/>
              </a:spcAft>
              <a:buClr>
                <a:schemeClr val="dk1"/>
              </a:buClr>
              <a:buSzPts val="2800"/>
              <a:buFont typeface="Arial"/>
              <a:buNone/>
            </a:pPr>
            <a:r>
              <a:rPr lang="en-US" sz="2800" b="0" i="0" u="none" strike="noStrike" cap="none" dirty="0">
                <a:solidFill>
                  <a:schemeClr val="dk1"/>
                </a:solidFill>
                <a:latin typeface="Calibri" panose="020F0502020204030204" pitchFamily="34" charset="0"/>
                <a:ea typeface="PT Sans"/>
                <a:cs typeface="Calibri" panose="020F0502020204030204" pitchFamily="34" charset="0"/>
                <a:sym typeface="PT Sans"/>
              </a:rPr>
              <a:t>➞ </a:t>
            </a:r>
            <a:r>
              <a:rPr lang="en-US" sz="2800" dirty="0">
                <a:solidFill>
                  <a:schemeClr val="dk1"/>
                </a:solidFill>
                <a:latin typeface="Calibri" panose="020F0502020204030204" pitchFamily="34" charset="0"/>
                <a:ea typeface="PT Sans"/>
                <a:cs typeface="Calibri" panose="020F0502020204030204" pitchFamily="34" charset="0"/>
                <a:sym typeface="PT Sans"/>
              </a:rPr>
              <a:t>Applications on a single NUMA node</a:t>
            </a:r>
            <a:r>
              <a:rPr lang="en-US" sz="2800" b="0" i="0" u="none" strike="noStrike" cap="none" dirty="0">
                <a:solidFill>
                  <a:schemeClr val="dk1"/>
                </a:solidFill>
                <a:latin typeface="Calibri" panose="020F0502020204030204" pitchFamily="34" charset="0"/>
                <a:ea typeface="PT Sans"/>
                <a:cs typeface="Calibri" panose="020F0502020204030204" pitchFamily="34" charset="0"/>
                <a:sym typeface="PT Sans"/>
              </a:rPr>
              <a:t> can </a:t>
            </a:r>
            <a:r>
              <a:rPr lang="en-US" sz="2800" dirty="0">
                <a:solidFill>
                  <a:schemeClr val="dk1"/>
                </a:solidFill>
                <a:latin typeface="Calibri" panose="020F0502020204030204" pitchFamily="34" charset="0"/>
                <a:ea typeface="PT Sans"/>
                <a:cs typeface="Calibri" panose="020F0502020204030204" pitchFamily="34" charset="0"/>
                <a:sym typeface="PT Sans"/>
              </a:rPr>
              <a:t>benefit</a:t>
            </a:r>
            <a:endParaRPr sz="14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989" name="Google Shape;989;p50"/>
          <p:cNvSpPr/>
          <p:nvPr/>
        </p:nvSpPr>
        <p:spPr>
          <a:xfrm>
            <a:off x="838199" y="4930083"/>
            <a:ext cx="9583757" cy="1183200"/>
          </a:xfrm>
          <a:prstGeom prst="roundRect">
            <a:avLst>
              <a:gd name="adj" fmla="val 16667"/>
            </a:avLst>
          </a:prstGeom>
          <a:solidFill>
            <a:srgbClr val="176E80"/>
          </a:solid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3733"/>
              <a:buFont typeface="Arial"/>
              <a:buNone/>
            </a:pPr>
            <a:r>
              <a:rPr lang="en-US" sz="2800" dirty="0">
                <a:solidFill>
                  <a:srgbClr val="FFFFFF"/>
                </a:solidFill>
                <a:latin typeface="Calibri"/>
                <a:ea typeface="Calibri"/>
                <a:cs typeface="Calibri"/>
                <a:sym typeface="Calibri"/>
              </a:rPr>
              <a:t>Key insight: </a:t>
            </a:r>
            <a:r>
              <a:rPr lang="en-US" sz="2800" b="1" i="0" u="none" strike="noStrike" cap="none" dirty="0">
                <a:solidFill>
                  <a:srgbClr val="FFFFFF"/>
                </a:solidFill>
                <a:latin typeface="Calibri"/>
                <a:ea typeface="Calibri"/>
                <a:cs typeface="Calibri"/>
                <a:sym typeface="Calibri"/>
              </a:rPr>
              <a:t>Decoupl</a:t>
            </a:r>
            <a:r>
              <a:rPr lang="en-US" sz="2800" b="1" dirty="0">
                <a:solidFill>
                  <a:srgbClr val="FFFFFF"/>
                </a:solidFill>
                <a:latin typeface="Calibri"/>
                <a:ea typeface="Calibri"/>
                <a:cs typeface="Calibri"/>
                <a:sym typeface="Calibri"/>
              </a:rPr>
              <a:t>e</a:t>
            </a:r>
            <a:r>
              <a:rPr lang="en-US" sz="2800" i="0" u="none" strike="noStrike" cap="none" dirty="0">
                <a:solidFill>
                  <a:srgbClr val="FFFFFF"/>
                </a:solidFill>
                <a:latin typeface="Calibri"/>
                <a:ea typeface="Calibri"/>
                <a:cs typeface="Calibri"/>
                <a:sym typeface="Calibri"/>
              </a:rPr>
              <a:t> PM access from application threads </a:t>
            </a:r>
            <a:r>
              <a:rPr lang="en-US" sz="2800" i="0" u="none" strike="noStrike" cap="none" dirty="0">
                <a:solidFill>
                  <a:srgbClr val="FFFFFF"/>
                </a:solidFill>
                <a:latin typeface="Calibri"/>
                <a:ea typeface="Calibri"/>
                <a:cs typeface="Calibri"/>
                <a:sym typeface="Wingdings" panose="05000000000000000000" pitchFamily="2" charset="2"/>
              </a:rPr>
              <a:t>to achieve the above goals </a:t>
            </a:r>
            <a:r>
              <a:rPr lang="en-US" sz="2800" b="1" i="0" u="none" strike="noStrike" cap="none" dirty="0">
                <a:solidFill>
                  <a:srgbClr val="FFFFFF"/>
                </a:solidFill>
                <a:latin typeface="Calibri"/>
                <a:ea typeface="Calibri"/>
                <a:cs typeface="Calibri"/>
                <a:sym typeface="Wingdings" panose="05000000000000000000" pitchFamily="2" charset="2"/>
              </a:rPr>
              <a:t>simultaneously</a:t>
            </a:r>
          </a:p>
        </p:txBody>
      </p:sp>
      <p:sp>
        <p:nvSpPr>
          <p:cNvPr id="990" name="Google Shape;990;p50"/>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err="1">
                <a:solidFill>
                  <a:srgbClr val="0F3A5D"/>
                </a:solidFill>
                <a:latin typeface="PT Sans Narrow"/>
                <a:ea typeface="PT Sans Narrow"/>
                <a:cs typeface="PT Sans Narrow"/>
                <a:sym typeface="PT Sans Narrow"/>
              </a:rPr>
              <a:t>OdinFS</a:t>
            </a:r>
            <a:r>
              <a:rPr lang="en-US" sz="4800" b="1" dirty="0">
                <a:solidFill>
                  <a:srgbClr val="0F3A5D"/>
                </a:solidFill>
                <a:latin typeface="PT Sans Narrow"/>
                <a:ea typeface="PT Sans Narrow"/>
                <a:cs typeface="PT Sans Narrow"/>
                <a:sym typeface="PT Sans Narrow"/>
              </a:rPr>
              <a:t> design overview</a:t>
            </a:r>
            <a:endParaRPr sz="4800" b="1" dirty="0">
              <a:solidFill>
                <a:srgbClr val="0F3A5D"/>
              </a:solidFill>
              <a:latin typeface="PT Sans Narrow"/>
              <a:ea typeface="PT Sans Narrow"/>
              <a:cs typeface="PT Sans Narrow"/>
              <a:sym typeface="PT Sans Narrow"/>
            </a:endParaRPr>
          </a:p>
        </p:txBody>
      </p:sp>
      <p:sp>
        <p:nvSpPr>
          <p:cNvPr id="11" name="Google Shape;960;p49">
            <a:extLst>
              <a:ext uri="{FF2B5EF4-FFF2-40B4-BE49-F238E27FC236}">
                <a16:creationId xmlns:a16="http://schemas.microsoft.com/office/drawing/2014/main" id="{9D8E7540-869D-454A-AE53-B23DBA29FA61}"/>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solidFill>
                  <a:schemeClr val="tx1"/>
                </a:solidFill>
                <a:latin typeface="Calibri" panose="020F0502020204030204" pitchFamily="34" charset="0"/>
                <a:cs typeface="Calibri" panose="020F0502020204030204" pitchFamily="34" charset="0"/>
              </a:rPr>
              <a:t>30</a:t>
            </a:fld>
            <a:endParaRPr dirty="0">
              <a:solidFill>
                <a:schemeClr val="tx1"/>
              </a:solidFill>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9436"/>
    </mc:Choice>
    <mc:Fallback xmlns="">
      <p:transition spd="slow" advTm="594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 grpId="0" animBg="1"/>
      <p:bldP spid="988" grpId="0"/>
      <p:bldP spid="98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60"/>
          <p:cNvSpPr/>
          <p:nvPr/>
        </p:nvSpPr>
        <p:spPr>
          <a:xfrm>
            <a:off x="983827" y="2604771"/>
            <a:ext cx="5862743" cy="3288030"/>
          </a:xfrm>
          <a:prstGeom prst="roundRect">
            <a:avLst>
              <a:gd name="adj" fmla="val 16667"/>
            </a:avLst>
          </a:prstGeom>
          <a:noFill/>
          <a:ln w="38100" cap="flat" cmpd="sng">
            <a:solidFill>
              <a:schemeClr val="tx1"/>
            </a:solidFill>
            <a:prstDash val="sys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Calibri"/>
              <a:ea typeface="Calibri"/>
              <a:cs typeface="Calibri"/>
              <a:sym typeface="Calibri"/>
            </a:endParaRPr>
          </a:p>
        </p:txBody>
      </p:sp>
      <p:sp>
        <p:nvSpPr>
          <p:cNvPr id="1322" name="Google Shape;1322;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31</a:t>
            </a:fld>
            <a:endParaRPr/>
          </a:p>
        </p:txBody>
      </p:sp>
      <p:sp>
        <p:nvSpPr>
          <p:cNvPr id="1328" name="Google Shape;1328;p60"/>
          <p:cNvSpPr txBox="1"/>
          <p:nvPr/>
        </p:nvSpPr>
        <p:spPr>
          <a:xfrm>
            <a:off x="5009823" y="2734330"/>
            <a:ext cx="1797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err="1">
                <a:solidFill>
                  <a:srgbClr val="000000"/>
                </a:solidFill>
                <a:latin typeface="Calibri"/>
                <a:ea typeface="Calibri"/>
                <a:cs typeface="Calibri"/>
                <a:sym typeface="Calibri"/>
              </a:rPr>
              <a:t>Odin</a:t>
            </a:r>
            <a:r>
              <a:rPr lang="en-US" sz="3200" b="1" dirty="0" err="1">
                <a:latin typeface="Calibri"/>
                <a:ea typeface="Calibri"/>
                <a:cs typeface="Calibri"/>
                <a:sym typeface="Calibri"/>
              </a:rPr>
              <a:t>FS</a:t>
            </a:r>
            <a:endParaRPr sz="2400" b="1" dirty="0">
              <a:solidFill>
                <a:srgbClr val="000000"/>
              </a:solidFill>
              <a:latin typeface="Calibri"/>
              <a:ea typeface="Calibri"/>
              <a:cs typeface="Calibri"/>
              <a:sym typeface="Calibri"/>
            </a:endParaRPr>
          </a:p>
        </p:txBody>
      </p:sp>
      <p:sp>
        <p:nvSpPr>
          <p:cNvPr id="1329" name="Google Shape;1329;p60"/>
          <p:cNvSpPr txBox="1"/>
          <p:nvPr/>
        </p:nvSpPr>
        <p:spPr>
          <a:xfrm>
            <a:off x="732460" y="6069878"/>
            <a:ext cx="1399200" cy="501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solidFill>
                  <a:srgbClr val="000000"/>
                </a:solidFill>
                <a:latin typeface="Calibri"/>
                <a:ea typeface="Calibri"/>
                <a:cs typeface="Calibri"/>
                <a:sym typeface="Calibri"/>
              </a:rPr>
              <a:t>Delegation threads</a:t>
            </a:r>
            <a:endParaRPr dirty="0"/>
          </a:p>
        </p:txBody>
      </p:sp>
      <p:sp>
        <p:nvSpPr>
          <p:cNvPr id="1331" name="Google Shape;1331;p60"/>
          <p:cNvSpPr txBox="1"/>
          <p:nvPr/>
        </p:nvSpPr>
        <p:spPr>
          <a:xfrm rot="-5398884">
            <a:off x="73796" y="1604521"/>
            <a:ext cx="92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User</a:t>
            </a:r>
            <a:endParaRPr sz="2400" b="1" dirty="0">
              <a:solidFill>
                <a:srgbClr val="0070C0"/>
              </a:solidFill>
              <a:latin typeface="Calibri"/>
              <a:ea typeface="Calibri"/>
              <a:cs typeface="Calibri"/>
              <a:sym typeface="Calibri"/>
            </a:endParaRPr>
          </a:p>
        </p:txBody>
      </p:sp>
      <p:cxnSp>
        <p:nvCxnSpPr>
          <p:cNvPr id="1332" name="Google Shape;1332;p60"/>
          <p:cNvCxnSpPr>
            <a:cxnSpLocks/>
          </p:cNvCxnSpPr>
          <p:nvPr/>
        </p:nvCxnSpPr>
        <p:spPr>
          <a:xfrm>
            <a:off x="274046" y="2479030"/>
            <a:ext cx="6529528" cy="0"/>
          </a:xfrm>
          <a:prstGeom prst="straightConnector1">
            <a:avLst/>
          </a:prstGeom>
          <a:noFill/>
          <a:ln w="38100" cap="flat" cmpd="sng">
            <a:solidFill>
              <a:srgbClr val="000000"/>
            </a:solidFill>
            <a:prstDash val="dash"/>
            <a:miter lim="800000"/>
            <a:headEnd type="none" w="sm" len="sm"/>
            <a:tailEnd type="none" w="sm" len="sm"/>
          </a:ln>
        </p:spPr>
      </p:cxnSp>
      <p:sp>
        <p:nvSpPr>
          <p:cNvPr id="1333" name="Google Shape;1333;p60"/>
          <p:cNvSpPr txBox="1"/>
          <p:nvPr/>
        </p:nvSpPr>
        <p:spPr>
          <a:xfrm rot="-5400000">
            <a:off x="-33196" y="3000301"/>
            <a:ext cx="1165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Kernel</a:t>
            </a:r>
            <a:endParaRPr sz="2400" b="1" dirty="0">
              <a:solidFill>
                <a:srgbClr val="0070C0"/>
              </a:solidFill>
              <a:latin typeface="Calibri"/>
              <a:ea typeface="Calibri"/>
              <a:cs typeface="Calibri"/>
              <a:sym typeface="Calibri"/>
            </a:endParaRPr>
          </a:p>
        </p:txBody>
      </p:sp>
      <p:sp>
        <p:nvSpPr>
          <p:cNvPr id="1335" name="Google Shape;1335;p60"/>
          <p:cNvSpPr/>
          <p:nvPr/>
        </p:nvSpPr>
        <p:spPr>
          <a:xfrm rot="-5400000">
            <a:off x="277006" y="6253296"/>
            <a:ext cx="632623" cy="115639"/>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60"/>
          <p:cNvGrpSpPr/>
          <p:nvPr/>
        </p:nvGrpSpPr>
        <p:grpSpPr>
          <a:xfrm>
            <a:off x="1202603" y="4203450"/>
            <a:ext cx="458558" cy="864715"/>
            <a:chOff x="903217" y="3058319"/>
            <a:chExt cx="849181" cy="1061521"/>
          </a:xfrm>
        </p:grpSpPr>
        <p:sp>
          <p:nvSpPr>
            <p:cNvPr id="1337" name="Google Shape;1337;p60"/>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0"/>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60"/>
          <p:cNvGrpSpPr/>
          <p:nvPr/>
        </p:nvGrpSpPr>
        <p:grpSpPr>
          <a:xfrm>
            <a:off x="4308288" y="4203450"/>
            <a:ext cx="458558" cy="864715"/>
            <a:chOff x="903217" y="3058319"/>
            <a:chExt cx="849181" cy="1061521"/>
          </a:xfrm>
        </p:grpSpPr>
        <p:sp>
          <p:nvSpPr>
            <p:cNvPr id="1340" name="Google Shape;1340;p60"/>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0"/>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5" name="Google Shape;1355;p60"/>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a:solidFill>
                  <a:srgbClr val="0F3A5D"/>
                </a:solidFill>
                <a:latin typeface="PT Sans Narrow"/>
                <a:ea typeface="PT Sans Narrow"/>
                <a:cs typeface="PT Sans Narrow"/>
                <a:sym typeface="PT Sans Narrow"/>
              </a:rPr>
              <a:t>Decouple PM access from application threads</a:t>
            </a:r>
            <a:endParaRPr sz="4800" b="1">
              <a:solidFill>
                <a:srgbClr val="0F3A5D"/>
              </a:solidFill>
              <a:latin typeface="PT Sans Narrow"/>
              <a:ea typeface="PT Sans Narrow"/>
              <a:cs typeface="PT Sans Narrow"/>
              <a:sym typeface="PT Sans Narrow"/>
            </a:endParaRPr>
          </a:p>
        </p:txBody>
      </p:sp>
      <p:sp>
        <p:nvSpPr>
          <p:cNvPr id="33" name="Rectangle: Rounded Corners 4">
            <a:extLst>
              <a:ext uri="{FF2B5EF4-FFF2-40B4-BE49-F238E27FC236}">
                <a16:creationId xmlns:a16="http://schemas.microsoft.com/office/drawing/2014/main" id="{E713B88B-EAB5-47A8-8363-1038E36E04E3}"/>
              </a:ext>
            </a:extLst>
          </p:cNvPr>
          <p:cNvSpPr/>
          <p:nvPr/>
        </p:nvSpPr>
        <p:spPr>
          <a:xfrm>
            <a:off x="2229083" y="1974813"/>
            <a:ext cx="3096000" cy="396000"/>
          </a:xfrm>
          <a:prstGeom prst="roundRect">
            <a:avLst/>
          </a:prstGeom>
          <a:solidFill>
            <a:srgbClr val="C0504D">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a:t>
            </a:r>
            <a:endParaRPr kumimoji="0" lang="zh-CN" altLang="en-US"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6" name="Google Shape;1323;p60">
            <a:extLst>
              <a:ext uri="{FF2B5EF4-FFF2-40B4-BE49-F238E27FC236}">
                <a16:creationId xmlns:a16="http://schemas.microsoft.com/office/drawing/2014/main" id="{90E767B0-1335-4FC6-8443-F7EF6894909F}"/>
              </a:ext>
            </a:extLst>
          </p:cNvPr>
          <p:cNvSpPr/>
          <p:nvPr/>
        </p:nvSpPr>
        <p:spPr>
          <a:xfrm>
            <a:off x="4201283" y="530703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sp>
        <p:nvSpPr>
          <p:cNvPr id="57" name="Google Shape;1323;p60">
            <a:extLst>
              <a:ext uri="{FF2B5EF4-FFF2-40B4-BE49-F238E27FC236}">
                <a16:creationId xmlns:a16="http://schemas.microsoft.com/office/drawing/2014/main" id="{42328E05-6BC9-4A9E-BE7A-9D98B1F28BE9}"/>
              </a:ext>
            </a:extLst>
          </p:cNvPr>
          <p:cNvSpPr/>
          <p:nvPr/>
        </p:nvSpPr>
        <p:spPr>
          <a:xfrm>
            <a:off x="1192783" y="530581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cxnSp>
        <p:nvCxnSpPr>
          <p:cNvPr id="35" name="Straight Arrow Connector 34">
            <a:extLst>
              <a:ext uri="{FF2B5EF4-FFF2-40B4-BE49-F238E27FC236}">
                <a16:creationId xmlns:a16="http://schemas.microsoft.com/office/drawing/2014/main" id="{273CC8D7-AF3E-4B22-B707-6C21EDB8835F}"/>
              </a:ext>
            </a:extLst>
          </p:cNvPr>
          <p:cNvCxnSpPr>
            <a:cxnSpLocks/>
          </p:cNvCxnSpPr>
          <p:nvPr/>
        </p:nvCxnSpPr>
        <p:spPr>
          <a:xfrm flipH="1">
            <a:off x="3412308" y="2682996"/>
            <a:ext cx="732672" cy="2622820"/>
          </a:xfrm>
          <a:prstGeom prst="straightConnector1">
            <a:avLst/>
          </a:prstGeom>
          <a:noFill/>
          <a:ln w="44450" cap="flat" cmpd="sng" algn="ctr">
            <a:solidFill>
              <a:sysClr val="windowText" lastClr="000000"/>
            </a:solidFill>
            <a:prstDash val="solid"/>
            <a:miter lim="800000"/>
            <a:tailEnd type="triangle" w="lg" len="lg"/>
          </a:ln>
          <a:effectLst/>
        </p:spPr>
      </p:cxnSp>
      <p:pic>
        <p:nvPicPr>
          <p:cNvPr id="36" name="内容占位符 9" descr="关闭 纯色填充">
            <a:extLst>
              <a:ext uri="{FF2B5EF4-FFF2-40B4-BE49-F238E27FC236}">
                <a16:creationId xmlns:a16="http://schemas.microsoft.com/office/drawing/2014/main" id="{1F2C79D8-ADCE-4181-A66F-68302B47CB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91250" y="3764950"/>
            <a:ext cx="664783" cy="688563"/>
          </a:xfrm>
          <a:prstGeom prst="rect">
            <a:avLst/>
          </a:prstGeom>
        </p:spPr>
      </p:pic>
      <p:sp>
        <p:nvSpPr>
          <p:cNvPr id="38" name="文本框 15">
            <a:extLst>
              <a:ext uri="{FF2B5EF4-FFF2-40B4-BE49-F238E27FC236}">
                <a16:creationId xmlns:a16="http://schemas.microsoft.com/office/drawing/2014/main" id="{A8307940-C31D-4F6D-82E6-1DD2D66B72DA}"/>
              </a:ext>
            </a:extLst>
          </p:cNvPr>
          <p:cNvSpPr txBox="1"/>
          <p:nvPr/>
        </p:nvSpPr>
        <p:spPr>
          <a:xfrm>
            <a:off x="3887151" y="3357040"/>
            <a:ext cx="1348950" cy="461665"/>
          </a:xfrm>
          <a:prstGeom prst="rect">
            <a:avLst/>
          </a:prstGeom>
          <a:noFill/>
        </p:spPr>
        <p:txBody>
          <a:bodyPr wrap="square" rtlCol="0">
            <a:spAutoFit/>
          </a:bodyPr>
          <a:lstStyle/>
          <a:p>
            <a:pPr>
              <a:buClrTx/>
              <a:buFontTx/>
              <a:buNone/>
            </a:pPr>
            <a:r>
              <a:rPr lang="en-US" altLang="zh-CN" sz="2400" kern="1200" dirty="0">
                <a:solidFill>
                  <a:prstClr val="black"/>
                </a:solidFill>
                <a:latin typeface="Calibri" panose="020F0502020204030204"/>
                <a:ea typeface="宋体" panose="02010600030101010101" pitchFamily="2" charset="-122"/>
                <a:cs typeface="+mn-cs"/>
              </a:rPr>
              <a:t>PM write</a:t>
            </a:r>
            <a:endParaRPr lang="en-CH" sz="1800" kern="1200" dirty="0">
              <a:solidFill>
                <a:prstClr val="black"/>
              </a:solidFill>
              <a:latin typeface="Calibri" panose="020F0502020204030204"/>
              <a:ea typeface="+mn-ea"/>
              <a:cs typeface="+mn-cs"/>
            </a:endParaRPr>
          </a:p>
        </p:txBody>
      </p:sp>
      <p:cxnSp>
        <p:nvCxnSpPr>
          <p:cNvPr id="39" name="Google Shape;1342;p60">
            <a:extLst>
              <a:ext uri="{FF2B5EF4-FFF2-40B4-BE49-F238E27FC236}">
                <a16:creationId xmlns:a16="http://schemas.microsoft.com/office/drawing/2014/main" id="{C903B9FD-5180-44E6-9D80-49195D5B9E1B}"/>
              </a:ext>
            </a:extLst>
          </p:cNvPr>
          <p:cNvCxnSpPr>
            <a:cxnSpLocks/>
          </p:cNvCxnSpPr>
          <p:nvPr/>
        </p:nvCxnSpPr>
        <p:spPr>
          <a:xfrm flipH="1">
            <a:off x="1618217" y="2639729"/>
            <a:ext cx="1437015" cy="1437015"/>
          </a:xfrm>
          <a:prstGeom prst="straightConnector1">
            <a:avLst/>
          </a:prstGeom>
          <a:noFill/>
          <a:ln w="44450" cap="flat" cmpd="sng">
            <a:solidFill>
              <a:schemeClr val="dk1"/>
            </a:solidFill>
            <a:prstDash val="solid"/>
            <a:miter lim="800000"/>
            <a:headEnd type="none" w="sm" len="sm"/>
            <a:tailEnd type="triangle" w="lg" len="lg"/>
          </a:ln>
        </p:spPr>
      </p:cxnSp>
      <p:cxnSp>
        <p:nvCxnSpPr>
          <p:cNvPr id="40" name="Google Shape;1343;p60">
            <a:extLst>
              <a:ext uri="{FF2B5EF4-FFF2-40B4-BE49-F238E27FC236}">
                <a16:creationId xmlns:a16="http://schemas.microsoft.com/office/drawing/2014/main" id="{36170CD3-2963-4469-9005-39B23DBA6F19}"/>
              </a:ext>
            </a:extLst>
          </p:cNvPr>
          <p:cNvCxnSpPr>
            <a:cxnSpLocks/>
          </p:cNvCxnSpPr>
          <p:nvPr/>
        </p:nvCxnSpPr>
        <p:spPr>
          <a:xfrm>
            <a:off x="1884855" y="4193291"/>
            <a:ext cx="0" cy="1053331"/>
          </a:xfrm>
          <a:prstGeom prst="straightConnector1">
            <a:avLst/>
          </a:prstGeom>
          <a:noFill/>
          <a:ln w="44450" cap="flat" cmpd="sng">
            <a:solidFill>
              <a:schemeClr val="dk1"/>
            </a:solidFill>
            <a:prstDash val="solid"/>
            <a:miter lim="800000"/>
            <a:headEnd type="none" w="sm" len="sm"/>
            <a:tailEnd type="triangle" w="lg" len="lg"/>
          </a:ln>
        </p:spPr>
      </p:cxnSp>
      <p:grpSp>
        <p:nvGrpSpPr>
          <p:cNvPr id="41" name="Google Shape;1344;p60">
            <a:extLst>
              <a:ext uri="{FF2B5EF4-FFF2-40B4-BE49-F238E27FC236}">
                <a16:creationId xmlns:a16="http://schemas.microsoft.com/office/drawing/2014/main" id="{68EC24A2-1108-4261-8433-51A2F7295B16}"/>
              </a:ext>
            </a:extLst>
          </p:cNvPr>
          <p:cNvGrpSpPr/>
          <p:nvPr/>
        </p:nvGrpSpPr>
        <p:grpSpPr>
          <a:xfrm>
            <a:off x="1967349" y="4455618"/>
            <a:ext cx="1571461" cy="461624"/>
            <a:chOff x="10658402" y="4499301"/>
            <a:chExt cx="1571461" cy="445669"/>
          </a:xfrm>
        </p:grpSpPr>
        <p:sp>
          <p:nvSpPr>
            <p:cNvPr id="42" name="Google Shape;1345;p60">
              <a:extLst>
                <a:ext uri="{FF2B5EF4-FFF2-40B4-BE49-F238E27FC236}">
                  <a16:creationId xmlns:a16="http://schemas.microsoft.com/office/drawing/2014/main" id="{DC02E729-CF84-4724-A971-5FD0292F348B}"/>
                </a:ext>
              </a:extLst>
            </p:cNvPr>
            <p:cNvSpPr txBox="1"/>
            <p:nvPr/>
          </p:nvSpPr>
          <p:spPr>
            <a:xfrm>
              <a:off x="10853163" y="4499301"/>
              <a:ext cx="1376700" cy="4456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PM write</a:t>
              </a:r>
              <a:endParaRPr sz="1800" dirty="0">
                <a:solidFill>
                  <a:schemeClr val="dk1"/>
                </a:solidFill>
                <a:latin typeface="Calibri"/>
                <a:ea typeface="Calibri"/>
                <a:cs typeface="Calibri"/>
                <a:sym typeface="Calibri"/>
              </a:endParaRPr>
            </a:p>
          </p:txBody>
        </p:sp>
        <p:pic>
          <p:nvPicPr>
            <p:cNvPr id="43" name="Google Shape;1346;p60" descr="徽章 纯色填充">
              <a:extLst>
                <a:ext uri="{FF2B5EF4-FFF2-40B4-BE49-F238E27FC236}">
                  <a16:creationId xmlns:a16="http://schemas.microsoft.com/office/drawing/2014/main" id="{206782E5-B94B-4AED-8D00-665EF4E1A917}"/>
                </a:ext>
              </a:extLst>
            </p:cNvPr>
            <p:cNvPicPr preferRelativeResize="0"/>
            <p:nvPr/>
          </p:nvPicPr>
          <p:blipFill rotWithShape="1">
            <a:blip r:embed="rId6">
              <a:alphaModFix/>
            </a:blip>
            <a:srcRect/>
            <a:stretch/>
          </p:blipFill>
          <p:spPr>
            <a:xfrm>
              <a:off x="10658402" y="4571122"/>
              <a:ext cx="301752" cy="301752"/>
            </a:xfrm>
            <a:prstGeom prst="rect">
              <a:avLst/>
            </a:prstGeom>
            <a:noFill/>
            <a:ln>
              <a:noFill/>
            </a:ln>
          </p:spPr>
        </p:pic>
      </p:grpSp>
      <p:grpSp>
        <p:nvGrpSpPr>
          <p:cNvPr id="44" name="Google Shape;1347;p60">
            <a:extLst>
              <a:ext uri="{FF2B5EF4-FFF2-40B4-BE49-F238E27FC236}">
                <a16:creationId xmlns:a16="http://schemas.microsoft.com/office/drawing/2014/main" id="{2F3A879F-E8A2-4789-BAB2-F25E507BE525}"/>
              </a:ext>
            </a:extLst>
          </p:cNvPr>
          <p:cNvGrpSpPr/>
          <p:nvPr/>
        </p:nvGrpSpPr>
        <p:grpSpPr>
          <a:xfrm rot="-2700000">
            <a:off x="1151339" y="2798037"/>
            <a:ext cx="2269650" cy="461625"/>
            <a:chOff x="4221497" y="3623296"/>
            <a:chExt cx="2269694" cy="445681"/>
          </a:xfrm>
        </p:grpSpPr>
        <p:sp>
          <p:nvSpPr>
            <p:cNvPr id="45" name="Google Shape;1348;p60">
              <a:extLst>
                <a:ext uri="{FF2B5EF4-FFF2-40B4-BE49-F238E27FC236}">
                  <a16:creationId xmlns:a16="http://schemas.microsoft.com/office/drawing/2014/main" id="{57773F26-2792-4EC2-A975-F1C01051EE59}"/>
                </a:ext>
              </a:extLst>
            </p:cNvPr>
            <p:cNvSpPr txBox="1"/>
            <p:nvPr/>
          </p:nvSpPr>
          <p:spPr>
            <a:xfrm>
              <a:off x="4440991" y="3623296"/>
              <a:ext cx="2050200" cy="4456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REQ: write</a:t>
              </a:r>
              <a:endParaRPr sz="1800" dirty="0">
                <a:solidFill>
                  <a:schemeClr val="dk1"/>
                </a:solidFill>
                <a:latin typeface="Calibri"/>
                <a:ea typeface="Calibri"/>
                <a:cs typeface="Calibri"/>
                <a:sym typeface="Calibri"/>
              </a:endParaRPr>
            </a:p>
          </p:txBody>
        </p:sp>
        <p:pic>
          <p:nvPicPr>
            <p:cNvPr id="46" name="Google Shape;1349;p60" descr="徽章 1 纯色填充">
              <a:extLst>
                <a:ext uri="{FF2B5EF4-FFF2-40B4-BE49-F238E27FC236}">
                  <a16:creationId xmlns:a16="http://schemas.microsoft.com/office/drawing/2014/main" id="{036D6852-F97F-4C61-A292-E60E502BB1AF}"/>
                </a:ext>
              </a:extLst>
            </p:cNvPr>
            <p:cNvPicPr preferRelativeResize="0"/>
            <p:nvPr/>
          </p:nvPicPr>
          <p:blipFill rotWithShape="1">
            <a:blip r:embed="rId7">
              <a:alphaModFix/>
            </a:blip>
            <a:srcRect/>
            <a:stretch/>
          </p:blipFill>
          <p:spPr>
            <a:xfrm>
              <a:off x="4221497" y="3703920"/>
              <a:ext cx="298147" cy="298147"/>
            </a:xfrm>
            <a:prstGeom prst="rect">
              <a:avLst/>
            </a:prstGeom>
            <a:noFill/>
            <a:ln>
              <a:noFill/>
            </a:ln>
          </p:spPr>
        </p:pic>
      </p:grpSp>
      <p:grpSp>
        <p:nvGrpSpPr>
          <p:cNvPr id="47" name="Google Shape;1350;p60">
            <a:extLst>
              <a:ext uri="{FF2B5EF4-FFF2-40B4-BE49-F238E27FC236}">
                <a16:creationId xmlns:a16="http://schemas.microsoft.com/office/drawing/2014/main" id="{6A301658-B118-4C6A-BB74-029E402D63B2}"/>
              </a:ext>
            </a:extLst>
          </p:cNvPr>
          <p:cNvGrpSpPr/>
          <p:nvPr/>
        </p:nvGrpSpPr>
        <p:grpSpPr>
          <a:xfrm rot="-2700000">
            <a:off x="1963961" y="3338957"/>
            <a:ext cx="1670482" cy="461624"/>
            <a:chOff x="3971474" y="3830810"/>
            <a:chExt cx="1670482" cy="461624"/>
          </a:xfrm>
        </p:grpSpPr>
        <p:pic>
          <p:nvPicPr>
            <p:cNvPr id="48" name="Google Shape;1351;p60" descr="徽章 3 纯色填充">
              <a:extLst>
                <a:ext uri="{FF2B5EF4-FFF2-40B4-BE49-F238E27FC236}">
                  <a16:creationId xmlns:a16="http://schemas.microsoft.com/office/drawing/2014/main" id="{49F90CEA-A122-4B60-9B6A-8DDC89EB56AA}"/>
                </a:ext>
              </a:extLst>
            </p:cNvPr>
            <p:cNvPicPr preferRelativeResize="0"/>
            <p:nvPr/>
          </p:nvPicPr>
          <p:blipFill rotWithShape="1">
            <a:blip r:embed="rId8">
              <a:alphaModFix/>
            </a:blip>
            <a:srcRect/>
            <a:stretch/>
          </p:blipFill>
          <p:spPr>
            <a:xfrm>
              <a:off x="3971474" y="3884475"/>
              <a:ext cx="317369" cy="328722"/>
            </a:xfrm>
            <a:prstGeom prst="rect">
              <a:avLst/>
            </a:prstGeom>
            <a:noFill/>
            <a:ln>
              <a:noFill/>
            </a:ln>
          </p:spPr>
        </p:pic>
        <p:sp>
          <p:nvSpPr>
            <p:cNvPr id="50" name="Google Shape;1352;p60">
              <a:extLst>
                <a:ext uri="{FF2B5EF4-FFF2-40B4-BE49-F238E27FC236}">
                  <a16:creationId xmlns:a16="http://schemas.microsoft.com/office/drawing/2014/main" id="{956A86D4-7324-4A1B-ACCF-EC29E2F7386A}"/>
                </a:ext>
              </a:extLst>
            </p:cNvPr>
            <p:cNvSpPr txBox="1"/>
            <p:nvPr/>
          </p:nvSpPr>
          <p:spPr>
            <a:xfrm>
              <a:off x="4207438" y="3830810"/>
              <a:ext cx="143451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Complete</a:t>
              </a:r>
              <a:endParaRPr sz="1800" dirty="0">
                <a:solidFill>
                  <a:schemeClr val="dk1"/>
                </a:solidFill>
                <a:latin typeface="Calibri"/>
                <a:ea typeface="Calibri"/>
                <a:cs typeface="Calibri"/>
                <a:sym typeface="Calibri"/>
              </a:endParaRPr>
            </a:p>
          </p:txBody>
        </p:sp>
      </p:grpSp>
      <p:cxnSp>
        <p:nvCxnSpPr>
          <p:cNvPr id="55" name="Google Shape;1342;p60">
            <a:extLst>
              <a:ext uri="{FF2B5EF4-FFF2-40B4-BE49-F238E27FC236}">
                <a16:creationId xmlns:a16="http://schemas.microsoft.com/office/drawing/2014/main" id="{81097194-B146-45F5-90AF-B81441CE698F}"/>
              </a:ext>
            </a:extLst>
          </p:cNvPr>
          <p:cNvCxnSpPr>
            <a:cxnSpLocks/>
          </p:cNvCxnSpPr>
          <p:nvPr/>
        </p:nvCxnSpPr>
        <p:spPr>
          <a:xfrm flipV="1">
            <a:off x="1884855" y="2698555"/>
            <a:ext cx="1436414" cy="1436414"/>
          </a:xfrm>
          <a:prstGeom prst="straightConnector1">
            <a:avLst/>
          </a:prstGeom>
          <a:noFill/>
          <a:ln w="44450" cap="flat" cmpd="sng">
            <a:solidFill>
              <a:schemeClr val="dk1"/>
            </a:solidFill>
            <a:prstDash val="solid"/>
            <a:miter lim="800000"/>
            <a:headEnd type="none" w="sm" len="sm"/>
            <a:tailEnd type="triangle" w="lg" len="lg"/>
          </a:ln>
        </p:spPr>
      </p:cxnSp>
      <p:sp>
        <p:nvSpPr>
          <p:cNvPr id="49" name="Google Shape;2713;gccdabf313d_0_2619">
            <a:extLst>
              <a:ext uri="{FF2B5EF4-FFF2-40B4-BE49-F238E27FC236}">
                <a16:creationId xmlns:a16="http://schemas.microsoft.com/office/drawing/2014/main" id="{B8D9022B-CD7D-4329-A323-C13E96057EE6}"/>
              </a:ext>
            </a:extLst>
          </p:cNvPr>
          <p:cNvSpPr/>
          <p:nvPr/>
        </p:nvSpPr>
        <p:spPr>
          <a:xfrm>
            <a:off x="7548874" y="1276837"/>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b="1" dirty="0">
                <a:solidFill>
                  <a:schemeClr val="bg1"/>
                </a:solidFill>
                <a:latin typeface="Calibri" panose="020F0502020204030204" pitchFamily="34" charset="0"/>
                <a:cs typeface="Calibri" panose="020F0502020204030204" pitchFamily="34" charset="0"/>
                <a:sym typeface="Book Antiqua"/>
              </a:rPr>
              <a:t>Decouple</a:t>
            </a:r>
            <a:r>
              <a:rPr lang="en-US" sz="2400" dirty="0">
                <a:solidFill>
                  <a:schemeClr val="lt1"/>
                </a:solidFill>
                <a:latin typeface="Calibri" panose="020F0502020204030204" pitchFamily="34" charset="0"/>
                <a:cs typeface="Calibri" panose="020F0502020204030204" pitchFamily="34" charset="0"/>
                <a:sym typeface="Book Antiqua"/>
              </a:rPr>
              <a:t> PM access from application threads</a:t>
            </a:r>
          </a:p>
        </p:txBody>
      </p:sp>
    </p:spTree>
    <p:custDataLst>
      <p:tags r:id="rId1"/>
    </p:custDataLst>
    <p:extLst>
      <p:ext uri="{BB962C8B-B14F-4D97-AF65-F5344CB8AC3E}">
        <p14:creationId xmlns:p14="http://schemas.microsoft.com/office/powerpoint/2010/main" val="1010294661"/>
      </p:ext>
    </p:extLst>
  </p:cSld>
  <p:clrMapOvr>
    <a:masterClrMapping/>
  </p:clrMapOvr>
  <mc:AlternateContent xmlns:mc="http://schemas.openxmlformats.org/markup-compatibility/2006" xmlns:p14="http://schemas.microsoft.com/office/powerpoint/2010/main">
    <mc:Choice Requires="p14">
      <p:transition spd="slow" p14:dur="2000" advTm="32604"/>
    </mc:Choice>
    <mc:Fallback xmlns="">
      <p:transition spd="slow" advTm="326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336"/>
                                        </p:tgtEl>
                                      </p:cBhvr>
                                    </p:animEffect>
                                    <p:animScale>
                                      <p:cBhvr>
                                        <p:cTn id="27" dur="250" autoRev="1" fill="hold"/>
                                        <p:tgtEl>
                                          <p:spTgt spid="1336"/>
                                        </p:tgtEl>
                                      </p:cBhvr>
                                      <p:by x="105000" y="105000"/>
                                    </p:animScale>
                                  </p:childTnLst>
                                </p:cTn>
                              </p:par>
                              <p:par>
                                <p:cTn id="28" presetID="1"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60"/>
          <p:cNvSpPr/>
          <p:nvPr/>
        </p:nvSpPr>
        <p:spPr>
          <a:xfrm>
            <a:off x="983827" y="2604771"/>
            <a:ext cx="5862743" cy="3288030"/>
          </a:xfrm>
          <a:prstGeom prst="roundRect">
            <a:avLst>
              <a:gd name="adj" fmla="val 16667"/>
            </a:avLst>
          </a:prstGeom>
          <a:noFill/>
          <a:ln w="38100" cap="flat" cmpd="sng">
            <a:solidFill>
              <a:schemeClr val="tx1"/>
            </a:solidFill>
            <a:prstDash val="sys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Calibri"/>
              <a:ea typeface="Calibri"/>
              <a:cs typeface="Calibri"/>
              <a:sym typeface="Calibri"/>
            </a:endParaRPr>
          </a:p>
        </p:txBody>
      </p:sp>
      <p:sp>
        <p:nvSpPr>
          <p:cNvPr id="1322" name="Google Shape;1322;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32</a:t>
            </a:fld>
            <a:endParaRPr/>
          </a:p>
        </p:txBody>
      </p:sp>
      <p:sp>
        <p:nvSpPr>
          <p:cNvPr id="1328" name="Google Shape;1328;p60"/>
          <p:cNvSpPr txBox="1"/>
          <p:nvPr/>
        </p:nvSpPr>
        <p:spPr>
          <a:xfrm>
            <a:off x="5009823" y="2734330"/>
            <a:ext cx="1797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err="1">
                <a:solidFill>
                  <a:srgbClr val="000000"/>
                </a:solidFill>
                <a:latin typeface="Calibri"/>
                <a:ea typeface="Calibri"/>
                <a:cs typeface="Calibri"/>
                <a:sym typeface="Calibri"/>
              </a:rPr>
              <a:t>Odin</a:t>
            </a:r>
            <a:r>
              <a:rPr lang="en-US" sz="3200" b="1" dirty="0" err="1">
                <a:latin typeface="Calibri"/>
                <a:ea typeface="Calibri"/>
                <a:cs typeface="Calibri"/>
                <a:sym typeface="Calibri"/>
              </a:rPr>
              <a:t>FS</a:t>
            </a:r>
            <a:endParaRPr sz="2400" b="1" dirty="0">
              <a:solidFill>
                <a:srgbClr val="000000"/>
              </a:solidFill>
              <a:latin typeface="Calibri"/>
              <a:ea typeface="Calibri"/>
              <a:cs typeface="Calibri"/>
              <a:sym typeface="Calibri"/>
            </a:endParaRPr>
          </a:p>
        </p:txBody>
      </p:sp>
      <p:sp>
        <p:nvSpPr>
          <p:cNvPr id="1329" name="Google Shape;1329;p60"/>
          <p:cNvSpPr txBox="1"/>
          <p:nvPr/>
        </p:nvSpPr>
        <p:spPr>
          <a:xfrm>
            <a:off x="732460" y="6069878"/>
            <a:ext cx="1399200" cy="501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solidFill>
                  <a:srgbClr val="000000"/>
                </a:solidFill>
                <a:latin typeface="Calibri"/>
                <a:ea typeface="Calibri"/>
                <a:cs typeface="Calibri"/>
                <a:sym typeface="Calibri"/>
              </a:rPr>
              <a:t>Delegation threads</a:t>
            </a:r>
            <a:endParaRPr dirty="0"/>
          </a:p>
        </p:txBody>
      </p:sp>
      <p:sp>
        <p:nvSpPr>
          <p:cNvPr id="1331" name="Google Shape;1331;p60"/>
          <p:cNvSpPr txBox="1"/>
          <p:nvPr/>
        </p:nvSpPr>
        <p:spPr>
          <a:xfrm rot="-5398884">
            <a:off x="73796" y="1604521"/>
            <a:ext cx="92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User</a:t>
            </a:r>
            <a:endParaRPr sz="2400" b="1" dirty="0">
              <a:solidFill>
                <a:srgbClr val="0070C0"/>
              </a:solidFill>
              <a:latin typeface="Calibri"/>
              <a:ea typeface="Calibri"/>
              <a:cs typeface="Calibri"/>
              <a:sym typeface="Calibri"/>
            </a:endParaRPr>
          </a:p>
        </p:txBody>
      </p:sp>
      <p:cxnSp>
        <p:nvCxnSpPr>
          <p:cNvPr id="1332" name="Google Shape;1332;p60"/>
          <p:cNvCxnSpPr>
            <a:cxnSpLocks/>
          </p:cNvCxnSpPr>
          <p:nvPr/>
        </p:nvCxnSpPr>
        <p:spPr>
          <a:xfrm>
            <a:off x="274046" y="2479030"/>
            <a:ext cx="6529528" cy="0"/>
          </a:xfrm>
          <a:prstGeom prst="straightConnector1">
            <a:avLst/>
          </a:prstGeom>
          <a:noFill/>
          <a:ln w="38100" cap="flat" cmpd="sng">
            <a:solidFill>
              <a:srgbClr val="000000"/>
            </a:solidFill>
            <a:prstDash val="dash"/>
            <a:miter lim="800000"/>
            <a:headEnd type="none" w="sm" len="sm"/>
            <a:tailEnd type="none" w="sm" len="sm"/>
          </a:ln>
        </p:spPr>
      </p:cxnSp>
      <p:sp>
        <p:nvSpPr>
          <p:cNvPr id="1333" name="Google Shape;1333;p60"/>
          <p:cNvSpPr txBox="1"/>
          <p:nvPr/>
        </p:nvSpPr>
        <p:spPr>
          <a:xfrm rot="-5400000">
            <a:off x="-33196" y="3000301"/>
            <a:ext cx="1165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Kernel</a:t>
            </a:r>
            <a:endParaRPr sz="2400" b="1" dirty="0">
              <a:solidFill>
                <a:srgbClr val="0070C0"/>
              </a:solidFill>
              <a:latin typeface="Calibri"/>
              <a:ea typeface="Calibri"/>
              <a:cs typeface="Calibri"/>
              <a:sym typeface="Calibri"/>
            </a:endParaRPr>
          </a:p>
        </p:txBody>
      </p:sp>
      <p:sp>
        <p:nvSpPr>
          <p:cNvPr id="1335" name="Google Shape;1335;p60"/>
          <p:cNvSpPr/>
          <p:nvPr/>
        </p:nvSpPr>
        <p:spPr>
          <a:xfrm rot="-5400000">
            <a:off x="277006" y="6253296"/>
            <a:ext cx="632623" cy="115639"/>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p60"/>
          <p:cNvGrpSpPr/>
          <p:nvPr/>
        </p:nvGrpSpPr>
        <p:grpSpPr>
          <a:xfrm>
            <a:off x="1202603" y="4203450"/>
            <a:ext cx="458558" cy="864715"/>
            <a:chOff x="903217" y="3058319"/>
            <a:chExt cx="849181" cy="1061521"/>
          </a:xfrm>
        </p:grpSpPr>
        <p:sp>
          <p:nvSpPr>
            <p:cNvPr id="1337" name="Google Shape;1337;p60"/>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0"/>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60"/>
          <p:cNvGrpSpPr/>
          <p:nvPr/>
        </p:nvGrpSpPr>
        <p:grpSpPr>
          <a:xfrm>
            <a:off x="4308288" y="4203450"/>
            <a:ext cx="458558" cy="864715"/>
            <a:chOff x="903217" y="3058319"/>
            <a:chExt cx="849181" cy="1061521"/>
          </a:xfrm>
        </p:grpSpPr>
        <p:sp>
          <p:nvSpPr>
            <p:cNvPr id="1340" name="Google Shape;1340;p60"/>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0"/>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5" name="Google Shape;1355;p60"/>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Delegation enables controlled and localized access</a:t>
            </a:r>
            <a:endParaRPr sz="4800" b="1" dirty="0">
              <a:solidFill>
                <a:srgbClr val="0F3A5D"/>
              </a:solidFill>
              <a:latin typeface="PT Sans Narrow"/>
              <a:ea typeface="PT Sans Narrow"/>
              <a:cs typeface="PT Sans Narrow"/>
              <a:sym typeface="PT Sans Narrow"/>
            </a:endParaRPr>
          </a:p>
        </p:txBody>
      </p:sp>
      <p:sp>
        <p:nvSpPr>
          <p:cNvPr id="33" name="Rectangle: Rounded Corners 4">
            <a:extLst>
              <a:ext uri="{FF2B5EF4-FFF2-40B4-BE49-F238E27FC236}">
                <a16:creationId xmlns:a16="http://schemas.microsoft.com/office/drawing/2014/main" id="{E713B88B-EAB5-47A8-8363-1038E36E04E3}"/>
              </a:ext>
            </a:extLst>
          </p:cNvPr>
          <p:cNvSpPr/>
          <p:nvPr/>
        </p:nvSpPr>
        <p:spPr>
          <a:xfrm>
            <a:off x="2229083" y="1974813"/>
            <a:ext cx="3096000" cy="396000"/>
          </a:xfrm>
          <a:prstGeom prst="roundRect">
            <a:avLst/>
          </a:prstGeom>
          <a:solidFill>
            <a:srgbClr val="C0504D">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a:t>
            </a:r>
            <a:endParaRPr kumimoji="0" lang="zh-CN" altLang="en-US"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6" name="Google Shape;1323;p60">
            <a:extLst>
              <a:ext uri="{FF2B5EF4-FFF2-40B4-BE49-F238E27FC236}">
                <a16:creationId xmlns:a16="http://schemas.microsoft.com/office/drawing/2014/main" id="{90E767B0-1335-4FC6-8443-F7EF6894909F}"/>
              </a:ext>
            </a:extLst>
          </p:cNvPr>
          <p:cNvSpPr/>
          <p:nvPr/>
        </p:nvSpPr>
        <p:spPr>
          <a:xfrm>
            <a:off x="4201283" y="530703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sp>
        <p:nvSpPr>
          <p:cNvPr id="57" name="Google Shape;1323;p60">
            <a:extLst>
              <a:ext uri="{FF2B5EF4-FFF2-40B4-BE49-F238E27FC236}">
                <a16:creationId xmlns:a16="http://schemas.microsoft.com/office/drawing/2014/main" id="{42328E05-6BC9-4A9E-BE7A-9D98B1F28BE9}"/>
              </a:ext>
            </a:extLst>
          </p:cNvPr>
          <p:cNvSpPr/>
          <p:nvPr/>
        </p:nvSpPr>
        <p:spPr>
          <a:xfrm>
            <a:off x="1192783" y="530581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cxnSp>
        <p:nvCxnSpPr>
          <p:cNvPr id="21" name="Straight Arrow Connector 21">
            <a:extLst>
              <a:ext uri="{FF2B5EF4-FFF2-40B4-BE49-F238E27FC236}">
                <a16:creationId xmlns:a16="http://schemas.microsoft.com/office/drawing/2014/main" id="{76917706-3C86-461B-8275-F14F3B15084C}"/>
              </a:ext>
            </a:extLst>
          </p:cNvPr>
          <p:cNvCxnSpPr>
            <a:cxnSpLocks/>
          </p:cNvCxnSpPr>
          <p:nvPr/>
        </p:nvCxnSpPr>
        <p:spPr>
          <a:xfrm>
            <a:off x="2241783" y="2749294"/>
            <a:ext cx="0" cy="1059026"/>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16565E7-306A-4FED-8363-40B8920638A3}"/>
              </a:ext>
            </a:extLst>
          </p:cNvPr>
          <p:cNvCxnSpPr>
            <a:cxnSpLocks/>
          </p:cNvCxnSpPr>
          <p:nvPr/>
        </p:nvCxnSpPr>
        <p:spPr>
          <a:xfrm flipH="1">
            <a:off x="2632226" y="2749294"/>
            <a:ext cx="1" cy="1059026"/>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3" name="Straight Arrow Connector 21">
            <a:extLst>
              <a:ext uri="{FF2B5EF4-FFF2-40B4-BE49-F238E27FC236}">
                <a16:creationId xmlns:a16="http://schemas.microsoft.com/office/drawing/2014/main" id="{C381BD6B-5DA8-422C-A1EC-5369C79181B6}"/>
              </a:ext>
            </a:extLst>
          </p:cNvPr>
          <p:cNvCxnSpPr>
            <a:cxnSpLocks/>
          </p:cNvCxnSpPr>
          <p:nvPr/>
        </p:nvCxnSpPr>
        <p:spPr>
          <a:xfrm flipH="1">
            <a:off x="3022669" y="2749294"/>
            <a:ext cx="1" cy="1059026"/>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24" name="Straight Arrow Connector 21">
            <a:extLst>
              <a:ext uri="{FF2B5EF4-FFF2-40B4-BE49-F238E27FC236}">
                <a16:creationId xmlns:a16="http://schemas.microsoft.com/office/drawing/2014/main" id="{3DCD00B1-992F-45F9-9ABA-C5E36223ADEB}"/>
              </a:ext>
            </a:extLst>
          </p:cNvPr>
          <p:cNvCxnSpPr>
            <a:cxnSpLocks/>
          </p:cNvCxnSpPr>
          <p:nvPr/>
        </p:nvCxnSpPr>
        <p:spPr>
          <a:xfrm>
            <a:off x="3394357" y="2749294"/>
            <a:ext cx="0" cy="1059026"/>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31" name="Google Shape;1343;p60">
            <a:extLst>
              <a:ext uri="{FF2B5EF4-FFF2-40B4-BE49-F238E27FC236}">
                <a16:creationId xmlns:a16="http://schemas.microsoft.com/office/drawing/2014/main" id="{2100D9E5-6E16-4C78-8FCC-56422EBC370B}"/>
              </a:ext>
            </a:extLst>
          </p:cNvPr>
          <p:cNvCxnSpPr>
            <a:cxnSpLocks/>
          </p:cNvCxnSpPr>
          <p:nvPr/>
        </p:nvCxnSpPr>
        <p:spPr>
          <a:xfrm>
            <a:off x="2507155" y="4104391"/>
            <a:ext cx="0" cy="1053331"/>
          </a:xfrm>
          <a:prstGeom prst="straightConnector1">
            <a:avLst/>
          </a:prstGeom>
          <a:noFill/>
          <a:ln w="44450" cap="flat" cmpd="sng">
            <a:solidFill>
              <a:srgbClr val="42719B"/>
            </a:solidFill>
            <a:prstDash val="solid"/>
            <a:miter lim="800000"/>
            <a:headEnd type="none" w="sm" len="sm"/>
            <a:tailEnd type="triangle" w="lg" len="lg"/>
          </a:ln>
        </p:spPr>
      </p:cxnSp>
      <p:cxnSp>
        <p:nvCxnSpPr>
          <p:cNvPr id="32" name="Google Shape;1343;p60">
            <a:extLst>
              <a:ext uri="{FF2B5EF4-FFF2-40B4-BE49-F238E27FC236}">
                <a16:creationId xmlns:a16="http://schemas.microsoft.com/office/drawing/2014/main" id="{E1456CE0-E7A0-4773-AE47-A8106E22134E}"/>
              </a:ext>
            </a:extLst>
          </p:cNvPr>
          <p:cNvCxnSpPr>
            <a:cxnSpLocks/>
          </p:cNvCxnSpPr>
          <p:nvPr/>
        </p:nvCxnSpPr>
        <p:spPr>
          <a:xfrm>
            <a:off x="2926324" y="4104391"/>
            <a:ext cx="0" cy="1053331"/>
          </a:xfrm>
          <a:prstGeom prst="straightConnector1">
            <a:avLst/>
          </a:prstGeom>
          <a:noFill/>
          <a:ln w="44450" cap="flat" cmpd="sng">
            <a:solidFill>
              <a:srgbClr val="42719B"/>
            </a:solidFill>
            <a:prstDash val="solid"/>
            <a:miter lim="800000"/>
            <a:headEnd type="none" w="sm" len="sm"/>
            <a:tailEnd type="triangle" w="lg" len="lg"/>
          </a:ln>
        </p:spPr>
      </p:cxnSp>
      <p:cxnSp>
        <p:nvCxnSpPr>
          <p:cNvPr id="34" name="Straight Arrow Connector 21">
            <a:extLst>
              <a:ext uri="{FF2B5EF4-FFF2-40B4-BE49-F238E27FC236}">
                <a16:creationId xmlns:a16="http://schemas.microsoft.com/office/drawing/2014/main" id="{2DED2EB2-A9A7-4D94-9D49-83894852B197}"/>
              </a:ext>
            </a:extLst>
          </p:cNvPr>
          <p:cNvCxnSpPr>
            <a:cxnSpLocks/>
          </p:cNvCxnSpPr>
          <p:nvPr/>
        </p:nvCxnSpPr>
        <p:spPr>
          <a:xfrm>
            <a:off x="4085209" y="2749294"/>
            <a:ext cx="987067" cy="1082497"/>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36" name="Google Shape;1343;p60">
            <a:extLst>
              <a:ext uri="{FF2B5EF4-FFF2-40B4-BE49-F238E27FC236}">
                <a16:creationId xmlns:a16="http://schemas.microsoft.com/office/drawing/2014/main" id="{17948FE1-E221-430A-9732-D08AABA53240}"/>
              </a:ext>
            </a:extLst>
          </p:cNvPr>
          <p:cNvCxnSpPr>
            <a:cxnSpLocks/>
          </p:cNvCxnSpPr>
          <p:nvPr/>
        </p:nvCxnSpPr>
        <p:spPr>
          <a:xfrm>
            <a:off x="5305007" y="4104391"/>
            <a:ext cx="0" cy="1053331"/>
          </a:xfrm>
          <a:prstGeom prst="straightConnector1">
            <a:avLst/>
          </a:prstGeom>
          <a:noFill/>
          <a:ln w="44450" cap="flat" cmpd="sng">
            <a:solidFill>
              <a:srgbClr val="42719B"/>
            </a:solidFill>
            <a:prstDash val="solid"/>
            <a:miter lim="800000"/>
            <a:headEnd type="none" w="sm" len="sm"/>
            <a:tailEnd type="triangle" w="lg" len="lg"/>
          </a:ln>
        </p:spPr>
      </p:cxnSp>
      <p:sp>
        <p:nvSpPr>
          <p:cNvPr id="38" name="Google Shape;2713;gccdabf313d_0_2619">
            <a:extLst>
              <a:ext uri="{FF2B5EF4-FFF2-40B4-BE49-F238E27FC236}">
                <a16:creationId xmlns:a16="http://schemas.microsoft.com/office/drawing/2014/main" id="{7316BD23-4F70-42BF-ADC7-063918C71C29}"/>
              </a:ext>
            </a:extLst>
          </p:cNvPr>
          <p:cNvSpPr/>
          <p:nvPr/>
        </p:nvSpPr>
        <p:spPr>
          <a:xfrm>
            <a:off x="7548874" y="1276837"/>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b="1" dirty="0">
                <a:solidFill>
                  <a:schemeClr val="bg1"/>
                </a:solidFill>
                <a:latin typeface="Calibri" panose="020F0502020204030204" pitchFamily="34" charset="0"/>
                <a:cs typeface="Calibri" panose="020F0502020204030204" pitchFamily="34" charset="0"/>
                <a:sym typeface="Book Antiqua"/>
              </a:rPr>
              <a:t>Decouple</a:t>
            </a:r>
            <a:r>
              <a:rPr lang="en-US" sz="2400" dirty="0">
                <a:solidFill>
                  <a:schemeClr val="lt1"/>
                </a:solidFill>
                <a:latin typeface="Calibri" panose="020F0502020204030204" pitchFamily="34" charset="0"/>
                <a:cs typeface="Calibri" panose="020F0502020204030204" pitchFamily="34" charset="0"/>
                <a:sym typeface="Book Antiqua"/>
              </a:rPr>
              <a:t> PM access from application threads</a:t>
            </a:r>
          </a:p>
        </p:txBody>
      </p:sp>
      <p:sp>
        <p:nvSpPr>
          <p:cNvPr id="39" name="Google Shape;2713;gccdabf313d_0_2619">
            <a:extLst>
              <a:ext uri="{FF2B5EF4-FFF2-40B4-BE49-F238E27FC236}">
                <a16:creationId xmlns:a16="http://schemas.microsoft.com/office/drawing/2014/main" id="{16C9A5F5-5811-470E-A0CB-66CAE487580C}"/>
              </a:ext>
            </a:extLst>
          </p:cNvPr>
          <p:cNvSpPr/>
          <p:nvPr/>
        </p:nvSpPr>
        <p:spPr>
          <a:xfrm>
            <a:off x="7548874" y="2310801"/>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Fixed number of delegation threads </a:t>
            </a:r>
            <a:r>
              <a:rPr lang="en-US" sz="2400" b="1" dirty="0">
                <a:solidFill>
                  <a:schemeClr val="lt1"/>
                </a:solidFill>
                <a:latin typeface="Calibri" panose="020F0502020204030204" pitchFamily="34" charset="0"/>
                <a:cs typeface="Calibri" panose="020F0502020204030204" pitchFamily="34" charset="0"/>
                <a:sym typeface="Book Antiqua"/>
              </a:rPr>
              <a:t>limit</a:t>
            </a:r>
            <a:r>
              <a:rPr lang="en-US" sz="2400" dirty="0">
                <a:solidFill>
                  <a:schemeClr val="lt1"/>
                </a:solidFill>
                <a:latin typeface="Calibri" panose="020F0502020204030204" pitchFamily="34" charset="0"/>
                <a:cs typeface="Calibri" panose="020F0502020204030204" pitchFamily="34" charset="0"/>
                <a:sym typeface="Book Antiqua"/>
              </a:rPr>
              <a:t> concurrent access</a:t>
            </a:r>
          </a:p>
        </p:txBody>
      </p:sp>
      <p:sp>
        <p:nvSpPr>
          <p:cNvPr id="40" name="Google Shape;2713;gccdabf313d_0_2619">
            <a:extLst>
              <a:ext uri="{FF2B5EF4-FFF2-40B4-BE49-F238E27FC236}">
                <a16:creationId xmlns:a16="http://schemas.microsoft.com/office/drawing/2014/main" id="{72325CD4-D49D-47C0-8E62-F8D3A74C576C}"/>
              </a:ext>
            </a:extLst>
          </p:cNvPr>
          <p:cNvSpPr/>
          <p:nvPr/>
        </p:nvSpPr>
        <p:spPr>
          <a:xfrm>
            <a:off x="7548874" y="3344765"/>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Delegation threads always perform </a:t>
            </a:r>
            <a:r>
              <a:rPr lang="en-US" sz="2400" b="1" dirty="0">
                <a:solidFill>
                  <a:schemeClr val="lt1"/>
                </a:solidFill>
                <a:latin typeface="Calibri" panose="020F0502020204030204" pitchFamily="34" charset="0"/>
                <a:cs typeface="Calibri" panose="020F0502020204030204" pitchFamily="34" charset="0"/>
                <a:sym typeface="Book Antiqua"/>
              </a:rPr>
              <a:t>localized</a:t>
            </a:r>
            <a:r>
              <a:rPr lang="en-US" sz="2400" dirty="0">
                <a:solidFill>
                  <a:schemeClr val="lt1"/>
                </a:solidFill>
                <a:latin typeface="Calibri" panose="020F0502020204030204" pitchFamily="34" charset="0"/>
                <a:cs typeface="Calibri" panose="020F0502020204030204" pitchFamily="34" charset="0"/>
                <a:sym typeface="Book Antiqua"/>
              </a:rPr>
              <a:t> PM access</a:t>
            </a:r>
          </a:p>
        </p:txBody>
      </p:sp>
    </p:spTree>
    <p:custDataLst>
      <p:tags r:id="rId1"/>
    </p:custDataLst>
    <p:extLst>
      <p:ext uri="{BB962C8B-B14F-4D97-AF65-F5344CB8AC3E}">
        <p14:creationId xmlns:p14="http://schemas.microsoft.com/office/powerpoint/2010/main" val="3245824331"/>
      </p:ext>
    </p:extLst>
  </p:cSld>
  <p:clrMapOvr>
    <a:masterClrMapping/>
  </p:clrMapOvr>
  <mc:AlternateContent xmlns:mc="http://schemas.openxmlformats.org/markup-compatibility/2006" xmlns:p14="http://schemas.microsoft.com/office/powerpoint/2010/main">
    <mc:Choice Requires="p14">
      <p:transition spd="slow" p14:dur="2000" advTm="50025"/>
    </mc:Choice>
    <mc:Fallback xmlns="">
      <p:transition spd="slow" advTm="500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1336"/>
                                        </p:tgtEl>
                                      </p:cBhvr>
                                    </p:animEffect>
                                    <p:animScale>
                                      <p:cBhvr>
                                        <p:cTn id="17" dur="250" autoRev="1" fill="hold"/>
                                        <p:tgtEl>
                                          <p:spTgt spid="133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nodeType="clickEffect">
                                  <p:stCondLst>
                                    <p:cond delay="0"/>
                                  </p:stCondLst>
                                  <p:childTnLst>
                                    <p:animEffect transition="out" filter="fade">
                                      <p:cBhvr>
                                        <p:cTn id="33" dur="500" tmFilter="0, 0; .2, .5; .8, .5; 1, 0"/>
                                        <p:tgtEl>
                                          <p:spTgt spid="1339"/>
                                        </p:tgtEl>
                                      </p:cBhvr>
                                    </p:animEffect>
                                    <p:animScale>
                                      <p:cBhvr>
                                        <p:cTn id="34" dur="250" autoRev="1" fill="hold"/>
                                        <p:tgtEl>
                                          <p:spTgt spid="1339"/>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60"/>
          <p:cNvSpPr/>
          <p:nvPr/>
        </p:nvSpPr>
        <p:spPr>
          <a:xfrm>
            <a:off x="983827" y="2604771"/>
            <a:ext cx="5862743" cy="3288030"/>
          </a:xfrm>
          <a:prstGeom prst="roundRect">
            <a:avLst>
              <a:gd name="adj" fmla="val 16667"/>
            </a:avLst>
          </a:prstGeom>
          <a:noFill/>
          <a:ln w="38100" cap="flat" cmpd="sng">
            <a:solidFill>
              <a:schemeClr val="tx1"/>
            </a:solidFill>
            <a:prstDash val="sys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Calibri"/>
              <a:ea typeface="Calibri"/>
              <a:cs typeface="Calibri"/>
              <a:sym typeface="Calibri"/>
            </a:endParaRPr>
          </a:p>
        </p:txBody>
      </p:sp>
      <p:sp>
        <p:nvSpPr>
          <p:cNvPr id="1322" name="Google Shape;1322;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33</a:t>
            </a:fld>
            <a:endParaRPr/>
          </a:p>
        </p:txBody>
      </p:sp>
      <p:sp>
        <p:nvSpPr>
          <p:cNvPr id="1328" name="Google Shape;1328;p60"/>
          <p:cNvSpPr txBox="1"/>
          <p:nvPr/>
        </p:nvSpPr>
        <p:spPr>
          <a:xfrm>
            <a:off x="5009823" y="2734330"/>
            <a:ext cx="1797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err="1">
                <a:solidFill>
                  <a:srgbClr val="000000"/>
                </a:solidFill>
                <a:latin typeface="Calibri"/>
                <a:ea typeface="Calibri"/>
                <a:cs typeface="Calibri"/>
                <a:sym typeface="Calibri"/>
              </a:rPr>
              <a:t>Odin</a:t>
            </a:r>
            <a:r>
              <a:rPr lang="en-US" sz="3200" b="1" dirty="0" err="1">
                <a:latin typeface="Calibri"/>
                <a:ea typeface="Calibri"/>
                <a:cs typeface="Calibri"/>
                <a:sym typeface="Calibri"/>
              </a:rPr>
              <a:t>FS</a:t>
            </a:r>
            <a:endParaRPr sz="2400" b="1" dirty="0">
              <a:solidFill>
                <a:srgbClr val="000000"/>
              </a:solidFill>
              <a:latin typeface="Calibri"/>
              <a:ea typeface="Calibri"/>
              <a:cs typeface="Calibri"/>
              <a:sym typeface="Calibri"/>
            </a:endParaRPr>
          </a:p>
        </p:txBody>
      </p:sp>
      <p:sp>
        <p:nvSpPr>
          <p:cNvPr id="1329" name="Google Shape;1329;p60"/>
          <p:cNvSpPr txBox="1"/>
          <p:nvPr/>
        </p:nvSpPr>
        <p:spPr>
          <a:xfrm>
            <a:off x="732460" y="6069878"/>
            <a:ext cx="1399200" cy="501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solidFill>
                  <a:srgbClr val="000000"/>
                </a:solidFill>
                <a:latin typeface="Calibri"/>
                <a:ea typeface="Calibri"/>
                <a:cs typeface="Calibri"/>
                <a:sym typeface="Calibri"/>
              </a:rPr>
              <a:t>Delegation threads</a:t>
            </a:r>
            <a:endParaRPr dirty="0"/>
          </a:p>
        </p:txBody>
      </p:sp>
      <p:sp>
        <p:nvSpPr>
          <p:cNvPr id="1331" name="Google Shape;1331;p60"/>
          <p:cNvSpPr txBox="1"/>
          <p:nvPr/>
        </p:nvSpPr>
        <p:spPr>
          <a:xfrm rot="-5398884">
            <a:off x="73796" y="1604521"/>
            <a:ext cx="92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User</a:t>
            </a:r>
            <a:endParaRPr sz="2400" b="1" dirty="0">
              <a:solidFill>
                <a:srgbClr val="0070C0"/>
              </a:solidFill>
              <a:latin typeface="Calibri"/>
              <a:ea typeface="Calibri"/>
              <a:cs typeface="Calibri"/>
              <a:sym typeface="Calibri"/>
            </a:endParaRPr>
          </a:p>
        </p:txBody>
      </p:sp>
      <p:cxnSp>
        <p:nvCxnSpPr>
          <p:cNvPr id="1332" name="Google Shape;1332;p60"/>
          <p:cNvCxnSpPr>
            <a:cxnSpLocks/>
          </p:cNvCxnSpPr>
          <p:nvPr/>
        </p:nvCxnSpPr>
        <p:spPr>
          <a:xfrm>
            <a:off x="274046" y="2479030"/>
            <a:ext cx="6529528" cy="0"/>
          </a:xfrm>
          <a:prstGeom prst="straightConnector1">
            <a:avLst/>
          </a:prstGeom>
          <a:noFill/>
          <a:ln w="38100" cap="flat" cmpd="sng">
            <a:solidFill>
              <a:srgbClr val="000000"/>
            </a:solidFill>
            <a:prstDash val="dash"/>
            <a:miter lim="800000"/>
            <a:headEnd type="none" w="sm" len="sm"/>
            <a:tailEnd type="none" w="sm" len="sm"/>
          </a:ln>
        </p:spPr>
      </p:cxnSp>
      <p:sp>
        <p:nvSpPr>
          <p:cNvPr id="1333" name="Google Shape;1333;p60"/>
          <p:cNvSpPr txBox="1"/>
          <p:nvPr/>
        </p:nvSpPr>
        <p:spPr>
          <a:xfrm rot="-5400000">
            <a:off x="-33196" y="3000301"/>
            <a:ext cx="1165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Kernel</a:t>
            </a:r>
            <a:endParaRPr sz="2400" b="1" dirty="0">
              <a:solidFill>
                <a:srgbClr val="0070C0"/>
              </a:solidFill>
              <a:latin typeface="Calibri"/>
              <a:ea typeface="Calibri"/>
              <a:cs typeface="Calibri"/>
              <a:sym typeface="Calibri"/>
            </a:endParaRPr>
          </a:p>
        </p:txBody>
      </p:sp>
      <p:sp>
        <p:nvSpPr>
          <p:cNvPr id="1335" name="Google Shape;1335;p60"/>
          <p:cNvSpPr/>
          <p:nvPr/>
        </p:nvSpPr>
        <p:spPr>
          <a:xfrm rot="-5400000">
            <a:off x="277006" y="6253296"/>
            <a:ext cx="632623" cy="115639"/>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Efficiently utilize aggregated PM bandwidth</a:t>
            </a:r>
            <a:endParaRPr sz="4800" b="1" dirty="0">
              <a:solidFill>
                <a:srgbClr val="0F3A5D"/>
              </a:solidFill>
              <a:latin typeface="PT Sans Narrow"/>
              <a:ea typeface="PT Sans Narrow"/>
              <a:cs typeface="PT Sans Narrow"/>
              <a:sym typeface="PT Sans Narrow"/>
            </a:endParaRPr>
          </a:p>
        </p:txBody>
      </p:sp>
      <p:sp>
        <p:nvSpPr>
          <p:cNvPr id="33" name="Rectangle: Rounded Corners 4">
            <a:extLst>
              <a:ext uri="{FF2B5EF4-FFF2-40B4-BE49-F238E27FC236}">
                <a16:creationId xmlns:a16="http://schemas.microsoft.com/office/drawing/2014/main" id="{E713B88B-EAB5-47A8-8363-1038E36E04E3}"/>
              </a:ext>
            </a:extLst>
          </p:cNvPr>
          <p:cNvSpPr/>
          <p:nvPr/>
        </p:nvSpPr>
        <p:spPr>
          <a:xfrm>
            <a:off x="2229083" y="1974813"/>
            <a:ext cx="3096000" cy="396000"/>
          </a:xfrm>
          <a:prstGeom prst="roundRect">
            <a:avLst/>
          </a:prstGeom>
          <a:solidFill>
            <a:srgbClr val="C0504D">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a:t>
            </a:r>
            <a:endParaRPr kumimoji="0" lang="zh-CN" altLang="en-US"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6" name="Google Shape;1323;p60">
            <a:extLst>
              <a:ext uri="{FF2B5EF4-FFF2-40B4-BE49-F238E27FC236}">
                <a16:creationId xmlns:a16="http://schemas.microsoft.com/office/drawing/2014/main" id="{90E767B0-1335-4FC6-8443-F7EF6894909F}"/>
              </a:ext>
            </a:extLst>
          </p:cNvPr>
          <p:cNvSpPr/>
          <p:nvPr/>
        </p:nvSpPr>
        <p:spPr>
          <a:xfrm>
            <a:off x="4201283" y="530703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sp>
        <p:nvSpPr>
          <p:cNvPr id="57" name="Google Shape;1323;p60">
            <a:extLst>
              <a:ext uri="{FF2B5EF4-FFF2-40B4-BE49-F238E27FC236}">
                <a16:creationId xmlns:a16="http://schemas.microsoft.com/office/drawing/2014/main" id="{42328E05-6BC9-4A9E-BE7A-9D98B1F28BE9}"/>
              </a:ext>
            </a:extLst>
          </p:cNvPr>
          <p:cNvSpPr/>
          <p:nvPr/>
        </p:nvSpPr>
        <p:spPr>
          <a:xfrm>
            <a:off x="1192783" y="530581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grpSp>
        <p:nvGrpSpPr>
          <p:cNvPr id="64" name="Google Shape;1336;p60">
            <a:extLst>
              <a:ext uri="{FF2B5EF4-FFF2-40B4-BE49-F238E27FC236}">
                <a16:creationId xmlns:a16="http://schemas.microsoft.com/office/drawing/2014/main" id="{DBEFDF26-4040-4ECF-88E1-CBE34D2DB3B6}"/>
              </a:ext>
            </a:extLst>
          </p:cNvPr>
          <p:cNvGrpSpPr/>
          <p:nvPr/>
        </p:nvGrpSpPr>
        <p:grpSpPr>
          <a:xfrm>
            <a:off x="1202603" y="4203450"/>
            <a:ext cx="458558" cy="864715"/>
            <a:chOff x="903217" y="3058319"/>
            <a:chExt cx="849181" cy="1061521"/>
          </a:xfrm>
        </p:grpSpPr>
        <p:sp>
          <p:nvSpPr>
            <p:cNvPr id="65" name="Google Shape;1337;p60">
              <a:extLst>
                <a:ext uri="{FF2B5EF4-FFF2-40B4-BE49-F238E27FC236}">
                  <a16:creationId xmlns:a16="http://schemas.microsoft.com/office/drawing/2014/main" id="{DE602653-28B1-4DAF-BB88-20CE37D01A9F}"/>
                </a:ext>
              </a:extLst>
            </p:cNvPr>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8;p60">
              <a:extLst>
                <a:ext uri="{FF2B5EF4-FFF2-40B4-BE49-F238E27FC236}">
                  <a16:creationId xmlns:a16="http://schemas.microsoft.com/office/drawing/2014/main" id="{CC155712-775D-4D76-99FB-0ABAC24F7531}"/>
                </a:ext>
              </a:extLst>
            </p:cNvPr>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39;p60">
            <a:extLst>
              <a:ext uri="{FF2B5EF4-FFF2-40B4-BE49-F238E27FC236}">
                <a16:creationId xmlns:a16="http://schemas.microsoft.com/office/drawing/2014/main" id="{65913D62-EDF0-4028-B943-7DDC89423166}"/>
              </a:ext>
            </a:extLst>
          </p:cNvPr>
          <p:cNvGrpSpPr/>
          <p:nvPr/>
        </p:nvGrpSpPr>
        <p:grpSpPr>
          <a:xfrm>
            <a:off x="4308288" y="4203450"/>
            <a:ext cx="458558" cy="864715"/>
            <a:chOff x="903217" y="3058319"/>
            <a:chExt cx="849181" cy="1061521"/>
          </a:xfrm>
        </p:grpSpPr>
        <p:sp>
          <p:nvSpPr>
            <p:cNvPr id="68" name="Google Shape;1340;p60">
              <a:extLst>
                <a:ext uri="{FF2B5EF4-FFF2-40B4-BE49-F238E27FC236}">
                  <a16:creationId xmlns:a16="http://schemas.microsoft.com/office/drawing/2014/main" id="{CD2B949F-FDEC-4FCC-BA10-39FF1DA3DB7B}"/>
                </a:ext>
              </a:extLst>
            </p:cNvPr>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41;p60">
              <a:extLst>
                <a:ext uri="{FF2B5EF4-FFF2-40B4-BE49-F238E27FC236}">
                  <a16:creationId xmlns:a16="http://schemas.microsoft.com/office/drawing/2014/main" id="{A8BC2FF5-8453-4E83-8FAA-42F61DAAE799}"/>
                </a:ext>
              </a:extLst>
            </p:cNvPr>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643F730-E239-4848-AD30-906D4518C98A}"/>
              </a:ext>
            </a:extLst>
          </p:cNvPr>
          <p:cNvSpPr txBox="1"/>
          <p:nvPr/>
        </p:nvSpPr>
        <p:spPr>
          <a:xfrm>
            <a:off x="1202602" y="1207113"/>
            <a:ext cx="921202"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a.txt</a:t>
            </a:r>
            <a:endParaRPr lang="en-CH" sz="2800" dirty="0">
              <a:latin typeface="Calibri" panose="020F0502020204030204" pitchFamily="34" charset="0"/>
              <a:cs typeface="Calibri" panose="020F0502020204030204" pitchFamily="34" charset="0"/>
            </a:endParaRPr>
          </a:p>
        </p:txBody>
      </p:sp>
      <p:sp>
        <p:nvSpPr>
          <p:cNvPr id="39" name="Google Shape;1738;p71">
            <a:extLst>
              <a:ext uri="{FF2B5EF4-FFF2-40B4-BE49-F238E27FC236}">
                <a16:creationId xmlns:a16="http://schemas.microsoft.com/office/drawing/2014/main" id="{19CEED4E-328C-4B36-B370-D7FC974A02ED}"/>
              </a:ext>
            </a:extLst>
          </p:cNvPr>
          <p:cNvSpPr/>
          <p:nvPr/>
        </p:nvSpPr>
        <p:spPr>
          <a:xfrm>
            <a:off x="2123804" y="1270723"/>
            <a:ext cx="199800" cy="3960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 name="Google Shape;1738;p71">
            <a:extLst>
              <a:ext uri="{FF2B5EF4-FFF2-40B4-BE49-F238E27FC236}">
                <a16:creationId xmlns:a16="http://schemas.microsoft.com/office/drawing/2014/main" id="{7C8A6D99-504D-43B1-B642-8EB9E039B0D8}"/>
              </a:ext>
            </a:extLst>
          </p:cNvPr>
          <p:cNvSpPr/>
          <p:nvPr/>
        </p:nvSpPr>
        <p:spPr>
          <a:xfrm>
            <a:off x="2326789" y="1272601"/>
            <a:ext cx="199800" cy="3960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 name="Google Shape;2713;gccdabf313d_0_2619">
            <a:extLst>
              <a:ext uri="{FF2B5EF4-FFF2-40B4-BE49-F238E27FC236}">
                <a16:creationId xmlns:a16="http://schemas.microsoft.com/office/drawing/2014/main" id="{5D1B5E8F-AC78-473C-A25C-A694876B4E66}"/>
              </a:ext>
            </a:extLst>
          </p:cNvPr>
          <p:cNvSpPr/>
          <p:nvPr/>
        </p:nvSpPr>
        <p:spPr>
          <a:xfrm>
            <a:off x="7548874" y="1276837"/>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b="1" dirty="0">
                <a:solidFill>
                  <a:schemeClr val="bg1"/>
                </a:solidFill>
                <a:latin typeface="Calibri" panose="020F0502020204030204" pitchFamily="34" charset="0"/>
                <a:cs typeface="Calibri" panose="020F0502020204030204" pitchFamily="34" charset="0"/>
                <a:sym typeface="Book Antiqua"/>
              </a:rPr>
              <a:t>Decouple</a:t>
            </a:r>
            <a:r>
              <a:rPr lang="en-US" sz="2400" dirty="0">
                <a:solidFill>
                  <a:schemeClr val="lt1"/>
                </a:solidFill>
                <a:latin typeface="Calibri" panose="020F0502020204030204" pitchFamily="34" charset="0"/>
                <a:cs typeface="Calibri" panose="020F0502020204030204" pitchFamily="34" charset="0"/>
                <a:sym typeface="Book Antiqua"/>
              </a:rPr>
              <a:t> PM access from application threads</a:t>
            </a:r>
          </a:p>
        </p:txBody>
      </p:sp>
      <p:sp>
        <p:nvSpPr>
          <p:cNvPr id="42" name="Google Shape;2713;gccdabf313d_0_2619">
            <a:extLst>
              <a:ext uri="{FF2B5EF4-FFF2-40B4-BE49-F238E27FC236}">
                <a16:creationId xmlns:a16="http://schemas.microsoft.com/office/drawing/2014/main" id="{E7BCF9E7-2FA6-4750-9E20-390DBFF3D39C}"/>
              </a:ext>
            </a:extLst>
          </p:cNvPr>
          <p:cNvSpPr/>
          <p:nvPr/>
        </p:nvSpPr>
        <p:spPr>
          <a:xfrm>
            <a:off x="7548874" y="2310801"/>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Fixed number of delegation threads </a:t>
            </a:r>
            <a:r>
              <a:rPr lang="en-US" sz="2400" b="1" dirty="0">
                <a:solidFill>
                  <a:schemeClr val="lt1"/>
                </a:solidFill>
                <a:latin typeface="Calibri" panose="020F0502020204030204" pitchFamily="34" charset="0"/>
                <a:cs typeface="Calibri" panose="020F0502020204030204" pitchFamily="34" charset="0"/>
                <a:sym typeface="Book Antiqua"/>
              </a:rPr>
              <a:t>limit</a:t>
            </a:r>
            <a:r>
              <a:rPr lang="en-US" sz="2400" dirty="0">
                <a:solidFill>
                  <a:schemeClr val="lt1"/>
                </a:solidFill>
                <a:latin typeface="Calibri" panose="020F0502020204030204" pitchFamily="34" charset="0"/>
                <a:cs typeface="Calibri" panose="020F0502020204030204" pitchFamily="34" charset="0"/>
                <a:sym typeface="Book Antiqua"/>
              </a:rPr>
              <a:t> concurrent access</a:t>
            </a:r>
          </a:p>
        </p:txBody>
      </p:sp>
      <p:sp>
        <p:nvSpPr>
          <p:cNvPr id="43" name="Google Shape;2713;gccdabf313d_0_2619">
            <a:extLst>
              <a:ext uri="{FF2B5EF4-FFF2-40B4-BE49-F238E27FC236}">
                <a16:creationId xmlns:a16="http://schemas.microsoft.com/office/drawing/2014/main" id="{E0B7010A-D377-4077-9BF3-C7273A6A663F}"/>
              </a:ext>
            </a:extLst>
          </p:cNvPr>
          <p:cNvSpPr/>
          <p:nvPr/>
        </p:nvSpPr>
        <p:spPr>
          <a:xfrm>
            <a:off x="7548874" y="3344765"/>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Delegation threads always perform </a:t>
            </a:r>
            <a:r>
              <a:rPr lang="en-US" sz="2400" b="1" dirty="0">
                <a:solidFill>
                  <a:schemeClr val="lt1"/>
                </a:solidFill>
                <a:latin typeface="Calibri" panose="020F0502020204030204" pitchFamily="34" charset="0"/>
                <a:cs typeface="Calibri" panose="020F0502020204030204" pitchFamily="34" charset="0"/>
                <a:sym typeface="Book Antiqua"/>
              </a:rPr>
              <a:t>localized</a:t>
            </a:r>
            <a:r>
              <a:rPr lang="en-US" sz="2400" dirty="0">
                <a:solidFill>
                  <a:schemeClr val="lt1"/>
                </a:solidFill>
                <a:latin typeface="Calibri" panose="020F0502020204030204" pitchFamily="34" charset="0"/>
                <a:cs typeface="Calibri" panose="020F0502020204030204" pitchFamily="34" charset="0"/>
                <a:sym typeface="Book Antiqua"/>
              </a:rPr>
              <a:t> PM access</a:t>
            </a:r>
          </a:p>
        </p:txBody>
      </p:sp>
      <p:sp>
        <p:nvSpPr>
          <p:cNvPr id="44" name="Google Shape;2713;gccdabf313d_0_2619">
            <a:extLst>
              <a:ext uri="{FF2B5EF4-FFF2-40B4-BE49-F238E27FC236}">
                <a16:creationId xmlns:a16="http://schemas.microsoft.com/office/drawing/2014/main" id="{7F1BFFB3-F2D3-4543-8047-366ECA7D09AB}"/>
              </a:ext>
            </a:extLst>
          </p:cNvPr>
          <p:cNvSpPr/>
          <p:nvPr/>
        </p:nvSpPr>
        <p:spPr>
          <a:xfrm>
            <a:off x="7545436" y="4378729"/>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Utilize </a:t>
            </a:r>
            <a:r>
              <a:rPr lang="en-US" sz="2400" b="1" dirty="0">
                <a:solidFill>
                  <a:schemeClr val="lt1"/>
                </a:solidFill>
                <a:latin typeface="Calibri" panose="020F0502020204030204" pitchFamily="34" charset="0"/>
                <a:cs typeface="Calibri" panose="020F0502020204030204" pitchFamily="34" charset="0"/>
                <a:sym typeface="Book Antiqua"/>
              </a:rPr>
              <a:t>aggregated</a:t>
            </a:r>
            <a:r>
              <a:rPr lang="en-US" sz="2400" dirty="0">
                <a:solidFill>
                  <a:schemeClr val="lt1"/>
                </a:solidFill>
                <a:latin typeface="Calibri" panose="020F0502020204030204" pitchFamily="34" charset="0"/>
                <a:cs typeface="Calibri" panose="020F0502020204030204" pitchFamily="34" charset="0"/>
                <a:sym typeface="Book Antiqua"/>
              </a:rPr>
              <a:t> bandwidth</a:t>
            </a:r>
          </a:p>
        </p:txBody>
      </p:sp>
      <p:sp>
        <p:nvSpPr>
          <p:cNvPr id="45" name="Content Placeholder 1">
            <a:extLst>
              <a:ext uri="{FF2B5EF4-FFF2-40B4-BE49-F238E27FC236}">
                <a16:creationId xmlns:a16="http://schemas.microsoft.com/office/drawing/2014/main" id="{BF7037AB-082E-461A-BE56-82EE6FE06390}"/>
              </a:ext>
            </a:extLst>
          </p:cNvPr>
          <p:cNvSpPr txBox="1">
            <a:spLocks/>
          </p:cNvSpPr>
          <p:nvPr/>
        </p:nvSpPr>
        <p:spPr>
          <a:xfrm>
            <a:off x="7545436" y="5147225"/>
            <a:ext cx="4372518" cy="53188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ClrTx/>
              <a:buFont typeface="Calibri" panose="020F0502020204030204" pitchFamily="34" charset="0"/>
              <a:buChar char="ꟷ"/>
            </a:pPr>
            <a:r>
              <a:rPr lang="en-US" dirty="0">
                <a:solidFill>
                  <a:prstClr val="black"/>
                </a:solidFill>
                <a:latin typeface="Calibri" panose="020F0502020204030204" pitchFamily="34" charset="0"/>
                <a:cs typeface="Calibri" panose="020F0502020204030204" pitchFamily="34" charset="0"/>
              </a:rPr>
              <a:t> Stripe file across NUMA nodes</a:t>
            </a:r>
          </a:p>
        </p:txBody>
      </p:sp>
    </p:spTree>
    <p:custDataLst>
      <p:tags r:id="rId1"/>
    </p:custDataLst>
    <p:extLst>
      <p:ext uri="{BB962C8B-B14F-4D97-AF65-F5344CB8AC3E}">
        <p14:creationId xmlns:p14="http://schemas.microsoft.com/office/powerpoint/2010/main" val="2951926881"/>
      </p:ext>
    </p:extLst>
  </p:cSld>
  <p:clrMapOvr>
    <a:masterClrMapping/>
  </p:clrMapOvr>
  <mc:AlternateContent xmlns:mc="http://schemas.openxmlformats.org/markup-compatibility/2006" xmlns:p14="http://schemas.microsoft.com/office/powerpoint/2010/main">
    <mc:Choice Requires="p14">
      <p:transition spd="slow" p14:dur="2000" advTm="16086"/>
    </mc:Choice>
    <mc:Fallback xmlns="">
      <p:transition spd="slow" advTm="160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3.7037E-7 L -0.02513 0.58588 " pathEditMode="relative" rAng="0" ptsTypes="AA">
                                      <p:cBhvr>
                                        <p:cTn id="6" dur="2000" fill="hold"/>
                                        <p:tgtEl>
                                          <p:spTgt spid="39"/>
                                        </p:tgtEl>
                                        <p:attrNameLst>
                                          <p:attrName>ppt_x</p:attrName>
                                          <p:attrName>ppt_y</p:attrName>
                                        </p:attrNameLst>
                                      </p:cBhvr>
                                      <p:rCtr x="-1263" y="29282"/>
                                    </p:animMotion>
                                  </p:childTnLst>
                                </p:cTn>
                              </p:par>
                              <p:par>
                                <p:cTn id="7" presetID="42" presetClass="path" presetSubtype="0" accel="50000" decel="50000" fill="hold" grpId="0" nodeType="withEffect">
                                  <p:stCondLst>
                                    <p:cond delay="0"/>
                                  </p:stCondLst>
                                  <p:childTnLst>
                                    <p:animMotion origin="layout" path="M 1.45833E-6 -1.85185E-6 L 0.26614 0.58565 " pathEditMode="relative" rAng="0" ptsTypes="AA">
                                      <p:cBhvr>
                                        <p:cTn id="8" dur="2000" fill="hold"/>
                                        <p:tgtEl>
                                          <p:spTgt spid="40"/>
                                        </p:tgtEl>
                                        <p:attrNameLst>
                                          <p:attrName>ppt_x</p:attrName>
                                          <p:attrName>ppt_y</p:attrName>
                                        </p:attrNameLst>
                                      </p:cBhvr>
                                      <p:rCtr x="13307" y="29282"/>
                                    </p:animMotion>
                                  </p:childTnLst>
                                </p:cTn>
                              </p:par>
                              <p:par>
                                <p:cTn id="9" presetID="1" presetClass="exit"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animBg="1"/>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grpSp>
        <p:nvGrpSpPr>
          <p:cNvPr id="70" name="Google Shape;1347;p60">
            <a:extLst>
              <a:ext uri="{FF2B5EF4-FFF2-40B4-BE49-F238E27FC236}">
                <a16:creationId xmlns:a16="http://schemas.microsoft.com/office/drawing/2014/main" id="{B607BFC3-75A4-4CFF-8E0D-0E8137E9ACC2}"/>
              </a:ext>
            </a:extLst>
          </p:cNvPr>
          <p:cNvGrpSpPr/>
          <p:nvPr/>
        </p:nvGrpSpPr>
        <p:grpSpPr>
          <a:xfrm>
            <a:off x="2123804" y="2786354"/>
            <a:ext cx="2269650" cy="461625"/>
            <a:chOff x="4221497" y="3623296"/>
            <a:chExt cx="2269694" cy="445681"/>
          </a:xfrm>
        </p:grpSpPr>
        <p:sp>
          <p:nvSpPr>
            <p:cNvPr id="71" name="Google Shape;1348;p60">
              <a:extLst>
                <a:ext uri="{FF2B5EF4-FFF2-40B4-BE49-F238E27FC236}">
                  <a16:creationId xmlns:a16="http://schemas.microsoft.com/office/drawing/2014/main" id="{A78A0120-8EB9-4DB5-9E21-CEB86192617E}"/>
                </a:ext>
              </a:extLst>
            </p:cNvPr>
            <p:cNvSpPr txBox="1"/>
            <p:nvPr/>
          </p:nvSpPr>
          <p:spPr>
            <a:xfrm>
              <a:off x="4440991" y="3623296"/>
              <a:ext cx="2050200" cy="4456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read a.txt</a:t>
              </a:r>
              <a:endParaRPr lang="en-US" sz="1800" dirty="0">
                <a:solidFill>
                  <a:schemeClr val="dk1"/>
                </a:solidFill>
                <a:latin typeface="Calibri"/>
                <a:ea typeface="Calibri"/>
                <a:cs typeface="Calibri"/>
                <a:sym typeface="Calibri"/>
              </a:endParaRPr>
            </a:p>
          </p:txBody>
        </p:sp>
        <p:pic>
          <p:nvPicPr>
            <p:cNvPr id="72" name="Google Shape;1349;p60" descr="徽章 1 纯色填充">
              <a:extLst>
                <a:ext uri="{FF2B5EF4-FFF2-40B4-BE49-F238E27FC236}">
                  <a16:creationId xmlns:a16="http://schemas.microsoft.com/office/drawing/2014/main" id="{93113ABA-E4FF-474A-B8CB-B7E43F4046CA}"/>
                </a:ext>
              </a:extLst>
            </p:cNvPr>
            <p:cNvPicPr preferRelativeResize="0"/>
            <p:nvPr/>
          </p:nvPicPr>
          <p:blipFill rotWithShape="1">
            <a:blip r:embed="rId4">
              <a:alphaModFix/>
            </a:blip>
            <a:srcRect/>
            <a:stretch/>
          </p:blipFill>
          <p:spPr>
            <a:xfrm>
              <a:off x="4221497" y="3703920"/>
              <a:ext cx="298147" cy="298147"/>
            </a:xfrm>
            <a:prstGeom prst="rect">
              <a:avLst/>
            </a:prstGeom>
            <a:noFill/>
            <a:ln>
              <a:noFill/>
            </a:ln>
          </p:spPr>
        </p:pic>
      </p:grpSp>
      <p:sp>
        <p:nvSpPr>
          <p:cNvPr id="38" name="Rectangle: Rounded Corners 4">
            <a:extLst>
              <a:ext uri="{FF2B5EF4-FFF2-40B4-BE49-F238E27FC236}">
                <a16:creationId xmlns:a16="http://schemas.microsoft.com/office/drawing/2014/main" id="{DA4EC88C-6D25-4870-8BB9-DEFA2EE631A2}"/>
              </a:ext>
            </a:extLst>
          </p:cNvPr>
          <p:cNvSpPr/>
          <p:nvPr/>
        </p:nvSpPr>
        <p:spPr>
          <a:xfrm>
            <a:off x="2611182" y="1306922"/>
            <a:ext cx="2399117" cy="396000"/>
          </a:xfrm>
          <a:prstGeom prst="roundRect">
            <a:avLst/>
          </a:prstGeom>
          <a:solidFill>
            <a:schemeClr val="accent6">
              <a:lumMod val="20000"/>
              <a:lumOff val="80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latin typeface="Calibri" panose="020F0502020204030204" pitchFamily="34" charset="0"/>
                <a:cs typeface="Calibri" panose="020F0502020204030204" pitchFamily="34" charset="0"/>
              </a:rPr>
              <a:t>DRAM</a:t>
            </a:r>
            <a:endParaRPr lang="zh-CN" altLang="en-US" sz="2800" b="1" dirty="0">
              <a:latin typeface="Calibri" panose="020F0502020204030204" pitchFamily="34" charset="0"/>
              <a:cs typeface="Calibri" panose="020F0502020204030204" pitchFamily="34" charset="0"/>
            </a:endParaRPr>
          </a:p>
        </p:txBody>
      </p:sp>
      <p:sp>
        <p:nvSpPr>
          <p:cNvPr id="1321" name="Google Shape;1321;p60"/>
          <p:cNvSpPr/>
          <p:nvPr/>
        </p:nvSpPr>
        <p:spPr>
          <a:xfrm>
            <a:off x="983827" y="2604771"/>
            <a:ext cx="5862743" cy="3288030"/>
          </a:xfrm>
          <a:prstGeom prst="roundRect">
            <a:avLst>
              <a:gd name="adj" fmla="val 16667"/>
            </a:avLst>
          </a:prstGeom>
          <a:noFill/>
          <a:ln w="38100" cap="flat" cmpd="sng">
            <a:solidFill>
              <a:schemeClr val="tx1"/>
            </a:solidFill>
            <a:prstDash val="sys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rgbClr val="000000"/>
              </a:solidFill>
              <a:latin typeface="Calibri"/>
              <a:ea typeface="Calibri"/>
              <a:cs typeface="Calibri"/>
              <a:sym typeface="Calibri"/>
            </a:endParaRPr>
          </a:p>
        </p:txBody>
      </p:sp>
      <p:sp>
        <p:nvSpPr>
          <p:cNvPr id="1322" name="Google Shape;1322;p6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34</a:t>
            </a:fld>
            <a:endParaRPr/>
          </a:p>
        </p:txBody>
      </p:sp>
      <p:sp>
        <p:nvSpPr>
          <p:cNvPr id="1328" name="Google Shape;1328;p60"/>
          <p:cNvSpPr txBox="1"/>
          <p:nvPr/>
        </p:nvSpPr>
        <p:spPr>
          <a:xfrm>
            <a:off x="5009823" y="2734330"/>
            <a:ext cx="1797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err="1">
                <a:solidFill>
                  <a:srgbClr val="000000"/>
                </a:solidFill>
                <a:latin typeface="Calibri"/>
                <a:ea typeface="Calibri"/>
                <a:cs typeface="Calibri"/>
                <a:sym typeface="Calibri"/>
              </a:rPr>
              <a:t>Odin</a:t>
            </a:r>
            <a:r>
              <a:rPr lang="en-US" sz="3200" b="1" dirty="0" err="1">
                <a:latin typeface="Calibri"/>
                <a:ea typeface="Calibri"/>
                <a:cs typeface="Calibri"/>
                <a:sym typeface="Calibri"/>
              </a:rPr>
              <a:t>FS</a:t>
            </a:r>
            <a:endParaRPr sz="2400" b="1" dirty="0">
              <a:solidFill>
                <a:srgbClr val="000000"/>
              </a:solidFill>
              <a:latin typeface="Calibri"/>
              <a:ea typeface="Calibri"/>
              <a:cs typeface="Calibri"/>
              <a:sym typeface="Calibri"/>
            </a:endParaRPr>
          </a:p>
        </p:txBody>
      </p:sp>
      <p:sp>
        <p:nvSpPr>
          <p:cNvPr id="1329" name="Google Shape;1329;p60"/>
          <p:cNvSpPr txBox="1"/>
          <p:nvPr/>
        </p:nvSpPr>
        <p:spPr>
          <a:xfrm>
            <a:off x="732460" y="6069878"/>
            <a:ext cx="1399200" cy="501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dirty="0">
                <a:solidFill>
                  <a:srgbClr val="000000"/>
                </a:solidFill>
                <a:latin typeface="Calibri"/>
                <a:ea typeface="Calibri"/>
                <a:cs typeface="Calibri"/>
                <a:sym typeface="Calibri"/>
              </a:rPr>
              <a:t>Delegation threads</a:t>
            </a:r>
            <a:endParaRPr dirty="0"/>
          </a:p>
        </p:txBody>
      </p:sp>
      <p:sp>
        <p:nvSpPr>
          <p:cNvPr id="1331" name="Google Shape;1331;p60"/>
          <p:cNvSpPr txBox="1"/>
          <p:nvPr/>
        </p:nvSpPr>
        <p:spPr>
          <a:xfrm rot="-5398884">
            <a:off x="73796" y="1604521"/>
            <a:ext cx="924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User</a:t>
            </a:r>
            <a:endParaRPr sz="2400" b="1" dirty="0">
              <a:solidFill>
                <a:srgbClr val="0070C0"/>
              </a:solidFill>
              <a:latin typeface="Calibri"/>
              <a:ea typeface="Calibri"/>
              <a:cs typeface="Calibri"/>
              <a:sym typeface="Calibri"/>
            </a:endParaRPr>
          </a:p>
        </p:txBody>
      </p:sp>
      <p:cxnSp>
        <p:nvCxnSpPr>
          <p:cNvPr id="1332" name="Google Shape;1332;p60"/>
          <p:cNvCxnSpPr>
            <a:cxnSpLocks/>
          </p:cNvCxnSpPr>
          <p:nvPr/>
        </p:nvCxnSpPr>
        <p:spPr>
          <a:xfrm>
            <a:off x="274046" y="2479030"/>
            <a:ext cx="6529528" cy="0"/>
          </a:xfrm>
          <a:prstGeom prst="straightConnector1">
            <a:avLst/>
          </a:prstGeom>
          <a:noFill/>
          <a:ln w="38100" cap="flat" cmpd="sng">
            <a:solidFill>
              <a:srgbClr val="000000"/>
            </a:solidFill>
            <a:prstDash val="dash"/>
            <a:miter lim="800000"/>
            <a:headEnd type="none" w="sm" len="sm"/>
            <a:tailEnd type="none" w="sm" len="sm"/>
          </a:ln>
        </p:spPr>
      </p:cxnSp>
      <p:sp>
        <p:nvSpPr>
          <p:cNvPr id="1333" name="Google Shape;1333;p60"/>
          <p:cNvSpPr txBox="1"/>
          <p:nvPr/>
        </p:nvSpPr>
        <p:spPr>
          <a:xfrm rot="-5400000">
            <a:off x="-33196" y="3000301"/>
            <a:ext cx="11652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Kernel</a:t>
            </a:r>
            <a:endParaRPr sz="2400" b="1" dirty="0">
              <a:solidFill>
                <a:srgbClr val="0070C0"/>
              </a:solidFill>
              <a:latin typeface="Calibri"/>
              <a:ea typeface="Calibri"/>
              <a:cs typeface="Calibri"/>
              <a:sym typeface="Calibri"/>
            </a:endParaRPr>
          </a:p>
        </p:txBody>
      </p:sp>
      <p:sp>
        <p:nvSpPr>
          <p:cNvPr id="1335" name="Google Shape;1335;p60"/>
          <p:cNvSpPr/>
          <p:nvPr/>
        </p:nvSpPr>
        <p:spPr>
          <a:xfrm rot="-5400000">
            <a:off x="277006" y="6253296"/>
            <a:ext cx="632623" cy="115639"/>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0"/>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lvl="0">
              <a:lnSpc>
                <a:spcPct val="90000"/>
              </a:lnSpc>
            </a:pPr>
            <a:r>
              <a:rPr lang="en-US" sz="4800" b="1" dirty="0">
                <a:solidFill>
                  <a:srgbClr val="0F3A5D"/>
                </a:solidFill>
                <a:latin typeface="PT Sans Narrow"/>
                <a:ea typeface="PT Sans Narrow"/>
                <a:cs typeface="PT Sans Narrow"/>
                <a:sym typeface="PT Sans Narrow"/>
              </a:rPr>
              <a:t>Efficiently utilize aggregated PM bandwidth</a:t>
            </a:r>
          </a:p>
        </p:txBody>
      </p:sp>
      <p:sp>
        <p:nvSpPr>
          <p:cNvPr id="33" name="Rectangle: Rounded Corners 4">
            <a:extLst>
              <a:ext uri="{FF2B5EF4-FFF2-40B4-BE49-F238E27FC236}">
                <a16:creationId xmlns:a16="http://schemas.microsoft.com/office/drawing/2014/main" id="{E713B88B-EAB5-47A8-8363-1038E36E04E3}"/>
              </a:ext>
            </a:extLst>
          </p:cNvPr>
          <p:cNvSpPr/>
          <p:nvPr/>
        </p:nvSpPr>
        <p:spPr>
          <a:xfrm>
            <a:off x="2229083" y="1974813"/>
            <a:ext cx="3096000" cy="396000"/>
          </a:xfrm>
          <a:prstGeom prst="roundRect">
            <a:avLst/>
          </a:prstGeom>
          <a:solidFill>
            <a:srgbClr val="C0504D">
              <a:lumMod val="20000"/>
              <a:lumOff val="80000"/>
            </a:srgbClr>
          </a:solid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Application</a:t>
            </a:r>
            <a:endParaRPr kumimoji="0" lang="zh-CN" altLang="en-US" sz="3200" b="1"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6" name="Google Shape;1323;p60">
            <a:extLst>
              <a:ext uri="{FF2B5EF4-FFF2-40B4-BE49-F238E27FC236}">
                <a16:creationId xmlns:a16="http://schemas.microsoft.com/office/drawing/2014/main" id="{90E767B0-1335-4FC6-8443-F7EF6894909F}"/>
              </a:ext>
            </a:extLst>
          </p:cNvPr>
          <p:cNvSpPr/>
          <p:nvPr/>
        </p:nvSpPr>
        <p:spPr>
          <a:xfrm>
            <a:off x="4201283" y="530703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sp>
        <p:nvSpPr>
          <p:cNvPr id="57" name="Google Shape;1323;p60">
            <a:extLst>
              <a:ext uri="{FF2B5EF4-FFF2-40B4-BE49-F238E27FC236}">
                <a16:creationId xmlns:a16="http://schemas.microsoft.com/office/drawing/2014/main" id="{42328E05-6BC9-4A9E-BE7A-9D98B1F28BE9}"/>
              </a:ext>
            </a:extLst>
          </p:cNvPr>
          <p:cNvSpPr/>
          <p:nvPr/>
        </p:nvSpPr>
        <p:spPr>
          <a:xfrm>
            <a:off x="1192783" y="5305816"/>
            <a:ext cx="2247600" cy="396000"/>
          </a:xfrm>
          <a:prstGeom prst="roundRect">
            <a:avLst>
              <a:gd name="adj" fmla="val 16667"/>
            </a:avLst>
          </a:prstGeom>
          <a:solidFill>
            <a:srgbClr val="FFF2CC"/>
          </a:solidFill>
          <a:ln w="381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dirty="0">
                <a:solidFill>
                  <a:srgbClr val="000000"/>
                </a:solidFill>
                <a:latin typeface="Calibri"/>
                <a:ea typeface="Calibri"/>
                <a:cs typeface="Calibri"/>
                <a:sym typeface="Calibri"/>
              </a:rPr>
              <a:t>PM</a:t>
            </a:r>
            <a:endParaRPr sz="2800" b="1" dirty="0">
              <a:solidFill>
                <a:srgbClr val="000000"/>
              </a:solidFill>
              <a:latin typeface="Calibri"/>
              <a:ea typeface="Calibri"/>
              <a:cs typeface="Calibri"/>
              <a:sym typeface="Calibri"/>
            </a:endParaRPr>
          </a:p>
        </p:txBody>
      </p:sp>
      <p:cxnSp>
        <p:nvCxnSpPr>
          <p:cNvPr id="49" name="Straight Arrow Connector 48">
            <a:extLst>
              <a:ext uri="{FF2B5EF4-FFF2-40B4-BE49-F238E27FC236}">
                <a16:creationId xmlns:a16="http://schemas.microsoft.com/office/drawing/2014/main" id="{9E7AD9C5-6584-4368-BD25-E3A28C941219}"/>
              </a:ext>
            </a:extLst>
          </p:cNvPr>
          <p:cNvCxnSpPr>
            <a:cxnSpLocks/>
          </p:cNvCxnSpPr>
          <p:nvPr/>
        </p:nvCxnSpPr>
        <p:spPr>
          <a:xfrm>
            <a:off x="3777083" y="2605839"/>
            <a:ext cx="0" cy="886661"/>
          </a:xfrm>
          <a:prstGeom prst="straightConnector1">
            <a:avLst/>
          </a:prstGeom>
          <a:noFill/>
          <a:ln w="44450" cap="flat" cmpd="sng" algn="ctr">
            <a:solidFill>
              <a:sysClr val="windowText" lastClr="000000"/>
            </a:solidFill>
            <a:prstDash val="solid"/>
            <a:miter lim="800000"/>
            <a:tailEnd type="triangle" w="lg" len="lg"/>
          </a:ln>
          <a:effectLst/>
        </p:spPr>
      </p:cxnSp>
      <p:cxnSp>
        <p:nvCxnSpPr>
          <p:cNvPr id="51" name="Straight Arrow Connector 21">
            <a:extLst>
              <a:ext uri="{FF2B5EF4-FFF2-40B4-BE49-F238E27FC236}">
                <a16:creationId xmlns:a16="http://schemas.microsoft.com/office/drawing/2014/main" id="{F27EB066-3A98-475B-B3D2-1FCFF95AAAD8}"/>
              </a:ext>
            </a:extLst>
          </p:cNvPr>
          <p:cNvCxnSpPr>
            <a:cxnSpLocks/>
          </p:cNvCxnSpPr>
          <p:nvPr/>
        </p:nvCxnSpPr>
        <p:spPr>
          <a:xfrm flipH="1">
            <a:off x="2431191" y="3492500"/>
            <a:ext cx="1333892" cy="0"/>
          </a:xfrm>
          <a:prstGeom prst="straightConnector1">
            <a:avLst/>
          </a:prstGeom>
          <a:ln w="44450">
            <a:tailEnd type="none" w="lg" len="lg"/>
          </a:ln>
        </p:spPr>
        <p:style>
          <a:lnRef idx="1">
            <a:schemeClr val="dk1"/>
          </a:lnRef>
          <a:fillRef idx="0">
            <a:schemeClr val="dk1"/>
          </a:fillRef>
          <a:effectRef idx="0">
            <a:schemeClr val="dk1"/>
          </a:effectRef>
          <a:fontRef idx="minor">
            <a:schemeClr val="tx1"/>
          </a:fontRef>
        </p:style>
      </p:cxnSp>
      <p:cxnSp>
        <p:nvCxnSpPr>
          <p:cNvPr id="52" name="Straight Arrow Connector 21">
            <a:extLst>
              <a:ext uri="{FF2B5EF4-FFF2-40B4-BE49-F238E27FC236}">
                <a16:creationId xmlns:a16="http://schemas.microsoft.com/office/drawing/2014/main" id="{39E7138F-EFAA-41AC-A818-DA4579D5338B}"/>
              </a:ext>
            </a:extLst>
          </p:cNvPr>
          <p:cNvCxnSpPr>
            <a:cxnSpLocks/>
          </p:cNvCxnSpPr>
          <p:nvPr/>
        </p:nvCxnSpPr>
        <p:spPr>
          <a:xfrm flipH="1">
            <a:off x="3777084" y="3492500"/>
            <a:ext cx="1344886" cy="0"/>
          </a:xfrm>
          <a:prstGeom prst="straightConnector1">
            <a:avLst/>
          </a:prstGeom>
          <a:ln w="44450">
            <a:tailEnd type="none" w="lg" len="lg"/>
          </a:ln>
        </p:spPr>
        <p:style>
          <a:lnRef idx="1">
            <a:schemeClr val="dk1"/>
          </a:lnRef>
          <a:fillRef idx="0">
            <a:schemeClr val="dk1"/>
          </a:fillRef>
          <a:effectRef idx="0">
            <a:schemeClr val="dk1"/>
          </a:effectRef>
          <a:fontRef idx="minor">
            <a:schemeClr val="tx1"/>
          </a:fontRef>
        </p:style>
      </p:cxnSp>
      <p:cxnSp>
        <p:nvCxnSpPr>
          <p:cNvPr id="53" name="Straight Arrow Connector 21">
            <a:extLst>
              <a:ext uri="{FF2B5EF4-FFF2-40B4-BE49-F238E27FC236}">
                <a16:creationId xmlns:a16="http://schemas.microsoft.com/office/drawing/2014/main" id="{90252C41-6674-423C-BF88-6D6DF8842ED8}"/>
              </a:ext>
            </a:extLst>
          </p:cNvPr>
          <p:cNvCxnSpPr>
            <a:cxnSpLocks/>
          </p:cNvCxnSpPr>
          <p:nvPr/>
        </p:nvCxnSpPr>
        <p:spPr>
          <a:xfrm flipH="1">
            <a:off x="1891649" y="3484280"/>
            <a:ext cx="539542" cy="1821536"/>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cxnSp>
        <p:nvCxnSpPr>
          <p:cNvPr id="54" name="Straight Arrow Connector 21">
            <a:extLst>
              <a:ext uri="{FF2B5EF4-FFF2-40B4-BE49-F238E27FC236}">
                <a16:creationId xmlns:a16="http://schemas.microsoft.com/office/drawing/2014/main" id="{473DE327-8E18-4945-AFF3-5B5039FD7A21}"/>
              </a:ext>
            </a:extLst>
          </p:cNvPr>
          <p:cNvCxnSpPr>
            <a:cxnSpLocks/>
          </p:cNvCxnSpPr>
          <p:nvPr/>
        </p:nvCxnSpPr>
        <p:spPr>
          <a:xfrm>
            <a:off x="5121970" y="3510266"/>
            <a:ext cx="549761" cy="1795550"/>
          </a:xfrm>
          <a:prstGeom prst="straightConnector1">
            <a:avLst/>
          </a:prstGeom>
          <a:ln w="44450">
            <a:tailEnd type="triangle" w="lg" len="lg"/>
          </a:ln>
        </p:spPr>
        <p:style>
          <a:lnRef idx="1">
            <a:schemeClr val="dk1"/>
          </a:lnRef>
          <a:fillRef idx="0">
            <a:schemeClr val="dk1"/>
          </a:fillRef>
          <a:effectRef idx="0">
            <a:schemeClr val="dk1"/>
          </a:effectRef>
          <a:fontRef idx="minor">
            <a:schemeClr val="tx1"/>
          </a:fontRef>
        </p:style>
      </p:cxnSp>
      <p:grpSp>
        <p:nvGrpSpPr>
          <p:cNvPr id="64" name="Google Shape;1336;p60">
            <a:extLst>
              <a:ext uri="{FF2B5EF4-FFF2-40B4-BE49-F238E27FC236}">
                <a16:creationId xmlns:a16="http://schemas.microsoft.com/office/drawing/2014/main" id="{DBEFDF26-4040-4ECF-88E1-CBE34D2DB3B6}"/>
              </a:ext>
            </a:extLst>
          </p:cNvPr>
          <p:cNvGrpSpPr/>
          <p:nvPr/>
        </p:nvGrpSpPr>
        <p:grpSpPr>
          <a:xfrm>
            <a:off x="1202603" y="4203450"/>
            <a:ext cx="458558" cy="864715"/>
            <a:chOff x="903217" y="3058319"/>
            <a:chExt cx="849181" cy="1061521"/>
          </a:xfrm>
        </p:grpSpPr>
        <p:sp>
          <p:nvSpPr>
            <p:cNvPr id="65" name="Google Shape;1337;p60">
              <a:extLst>
                <a:ext uri="{FF2B5EF4-FFF2-40B4-BE49-F238E27FC236}">
                  <a16:creationId xmlns:a16="http://schemas.microsoft.com/office/drawing/2014/main" id="{DE602653-28B1-4DAF-BB88-20CE37D01A9F}"/>
                </a:ext>
              </a:extLst>
            </p:cNvPr>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38;p60">
              <a:extLst>
                <a:ext uri="{FF2B5EF4-FFF2-40B4-BE49-F238E27FC236}">
                  <a16:creationId xmlns:a16="http://schemas.microsoft.com/office/drawing/2014/main" id="{CC155712-775D-4D76-99FB-0ABAC24F7531}"/>
                </a:ext>
              </a:extLst>
            </p:cNvPr>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1339;p60">
            <a:extLst>
              <a:ext uri="{FF2B5EF4-FFF2-40B4-BE49-F238E27FC236}">
                <a16:creationId xmlns:a16="http://schemas.microsoft.com/office/drawing/2014/main" id="{65913D62-EDF0-4028-B943-7DDC89423166}"/>
              </a:ext>
            </a:extLst>
          </p:cNvPr>
          <p:cNvGrpSpPr/>
          <p:nvPr/>
        </p:nvGrpSpPr>
        <p:grpSpPr>
          <a:xfrm>
            <a:off x="4308288" y="4203450"/>
            <a:ext cx="458558" cy="864715"/>
            <a:chOff x="903217" y="3058319"/>
            <a:chExt cx="849181" cy="1061521"/>
          </a:xfrm>
        </p:grpSpPr>
        <p:sp>
          <p:nvSpPr>
            <p:cNvPr id="68" name="Google Shape;1340;p60">
              <a:extLst>
                <a:ext uri="{FF2B5EF4-FFF2-40B4-BE49-F238E27FC236}">
                  <a16:creationId xmlns:a16="http://schemas.microsoft.com/office/drawing/2014/main" id="{CD2B949F-FDEC-4FCC-BA10-39FF1DA3DB7B}"/>
                </a:ext>
              </a:extLst>
            </p:cNvPr>
            <p:cNvSpPr/>
            <p:nvPr/>
          </p:nvSpPr>
          <p:spPr>
            <a:xfrm rot="-5400000">
              <a:off x="1058958"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341;p60">
              <a:extLst>
                <a:ext uri="{FF2B5EF4-FFF2-40B4-BE49-F238E27FC236}">
                  <a16:creationId xmlns:a16="http://schemas.microsoft.com/office/drawing/2014/main" id="{A8BC2FF5-8453-4E83-8FAA-42F61DAAE799}"/>
                </a:ext>
              </a:extLst>
            </p:cNvPr>
            <p:cNvSpPr/>
            <p:nvPr/>
          </p:nvSpPr>
          <p:spPr>
            <a:xfrm rot="-5400000">
              <a:off x="535135" y="3426401"/>
              <a:ext cx="1061520" cy="325357"/>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rgbClr val="42719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roup 72">
            <a:extLst>
              <a:ext uri="{FF2B5EF4-FFF2-40B4-BE49-F238E27FC236}">
                <a16:creationId xmlns:a16="http://schemas.microsoft.com/office/drawing/2014/main" id="{F51A1FB1-3A6F-4C66-BCB3-3E47FC18BBCA}"/>
              </a:ext>
            </a:extLst>
          </p:cNvPr>
          <p:cNvGrpSpPr/>
          <p:nvPr/>
        </p:nvGrpSpPr>
        <p:grpSpPr>
          <a:xfrm>
            <a:off x="2309430" y="3814285"/>
            <a:ext cx="2245580" cy="830997"/>
            <a:chOff x="2537782" y="3287245"/>
            <a:chExt cx="2245580" cy="830997"/>
          </a:xfrm>
        </p:grpSpPr>
        <p:sp>
          <p:nvSpPr>
            <p:cNvPr id="74" name="文本框 89">
              <a:extLst>
                <a:ext uri="{FF2B5EF4-FFF2-40B4-BE49-F238E27FC236}">
                  <a16:creationId xmlns:a16="http://schemas.microsoft.com/office/drawing/2014/main" id="{7172D650-B2D5-401A-8467-F47F139466BE}"/>
                </a:ext>
              </a:extLst>
            </p:cNvPr>
            <p:cNvSpPr txBox="1"/>
            <p:nvPr/>
          </p:nvSpPr>
          <p:spPr>
            <a:xfrm>
              <a:off x="2808859" y="3287245"/>
              <a:ext cx="1974503"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copy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a.txt:0</a:t>
              </a:r>
            </a:p>
          </p:txBody>
        </p:sp>
        <p:pic>
          <p:nvPicPr>
            <p:cNvPr id="75" name="图形 95" descr="徽章 纯色填充">
              <a:extLst>
                <a:ext uri="{FF2B5EF4-FFF2-40B4-BE49-F238E27FC236}">
                  <a16:creationId xmlns:a16="http://schemas.microsoft.com/office/drawing/2014/main" id="{4262E83B-6378-4C0C-9863-B74E5154F9E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37782" y="3575874"/>
              <a:ext cx="301752" cy="301752"/>
            </a:xfrm>
            <a:prstGeom prst="rect">
              <a:avLst/>
            </a:prstGeom>
          </p:spPr>
        </p:pic>
      </p:grpSp>
      <p:grpSp>
        <p:nvGrpSpPr>
          <p:cNvPr id="76" name="Group 75">
            <a:extLst>
              <a:ext uri="{FF2B5EF4-FFF2-40B4-BE49-F238E27FC236}">
                <a16:creationId xmlns:a16="http://schemas.microsoft.com/office/drawing/2014/main" id="{2F7E9113-3510-454F-96C8-79FBFF5D8CE4}"/>
              </a:ext>
            </a:extLst>
          </p:cNvPr>
          <p:cNvGrpSpPr/>
          <p:nvPr/>
        </p:nvGrpSpPr>
        <p:grpSpPr>
          <a:xfrm>
            <a:off x="5348891" y="3726441"/>
            <a:ext cx="2199983" cy="830997"/>
            <a:chOff x="2583379" y="3287245"/>
            <a:chExt cx="2199983" cy="830997"/>
          </a:xfrm>
        </p:grpSpPr>
        <p:sp>
          <p:nvSpPr>
            <p:cNvPr id="77" name="文本框 89">
              <a:extLst>
                <a:ext uri="{FF2B5EF4-FFF2-40B4-BE49-F238E27FC236}">
                  <a16:creationId xmlns:a16="http://schemas.microsoft.com/office/drawing/2014/main" id="{C39EA2B7-4D25-4478-B2CC-2BFADD195C2A}"/>
                </a:ext>
              </a:extLst>
            </p:cNvPr>
            <p:cNvSpPr txBox="1"/>
            <p:nvPr/>
          </p:nvSpPr>
          <p:spPr>
            <a:xfrm>
              <a:off x="2808859" y="3287245"/>
              <a:ext cx="1974503" cy="830997"/>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copy </a:t>
              </a:r>
              <a:br>
                <a:rPr lang="en-US"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a.txt:1</a:t>
              </a:r>
            </a:p>
          </p:txBody>
        </p:sp>
        <p:pic>
          <p:nvPicPr>
            <p:cNvPr id="78" name="图形 95" descr="徽章 纯色填充">
              <a:extLst>
                <a:ext uri="{FF2B5EF4-FFF2-40B4-BE49-F238E27FC236}">
                  <a16:creationId xmlns:a16="http://schemas.microsoft.com/office/drawing/2014/main" id="{0753F121-62C7-4F73-99BE-574B6D100D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3379" y="3551867"/>
              <a:ext cx="301752" cy="301752"/>
            </a:xfrm>
            <a:prstGeom prst="rect">
              <a:avLst/>
            </a:prstGeom>
          </p:spPr>
        </p:pic>
      </p:grpSp>
      <p:sp>
        <p:nvSpPr>
          <p:cNvPr id="79" name="Google Shape;1738;p71">
            <a:extLst>
              <a:ext uri="{FF2B5EF4-FFF2-40B4-BE49-F238E27FC236}">
                <a16:creationId xmlns:a16="http://schemas.microsoft.com/office/drawing/2014/main" id="{90569268-A4FA-43B0-9D27-B116B64A3591}"/>
              </a:ext>
            </a:extLst>
          </p:cNvPr>
          <p:cNvSpPr/>
          <p:nvPr/>
        </p:nvSpPr>
        <p:spPr>
          <a:xfrm>
            <a:off x="1815386" y="5309216"/>
            <a:ext cx="199800" cy="3960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0" name="Google Shape;1738;p71">
            <a:extLst>
              <a:ext uri="{FF2B5EF4-FFF2-40B4-BE49-F238E27FC236}">
                <a16:creationId xmlns:a16="http://schemas.microsoft.com/office/drawing/2014/main" id="{AA6882AE-B9F9-47E2-9BD3-9CC7C1774A55}"/>
              </a:ext>
            </a:extLst>
          </p:cNvPr>
          <p:cNvSpPr/>
          <p:nvPr/>
        </p:nvSpPr>
        <p:spPr>
          <a:xfrm>
            <a:off x="5574371" y="5311094"/>
            <a:ext cx="199800" cy="396000"/>
          </a:xfrm>
          <a:prstGeom prst="rect">
            <a:avLst/>
          </a:prstGeom>
          <a:solidFill>
            <a:srgbClr val="4472C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 name="Google Shape;2713;gccdabf313d_0_2619">
            <a:extLst>
              <a:ext uri="{FF2B5EF4-FFF2-40B4-BE49-F238E27FC236}">
                <a16:creationId xmlns:a16="http://schemas.microsoft.com/office/drawing/2014/main" id="{FA87C30B-5D61-499A-A6C6-5175EF6B261A}"/>
              </a:ext>
            </a:extLst>
          </p:cNvPr>
          <p:cNvSpPr/>
          <p:nvPr/>
        </p:nvSpPr>
        <p:spPr>
          <a:xfrm>
            <a:off x="7548874" y="1276837"/>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b="1" dirty="0">
                <a:solidFill>
                  <a:schemeClr val="bg1"/>
                </a:solidFill>
                <a:latin typeface="Calibri" panose="020F0502020204030204" pitchFamily="34" charset="0"/>
                <a:cs typeface="Calibri" panose="020F0502020204030204" pitchFamily="34" charset="0"/>
                <a:sym typeface="Book Antiqua"/>
              </a:rPr>
              <a:t>Decouple</a:t>
            </a:r>
            <a:r>
              <a:rPr lang="en-US" sz="2400" dirty="0">
                <a:solidFill>
                  <a:schemeClr val="lt1"/>
                </a:solidFill>
                <a:latin typeface="Calibri" panose="020F0502020204030204" pitchFamily="34" charset="0"/>
                <a:cs typeface="Calibri" panose="020F0502020204030204" pitchFamily="34" charset="0"/>
                <a:sym typeface="Book Antiqua"/>
              </a:rPr>
              <a:t> PM access from application threads</a:t>
            </a:r>
          </a:p>
        </p:txBody>
      </p:sp>
      <p:sp>
        <p:nvSpPr>
          <p:cNvPr id="41" name="Google Shape;2713;gccdabf313d_0_2619">
            <a:extLst>
              <a:ext uri="{FF2B5EF4-FFF2-40B4-BE49-F238E27FC236}">
                <a16:creationId xmlns:a16="http://schemas.microsoft.com/office/drawing/2014/main" id="{CAB37630-FA19-4750-89CE-9DD54B806015}"/>
              </a:ext>
            </a:extLst>
          </p:cNvPr>
          <p:cNvSpPr/>
          <p:nvPr/>
        </p:nvSpPr>
        <p:spPr>
          <a:xfrm>
            <a:off x="7548874" y="2310801"/>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Fixed number of delegation threads </a:t>
            </a:r>
            <a:r>
              <a:rPr lang="en-US" sz="2400" b="1" dirty="0">
                <a:solidFill>
                  <a:schemeClr val="lt1"/>
                </a:solidFill>
                <a:latin typeface="Calibri" panose="020F0502020204030204" pitchFamily="34" charset="0"/>
                <a:cs typeface="Calibri" panose="020F0502020204030204" pitchFamily="34" charset="0"/>
                <a:sym typeface="Book Antiqua"/>
              </a:rPr>
              <a:t>limit</a:t>
            </a:r>
            <a:r>
              <a:rPr lang="en-US" sz="2400" dirty="0">
                <a:solidFill>
                  <a:schemeClr val="lt1"/>
                </a:solidFill>
                <a:latin typeface="Calibri" panose="020F0502020204030204" pitchFamily="34" charset="0"/>
                <a:cs typeface="Calibri" panose="020F0502020204030204" pitchFamily="34" charset="0"/>
                <a:sym typeface="Book Antiqua"/>
              </a:rPr>
              <a:t> concurrent access</a:t>
            </a:r>
          </a:p>
        </p:txBody>
      </p:sp>
      <p:sp>
        <p:nvSpPr>
          <p:cNvPr id="42" name="Google Shape;2713;gccdabf313d_0_2619">
            <a:extLst>
              <a:ext uri="{FF2B5EF4-FFF2-40B4-BE49-F238E27FC236}">
                <a16:creationId xmlns:a16="http://schemas.microsoft.com/office/drawing/2014/main" id="{B95300B1-B17B-43BE-A83C-2581181EF1BC}"/>
              </a:ext>
            </a:extLst>
          </p:cNvPr>
          <p:cNvSpPr/>
          <p:nvPr/>
        </p:nvSpPr>
        <p:spPr>
          <a:xfrm>
            <a:off x="7548874" y="3344765"/>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Delegation threads always perform </a:t>
            </a:r>
            <a:r>
              <a:rPr lang="en-US" sz="2400" b="1" dirty="0">
                <a:solidFill>
                  <a:schemeClr val="lt1"/>
                </a:solidFill>
                <a:latin typeface="Calibri" panose="020F0502020204030204" pitchFamily="34" charset="0"/>
                <a:cs typeface="Calibri" panose="020F0502020204030204" pitchFamily="34" charset="0"/>
                <a:sym typeface="Book Antiqua"/>
              </a:rPr>
              <a:t>localized</a:t>
            </a:r>
            <a:r>
              <a:rPr lang="en-US" sz="2400" dirty="0">
                <a:solidFill>
                  <a:schemeClr val="lt1"/>
                </a:solidFill>
                <a:latin typeface="Calibri" panose="020F0502020204030204" pitchFamily="34" charset="0"/>
                <a:cs typeface="Calibri" panose="020F0502020204030204" pitchFamily="34" charset="0"/>
                <a:sym typeface="Book Antiqua"/>
              </a:rPr>
              <a:t> PM access</a:t>
            </a:r>
          </a:p>
        </p:txBody>
      </p:sp>
      <p:sp>
        <p:nvSpPr>
          <p:cNvPr id="43" name="Google Shape;2713;gccdabf313d_0_2619">
            <a:extLst>
              <a:ext uri="{FF2B5EF4-FFF2-40B4-BE49-F238E27FC236}">
                <a16:creationId xmlns:a16="http://schemas.microsoft.com/office/drawing/2014/main" id="{17205415-AB78-44E2-8968-E09484E17AFA}"/>
              </a:ext>
            </a:extLst>
          </p:cNvPr>
          <p:cNvSpPr/>
          <p:nvPr/>
        </p:nvSpPr>
        <p:spPr>
          <a:xfrm>
            <a:off x="7545436" y="4378729"/>
            <a:ext cx="4369080" cy="697975"/>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400" dirty="0">
                <a:solidFill>
                  <a:schemeClr val="lt1"/>
                </a:solidFill>
                <a:latin typeface="Calibri" panose="020F0502020204030204" pitchFamily="34" charset="0"/>
                <a:cs typeface="Calibri" panose="020F0502020204030204" pitchFamily="34" charset="0"/>
                <a:sym typeface="Book Antiqua"/>
              </a:rPr>
              <a:t>Utilize </a:t>
            </a:r>
            <a:r>
              <a:rPr lang="en-US" sz="2400" b="1" dirty="0">
                <a:solidFill>
                  <a:schemeClr val="lt1"/>
                </a:solidFill>
                <a:latin typeface="Calibri" panose="020F0502020204030204" pitchFamily="34" charset="0"/>
                <a:cs typeface="Calibri" panose="020F0502020204030204" pitchFamily="34" charset="0"/>
                <a:sym typeface="Book Antiqua"/>
              </a:rPr>
              <a:t>aggregated</a:t>
            </a:r>
            <a:r>
              <a:rPr lang="en-US" sz="2400" dirty="0">
                <a:solidFill>
                  <a:schemeClr val="lt1"/>
                </a:solidFill>
                <a:latin typeface="Calibri" panose="020F0502020204030204" pitchFamily="34" charset="0"/>
                <a:cs typeface="Calibri" panose="020F0502020204030204" pitchFamily="34" charset="0"/>
                <a:sym typeface="Book Antiqua"/>
              </a:rPr>
              <a:t> bandwidth</a:t>
            </a:r>
          </a:p>
        </p:txBody>
      </p:sp>
      <p:sp>
        <p:nvSpPr>
          <p:cNvPr id="44" name="Content Placeholder 1">
            <a:extLst>
              <a:ext uri="{FF2B5EF4-FFF2-40B4-BE49-F238E27FC236}">
                <a16:creationId xmlns:a16="http://schemas.microsoft.com/office/drawing/2014/main" id="{0705BDAE-1082-41AC-9B01-7564801F9E95}"/>
              </a:ext>
            </a:extLst>
          </p:cNvPr>
          <p:cNvSpPr txBox="1">
            <a:spLocks/>
          </p:cNvSpPr>
          <p:nvPr/>
        </p:nvSpPr>
        <p:spPr>
          <a:xfrm>
            <a:off x="7545436" y="5147224"/>
            <a:ext cx="4372518" cy="134565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ClrTx/>
              <a:buFont typeface="Calibri" panose="020F0502020204030204" pitchFamily="34" charset="0"/>
              <a:buChar char="ꟷ"/>
            </a:pPr>
            <a:r>
              <a:rPr lang="en-US" dirty="0">
                <a:solidFill>
                  <a:prstClr val="black"/>
                </a:solidFill>
                <a:latin typeface="Calibri" panose="020F0502020204030204" pitchFamily="34" charset="0"/>
                <a:cs typeface="Calibri" panose="020F0502020204030204" pitchFamily="34" charset="0"/>
              </a:rPr>
              <a:t> Stripe file across NUMA nodes</a:t>
            </a:r>
          </a:p>
          <a:p>
            <a:pPr lvl="0">
              <a:lnSpc>
                <a:spcPct val="100000"/>
              </a:lnSpc>
              <a:spcBef>
                <a:spcPts val="0"/>
              </a:spcBef>
              <a:buClrTx/>
              <a:buFont typeface="Calibri" panose="020F0502020204030204" pitchFamily="34" charset="0"/>
              <a:buChar char="ꟷ"/>
            </a:pPr>
            <a:r>
              <a:rPr lang="en-US" dirty="0">
                <a:solidFill>
                  <a:prstClr val="black"/>
                </a:solidFill>
                <a:latin typeface="Calibri" panose="020F0502020204030204" pitchFamily="34" charset="0"/>
                <a:cs typeface="Calibri" panose="020F0502020204030204" pitchFamily="34" charset="0"/>
              </a:rPr>
              <a:t> Transparent parallel PM access   </a:t>
            </a:r>
            <a:br>
              <a:rPr lang="en-US" dirty="0">
                <a:solidFill>
                  <a:prstClr val="black"/>
                </a:solidFill>
                <a:latin typeface="Calibri" panose="020F0502020204030204" pitchFamily="34" charset="0"/>
                <a:cs typeface="Calibri" panose="020F0502020204030204" pitchFamily="34" charset="0"/>
              </a:rPr>
            </a:br>
            <a:r>
              <a:rPr lang="en-US" dirty="0">
                <a:solidFill>
                  <a:prstClr val="black"/>
                </a:solidFill>
                <a:latin typeface="Calibri" panose="020F0502020204030204" pitchFamily="34" charset="0"/>
                <a:cs typeface="Calibri" panose="020F0502020204030204" pitchFamily="34" charset="0"/>
              </a:rPr>
              <a:t> across NUMA nodes</a:t>
            </a:r>
          </a:p>
        </p:txBody>
      </p:sp>
    </p:spTree>
    <p:custDataLst>
      <p:tags r:id="rId1"/>
    </p:custDataLst>
    <p:extLst>
      <p:ext uri="{BB962C8B-B14F-4D97-AF65-F5344CB8AC3E}">
        <p14:creationId xmlns:p14="http://schemas.microsoft.com/office/powerpoint/2010/main" val="1529247619"/>
      </p:ext>
    </p:extLst>
  </p:cSld>
  <p:clrMapOvr>
    <a:masterClrMapping/>
  </p:clrMapOvr>
  <mc:AlternateContent xmlns:mc="http://schemas.openxmlformats.org/markup-compatibility/2006" xmlns:p14="http://schemas.microsoft.com/office/powerpoint/2010/main">
    <mc:Choice Requires="p14">
      <p:transition spd="slow" p14:dur="2000" advTm="36511"/>
    </mc:Choice>
    <mc:Fallback xmlns="">
      <p:transition spd="slow" advTm="365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64"/>
                                        </p:tgtEl>
                                      </p:cBhvr>
                                    </p:animEffect>
                                    <p:animScale>
                                      <p:cBhvr>
                                        <p:cTn id="27" dur="250" autoRev="1" fill="hold"/>
                                        <p:tgtEl>
                                          <p:spTgt spid="64"/>
                                        </p:tgtEl>
                                      </p:cBhvr>
                                      <p:by x="105000" y="105000"/>
                                    </p:animScale>
                                  </p:childTnLst>
                                </p:cTn>
                              </p:par>
                              <p:par>
                                <p:cTn id="28" presetID="26" presetClass="emph" presetSubtype="0" fill="hold" nodeType="withEffect">
                                  <p:stCondLst>
                                    <p:cond delay="0"/>
                                  </p:stCondLst>
                                  <p:childTnLst>
                                    <p:animEffect transition="out" filter="fade">
                                      <p:cBhvr>
                                        <p:cTn id="29" dur="500" tmFilter="0, 0; .2, .5; .8, .5; 1, 0"/>
                                        <p:tgtEl>
                                          <p:spTgt spid="67"/>
                                        </p:tgtEl>
                                      </p:cBhvr>
                                    </p:animEffect>
                                    <p:animScale>
                                      <p:cBhvr>
                                        <p:cTn id="30" dur="250" autoRev="1" fill="hold"/>
                                        <p:tgtEl>
                                          <p:spTgt spid="67"/>
                                        </p:tgtEl>
                                      </p:cBhvr>
                                      <p:by x="105000" y="105000"/>
                                    </p:animScale>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1.25E-6 7.40741E-7 L 0.21953 -0.58171 " pathEditMode="relative" rAng="0" ptsTypes="AA">
                                      <p:cBhvr>
                                        <p:cTn id="34" dur="2000" fill="hold"/>
                                        <p:tgtEl>
                                          <p:spTgt spid="79"/>
                                        </p:tgtEl>
                                        <p:attrNameLst>
                                          <p:attrName>ppt_x</p:attrName>
                                          <p:attrName>ppt_y</p:attrName>
                                        </p:attrNameLst>
                                      </p:cBhvr>
                                      <p:rCtr x="10977" y="-29097"/>
                                    </p:animMotion>
                                  </p:childTnLst>
                                </p:cTn>
                              </p:par>
                              <p:par>
                                <p:cTn id="35" presetID="42" presetClass="path" presetSubtype="0" accel="50000" decel="50000" fill="hold" grpId="0" nodeType="withEffect">
                                  <p:stCondLst>
                                    <p:cond delay="0"/>
                                  </p:stCondLst>
                                  <p:childTnLst>
                                    <p:animMotion origin="layout" path="M -4.58333E-6 -7.40741E-7 L -0.0733 -0.58194 " pathEditMode="relative" rAng="0" ptsTypes="AA">
                                      <p:cBhvr>
                                        <p:cTn id="36" dur="2000" fill="hold"/>
                                        <p:tgtEl>
                                          <p:spTgt spid="80"/>
                                        </p:tgtEl>
                                        <p:attrNameLst>
                                          <p:attrName>ppt_x</p:attrName>
                                          <p:attrName>ppt_y</p:attrName>
                                        </p:attrNameLst>
                                      </p:cBhvr>
                                      <p:rCtr x="-3672" y="-29097"/>
                                    </p:animMotion>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9" grpId="0" animBg="1"/>
      <p:bldP spid="8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4" name="Google Shape;1874;p74"/>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err="1">
                <a:solidFill>
                  <a:srgbClr val="0F3A5D"/>
                </a:solidFill>
                <a:latin typeface="PT Sans Narrow"/>
                <a:ea typeface="PT Sans Narrow"/>
                <a:cs typeface="PT Sans Narrow"/>
                <a:sym typeface="PT Sans Narrow"/>
              </a:rPr>
              <a:t>OdinFS</a:t>
            </a:r>
            <a:r>
              <a:rPr lang="en-US" sz="4800" b="1" dirty="0">
                <a:solidFill>
                  <a:srgbClr val="0F3A5D"/>
                </a:solidFill>
                <a:latin typeface="PT Sans Narrow"/>
                <a:ea typeface="PT Sans Narrow"/>
                <a:cs typeface="PT Sans Narrow"/>
                <a:sym typeface="PT Sans Narrow"/>
              </a:rPr>
              <a:t>: Other design aspects</a:t>
            </a:r>
            <a:endParaRPr sz="4800" b="1" dirty="0">
              <a:solidFill>
                <a:srgbClr val="0F3A5D"/>
              </a:solidFill>
              <a:latin typeface="PT Sans Narrow"/>
              <a:ea typeface="PT Sans Narrow"/>
              <a:cs typeface="PT Sans Narrow"/>
              <a:sym typeface="PT Sans Narrow"/>
            </a:endParaRPr>
          </a:p>
        </p:txBody>
      </p:sp>
      <p:sp>
        <p:nvSpPr>
          <p:cNvPr id="6" name="Google Shape;2713;gccdabf313d_0_2619">
            <a:extLst>
              <a:ext uri="{FF2B5EF4-FFF2-40B4-BE49-F238E27FC236}">
                <a16:creationId xmlns:a16="http://schemas.microsoft.com/office/drawing/2014/main" id="{E15A5ED5-E5AE-4C0F-BDB1-F7DE206914C0}"/>
              </a:ext>
            </a:extLst>
          </p:cNvPr>
          <p:cNvSpPr/>
          <p:nvPr/>
        </p:nvSpPr>
        <p:spPr>
          <a:xfrm>
            <a:off x="1083775" y="1304018"/>
            <a:ext cx="10041425"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200" dirty="0">
                <a:solidFill>
                  <a:schemeClr val="lt1"/>
                </a:solidFill>
                <a:latin typeface="Calibri" panose="020F0502020204030204" pitchFamily="34" charset="0"/>
                <a:cs typeface="Calibri" panose="020F0502020204030204" pitchFamily="34" charset="0"/>
                <a:sym typeface="Book Antiqua"/>
              </a:rPr>
              <a:t>Highly scalable PM file system</a:t>
            </a:r>
          </a:p>
        </p:txBody>
      </p:sp>
      <p:sp>
        <p:nvSpPr>
          <p:cNvPr id="7" name="Content Placeholder 1">
            <a:extLst>
              <a:ext uri="{FF2B5EF4-FFF2-40B4-BE49-F238E27FC236}">
                <a16:creationId xmlns:a16="http://schemas.microsoft.com/office/drawing/2014/main" id="{B6EA288E-03FB-4B53-BF26-FD4170ED626A}"/>
              </a:ext>
            </a:extLst>
          </p:cNvPr>
          <p:cNvSpPr txBox="1">
            <a:spLocks/>
          </p:cNvSpPr>
          <p:nvPr/>
        </p:nvSpPr>
        <p:spPr>
          <a:xfrm>
            <a:off x="1083775" y="1898222"/>
            <a:ext cx="10041424" cy="148291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a:t>
            </a:r>
            <a:r>
              <a:rPr lang="en-US" sz="2800" b="1" dirty="0">
                <a:solidFill>
                  <a:prstClr val="black"/>
                </a:solidFill>
                <a:latin typeface="Calibri" panose="020F0502020204030204" pitchFamily="34" charset="0"/>
                <a:cs typeface="Calibri" panose="020F0502020204030204" pitchFamily="34" charset="0"/>
              </a:rPr>
              <a:t>Maximize concurrent accesses </a:t>
            </a:r>
            <a:r>
              <a:rPr lang="en-US" sz="2800" dirty="0">
                <a:solidFill>
                  <a:prstClr val="black"/>
                </a:solidFill>
                <a:latin typeface="Calibri" panose="020F0502020204030204" pitchFamily="34" charset="0"/>
                <a:cs typeface="Calibri" panose="020F0502020204030204" pitchFamily="34" charset="0"/>
              </a:rPr>
              <a:t>with range locks</a:t>
            </a:r>
          </a:p>
          <a:p>
            <a:pPr lvl="0">
              <a:lnSpc>
                <a:spcPct val="100000"/>
              </a:lnSpc>
              <a:spcBef>
                <a:spcPts val="0"/>
              </a:spcBef>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a:t>
            </a:r>
            <a:r>
              <a:rPr lang="en-US" sz="2800" b="1" dirty="0">
                <a:solidFill>
                  <a:prstClr val="black"/>
                </a:solidFill>
                <a:latin typeface="Calibri" panose="020F0502020204030204" pitchFamily="34" charset="0"/>
                <a:cs typeface="Calibri" panose="020F0502020204030204" pitchFamily="34" charset="0"/>
              </a:rPr>
              <a:t>Minimize synchronization overhead </a:t>
            </a:r>
            <a:r>
              <a:rPr lang="en-US" sz="2800" dirty="0">
                <a:solidFill>
                  <a:prstClr val="black"/>
                </a:solidFill>
                <a:latin typeface="Calibri" panose="020F0502020204030204" pitchFamily="34" charset="0"/>
                <a:cs typeface="Calibri" panose="020F0502020204030204" pitchFamily="34" charset="0"/>
              </a:rPr>
              <a:t>with scalable data structures</a:t>
            </a:r>
          </a:p>
          <a:p>
            <a:pPr lvl="0">
              <a:lnSpc>
                <a:spcPct val="100000"/>
              </a:lnSpc>
              <a:spcBef>
                <a:spcPts val="0"/>
              </a:spcBef>
              <a:buClrTx/>
              <a:buFont typeface="Calibri" panose="020F0502020204030204" pitchFamily="34" charset="0"/>
              <a:buChar char="ꟷ"/>
            </a:pPr>
            <a:r>
              <a:rPr lang="en-US" sz="2800" b="1" dirty="0">
                <a:solidFill>
                  <a:prstClr val="black"/>
                </a:solidFill>
                <a:latin typeface="Calibri" panose="020F0502020204030204" pitchFamily="34" charset="0"/>
                <a:cs typeface="Calibri" panose="020F0502020204030204" pitchFamily="34" charset="0"/>
              </a:rPr>
              <a:t> Ensure crash consistency </a:t>
            </a:r>
            <a:r>
              <a:rPr lang="en-US" sz="2800" dirty="0">
                <a:solidFill>
                  <a:prstClr val="black"/>
                </a:solidFill>
                <a:latin typeface="Calibri" panose="020F0502020204030204" pitchFamily="34" charset="0"/>
                <a:cs typeface="Calibri" panose="020F0502020204030204" pitchFamily="34" charset="0"/>
              </a:rPr>
              <a:t>despite concurrent access</a:t>
            </a:r>
          </a:p>
        </p:txBody>
      </p:sp>
      <p:sp>
        <p:nvSpPr>
          <p:cNvPr id="9" name="Google Shape;2713;gccdabf313d_0_2619">
            <a:extLst>
              <a:ext uri="{FF2B5EF4-FFF2-40B4-BE49-F238E27FC236}">
                <a16:creationId xmlns:a16="http://schemas.microsoft.com/office/drawing/2014/main" id="{3F4DED3F-A7CF-4A51-839D-4AC47D836D32}"/>
              </a:ext>
            </a:extLst>
          </p:cNvPr>
          <p:cNvSpPr/>
          <p:nvPr/>
        </p:nvSpPr>
        <p:spPr>
          <a:xfrm>
            <a:off x="1075288" y="3611654"/>
            <a:ext cx="10041425"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200" dirty="0">
                <a:solidFill>
                  <a:schemeClr val="lt1"/>
                </a:solidFill>
                <a:latin typeface="Calibri" panose="020F0502020204030204" pitchFamily="34" charset="0"/>
                <a:cs typeface="Calibri" panose="020F0502020204030204" pitchFamily="34" charset="0"/>
                <a:sym typeface="Book Antiqua"/>
              </a:rPr>
              <a:t>Minimize delegation overhead</a:t>
            </a:r>
          </a:p>
        </p:txBody>
      </p:sp>
      <p:sp>
        <p:nvSpPr>
          <p:cNvPr id="10" name="Content Placeholder 1">
            <a:extLst>
              <a:ext uri="{FF2B5EF4-FFF2-40B4-BE49-F238E27FC236}">
                <a16:creationId xmlns:a16="http://schemas.microsoft.com/office/drawing/2014/main" id="{263A859B-E013-4A3F-BD12-2A15C2C6252B}"/>
              </a:ext>
            </a:extLst>
          </p:cNvPr>
          <p:cNvSpPr txBox="1">
            <a:spLocks/>
          </p:cNvSpPr>
          <p:nvPr/>
        </p:nvSpPr>
        <p:spPr>
          <a:xfrm>
            <a:off x="1075288" y="4205858"/>
            <a:ext cx="10041424" cy="95973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00000"/>
              </a:lnSpc>
              <a:spcBef>
                <a:spcPts val="0"/>
              </a:spcBef>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a:t>
            </a:r>
            <a:r>
              <a:rPr lang="en-US" sz="2800" b="1" dirty="0">
                <a:solidFill>
                  <a:prstClr val="black"/>
                </a:solidFill>
                <a:latin typeface="Calibri" panose="020F0502020204030204" pitchFamily="34" charset="0"/>
                <a:cs typeface="Calibri" panose="020F0502020204030204" pitchFamily="34" charset="0"/>
              </a:rPr>
              <a:t>Opportunistic delegation </a:t>
            </a:r>
            <a:r>
              <a:rPr lang="en-US" sz="2800" dirty="0">
                <a:solidFill>
                  <a:prstClr val="black"/>
                </a:solidFill>
                <a:latin typeface="Calibri" panose="020F0502020204030204" pitchFamily="34" charset="0"/>
                <a:cs typeface="Calibri" panose="020F0502020204030204" pitchFamily="34" charset="0"/>
              </a:rPr>
              <a:t>e.g., do not delegate small PM access</a:t>
            </a:r>
          </a:p>
          <a:p>
            <a:pPr lvl="0">
              <a:lnSpc>
                <a:spcPct val="100000"/>
              </a:lnSpc>
              <a:spcBef>
                <a:spcPts val="0"/>
              </a:spcBef>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a:t>
            </a:r>
            <a:r>
              <a:rPr lang="en-US" sz="2800" b="1" dirty="0">
                <a:solidFill>
                  <a:prstClr val="black"/>
                </a:solidFill>
                <a:latin typeface="Calibri" panose="020F0502020204030204" pitchFamily="34" charset="0"/>
                <a:cs typeface="Calibri" panose="020F0502020204030204" pitchFamily="34" charset="0"/>
              </a:rPr>
              <a:t>Adaptive spinning and parking </a:t>
            </a:r>
            <a:r>
              <a:rPr lang="en-US" sz="2800" dirty="0">
                <a:solidFill>
                  <a:prstClr val="black"/>
                </a:solidFill>
                <a:latin typeface="Calibri" panose="020F0502020204030204" pitchFamily="34" charset="0"/>
                <a:cs typeface="Calibri" panose="020F0502020204030204" pitchFamily="34" charset="0"/>
                <a:sym typeface="Wingdings" panose="05000000000000000000" pitchFamily="2" charset="2"/>
              </a:rPr>
              <a:t> </a:t>
            </a:r>
            <a:r>
              <a:rPr lang="en-US" sz="2800" dirty="0">
                <a:solidFill>
                  <a:prstClr val="black"/>
                </a:solidFill>
                <a:latin typeface="Calibri" panose="020F0502020204030204" pitchFamily="34" charset="0"/>
                <a:cs typeface="Calibri" panose="020F0502020204030204" pitchFamily="34" charset="0"/>
              </a:rPr>
              <a:t>Avoid wasting CPU cycles </a:t>
            </a:r>
          </a:p>
        </p:txBody>
      </p:sp>
      <p:sp>
        <p:nvSpPr>
          <p:cNvPr id="8" name="Google Shape;1322;p60">
            <a:extLst>
              <a:ext uri="{FF2B5EF4-FFF2-40B4-BE49-F238E27FC236}">
                <a16:creationId xmlns:a16="http://schemas.microsoft.com/office/drawing/2014/main" id="{AF489297-BB6E-4E63-A4A9-024BB06F2C2B}"/>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latin typeface="Calibri" panose="020F0502020204030204" pitchFamily="34" charset="0"/>
                <a:cs typeface="Calibri" panose="020F0502020204030204" pitchFamily="34" charset="0"/>
              </a:rPr>
              <a:t>35</a:t>
            </a:fld>
            <a:endParaRPr dirty="0">
              <a:solidFill>
                <a:schemeClr val="tx1"/>
              </a:solidFill>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356"/>
    </mc:Choice>
    <mc:Fallback xmlns="">
      <p:transition spd="slow" advTm="333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sp>
        <p:nvSpPr>
          <p:cNvPr id="1889" name="Google Shape;1889;p76"/>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Performance Evaluation</a:t>
            </a:r>
            <a:endParaRPr sz="4800" b="1" dirty="0">
              <a:solidFill>
                <a:srgbClr val="0F3A5D"/>
              </a:solidFill>
              <a:latin typeface="PT Sans Narrow"/>
              <a:ea typeface="PT Sans Narrow"/>
              <a:cs typeface="PT Sans Narrow"/>
              <a:sym typeface="PT Sans Narrow"/>
            </a:endParaRPr>
          </a:p>
        </p:txBody>
      </p:sp>
      <p:sp>
        <p:nvSpPr>
          <p:cNvPr id="6" name="Google Shape;2713;gccdabf313d_0_2619">
            <a:extLst>
              <a:ext uri="{FF2B5EF4-FFF2-40B4-BE49-F238E27FC236}">
                <a16:creationId xmlns:a16="http://schemas.microsoft.com/office/drawing/2014/main" id="{F15B9B68-B834-424A-BCF4-0BA9836BE126}"/>
              </a:ext>
            </a:extLst>
          </p:cNvPr>
          <p:cNvSpPr/>
          <p:nvPr/>
        </p:nvSpPr>
        <p:spPr>
          <a:xfrm>
            <a:off x="1083775" y="1272126"/>
            <a:ext cx="10041425"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3200" dirty="0">
                <a:solidFill>
                  <a:schemeClr val="lt1"/>
                </a:solidFill>
                <a:latin typeface="Calibri" panose="020F0502020204030204" pitchFamily="34" charset="0"/>
                <a:cs typeface="Calibri" panose="020F0502020204030204" pitchFamily="34" charset="0"/>
                <a:sym typeface="Book Antiqua"/>
              </a:rPr>
              <a:t>Does </a:t>
            </a:r>
            <a:r>
              <a:rPr lang="en-US" sz="3200" dirty="0" err="1">
                <a:solidFill>
                  <a:schemeClr val="lt1"/>
                </a:solidFill>
                <a:latin typeface="Calibri" panose="020F0502020204030204" pitchFamily="34" charset="0"/>
                <a:cs typeface="Calibri" panose="020F0502020204030204" pitchFamily="34" charset="0"/>
                <a:sym typeface="Book Antiqua"/>
              </a:rPr>
              <a:t>OdinFS</a:t>
            </a:r>
            <a:r>
              <a:rPr lang="en-US" sz="3200" dirty="0">
                <a:solidFill>
                  <a:schemeClr val="lt1"/>
                </a:solidFill>
                <a:latin typeface="Calibri" panose="020F0502020204030204" pitchFamily="34" charset="0"/>
                <a:cs typeface="Calibri" panose="020F0502020204030204" pitchFamily="34" charset="0"/>
                <a:sym typeface="Book Antiqua"/>
              </a:rPr>
              <a:t> improve I/O performance </a:t>
            </a:r>
          </a:p>
        </p:txBody>
      </p:sp>
      <p:sp>
        <p:nvSpPr>
          <p:cNvPr id="7" name="Content Placeholder 1">
            <a:extLst>
              <a:ext uri="{FF2B5EF4-FFF2-40B4-BE49-F238E27FC236}">
                <a16:creationId xmlns:a16="http://schemas.microsoft.com/office/drawing/2014/main" id="{194397E5-B502-47DE-A85D-96A787ADC1E1}"/>
              </a:ext>
            </a:extLst>
          </p:cNvPr>
          <p:cNvSpPr txBox="1">
            <a:spLocks/>
          </p:cNvSpPr>
          <p:nvPr/>
        </p:nvSpPr>
        <p:spPr>
          <a:xfrm>
            <a:off x="1083775" y="1866330"/>
            <a:ext cx="6879125" cy="2397312"/>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10000"/>
              </a:lnSpc>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Setup: 224-core eight-socket machine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p>
          <a:p>
            <a:pPr lvl="0">
              <a:lnSpc>
                <a:spcPct val="110000"/>
              </a:lnSpc>
              <a:buClrTx/>
              <a:buFont typeface="Calibri" panose="020F0502020204030204" pitchFamily="34" charset="0"/>
              <a:buChar char="ꟷ"/>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sz="2800" b="0" i="0" u="none" strike="noStrike" kern="1200" cap="none" spc="0" normalizeH="0" baseline="0" noProof="0" dirty="0" err="1">
                <a:ln>
                  <a:noFill/>
                </a:ln>
                <a:solidFill>
                  <a:prstClr val="black"/>
                </a:solidFill>
                <a:effectLst/>
                <a:uLnTx/>
                <a:uFillTx/>
                <a:latin typeface="Calibri" panose="020F0502020204030204" pitchFamily="34" charset="0"/>
                <a:cs typeface="Calibri" panose="020F0502020204030204" pitchFamily="34" charset="0"/>
              </a:rPr>
              <a:t>Microbench</a:t>
            </a:r>
            <a:r>
              <a:rPr lang="en-US" sz="2800" dirty="0">
                <a:solidFill>
                  <a:prstClr val="black"/>
                </a:solidFill>
                <a:latin typeface="Calibri" panose="020F0502020204030204" pitchFamily="34" charset="0"/>
                <a:cs typeface="Calibri" panose="020F0502020204030204" pitchFamily="34" charset="0"/>
              </a:rPr>
              <a:t>mark (FIO)</a:t>
            </a:r>
          </a:p>
          <a:p>
            <a:pPr lvl="0">
              <a:lnSpc>
                <a:spcPct val="110000"/>
              </a:lnSpc>
              <a:buClrTx/>
              <a:buFont typeface="Calibri" panose="020F0502020204030204" pitchFamily="34" charset="0"/>
              <a:buChar char="ꟷ"/>
            </a:pPr>
            <a:r>
              <a:rPr lang="en-US" sz="2800" dirty="0">
                <a:solidFill>
                  <a:prstClr val="black"/>
                </a:solidFill>
                <a:latin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cs typeface="Calibri" panose="020F0502020204030204" pitchFamily="34" charset="0"/>
              </a:rPr>
              <a:t>Marcobenchmark</a:t>
            </a:r>
            <a:r>
              <a:rPr lang="en-US" sz="2800" dirty="0">
                <a:solidFill>
                  <a:prstClr val="black"/>
                </a:solidFill>
                <a:latin typeface="Calibri" panose="020F0502020204030204" pitchFamily="34" charset="0"/>
                <a:cs typeface="Calibri" panose="020F0502020204030204" pitchFamily="34" charset="0"/>
              </a:rPr>
              <a:t> (</a:t>
            </a:r>
            <a:r>
              <a:rPr lang="en-US" sz="2800" dirty="0" err="1">
                <a:solidFill>
                  <a:prstClr val="black"/>
                </a:solidFill>
                <a:latin typeface="Calibri" panose="020F0502020204030204" pitchFamily="34" charset="0"/>
                <a:cs typeface="Calibri" panose="020F0502020204030204" pitchFamily="34" charset="0"/>
              </a:rPr>
              <a:t>Filebench</a:t>
            </a:r>
            <a:r>
              <a:rPr lang="en-US" sz="2800" dirty="0">
                <a:solidFill>
                  <a:prstClr val="black"/>
                </a:solidFill>
                <a:latin typeface="Calibri" panose="020F0502020204030204" pitchFamily="34" charset="0"/>
                <a:cs typeface="Calibri" panose="020F0502020204030204" pitchFamily="34" charset="0"/>
              </a:rPr>
              <a:t>) </a:t>
            </a:r>
          </a:p>
          <a:p>
            <a:pPr marL="0" lvl="0" indent="0">
              <a:lnSpc>
                <a:spcPct val="110000"/>
              </a:lnSpc>
              <a:buClrTx/>
              <a:buNone/>
            </a:pPr>
            <a:endParaRPr lang="en-US" sz="2800" dirty="0">
              <a:solidFill>
                <a:prstClr val="black"/>
              </a:solidFill>
              <a:latin typeface="Calibri" panose="020F0502020204030204" pitchFamily="34" charset="0"/>
              <a:cs typeface="Calibri" panose="020F0502020204030204" pitchFamily="34" charset="0"/>
            </a:endParaRPr>
          </a:p>
        </p:txBody>
      </p:sp>
      <p:sp>
        <p:nvSpPr>
          <p:cNvPr id="8" name="Google Shape;1322;p60">
            <a:extLst>
              <a:ext uri="{FF2B5EF4-FFF2-40B4-BE49-F238E27FC236}">
                <a16:creationId xmlns:a16="http://schemas.microsoft.com/office/drawing/2014/main" id="{311B59B2-A04D-40D2-9741-C8AFD6A39027}"/>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latin typeface="Calibri" panose="020F0502020204030204" pitchFamily="34" charset="0"/>
                <a:cs typeface="Calibri" panose="020F0502020204030204" pitchFamily="34" charset="0"/>
              </a:rPr>
              <a:t>36</a:t>
            </a:fld>
            <a:endParaRPr dirty="0">
              <a:solidFill>
                <a:schemeClr val="tx1"/>
              </a:solidFill>
              <a:latin typeface="Calibri" panose="020F0502020204030204" pitchFamily="34" charset="0"/>
              <a:cs typeface="Calibri" panose="020F050202020403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200"/>
    </mc:Choice>
    <mc:Fallback xmlns="">
      <p:transition spd="slow" advTm="192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graphicFrame>
        <p:nvGraphicFramePr>
          <p:cNvPr id="21" name="Chart 1" title="Chart">
            <a:extLst>
              <a:ext uri="{FF2B5EF4-FFF2-40B4-BE49-F238E27FC236}">
                <a16:creationId xmlns:a16="http://schemas.microsoft.com/office/drawing/2014/main" id="{7F13DCEB-68B0-4048-B746-FDBC11AAECFE}"/>
              </a:ext>
            </a:extLst>
          </p:cNvPr>
          <p:cNvGraphicFramePr>
            <a:graphicFrameLocks/>
          </p:cNvGraphicFramePr>
          <p:nvPr>
            <p:extLst>
              <p:ext uri="{D42A27DB-BD31-4B8C-83A1-F6EECF244321}">
                <p14:modId xmlns:p14="http://schemas.microsoft.com/office/powerpoint/2010/main" val="2397035342"/>
              </p:ext>
            </p:extLst>
          </p:nvPr>
        </p:nvGraphicFramePr>
        <p:xfrm>
          <a:off x="248776" y="1957753"/>
          <a:ext cx="5472000" cy="4212000"/>
        </p:xfrm>
        <a:graphic>
          <a:graphicData uri="http://schemas.openxmlformats.org/drawingml/2006/chart">
            <c:chart xmlns:c="http://schemas.openxmlformats.org/drawingml/2006/chart" xmlns:r="http://schemas.openxmlformats.org/officeDocument/2006/relationships" r:id="rId4"/>
          </a:graphicData>
        </a:graphic>
      </p:graphicFrame>
      <p:sp>
        <p:nvSpPr>
          <p:cNvPr id="1897" name="Google Shape;1897;p77"/>
          <p:cNvSpPr txBox="1"/>
          <p:nvPr/>
        </p:nvSpPr>
        <p:spPr>
          <a:xfrm>
            <a:off x="634367" y="1268053"/>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1898" name="Google Shape;1898;p77"/>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900" name="Google Shape;1900;p77"/>
          <p:cNvSpPr/>
          <p:nvPr/>
        </p:nvSpPr>
        <p:spPr>
          <a:xfrm>
            <a:off x="6328875" y="2480224"/>
            <a:ext cx="6332400" cy="1639257"/>
          </a:xfrm>
          <a:prstGeom prst="roundRect">
            <a:avLst>
              <a:gd name="adj" fmla="val 16667"/>
            </a:avLst>
          </a:prstGeom>
          <a:noFill/>
          <a:ln>
            <a:noFill/>
          </a:ln>
        </p:spPr>
        <p:txBody>
          <a:bodyPr spcFirstLastPara="1" wrap="square" lIns="121900" tIns="121900" rIns="121900" bIns="121900" anchor="t" anchorCtr="0">
            <a:noAutofit/>
          </a:bodyPr>
          <a:lstStyle/>
          <a:p>
            <a:pPr marL="609583" indent="-491053">
              <a:buClr>
                <a:srgbClr val="38761D"/>
              </a:buClr>
              <a:buSzPts val="2300"/>
              <a:buFont typeface="Calibri"/>
              <a:buChar char="●"/>
            </a:pPr>
            <a:endParaRPr lang="en-US" sz="2300" b="1" dirty="0">
              <a:solidFill>
                <a:srgbClr val="38761D"/>
              </a:solidFill>
              <a:latin typeface="Calibri"/>
              <a:ea typeface="Calibri"/>
              <a:cs typeface="Calibri"/>
              <a:sym typeface="Calibri"/>
            </a:endParaRPr>
          </a:p>
          <a:p>
            <a:pPr marL="609583" marR="0" lvl="0" indent="-491053" algn="l" rtl="0">
              <a:lnSpc>
                <a:spcPct val="100000"/>
              </a:lnSpc>
              <a:spcBef>
                <a:spcPts val="0"/>
              </a:spcBef>
              <a:spcAft>
                <a:spcPts val="0"/>
              </a:spcAft>
              <a:buClr>
                <a:srgbClr val="38761D"/>
              </a:buClr>
              <a:buSzPts val="2300"/>
              <a:buFont typeface="Calibri"/>
              <a:buChar char="●"/>
            </a:pPr>
            <a:endParaRPr lang="en-US" sz="2300" b="1" dirty="0">
              <a:solidFill>
                <a:srgbClr val="38761D"/>
              </a:solidFill>
              <a:latin typeface="Calibri"/>
              <a:ea typeface="Calibri"/>
              <a:cs typeface="Calibri"/>
              <a:sym typeface="Calibri"/>
            </a:endParaRPr>
          </a:p>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sp>
        <p:nvSpPr>
          <p:cNvPr id="1902" name="Google Shape;1902;p77"/>
          <p:cNvSpPr/>
          <p:nvPr/>
        </p:nvSpPr>
        <p:spPr>
          <a:xfrm>
            <a:off x="6328875" y="33946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sp>
        <p:nvSpPr>
          <p:cNvPr id="1903" name="Google Shape;1903;p77"/>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Microbenchmark: FIO</a:t>
            </a:r>
            <a:endParaRPr sz="4800" b="1" dirty="0">
              <a:solidFill>
                <a:srgbClr val="0F3A5D"/>
              </a:solidFill>
              <a:latin typeface="PT Sans Narrow"/>
              <a:ea typeface="PT Sans Narrow"/>
              <a:cs typeface="PT Sans Narrow"/>
              <a:sym typeface="PT Sans Narrow"/>
            </a:endParaRPr>
          </a:p>
        </p:txBody>
      </p:sp>
      <p:cxnSp>
        <p:nvCxnSpPr>
          <p:cNvPr id="19" name="Google Shape;1980;p81">
            <a:extLst>
              <a:ext uri="{FF2B5EF4-FFF2-40B4-BE49-F238E27FC236}">
                <a16:creationId xmlns:a16="http://schemas.microsoft.com/office/drawing/2014/main" id="{7CFF18A9-AE20-41D2-828D-19CE71FE3DD4}"/>
              </a:ext>
            </a:extLst>
          </p:cNvPr>
          <p:cNvCxnSpPr>
            <a:cxnSpLocks/>
          </p:cNvCxnSpPr>
          <p:nvPr/>
        </p:nvCxnSpPr>
        <p:spPr>
          <a:xfrm>
            <a:off x="5399770" y="3149353"/>
            <a:ext cx="0" cy="1717411"/>
          </a:xfrm>
          <a:prstGeom prst="straightConnector1">
            <a:avLst/>
          </a:prstGeom>
          <a:noFill/>
          <a:ln w="44450" cap="flat" cmpd="sng">
            <a:solidFill>
              <a:srgbClr val="009E73"/>
            </a:solidFill>
            <a:prstDash val="solid"/>
            <a:miter lim="800000"/>
            <a:headEnd type="triangle" w="lg" len="lg"/>
            <a:tailEnd type="none" w="lg" len="lg"/>
          </a:ln>
        </p:spPr>
      </p:cxnSp>
      <p:sp>
        <p:nvSpPr>
          <p:cNvPr id="20" name="Google Shape;1981;p81">
            <a:extLst>
              <a:ext uri="{FF2B5EF4-FFF2-40B4-BE49-F238E27FC236}">
                <a16:creationId xmlns:a16="http://schemas.microsoft.com/office/drawing/2014/main" id="{6FB68024-9D18-4338-B2FE-DD7D52D674DF}"/>
              </a:ext>
            </a:extLst>
          </p:cNvPr>
          <p:cNvSpPr txBox="1"/>
          <p:nvPr/>
        </p:nvSpPr>
        <p:spPr>
          <a:xfrm>
            <a:off x="4235167" y="3569528"/>
            <a:ext cx="1077303" cy="52322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9E73"/>
                </a:solidFill>
                <a:effectLst/>
                <a:uLnTx/>
                <a:uFillTx/>
                <a:latin typeface="Calibri"/>
                <a:ea typeface="Calibri"/>
                <a:cs typeface="Calibri"/>
                <a:sym typeface="Calibri"/>
              </a:rPr>
              <a:t>24.7x</a:t>
            </a:r>
            <a:endParaRPr kumimoji="0" sz="2400" b="0" i="0" u="none" strike="noStrike" kern="0" cap="none" spc="0" normalizeH="0" baseline="0" noProof="0" dirty="0">
              <a:ln>
                <a:noFill/>
              </a:ln>
              <a:solidFill>
                <a:srgbClr val="009E73"/>
              </a:solidFill>
              <a:effectLst/>
              <a:uLnTx/>
              <a:uFillTx/>
              <a:latin typeface="Calibri"/>
              <a:ea typeface="Calibri"/>
              <a:cs typeface="Calibri"/>
              <a:sym typeface="Calibri"/>
            </a:endParaRPr>
          </a:p>
        </p:txBody>
      </p:sp>
      <p:sp>
        <p:nvSpPr>
          <p:cNvPr id="23" name="Google Shape;1942;p79">
            <a:extLst>
              <a:ext uri="{FF2B5EF4-FFF2-40B4-BE49-F238E27FC236}">
                <a16:creationId xmlns:a16="http://schemas.microsoft.com/office/drawing/2014/main" id="{9FF0851C-9EA7-49A0-A648-2A092BC5398B}"/>
              </a:ext>
            </a:extLst>
          </p:cNvPr>
          <p:cNvSpPr txBox="1"/>
          <p:nvPr/>
        </p:nvSpPr>
        <p:spPr>
          <a:xfrm>
            <a:off x="2984776" y="1826002"/>
            <a:ext cx="135045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graphicFrame>
        <p:nvGraphicFramePr>
          <p:cNvPr id="25" name="Chart 6" title="Chart">
            <a:extLst>
              <a:ext uri="{FF2B5EF4-FFF2-40B4-BE49-F238E27FC236}">
                <a16:creationId xmlns:a16="http://schemas.microsoft.com/office/drawing/2014/main" id="{DFA0AACD-7FB9-4633-8047-9408058EB5E6}"/>
              </a:ext>
            </a:extLst>
          </p:cNvPr>
          <p:cNvGraphicFramePr>
            <a:graphicFrameLocks/>
          </p:cNvGraphicFramePr>
          <p:nvPr>
            <p:extLst>
              <p:ext uri="{D42A27DB-BD31-4B8C-83A1-F6EECF244321}">
                <p14:modId xmlns:p14="http://schemas.microsoft.com/office/powerpoint/2010/main" val="2739624555"/>
              </p:ext>
            </p:extLst>
          </p:nvPr>
        </p:nvGraphicFramePr>
        <p:xfrm>
          <a:off x="6163044" y="1957753"/>
          <a:ext cx="5472000" cy="4212000"/>
        </p:xfrm>
        <a:graphic>
          <a:graphicData uri="http://schemas.openxmlformats.org/drawingml/2006/chart">
            <c:chart xmlns:c="http://schemas.openxmlformats.org/drawingml/2006/chart" xmlns:r="http://schemas.openxmlformats.org/officeDocument/2006/relationships" r:id="rId5"/>
          </a:graphicData>
        </a:graphic>
      </p:graphicFrame>
      <p:cxnSp>
        <p:nvCxnSpPr>
          <p:cNvPr id="26" name="Google Shape;1980;p81">
            <a:extLst>
              <a:ext uri="{FF2B5EF4-FFF2-40B4-BE49-F238E27FC236}">
                <a16:creationId xmlns:a16="http://schemas.microsoft.com/office/drawing/2014/main" id="{E445164E-5A08-40E4-88D0-DFF1F6C06384}"/>
              </a:ext>
            </a:extLst>
          </p:cNvPr>
          <p:cNvCxnSpPr>
            <a:cxnSpLocks/>
          </p:cNvCxnSpPr>
          <p:nvPr/>
        </p:nvCxnSpPr>
        <p:spPr>
          <a:xfrm>
            <a:off x="11360227" y="3975007"/>
            <a:ext cx="0" cy="968997"/>
          </a:xfrm>
          <a:prstGeom prst="straightConnector1">
            <a:avLst/>
          </a:prstGeom>
          <a:noFill/>
          <a:ln w="44450" cap="flat" cmpd="sng">
            <a:solidFill>
              <a:srgbClr val="009E73"/>
            </a:solidFill>
            <a:prstDash val="solid"/>
            <a:miter lim="800000"/>
            <a:headEnd type="triangle" w="lg" len="lg"/>
            <a:tailEnd type="none" w="lg" len="lg"/>
          </a:ln>
        </p:spPr>
      </p:cxnSp>
      <p:sp>
        <p:nvSpPr>
          <p:cNvPr id="28" name="Google Shape;1942;p79">
            <a:extLst>
              <a:ext uri="{FF2B5EF4-FFF2-40B4-BE49-F238E27FC236}">
                <a16:creationId xmlns:a16="http://schemas.microsoft.com/office/drawing/2014/main" id="{683E7712-850E-429B-B781-C08E4AB4158E}"/>
              </a:ext>
            </a:extLst>
          </p:cNvPr>
          <p:cNvSpPr txBox="1"/>
          <p:nvPr/>
        </p:nvSpPr>
        <p:spPr>
          <a:xfrm>
            <a:off x="9128394" y="1826002"/>
            <a:ext cx="99610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Read</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30" name="Google Shape;1981;p81">
            <a:extLst>
              <a:ext uri="{FF2B5EF4-FFF2-40B4-BE49-F238E27FC236}">
                <a16:creationId xmlns:a16="http://schemas.microsoft.com/office/drawing/2014/main" id="{1E6E5F18-8BF8-4957-B48C-194ECF09A0A0}"/>
              </a:ext>
            </a:extLst>
          </p:cNvPr>
          <p:cNvSpPr txBox="1"/>
          <p:nvPr/>
        </p:nvSpPr>
        <p:spPr>
          <a:xfrm>
            <a:off x="10333118" y="4284979"/>
            <a:ext cx="1077303" cy="52322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009E73"/>
                </a:solidFill>
                <a:latin typeface="Calibri"/>
                <a:ea typeface="Calibri"/>
                <a:cs typeface="Calibri"/>
                <a:sym typeface="Calibri"/>
              </a:rPr>
              <a:t>1</a:t>
            </a:r>
            <a:r>
              <a:rPr kumimoji="0" lang="en-US" sz="2800" b="0" i="0" u="none" strike="noStrike" kern="0" cap="none" spc="0" normalizeH="0" baseline="0" noProof="0" dirty="0">
                <a:ln>
                  <a:noFill/>
                </a:ln>
                <a:solidFill>
                  <a:srgbClr val="009E73"/>
                </a:solidFill>
                <a:effectLst/>
                <a:uLnTx/>
                <a:uFillTx/>
                <a:latin typeface="Calibri"/>
                <a:ea typeface="Calibri"/>
                <a:cs typeface="Calibri"/>
                <a:sym typeface="Calibri"/>
              </a:rPr>
              <a:t>4.8x</a:t>
            </a:r>
            <a:endParaRPr kumimoji="0" sz="2400" b="0" i="0" u="none" strike="noStrike" kern="0" cap="none" spc="0" normalizeH="0" baseline="0" noProof="0" dirty="0">
              <a:ln>
                <a:noFill/>
              </a:ln>
              <a:solidFill>
                <a:srgbClr val="009E73"/>
              </a:solidFill>
              <a:effectLst/>
              <a:uLnTx/>
              <a:uFillTx/>
              <a:latin typeface="Calibri"/>
              <a:ea typeface="Calibri"/>
              <a:cs typeface="Calibri"/>
              <a:sym typeface="Calibri"/>
            </a:endParaRPr>
          </a:p>
        </p:txBody>
      </p:sp>
      <p:sp>
        <p:nvSpPr>
          <p:cNvPr id="16" name="Google Shape;1322;p60">
            <a:extLst>
              <a:ext uri="{FF2B5EF4-FFF2-40B4-BE49-F238E27FC236}">
                <a16:creationId xmlns:a16="http://schemas.microsoft.com/office/drawing/2014/main" id="{6EA35C25-090D-4EFB-B631-49B8480F74A6}"/>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latin typeface="Calibri" panose="020F0502020204030204" pitchFamily="34" charset="0"/>
                <a:cs typeface="Calibri" panose="020F0502020204030204" pitchFamily="34" charset="0"/>
              </a:rPr>
              <a:t>37</a:t>
            </a:fld>
            <a:endParaRPr dirty="0">
              <a:solidFill>
                <a:schemeClr val="tx1"/>
              </a:solidFill>
              <a:latin typeface="Calibri" panose="020F0502020204030204" pitchFamily="34" charset="0"/>
              <a:cs typeface="Calibri" panose="020F0502020204030204" pitchFamily="34" charset="0"/>
            </a:endParaRPr>
          </a:p>
        </p:txBody>
      </p:sp>
      <p:grpSp>
        <p:nvGrpSpPr>
          <p:cNvPr id="17" name="Group 16">
            <a:extLst>
              <a:ext uri="{FF2B5EF4-FFF2-40B4-BE49-F238E27FC236}">
                <a16:creationId xmlns:a16="http://schemas.microsoft.com/office/drawing/2014/main" id="{661A5D37-41F3-447C-AC07-84B880DBA534}"/>
              </a:ext>
            </a:extLst>
          </p:cNvPr>
          <p:cNvGrpSpPr/>
          <p:nvPr/>
        </p:nvGrpSpPr>
        <p:grpSpPr>
          <a:xfrm>
            <a:off x="1389923" y="2537799"/>
            <a:ext cx="1819013" cy="369332"/>
            <a:chOff x="2106828" y="1875738"/>
            <a:chExt cx="1819013" cy="369332"/>
          </a:xfrm>
        </p:grpSpPr>
        <p:sp>
          <p:nvSpPr>
            <p:cNvPr id="18" name="文本框 31">
              <a:extLst>
                <a:ext uri="{FF2B5EF4-FFF2-40B4-BE49-F238E27FC236}">
                  <a16:creationId xmlns:a16="http://schemas.microsoft.com/office/drawing/2014/main" id="{03849959-8F21-41BE-838A-DF1ED77E5F20}"/>
                </a:ext>
              </a:extLst>
            </p:cNvPr>
            <p:cNvSpPr txBox="1"/>
            <p:nvPr/>
          </p:nvSpPr>
          <p:spPr>
            <a:xfrm>
              <a:off x="2619317" y="1875738"/>
              <a:ext cx="1306524" cy="369332"/>
            </a:xfrm>
            <a:prstGeom prst="rect">
              <a:avLst/>
            </a:prstGeom>
            <a:noFill/>
          </p:spPr>
          <p:txBody>
            <a:bodyPr wrap="square" rtlCol="0">
              <a:spAutoFit/>
            </a:bodyPr>
            <a:lstStyle/>
            <a:p>
              <a:r>
                <a:rPr lang="en-US" sz="1800" dirty="0" err="1">
                  <a:solidFill>
                    <a:srgbClr val="434343"/>
                  </a:solidFill>
                  <a:latin typeface="Calibri"/>
                  <a:cs typeface="Calibri"/>
                </a:rPr>
                <a:t>OdinFS</a:t>
              </a:r>
              <a:endParaRPr lang="en-CH" sz="1600" dirty="0">
                <a:solidFill>
                  <a:srgbClr val="434343"/>
                </a:solidFill>
                <a:latin typeface="Calibri"/>
                <a:cs typeface="Calibri"/>
              </a:endParaRPr>
            </a:p>
          </p:txBody>
        </p:sp>
        <p:grpSp>
          <p:nvGrpSpPr>
            <p:cNvPr id="22" name="Group 21">
              <a:extLst>
                <a:ext uri="{FF2B5EF4-FFF2-40B4-BE49-F238E27FC236}">
                  <a16:creationId xmlns:a16="http://schemas.microsoft.com/office/drawing/2014/main" id="{D5DE28D1-90B6-42FB-BCAE-D8F6014A9E91}"/>
                </a:ext>
              </a:extLst>
            </p:cNvPr>
            <p:cNvGrpSpPr/>
            <p:nvPr/>
          </p:nvGrpSpPr>
          <p:grpSpPr>
            <a:xfrm>
              <a:off x="2106828" y="1987252"/>
              <a:ext cx="512489" cy="146304"/>
              <a:chOff x="5857417" y="5828962"/>
              <a:chExt cx="512489" cy="146304"/>
            </a:xfrm>
          </p:grpSpPr>
          <p:cxnSp>
            <p:nvCxnSpPr>
              <p:cNvPr id="24" name="直接连接符 30">
                <a:extLst>
                  <a:ext uri="{FF2B5EF4-FFF2-40B4-BE49-F238E27FC236}">
                    <a16:creationId xmlns:a16="http://schemas.microsoft.com/office/drawing/2014/main" id="{FA771095-7061-4D14-A255-8A56D7C1DA06}"/>
                  </a:ext>
                </a:extLst>
              </p:cNvPr>
              <p:cNvCxnSpPr>
                <a:cxnSpLocks/>
                <a:endCxn id="18" idx="1"/>
              </p:cNvCxnSpPr>
              <p:nvPr/>
            </p:nvCxnSpPr>
            <p:spPr>
              <a:xfrm flipV="1">
                <a:off x="5857417" y="5902114"/>
                <a:ext cx="512489" cy="82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445DB68B-1CC0-4F86-951C-95AADD0E4631}"/>
                  </a:ext>
                </a:extLst>
              </p:cNvPr>
              <p:cNvSpPr/>
              <p:nvPr/>
            </p:nvSpPr>
            <p:spPr>
              <a:xfrm>
                <a:off x="6040509" y="5828962"/>
                <a:ext cx="146304" cy="146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54C60456-B84F-40CA-AEFF-4C76FDF27979}"/>
              </a:ext>
            </a:extLst>
          </p:cNvPr>
          <p:cNvGrpSpPr/>
          <p:nvPr/>
        </p:nvGrpSpPr>
        <p:grpSpPr>
          <a:xfrm>
            <a:off x="2896163" y="2513730"/>
            <a:ext cx="1877655" cy="369332"/>
            <a:chOff x="3852689" y="1860349"/>
            <a:chExt cx="1877655" cy="369332"/>
          </a:xfrm>
        </p:grpSpPr>
        <p:sp>
          <p:nvSpPr>
            <p:cNvPr id="31" name="文本框 29">
              <a:extLst>
                <a:ext uri="{FF2B5EF4-FFF2-40B4-BE49-F238E27FC236}">
                  <a16:creationId xmlns:a16="http://schemas.microsoft.com/office/drawing/2014/main" id="{FAE87B7D-0262-4D40-9438-E5B3F539E32C}"/>
                </a:ext>
              </a:extLst>
            </p:cNvPr>
            <p:cNvSpPr txBox="1"/>
            <p:nvPr/>
          </p:nvSpPr>
          <p:spPr>
            <a:xfrm>
              <a:off x="4342559" y="1860349"/>
              <a:ext cx="1387785"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grpSp>
          <p:nvGrpSpPr>
            <p:cNvPr id="32" name="Group 31">
              <a:extLst>
                <a:ext uri="{FF2B5EF4-FFF2-40B4-BE49-F238E27FC236}">
                  <a16:creationId xmlns:a16="http://schemas.microsoft.com/office/drawing/2014/main" id="{74F4DE18-692E-42AE-A098-79366B93D18E}"/>
                </a:ext>
              </a:extLst>
            </p:cNvPr>
            <p:cNvGrpSpPr/>
            <p:nvPr/>
          </p:nvGrpSpPr>
          <p:grpSpPr>
            <a:xfrm>
              <a:off x="3852689" y="1987252"/>
              <a:ext cx="450024" cy="146304"/>
              <a:chOff x="5857417" y="6084275"/>
              <a:chExt cx="450024" cy="146304"/>
            </a:xfrm>
          </p:grpSpPr>
          <p:cxnSp>
            <p:nvCxnSpPr>
              <p:cNvPr id="33" name="直接连接符 28">
                <a:extLst>
                  <a:ext uri="{FF2B5EF4-FFF2-40B4-BE49-F238E27FC236}">
                    <a16:creationId xmlns:a16="http://schemas.microsoft.com/office/drawing/2014/main" id="{14F9F5F3-CEBF-47D0-9FDC-9F5AD91584CF}"/>
                  </a:ext>
                </a:extLst>
              </p:cNvPr>
              <p:cNvCxnSpPr>
                <a:cxnSpLocks/>
              </p:cNvCxnSpPr>
              <p:nvPr/>
            </p:nvCxnSpPr>
            <p:spPr>
              <a:xfrm>
                <a:off x="5857417" y="6168314"/>
                <a:ext cx="45002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0F0A26AB-3D3F-4C32-8439-DE2488CC3748}"/>
                  </a:ext>
                </a:extLst>
              </p:cNvPr>
              <p:cNvSpPr/>
              <p:nvPr/>
            </p:nvSpPr>
            <p:spPr>
              <a:xfrm>
                <a:off x="6022848"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0184BA25-A4DD-49D3-9DB8-ADE67ADEE559}"/>
              </a:ext>
            </a:extLst>
          </p:cNvPr>
          <p:cNvGrpSpPr/>
          <p:nvPr/>
        </p:nvGrpSpPr>
        <p:grpSpPr>
          <a:xfrm>
            <a:off x="7525222" y="2710327"/>
            <a:ext cx="2099441" cy="369332"/>
            <a:chOff x="7690097" y="1899996"/>
            <a:chExt cx="2099441" cy="369332"/>
          </a:xfrm>
        </p:grpSpPr>
        <p:sp>
          <p:nvSpPr>
            <p:cNvPr id="36" name="文本框 33">
              <a:extLst>
                <a:ext uri="{FF2B5EF4-FFF2-40B4-BE49-F238E27FC236}">
                  <a16:creationId xmlns:a16="http://schemas.microsoft.com/office/drawing/2014/main" id="{E92ABCF0-2288-44A2-8B53-E29C93296215}"/>
                </a:ext>
              </a:extLst>
            </p:cNvPr>
            <p:cNvSpPr txBox="1"/>
            <p:nvPr/>
          </p:nvSpPr>
          <p:spPr>
            <a:xfrm>
              <a:off x="8199877" y="1899996"/>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37" name="Group 36">
              <a:extLst>
                <a:ext uri="{FF2B5EF4-FFF2-40B4-BE49-F238E27FC236}">
                  <a16:creationId xmlns:a16="http://schemas.microsoft.com/office/drawing/2014/main" id="{04F2B7C6-1A4B-4994-89A5-D8F3390389F5}"/>
                </a:ext>
              </a:extLst>
            </p:cNvPr>
            <p:cNvGrpSpPr/>
            <p:nvPr/>
          </p:nvGrpSpPr>
          <p:grpSpPr>
            <a:xfrm>
              <a:off x="7690097" y="1987252"/>
              <a:ext cx="512489" cy="146304"/>
              <a:chOff x="5860125" y="6313263"/>
              <a:chExt cx="512489" cy="146304"/>
            </a:xfrm>
          </p:grpSpPr>
          <p:cxnSp>
            <p:nvCxnSpPr>
              <p:cNvPr id="38" name="直接连接符 32">
                <a:extLst>
                  <a:ext uri="{FF2B5EF4-FFF2-40B4-BE49-F238E27FC236}">
                    <a16:creationId xmlns:a16="http://schemas.microsoft.com/office/drawing/2014/main" id="{5281CE22-69B7-478E-88F6-CC5AF9B3FDAC}"/>
                  </a:ext>
                </a:extLst>
              </p:cNvPr>
              <p:cNvCxnSpPr>
                <a:cxnSpLocks/>
              </p:cNvCxnSpPr>
              <p:nvPr/>
            </p:nvCxnSpPr>
            <p:spPr>
              <a:xfrm>
                <a:off x="5860125" y="6397220"/>
                <a:ext cx="5124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riangle 20">
                <a:extLst>
                  <a:ext uri="{FF2B5EF4-FFF2-40B4-BE49-F238E27FC236}">
                    <a16:creationId xmlns:a16="http://schemas.microsoft.com/office/drawing/2014/main" id="{84D25B0F-4D45-4D8A-88CD-DAB122FB4641}"/>
                  </a:ext>
                </a:extLst>
              </p:cNvPr>
              <p:cNvSpPr/>
              <p:nvPr/>
            </p:nvSpPr>
            <p:spPr>
              <a:xfrm>
                <a:off x="6043217" y="6313263"/>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 name="Group 2">
            <a:extLst>
              <a:ext uri="{FF2B5EF4-FFF2-40B4-BE49-F238E27FC236}">
                <a16:creationId xmlns:a16="http://schemas.microsoft.com/office/drawing/2014/main" id="{0744A114-AA5C-4E84-B06D-2CFC2092A328}"/>
              </a:ext>
            </a:extLst>
          </p:cNvPr>
          <p:cNvGrpSpPr/>
          <p:nvPr/>
        </p:nvGrpSpPr>
        <p:grpSpPr>
          <a:xfrm>
            <a:off x="8642799" y="2698396"/>
            <a:ext cx="1942525" cy="369332"/>
            <a:chOff x="8642799" y="2698396"/>
            <a:chExt cx="1942525" cy="369332"/>
          </a:xfrm>
        </p:grpSpPr>
        <p:cxnSp>
          <p:nvCxnSpPr>
            <p:cNvPr id="40" name="直接连接符 32">
              <a:extLst>
                <a:ext uri="{FF2B5EF4-FFF2-40B4-BE49-F238E27FC236}">
                  <a16:creationId xmlns:a16="http://schemas.microsoft.com/office/drawing/2014/main" id="{CA18D473-F5D0-409C-9596-D017EF1B8839}"/>
                </a:ext>
              </a:extLst>
            </p:cNvPr>
            <p:cNvCxnSpPr>
              <a:cxnSpLocks/>
            </p:cNvCxnSpPr>
            <p:nvPr/>
          </p:nvCxnSpPr>
          <p:spPr>
            <a:xfrm>
              <a:off x="8642799" y="2883062"/>
              <a:ext cx="3234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文本框 33">
              <a:extLst>
                <a:ext uri="{FF2B5EF4-FFF2-40B4-BE49-F238E27FC236}">
                  <a16:creationId xmlns:a16="http://schemas.microsoft.com/office/drawing/2014/main" id="{BDAAA6F7-A30E-4298-9C9D-C62B40EBF52E}"/>
                </a:ext>
              </a:extLst>
            </p:cNvPr>
            <p:cNvSpPr txBox="1"/>
            <p:nvPr/>
          </p:nvSpPr>
          <p:spPr>
            <a:xfrm>
              <a:off x="8995663" y="2698396"/>
              <a:ext cx="1589661" cy="369332"/>
            </a:xfrm>
            <a:prstGeom prst="rect">
              <a:avLst/>
            </a:prstGeom>
            <a:noFill/>
          </p:spPr>
          <p:txBody>
            <a:bodyPr wrap="square" rtlCol="0">
              <a:spAutoFit/>
            </a:bodyPr>
            <a:lstStyle/>
            <a:p>
              <a:r>
                <a:rPr lang="en-US" sz="1800" dirty="0">
                  <a:solidFill>
                    <a:srgbClr val="434343"/>
                  </a:solidFill>
                  <a:latin typeface="Calibri"/>
                  <a:cs typeface="Calibri"/>
                </a:rPr>
                <a:t>RAW PM BW</a:t>
              </a:r>
              <a:endParaRPr lang="en-CH" sz="1800" dirty="0">
                <a:solidFill>
                  <a:srgbClr val="434343"/>
                </a:solidFill>
                <a:latin typeface="Calibri"/>
                <a:cs typeface="Calibri"/>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710"/>
    </mc:Choice>
    <mc:Fallback xmlns="">
      <p:transition spd="slow" advTm="207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1897" name="Google Shape;1897;p77"/>
          <p:cNvSpPr txBox="1"/>
          <p:nvPr/>
        </p:nvSpPr>
        <p:spPr>
          <a:xfrm>
            <a:off x="634367" y="1268053"/>
            <a:ext cx="11592300" cy="689700"/>
          </a:xfrm>
          <a:prstGeom prst="rect">
            <a:avLst/>
          </a:prstGeom>
          <a:noFill/>
          <a:ln>
            <a:noFill/>
          </a:ln>
        </p:spPr>
        <p:txBody>
          <a:bodyPr spcFirstLastPara="1" wrap="square" lIns="121900" tIns="121900" rIns="121900" bIns="121900" anchor="t" anchorCtr="0">
            <a:noAutofit/>
          </a:bodyPr>
          <a:lstStyle/>
          <a:p>
            <a:pPr lvl="0">
              <a:lnSpc>
                <a:spcPct val="90000"/>
              </a:lnSpc>
              <a:spcAft>
                <a:spcPts val="2133"/>
              </a:spcAft>
              <a:buSzPts val="2533"/>
            </a:pPr>
            <a:r>
              <a:rPr lang="en-US" sz="2800" dirty="0">
                <a:solidFill>
                  <a:srgbClr val="434343"/>
                </a:solidFill>
                <a:latin typeface="Calibri"/>
                <a:ea typeface="Calibri"/>
                <a:cs typeface="Calibri"/>
                <a:sym typeface="Calibri"/>
              </a:rPr>
              <a:t>Workload:   FIO: each thread writes/reads 2MB data in a private file</a:t>
            </a:r>
          </a:p>
        </p:txBody>
      </p:sp>
      <p:sp>
        <p:nvSpPr>
          <p:cNvPr id="1898" name="Google Shape;1898;p77"/>
          <p:cNvSpPr txBox="1"/>
          <p:nvPr/>
        </p:nvSpPr>
        <p:spPr>
          <a:xfrm>
            <a:off x="248776"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901" name="Google Shape;1901;p77"/>
          <p:cNvSpPr/>
          <p:nvPr/>
        </p:nvSpPr>
        <p:spPr>
          <a:xfrm>
            <a:off x="6328875" y="29374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sp>
        <p:nvSpPr>
          <p:cNvPr id="1902" name="Google Shape;1902;p77"/>
          <p:cNvSpPr/>
          <p:nvPr/>
        </p:nvSpPr>
        <p:spPr>
          <a:xfrm>
            <a:off x="6328875" y="3394625"/>
            <a:ext cx="6332400" cy="1057200"/>
          </a:xfrm>
          <a:prstGeom prst="roundRect">
            <a:avLst>
              <a:gd name="adj" fmla="val 16667"/>
            </a:avLst>
          </a:prstGeom>
          <a:noFill/>
          <a:ln>
            <a:noFill/>
          </a:ln>
        </p:spPr>
        <p:txBody>
          <a:bodyPr spcFirstLastPara="1" wrap="square" lIns="121900" tIns="121900" rIns="121900" bIns="121900" anchor="t" anchorCtr="0">
            <a:noAutofit/>
          </a:bodyPr>
          <a:lstStyle/>
          <a:p>
            <a:pPr marL="609583" marR="0" lvl="0" indent="-491053" algn="l" rtl="0">
              <a:lnSpc>
                <a:spcPct val="100000"/>
              </a:lnSpc>
              <a:spcBef>
                <a:spcPts val="0"/>
              </a:spcBef>
              <a:spcAft>
                <a:spcPts val="0"/>
              </a:spcAft>
              <a:buClr>
                <a:srgbClr val="38761D"/>
              </a:buClr>
              <a:buSzPts val="2300"/>
              <a:buFont typeface="Calibri"/>
              <a:buChar char="●"/>
            </a:pPr>
            <a:endParaRPr sz="2300" b="1" i="0" u="none" strike="noStrike" cap="none" dirty="0">
              <a:solidFill>
                <a:srgbClr val="38761D"/>
              </a:solidFill>
              <a:latin typeface="Calibri"/>
              <a:ea typeface="Calibri"/>
              <a:cs typeface="Calibri"/>
              <a:sym typeface="Calibri"/>
            </a:endParaRPr>
          </a:p>
        </p:txBody>
      </p:sp>
      <p:sp>
        <p:nvSpPr>
          <p:cNvPr id="1903" name="Google Shape;1903;p77"/>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Microbenchmark: FIO</a:t>
            </a:r>
            <a:endParaRPr sz="4800" b="1" dirty="0">
              <a:solidFill>
                <a:srgbClr val="0F3A5D"/>
              </a:solidFill>
              <a:latin typeface="PT Sans Narrow"/>
              <a:ea typeface="PT Sans Narrow"/>
              <a:cs typeface="PT Sans Narrow"/>
              <a:sym typeface="PT Sans Narrow"/>
            </a:endParaRPr>
          </a:p>
        </p:txBody>
      </p:sp>
      <p:graphicFrame>
        <p:nvGraphicFramePr>
          <p:cNvPr id="13" name="Chart 1" title="Chart">
            <a:extLst>
              <a:ext uri="{FF2B5EF4-FFF2-40B4-BE49-F238E27FC236}">
                <a16:creationId xmlns:a16="http://schemas.microsoft.com/office/drawing/2014/main" id="{B0A45BC0-B09F-46FA-8AB2-B0CB6B84CFCB}"/>
              </a:ext>
            </a:extLst>
          </p:cNvPr>
          <p:cNvGraphicFramePr>
            <a:graphicFrameLocks/>
          </p:cNvGraphicFramePr>
          <p:nvPr>
            <p:extLst>
              <p:ext uri="{D42A27DB-BD31-4B8C-83A1-F6EECF244321}">
                <p14:modId xmlns:p14="http://schemas.microsoft.com/office/powerpoint/2010/main" val="4255434297"/>
              </p:ext>
            </p:extLst>
          </p:nvPr>
        </p:nvGraphicFramePr>
        <p:xfrm>
          <a:off x="248776" y="1957753"/>
          <a:ext cx="5472000" cy="4212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Google Shape;1980;p81">
            <a:extLst>
              <a:ext uri="{FF2B5EF4-FFF2-40B4-BE49-F238E27FC236}">
                <a16:creationId xmlns:a16="http://schemas.microsoft.com/office/drawing/2014/main" id="{4B4D98C6-592B-472D-8882-80A318E187E4}"/>
              </a:ext>
            </a:extLst>
          </p:cNvPr>
          <p:cNvCxnSpPr>
            <a:cxnSpLocks/>
          </p:cNvCxnSpPr>
          <p:nvPr/>
        </p:nvCxnSpPr>
        <p:spPr>
          <a:xfrm>
            <a:off x="5399770" y="3149353"/>
            <a:ext cx="0" cy="1717411"/>
          </a:xfrm>
          <a:prstGeom prst="straightConnector1">
            <a:avLst/>
          </a:prstGeom>
          <a:noFill/>
          <a:ln w="44450" cap="flat" cmpd="sng">
            <a:solidFill>
              <a:srgbClr val="009E73"/>
            </a:solidFill>
            <a:prstDash val="solid"/>
            <a:miter lim="800000"/>
            <a:headEnd type="triangle" w="lg" len="lg"/>
            <a:tailEnd type="none" w="lg" len="lg"/>
          </a:ln>
        </p:spPr>
      </p:cxnSp>
      <p:sp>
        <p:nvSpPr>
          <p:cNvPr id="15" name="Google Shape;1981;p81">
            <a:extLst>
              <a:ext uri="{FF2B5EF4-FFF2-40B4-BE49-F238E27FC236}">
                <a16:creationId xmlns:a16="http://schemas.microsoft.com/office/drawing/2014/main" id="{57F3D40C-BB98-419F-9362-5C02EEC23A00}"/>
              </a:ext>
            </a:extLst>
          </p:cNvPr>
          <p:cNvSpPr txBox="1"/>
          <p:nvPr/>
        </p:nvSpPr>
        <p:spPr>
          <a:xfrm>
            <a:off x="4235167" y="3569528"/>
            <a:ext cx="1077303" cy="52322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9E73"/>
                </a:solidFill>
                <a:effectLst/>
                <a:uLnTx/>
                <a:uFillTx/>
                <a:latin typeface="Calibri"/>
                <a:ea typeface="Calibri"/>
                <a:cs typeface="Calibri"/>
                <a:sym typeface="Calibri"/>
              </a:rPr>
              <a:t>24.7x</a:t>
            </a:r>
            <a:endParaRPr kumimoji="0" sz="2400" b="0" i="0" u="none" strike="noStrike" kern="0" cap="none" spc="0" normalizeH="0" baseline="0" noProof="0" dirty="0">
              <a:ln>
                <a:noFill/>
              </a:ln>
              <a:solidFill>
                <a:srgbClr val="009E73"/>
              </a:solidFill>
              <a:effectLst/>
              <a:uLnTx/>
              <a:uFillTx/>
              <a:latin typeface="Calibri"/>
              <a:ea typeface="Calibri"/>
              <a:cs typeface="Calibri"/>
              <a:sym typeface="Calibri"/>
            </a:endParaRPr>
          </a:p>
        </p:txBody>
      </p:sp>
      <p:sp>
        <p:nvSpPr>
          <p:cNvPr id="16" name="Google Shape;1942;p79">
            <a:extLst>
              <a:ext uri="{FF2B5EF4-FFF2-40B4-BE49-F238E27FC236}">
                <a16:creationId xmlns:a16="http://schemas.microsoft.com/office/drawing/2014/main" id="{51B70D58-6EB4-4FF6-87F4-2C34B92A1328}"/>
              </a:ext>
            </a:extLst>
          </p:cNvPr>
          <p:cNvSpPr txBox="1"/>
          <p:nvPr/>
        </p:nvSpPr>
        <p:spPr>
          <a:xfrm>
            <a:off x="2984776" y="1826002"/>
            <a:ext cx="135045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17" name="Google Shape;2713;gccdabf313d_0_2619">
            <a:extLst>
              <a:ext uri="{FF2B5EF4-FFF2-40B4-BE49-F238E27FC236}">
                <a16:creationId xmlns:a16="http://schemas.microsoft.com/office/drawing/2014/main" id="{7A9B6DC1-1E5F-46F6-A7E3-6E7094629D8C}"/>
              </a:ext>
            </a:extLst>
          </p:cNvPr>
          <p:cNvSpPr/>
          <p:nvPr/>
        </p:nvSpPr>
        <p:spPr>
          <a:xfrm>
            <a:off x="6328875" y="1999584"/>
            <a:ext cx="5472000"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Controlled concurrent access</a:t>
            </a:r>
          </a:p>
        </p:txBody>
      </p:sp>
      <p:sp>
        <p:nvSpPr>
          <p:cNvPr id="18" name="Content Placeholder 1">
            <a:extLst>
              <a:ext uri="{FF2B5EF4-FFF2-40B4-BE49-F238E27FC236}">
                <a16:creationId xmlns:a16="http://schemas.microsoft.com/office/drawing/2014/main" id="{5FC3DFA8-F0AA-48D3-9008-89FA8BA30DB5}"/>
              </a:ext>
            </a:extLst>
          </p:cNvPr>
          <p:cNvSpPr txBox="1">
            <a:spLocks/>
          </p:cNvSpPr>
          <p:nvPr/>
        </p:nvSpPr>
        <p:spPr>
          <a:xfrm>
            <a:off x="6328876" y="2525991"/>
            <a:ext cx="5472000" cy="121335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0000"/>
              </a:lnSpc>
              <a:buClrTx/>
              <a:buNone/>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sym typeface="Wingdings" panose="05000000000000000000" pitchFamily="2" charset="2"/>
              </a:rPr>
              <a:t> </a:t>
            </a:r>
            <a:r>
              <a:rPr lang="en-US" dirty="0">
                <a:latin typeface="Calibri" panose="020F0502020204030204" pitchFamily="34" charset="0"/>
                <a:cs typeface="Calibri" panose="020F0502020204030204" pitchFamily="34" charset="0"/>
                <a:sym typeface="Wingdings" panose="05000000000000000000" pitchFamily="2" charset="2"/>
              </a:rPr>
              <a:t>Maximize PM performance within </a:t>
            </a:r>
            <a:br>
              <a:rPr lang="en-US" dirty="0">
                <a:latin typeface="Calibri" panose="020F0502020204030204" pitchFamily="34" charset="0"/>
                <a:cs typeface="Calibri" panose="020F0502020204030204" pitchFamily="34" charset="0"/>
                <a:sym typeface="Wingdings" panose="05000000000000000000" pitchFamily="2" charset="2"/>
              </a:rPr>
            </a:br>
            <a:r>
              <a:rPr lang="en-US" dirty="0">
                <a:latin typeface="Calibri" panose="020F0502020204030204" pitchFamily="34" charset="0"/>
                <a:cs typeface="Calibri" panose="020F0502020204030204" pitchFamily="34" charset="0"/>
                <a:sym typeface="Wingdings" panose="05000000000000000000" pitchFamily="2" charset="2"/>
              </a:rPr>
              <a:t>      one NUMA node</a:t>
            </a:r>
            <a:endParaRPr kumimoji="0" lang="en-US" sz="2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2" name="Google Shape;2713;gccdabf313d_0_2619">
            <a:extLst>
              <a:ext uri="{FF2B5EF4-FFF2-40B4-BE49-F238E27FC236}">
                <a16:creationId xmlns:a16="http://schemas.microsoft.com/office/drawing/2014/main" id="{5A80F3A7-809F-44C2-A8FE-0040269A380F}"/>
              </a:ext>
            </a:extLst>
          </p:cNvPr>
          <p:cNvSpPr/>
          <p:nvPr/>
        </p:nvSpPr>
        <p:spPr>
          <a:xfrm>
            <a:off x="6328875" y="3587775"/>
            <a:ext cx="5472000"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Localized PM access</a:t>
            </a:r>
          </a:p>
        </p:txBody>
      </p:sp>
      <p:sp>
        <p:nvSpPr>
          <p:cNvPr id="23" name="Content Placeholder 1">
            <a:extLst>
              <a:ext uri="{FF2B5EF4-FFF2-40B4-BE49-F238E27FC236}">
                <a16:creationId xmlns:a16="http://schemas.microsoft.com/office/drawing/2014/main" id="{37835DDF-63D3-4F2F-9576-C67D053E8615}"/>
              </a:ext>
            </a:extLst>
          </p:cNvPr>
          <p:cNvSpPr txBox="1">
            <a:spLocks/>
          </p:cNvSpPr>
          <p:nvPr/>
        </p:nvSpPr>
        <p:spPr>
          <a:xfrm>
            <a:off x="6328875" y="4205307"/>
            <a:ext cx="5472000" cy="92554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Tx/>
              <a:buNone/>
            </a:pPr>
            <a: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Minimize PM NUMA impact across</a:t>
            </a:r>
            <a:b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br>
            <a:r>
              <a:rPr kumimoji="0" lang="en-US" b="0" i="0" u="none" strike="noStrike" kern="1200" cap="none" spc="0" normalizeH="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NUMA nodes</a:t>
            </a:r>
            <a:endParaRPr kumimoji="0" lang="en-US"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24" name="Google Shape;2713;gccdabf313d_0_2619">
            <a:extLst>
              <a:ext uri="{FF2B5EF4-FFF2-40B4-BE49-F238E27FC236}">
                <a16:creationId xmlns:a16="http://schemas.microsoft.com/office/drawing/2014/main" id="{CDFD50E5-B0A3-4310-9606-BF95F9FFF1D4}"/>
              </a:ext>
            </a:extLst>
          </p:cNvPr>
          <p:cNvSpPr/>
          <p:nvPr/>
        </p:nvSpPr>
        <p:spPr>
          <a:xfrm>
            <a:off x="6328875" y="5130853"/>
            <a:ext cx="5472000"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Clr>
                <a:srgbClr val="000000"/>
              </a:buClr>
              <a:buSzPts val="3600"/>
            </a:pPr>
            <a:r>
              <a:rPr lang="en-US" sz="2800" dirty="0">
                <a:solidFill>
                  <a:schemeClr val="lt1"/>
                </a:solidFill>
                <a:latin typeface="Calibri" panose="020F0502020204030204" pitchFamily="34" charset="0"/>
                <a:cs typeface="Calibri" panose="020F0502020204030204" pitchFamily="34" charset="0"/>
                <a:sym typeface="Book Antiqua"/>
              </a:rPr>
              <a:t>Parallel PM access</a:t>
            </a:r>
          </a:p>
        </p:txBody>
      </p:sp>
      <p:sp>
        <p:nvSpPr>
          <p:cNvPr id="25" name="Content Placeholder 1">
            <a:extLst>
              <a:ext uri="{FF2B5EF4-FFF2-40B4-BE49-F238E27FC236}">
                <a16:creationId xmlns:a16="http://schemas.microsoft.com/office/drawing/2014/main" id="{B89565A8-7061-4222-993E-7E99CEF540A3}"/>
              </a:ext>
            </a:extLst>
          </p:cNvPr>
          <p:cNvSpPr txBox="1">
            <a:spLocks/>
          </p:cNvSpPr>
          <p:nvPr/>
        </p:nvSpPr>
        <p:spPr>
          <a:xfrm>
            <a:off x="6328875" y="5680252"/>
            <a:ext cx="4720681" cy="104412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Tx/>
              <a:buNone/>
            </a:pPr>
            <a: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b="0"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rPr>
              <a:t>Efficiently utilize </a:t>
            </a:r>
            <a: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aggregated PM</a:t>
            </a:r>
            <a:b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br>
            <a:r>
              <a:rPr kumimoji="0" lang="en-US" b="0" i="0" u="none" strike="noStrike" kern="1200" cap="none" spc="0" normalizeH="0" noProof="0" dirty="0">
                <a:ln>
                  <a:noFill/>
                </a:ln>
                <a:solidFill>
                  <a:prstClr val="black"/>
                </a:solidFill>
                <a:effectLst/>
                <a:uLnTx/>
                <a:uFillTx/>
                <a:latin typeface="Calibri" panose="020F0502020204030204" pitchFamily="34" charset="0"/>
                <a:cs typeface="Calibri" panose="020F0502020204030204" pitchFamily="34" charset="0"/>
              </a:rPr>
              <a:t>     </a:t>
            </a:r>
            <a:r>
              <a:rPr kumimoji="0" lang="en-US"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bandwidth</a:t>
            </a:r>
            <a:endParaRPr kumimoji="0" lang="en-US"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cxnSp>
        <p:nvCxnSpPr>
          <p:cNvPr id="27" name="Google Shape;1980;p81">
            <a:extLst>
              <a:ext uri="{FF2B5EF4-FFF2-40B4-BE49-F238E27FC236}">
                <a16:creationId xmlns:a16="http://schemas.microsoft.com/office/drawing/2014/main" id="{903E00A8-9E8B-4668-8FD0-90CB80A00F09}"/>
              </a:ext>
            </a:extLst>
          </p:cNvPr>
          <p:cNvCxnSpPr>
            <a:cxnSpLocks/>
          </p:cNvCxnSpPr>
          <p:nvPr/>
        </p:nvCxnSpPr>
        <p:spPr>
          <a:xfrm>
            <a:off x="2748622" y="3283137"/>
            <a:ext cx="0" cy="1397575"/>
          </a:xfrm>
          <a:prstGeom prst="straightConnector1">
            <a:avLst/>
          </a:prstGeom>
          <a:noFill/>
          <a:ln w="44450" cap="flat" cmpd="sng">
            <a:solidFill>
              <a:srgbClr val="009E73"/>
            </a:solidFill>
            <a:prstDash val="solid"/>
            <a:miter lim="800000"/>
            <a:headEnd type="triangle" w="lg" len="lg"/>
            <a:tailEnd type="none" w="lg" len="lg"/>
          </a:ln>
        </p:spPr>
      </p:cxnSp>
      <p:sp>
        <p:nvSpPr>
          <p:cNvPr id="29" name="Content Placeholder 1">
            <a:extLst>
              <a:ext uri="{FF2B5EF4-FFF2-40B4-BE49-F238E27FC236}">
                <a16:creationId xmlns:a16="http://schemas.microsoft.com/office/drawing/2014/main" id="{E4636E72-BD2D-4E84-AD39-2305B74F3571}"/>
              </a:ext>
            </a:extLst>
          </p:cNvPr>
          <p:cNvSpPr txBox="1">
            <a:spLocks/>
          </p:cNvSpPr>
          <p:nvPr/>
        </p:nvSpPr>
        <p:spPr>
          <a:xfrm>
            <a:off x="2723738" y="3904650"/>
            <a:ext cx="1350456" cy="52318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2200"/>
              </a:spcBef>
              <a:buFont typeface="Arial" panose="020B0604020202020204" pitchFamily="34" charset="0"/>
              <a:buChar char="•"/>
              <a:defRPr sz="24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110000"/>
              </a:lnSpc>
              <a:spcBef>
                <a:spcPts val="500"/>
              </a:spcBef>
              <a:buFont typeface="Arial" panose="020B0604020202020204" pitchFamily="34" charset="0"/>
              <a:buChar char="•"/>
              <a:defRPr sz="20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11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PT Sans" panose="020B0503020203020204"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00000"/>
              </a:lnSpc>
              <a:buClrTx/>
              <a:buNone/>
            </a:pPr>
            <a:r>
              <a:rPr lang="en-US" dirty="0">
                <a:solidFill>
                  <a:srgbClr val="009E73"/>
                </a:solidFill>
                <a:latin typeface="Calibri" panose="020F0502020204030204" pitchFamily="34" charset="0"/>
                <a:cs typeface="Calibri" panose="020F0502020204030204" pitchFamily="34" charset="0"/>
              </a:rPr>
              <a:t>Max TP</a:t>
            </a:r>
            <a:endParaRPr kumimoji="0" lang="en-US" b="1" i="0" u="none" strike="noStrike" kern="1200" cap="none" spc="0" normalizeH="0" baseline="0" noProof="0" dirty="0">
              <a:ln>
                <a:noFill/>
              </a:ln>
              <a:solidFill>
                <a:srgbClr val="009E73"/>
              </a:solidFill>
              <a:effectLst/>
              <a:uLnTx/>
              <a:uFillTx/>
              <a:latin typeface="Calibri" panose="020F0502020204030204" pitchFamily="34" charset="0"/>
              <a:cs typeface="Calibri" panose="020F0502020204030204" pitchFamily="34" charset="0"/>
            </a:endParaRPr>
          </a:p>
        </p:txBody>
      </p:sp>
      <p:sp>
        <p:nvSpPr>
          <p:cNvPr id="20" name="椭圆 13">
            <a:extLst>
              <a:ext uri="{FF2B5EF4-FFF2-40B4-BE49-F238E27FC236}">
                <a16:creationId xmlns:a16="http://schemas.microsoft.com/office/drawing/2014/main" id="{0DD98A0F-0747-4DE6-82F9-9D63CA6E889D}"/>
              </a:ext>
            </a:extLst>
          </p:cNvPr>
          <p:cNvSpPr/>
          <p:nvPr/>
        </p:nvSpPr>
        <p:spPr>
          <a:xfrm rot="5400000">
            <a:off x="2491263" y="2736928"/>
            <a:ext cx="464949" cy="715375"/>
          </a:xfrm>
          <a:prstGeom prst="ellipse">
            <a:avLst/>
          </a:prstGeom>
          <a:noFill/>
          <a:ln w="38100">
            <a:solidFill>
              <a:srgbClr val="009E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Google Shape;1322;p60">
            <a:extLst>
              <a:ext uri="{FF2B5EF4-FFF2-40B4-BE49-F238E27FC236}">
                <a16:creationId xmlns:a16="http://schemas.microsoft.com/office/drawing/2014/main" id="{EC1D6AF6-19D9-40F4-BF6B-56A6B10C7D39}"/>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latin typeface="Calibri" panose="020F0502020204030204" pitchFamily="34" charset="0"/>
                <a:cs typeface="Calibri" panose="020F0502020204030204" pitchFamily="34" charset="0"/>
              </a:rPr>
              <a:t>38</a:t>
            </a:fld>
            <a:endParaRPr dirty="0">
              <a:solidFill>
                <a:schemeClr val="tx1"/>
              </a:solidFill>
              <a:latin typeface="Calibri" panose="020F0502020204030204" pitchFamily="34" charset="0"/>
              <a:cs typeface="Calibri" panose="020F0502020204030204" pitchFamily="34" charset="0"/>
            </a:endParaRPr>
          </a:p>
        </p:txBody>
      </p:sp>
      <p:grpSp>
        <p:nvGrpSpPr>
          <p:cNvPr id="26" name="Group 25">
            <a:extLst>
              <a:ext uri="{FF2B5EF4-FFF2-40B4-BE49-F238E27FC236}">
                <a16:creationId xmlns:a16="http://schemas.microsoft.com/office/drawing/2014/main" id="{EEDC5B13-2FCD-4817-894F-B5D44CBAD77F}"/>
              </a:ext>
            </a:extLst>
          </p:cNvPr>
          <p:cNvGrpSpPr/>
          <p:nvPr/>
        </p:nvGrpSpPr>
        <p:grpSpPr>
          <a:xfrm>
            <a:off x="1389923" y="2537799"/>
            <a:ext cx="1819013" cy="369332"/>
            <a:chOff x="2106828" y="1875738"/>
            <a:chExt cx="1819013" cy="369332"/>
          </a:xfrm>
        </p:grpSpPr>
        <p:sp>
          <p:nvSpPr>
            <p:cNvPr id="28" name="文本框 31">
              <a:extLst>
                <a:ext uri="{FF2B5EF4-FFF2-40B4-BE49-F238E27FC236}">
                  <a16:creationId xmlns:a16="http://schemas.microsoft.com/office/drawing/2014/main" id="{CE42624C-8592-465A-98C1-393DC89D9E6A}"/>
                </a:ext>
              </a:extLst>
            </p:cNvPr>
            <p:cNvSpPr txBox="1"/>
            <p:nvPr/>
          </p:nvSpPr>
          <p:spPr>
            <a:xfrm>
              <a:off x="2619317" y="1875738"/>
              <a:ext cx="1306524" cy="369332"/>
            </a:xfrm>
            <a:prstGeom prst="rect">
              <a:avLst/>
            </a:prstGeom>
            <a:noFill/>
          </p:spPr>
          <p:txBody>
            <a:bodyPr wrap="square" rtlCol="0">
              <a:spAutoFit/>
            </a:bodyPr>
            <a:lstStyle/>
            <a:p>
              <a:r>
                <a:rPr lang="en-US" sz="1800" dirty="0" err="1">
                  <a:solidFill>
                    <a:srgbClr val="434343"/>
                  </a:solidFill>
                  <a:latin typeface="Calibri"/>
                  <a:cs typeface="Calibri"/>
                </a:rPr>
                <a:t>OdinFS</a:t>
              </a:r>
              <a:endParaRPr lang="en-CH" sz="1600" dirty="0">
                <a:solidFill>
                  <a:srgbClr val="434343"/>
                </a:solidFill>
                <a:latin typeface="Calibri"/>
                <a:cs typeface="Calibri"/>
              </a:endParaRPr>
            </a:p>
          </p:txBody>
        </p:sp>
        <p:grpSp>
          <p:nvGrpSpPr>
            <p:cNvPr id="30" name="Group 29">
              <a:extLst>
                <a:ext uri="{FF2B5EF4-FFF2-40B4-BE49-F238E27FC236}">
                  <a16:creationId xmlns:a16="http://schemas.microsoft.com/office/drawing/2014/main" id="{7281EF83-110B-4AD4-B401-9A310A8B5EB3}"/>
                </a:ext>
              </a:extLst>
            </p:cNvPr>
            <p:cNvGrpSpPr/>
            <p:nvPr/>
          </p:nvGrpSpPr>
          <p:grpSpPr>
            <a:xfrm>
              <a:off x="2106828" y="1987252"/>
              <a:ext cx="512489" cy="146304"/>
              <a:chOff x="5857417" y="5828962"/>
              <a:chExt cx="512489" cy="146304"/>
            </a:xfrm>
          </p:grpSpPr>
          <p:cxnSp>
            <p:nvCxnSpPr>
              <p:cNvPr id="31" name="直接连接符 30">
                <a:extLst>
                  <a:ext uri="{FF2B5EF4-FFF2-40B4-BE49-F238E27FC236}">
                    <a16:creationId xmlns:a16="http://schemas.microsoft.com/office/drawing/2014/main" id="{72F142BB-844F-441F-ACBE-3214D811225A}"/>
                  </a:ext>
                </a:extLst>
              </p:cNvPr>
              <p:cNvCxnSpPr>
                <a:cxnSpLocks/>
                <a:endCxn id="28" idx="1"/>
              </p:cNvCxnSpPr>
              <p:nvPr/>
            </p:nvCxnSpPr>
            <p:spPr>
              <a:xfrm flipV="1">
                <a:off x="5857417" y="5902114"/>
                <a:ext cx="512489" cy="82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3BC6E3C-5543-4D3D-948F-39150035FDE9}"/>
                  </a:ext>
                </a:extLst>
              </p:cNvPr>
              <p:cNvSpPr/>
              <p:nvPr/>
            </p:nvSpPr>
            <p:spPr>
              <a:xfrm>
                <a:off x="6040509" y="5828962"/>
                <a:ext cx="146304" cy="146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67088D15-C681-4811-8C89-865E5E24207A}"/>
              </a:ext>
            </a:extLst>
          </p:cNvPr>
          <p:cNvGrpSpPr/>
          <p:nvPr/>
        </p:nvGrpSpPr>
        <p:grpSpPr>
          <a:xfrm>
            <a:off x="2896163" y="2513730"/>
            <a:ext cx="1877655" cy="369332"/>
            <a:chOff x="3852689" y="1860349"/>
            <a:chExt cx="1877655" cy="369332"/>
          </a:xfrm>
        </p:grpSpPr>
        <p:sp>
          <p:nvSpPr>
            <p:cNvPr id="34" name="文本框 29">
              <a:extLst>
                <a:ext uri="{FF2B5EF4-FFF2-40B4-BE49-F238E27FC236}">
                  <a16:creationId xmlns:a16="http://schemas.microsoft.com/office/drawing/2014/main" id="{9F380523-910D-4291-82A3-5D81F97DE190}"/>
                </a:ext>
              </a:extLst>
            </p:cNvPr>
            <p:cNvSpPr txBox="1"/>
            <p:nvPr/>
          </p:nvSpPr>
          <p:spPr>
            <a:xfrm>
              <a:off x="4342559" y="1860349"/>
              <a:ext cx="1387785"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grpSp>
          <p:nvGrpSpPr>
            <p:cNvPr id="35" name="Group 34">
              <a:extLst>
                <a:ext uri="{FF2B5EF4-FFF2-40B4-BE49-F238E27FC236}">
                  <a16:creationId xmlns:a16="http://schemas.microsoft.com/office/drawing/2014/main" id="{735D2619-9E47-42E9-93FD-B040B566226C}"/>
                </a:ext>
              </a:extLst>
            </p:cNvPr>
            <p:cNvGrpSpPr/>
            <p:nvPr/>
          </p:nvGrpSpPr>
          <p:grpSpPr>
            <a:xfrm>
              <a:off x="3852689" y="1987252"/>
              <a:ext cx="450024" cy="146304"/>
              <a:chOff x="5857417" y="6084275"/>
              <a:chExt cx="450024" cy="146304"/>
            </a:xfrm>
          </p:grpSpPr>
          <p:cxnSp>
            <p:nvCxnSpPr>
              <p:cNvPr id="36" name="直接连接符 28">
                <a:extLst>
                  <a:ext uri="{FF2B5EF4-FFF2-40B4-BE49-F238E27FC236}">
                    <a16:creationId xmlns:a16="http://schemas.microsoft.com/office/drawing/2014/main" id="{ADD041A3-90BA-4482-A7C9-CA7244779F25}"/>
                  </a:ext>
                </a:extLst>
              </p:cNvPr>
              <p:cNvCxnSpPr>
                <a:cxnSpLocks/>
              </p:cNvCxnSpPr>
              <p:nvPr/>
            </p:nvCxnSpPr>
            <p:spPr>
              <a:xfrm>
                <a:off x="5857417" y="6168314"/>
                <a:ext cx="45002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Diamond 36">
                <a:extLst>
                  <a:ext uri="{FF2B5EF4-FFF2-40B4-BE49-F238E27FC236}">
                    <a16:creationId xmlns:a16="http://schemas.microsoft.com/office/drawing/2014/main" id="{0512A736-D416-4D7E-A7FB-F64369276CDF}"/>
                  </a:ext>
                </a:extLst>
              </p:cNvPr>
              <p:cNvSpPr/>
              <p:nvPr/>
            </p:nvSpPr>
            <p:spPr>
              <a:xfrm>
                <a:off x="6022848"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3718245590"/>
      </p:ext>
    </p:extLst>
  </p:cSld>
  <p:clrMapOvr>
    <a:masterClrMapping/>
  </p:clrMapOvr>
  <mc:AlternateContent xmlns:mc="http://schemas.openxmlformats.org/markup-compatibility/2006" xmlns:p14="http://schemas.microsoft.com/office/powerpoint/2010/main">
    <mc:Choice Requires="p14">
      <p:transition spd="slow" p14:dur="2000" advTm="41236"/>
    </mc:Choice>
    <mc:Fallback xmlns="">
      <p:transition spd="slow" advTm="41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animBg="1"/>
      <p:bldP spid="25" grpId="0"/>
      <p:bldP spid="29" grpId="0"/>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32"/>
        <p:cNvGrpSpPr/>
        <p:nvPr/>
      </p:nvGrpSpPr>
      <p:grpSpPr>
        <a:xfrm>
          <a:off x="0" y="0"/>
          <a:ext cx="0" cy="0"/>
          <a:chOff x="0" y="0"/>
          <a:chExt cx="0" cy="0"/>
        </a:xfrm>
      </p:grpSpPr>
      <p:sp>
        <p:nvSpPr>
          <p:cNvPr id="1941" name="Google Shape;1941;p79"/>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err="1">
                <a:ln>
                  <a:noFill/>
                </a:ln>
                <a:solidFill>
                  <a:srgbClr val="0F3A5D"/>
                </a:solidFill>
                <a:effectLst/>
                <a:uLnTx/>
                <a:uFillTx/>
                <a:latin typeface="PT Sans Narrow"/>
                <a:ea typeface="PT Sans Narrow"/>
                <a:cs typeface="PT Sans Narrow"/>
                <a:sym typeface="PT Sans Narrow"/>
              </a:rPr>
              <a:t>Macrobenchmark</a:t>
            </a:r>
            <a:r>
              <a:rPr kumimoji="0" lang="en-US" sz="4800" b="1" i="0" u="none" strike="noStrike" kern="0" cap="none" spc="0" normalizeH="0" baseline="0" noProof="0" dirty="0">
                <a:ln>
                  <a:noFill/>
                </a:ln>
                <a:solidFill>
                  <a:srgbClr val="0F3A5D"/>
                </a:solidFill>
                <a:effectLst/>
                <a:uLnTx/>
                <a:uFillTx/>
                <a:latin typeface="PT Sans Narrow"/>
                <a:ea typeface="PT Sans Narrow"/>
                <a:cs typeface="PT Sans Narrow"/>
                <a:sym typeface="PT Sans Narrow"/>
              </a:rPr>
              <a:t>: </a:t>
            </a:r>
            <a:r>
              <a:rPr kumimoji="0" lang="en-US" sz="4800" b="1" i="0" u="none" strike="noStrike" kern="0" cap="none" spc="0" normalizeH="0" baseline="0" noProof="0" dirty="0" err="1">
                <a:ln>
                  <a:noFill/>
                </a:ln>
                <a:solidFill>
                  <a:srgbClr val="0F3A5D"/>
                </a:solidFill>
                <a:effectLst/>
                <a:uLnTx/>
                <a:uFillTx/>
                <a:latin typeface="PT Sans Narrow"/>
                <a:ea typeface="PT Sans Narrow"/>
                <a:cs typeface="PT Sans Narrow"/>
                <a:sym typeface="PT Sans Narrow"/>
              </a:rPr>
              <a:t>Filebench</a:t>
            </a:r>
            <a:endParaRPr kumimoji="0" sz="4800" b="1" i="0" u="none" strike="noStrike" kern="0" cap="none" spc="0" normalizeH="0" baseline="0" noProof="0" dirty="0">
              <a:ln>
                <a:noFill/>
              </a:ln>
              <a:solidFill>
                <a:srgbClr val="0F3A5D"/>
              </a:solidFill>
              <a:effectLst/>
              <a:uLnTx/>
              <a:uFillTx/>
              <a:latin typeface="PT Sans Narrow"/>
              <a:ea typeface="PT Sans Narrow"/>
              <a:cs typeface="PT Sans Narrow"/>
              <a:sym typeface="PT Sans Narrow"/>
            </a:endParaRPr>
          </a:p>
        </p:txBody>
      </p:sp>
      <p:sp>
        <p:nvSpPr>
          <p:cNvPr id="1942" name="Google Shape;1942;p79"/>
          <p:cNvSpPr txBox="1"/>
          <p:nvPr/>
        </p:nvSpPr>
        <p:spPr>
          <a:xfrm>
            <a:off x="1766646" y="1287482"/>
            <a:ext cx="420684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Fileserver (write-intensive)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1943" name="Google Shape;1943;p79"/>
          <p:cNvSpPr txBox="1"/>
          <p:nvPr/>
        </p:nvSpPr>
        <p:spPr>
          <a:xfrm>
            <a:off x="7550323" y="1287482"/>
            <a:ext cx="4308018"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Webserver (read-intensive)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graphicFrame>
        <p:nvGraphicFramePr>
          <p:cNvPr id="13" name="Chart 12" title="Chart">
            <a:extLst>
              <a:ext uri="{FF2B5EF4-FFF2-40B4-BE49-F238E27FC236}">
                <a16:creationId xmlns:a16="http://schemas.microsoft.com/office/drawing/2014/main" id="{A95FC7F2-B9FF-4475-A079-84742237EF89}"/>
              </a:ext>
            </a:extLst>
          </p:cNvPr>
          <p:cNvGraphicFramePr>
            <a:graphicFrameLocks/>
          </p:cNvGraphicFramePr>
          <p:nvPr>
            <p:extLst/>
          </p:nvPr>
        </p:nvGraphicFramePr>
        <p:xfrm>
          <a:off x="501494" y="1822624"/>
          <a:ext cx="5472000" cy="4212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title="Chart">
            <a:extLst>
              <a:ext uri="{FF2B5EF4-FFF2-40B4-BE49-F238E27FC236}">
                <a16:creationId xmlns:a16="http://schemas.microsoft.com/office/drawing/2014/main" id="{EC5EC46A-F2BD-493B-8236-AC03A589D795}"/>
              </a:ext>
            </a:extLst>
          </p:cNvPr>
          <p:cNvGraphicFramePr>
            <a:graphicFrameLocks/>
          </p:cNvGraphicFramePr>
          <p:nvPr>
            <p:extLst>
              <p:ext uri="{D42A27DB-BD31-4B8C-83A1-F6EECF244321}">
                <p14:modId xmlns:p14="http://schemas.microsoft.com/office/powerpoint/2010/main" val="3738292865"/>
              </p:ext>
            </p:extLst>
          </p:nvPr>
        </p:nvGraphicFramePr>
        <p:xfrm>
          <a:off x="6309114" y="1822624"/>
          <a:ext cx="5472000" cy="4212000"/>
        </p:xfrm>
        <a:graphic>
          <a:graphicData uri="http://schemas.openxmlformats.org/drawingml/2006/chart">
            <c:chart xmlns:c="http://schemas.openxmlformats.org/drawingml/2006/chart" xmlns:r="http://schemas.openxmlformats.org/officeDocument/2006/relationships" r:id="rId5"/>
          </a:graphicData>
        </a:graphic>
      </p:graphicFrame>
      <p:cxnSp>
        <p:nvCxnSpPr>
          <p:cNvPr id="8" name="Google Shape;1980;p81">
            <a:extLst>
              <a:ext uri="{FF2B5EF4-FFF2-40B4-BE49-F238E27FC236}">
                <a16:creationId xmlns:a16="http://schemas.microsoft.com/office/drawing/2014/main" id="{C0F19952-7F7D-4CAA-917A-6A75B779A0A3}"/>
              </a:ext>
            </a:extLst>
          </p:cNvPr>
          <p:cNvCxnSpPr>
            <a:cxnSpLocks/>
          </p:cNvCxnSpPr>
          <p:nvPr/>
        </p:nvCxnSpPr>
        <p:spPr>
          <a:xfrm>
            <a:off x="5690205" y="2538977"/>
            <a:ext cx="0" cy="2139349"/>
          </a:xfrm>
          <a:prstGeom prst="straightConnector1">
            <a:avLst/>
          </a:prstGeom>
          <a:noFill/>
          <a:ln w="44450" cap="flat" cmpd="sng">
            <a:solidFill>
              <a:srgbClr val="009E73"/>
            </a:solidFill>
            <a:prstDash val="solid"/>
            <a:miter lim="800000"/>
            <a:headEnd type="triangle" w="lg" len="lg"/>
            <a:tailEnd type="none" w="lg" len="lg"/>
          </a:ln>
        </p:spPr>
      </p:cxnSp>
      <p:sp>
        <p:nvSpPr>
          <p:cNvPr id="9" name="Google Shape;1981;p81">
            <a:extLst>
              <a:ext uri="{FF2B5EF4-FFF2-40B4-BE49-F238E27FC236}">
                <a16:creationId xmlns:a16="http://schemas.microsoft.com/office/drawing/2014/main" id="{7328284C-4021-4C91-A1E5-47D1A08F1F9A}"/>
              </a:ext>
            </a:extLst>
          </p:cNvPr>
          <p:cNvSpPr txBox="1"/>
          <p:nvPr/>
        </p:nvSpPr>
        <p:spPr>
          <a:xfrm>
            <a:off x="4525350" y="3429000"/>
            <a:ext cx="1077303" cy="52322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9E73"/>
                </a:solidFill>
                <a:effectLst/>
                <a:uLnTx/>
                <a:uFillTx/>
                <a:latin typeface="Calibri"/>
                <a:ea typeface="Calibri"/>
                <a:cs typeface="Calibri"/>
                <a:sym typeface="Calibri"/>
              </a:rPr>
              <a:t>25.3x</a:t>
            </a:r>
            <a:endParaRPr kumimoji="0" sz="2400" b="0" i="0" u="none" strike="noStrike" kern="0" cap="none" spc="0" normalizeH="0" baseline="0" noProof="0" dirty="0">
              <a:ln>
                <a:noFill/>
              </a:ln>
              <a:solidFill>
                <a:srgbClr val="009E73"/>
              </a:solidFill>
              <a:effectLst/>
              <a:uLnTx/>
              <a:uFillTx/>
              <a:latin typeface="Calibri"/>
              <a:ea typeface="Calibri"/>
              <a:cs typeface="Calibri"/>
              <a:sym typeface="Calibri"/>
            </a:endParaRPr>
          </a:p>
        </p:txBody>
      </p:sp>
      <p:cxnSp>
        <p:nvCxnSpPr>
          <p:cNvPr id="12" name="Google Shape;1980;p81">
            <a:extLst>
              <a:ext uri="{FF2B5EF4-FFF2-40B4-BE49-F238E27FC236}">
                <a16:creationId xmlns:a16="http://schemas.microsoft.com/office/drawing/2014/main" id="{BA893F9F-BED4-4643-9F0F-0C620156938D}"/>
              </a:ext>
            </a:extLst>
          </p:cNvPr>
          <p:cNvCxnSpPr>
            <a:cxnSpLocks/>
          </p:cNvCxnSpPr>
          <p:nvPr/>
        </p:nvCxnSpPr>
        <p:spPr>
          <a:xfrm>
            <a:off x="11470500" y="2776437"/>
            <a:ext cx="0" cy="652563"/>
          </a:xfrm>
          <a:prstGeom prst="straightConnector1">
            <a:avLst/>
          </a:prstGeom>
          <a:noFill/>
          <a:ln w="44450" cap="flat" cmpd="sng">
            <a:solidFill>
              <a:srgbClr val="009E73"/>
            </a:solidFill>
            <a:prstDash val="solid"/>
            <a:miter lim="800000"/>
            <a:headEnd type="triangle" w="lg" len="lg"/>
            <a:tailEnd type="none" w="lg" len="lg"/>
          </a:ln>
        </p:spPr>
      </p:cxnSp>
      <p:sp>
        <p:nvSpPr>
          <p:cNvPr id="14" name="Google Shape;1981;p81">
            <a:extLst>
              <a:ext uri="{FF2B5EF4-FFF2-40B4-BE49-F238E27FC236}">
                <a16:creationId xmlns:a16="http://schemas.microsoft.com/office/drawing/2014/main" id="{0C4A2708-1E49-475F-9D77-E5880642D707}"/>
              </a:ext>
            </a:extLst>
          </p:cNvPr>
          <p:cNvSpPr txBox="1"/>
          <p:nvPr/>
        </p:nvSpPr>
        <p:spPr>
          <a:xfrm>
            <a:off x="10361015" y="2847314"/>
            <a:ext cx="1077303" cy="52322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dirty="0">
                <a:ln>
                  <a:noFill/>
                </a:ln>
                <a:solidFill>
                  <a:srgbClr val="009E73"/>
                </a:solidFill>
                <a:effectLst/>
                <a:uLnTx/>
                <a:uFillTx/>
                <a:latin typeface="Calibri"/>
                <a:ea typeface="Calibri"/>
                <a:cs typeface="Calibri"/>
                <a:sym typeface="Calibri"/>
              </a:rPr>
              <a:t>1.6x</a:t>
            </a:r>
            <a:endParaRPr kumimoji="0" sz="2400" b="0" i="0" u="none" strike="noStrike" kern="0" cap="none" spc="0" normalizeH="0" baseline="0" noProof="0" dirty="0">
              <a:ln>
                <a:noFill/>
              </a:ln>
              <a:solidFill>
                <a:srgbClr val="009E73"/>
              </a:solidFill>
              <a:effectLst/>
              <a:uLnTx/>
              <a:uFillTx/>
              <a:latin typeface="Calibri"/>
              <a:ea typeface="Calibri"/>
              <a:cs typeface="Calibri"/>
              <a:sym typeface="Calibri"/>
            </a:endParaRPr>
          </a:p>
        </p:txBody>
      </p:sp>
      <p:sp>
        <p:nvSpPr>
          <p:cNvPr id="15" name="Google Shape;1898;p77">
            <a:extLst>
              <a:ext uri="{FF2B5EF4-FFF2-40B4-BE49-F238E27FC236}">
                <a16:creationId xmlns:a16="http://schemas.microsoft.com/office/drawing/2014/main" id="{4C0B9217-FFF9-4FFD-BFB4-85F714B16E53}"/>
              </a:ext>
            </a:extLst>
          </p:cNvPr>
          <p:cNvSpPr txBox="1"/>
          <p:nvPr/>
        </p:nvSpPr>
        <p:spPr>
          <a:xfrm>
            <a:off x="336912" y="6077933"/>
            <a:ext cx="3827464" cy="281348"/>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33"/>
              <a:buFont typeface="Arial"/>
              <a:buNone/>
            </a:pPr>
            <a:r>
              <a:rPr lang="en-US" sz="2000" b="0" i="0" u="none" strike="noStrike" cap="none" dirty="0">
                <a:solidFill>
                  <a:srgbClr val="666666"/>
                </a:solidFill>
                <a:latin typeface="Calibri"/>
                <a:ea typeface="Calibri"/>
                <a:cs typeface="Calibri"/>
                <a:sym typeface="Calibri"/>
              </a:rPr>
              <a:t>Setup: 224-core/8-socket machine</a:t>
            </a:r>
            <a:endParaRPr sz="2000" b="0" i="0" u="none" strike="noStrike" cap="none" dirty="0">
              <a:solidFill>
                <a:srgbClr val="666666"/>
              </a:solidFill>
              <a:latin typeface="Calibri"/>
              <a:ea typeface="Calibri"/>
              <a:cs typeface="Calibri"/>
              <a:sym typeface="Calibri"/>
            </a:endParaRPr>
          </a:p>
        </p:txBody>
      </p:sp>
      <p:sp>
        <p:nvSpPr>
          <p:cNvPr id="17" name="Google Shape;1322;p60">
            <a:extLst>
              <a:ext uri="{FF2B5EF4-FFF2-40B4-BE49-F238E27FC236}">
                <a16:creationId xmlns:a16="http://schemas.microsoft.com/office/drawing/2014/main" id="{F70CCC07-2BE7-45D2-93C5-620428C7AD33}"/>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sz="1400">
                <a:solidFill>
                  <a:schemeClr val="tx1"/>
                </a:solidFill>
                <a:latin typeface="Calibri" panose="020F0502020204030204" pitchFamily="34" charset="0"/>
                <a:cs typeface="Calibri" panose="020F0502020204030204" pitchFamily="34" charset="0"/>
              </a:rPr>
              <a:t>39</a:t>
            </a:fld>
            <a:endParaRPr dirty="0">
              <a:solidFill>
                <a:schemeClr val="tx1"/>
              </a:solidFill>
              <a:latin typeface="Calibri" panose="020F0502020204030204" pitchFamily="34" charset="0"/>
              <a:cs typeface="Calibri" panose="020F0502020204030204" pitchFamily="34" charset="0"/>
            </a:endParaRPr>
          </a:p>
        </p:txBody>
      </p:sp>
      <p:grpSp>
        <p:nvGrpSpPr>
          <p:cNvPr id="35" name="Group 34">
            <a:extLst>
              <a:ext uri="{FF2B5EF4-FFF2-40B4-BE49-F238E27FC236}">
                <a16:creationId xmlns:a16="http://schemas.microsoft.com/office/drawing/2014/main" id="{55EEA808-3967-45BB-9C35-31AF1DF1AE96}"/>
              </a:ext>
            </a:extLst>
          </p:cNvPr>
          <p:cNvGrpSpPr/>
          <p:nvPr/>
        </p:nvGrpSpPr>
        <p:grpSpPr>
          <a:xfrm>
            <a:off x="1766646" y="1774139"/>
            <a:ext cx="1819013" cy="369332"/>
            <a:chOff x="2106828" y="1875738"/>
            <a:chExt cx="1819013" cy="369332"/>
          </a:xfrm>
        </p:grpSpPr>
        <p:sp>
          <p:nvSpPr>
            <p:cNvPr id="36" name="文本框 31">
              <a:extLst>
                <a:ext uri="{FF2B5EF4-FFF2-40B4-BE49-F238E27FC236}">
                  <a16:creationId xmlns:a16="http://schemas.microsoft.com/office/drawing/2014/main" id="{FB24E033-D845-41F1-8A27-D6A518DA5639}"/>
                </a:ext>
              </a:extLst>
            </p:cNvPr>
            <p:cNvSpPr txBox="1"/>
            <p:nvPr/>
          </p:nvSpPr>
          <p:spPr>
            <a:xfrm>
              <a:off x="2619317" y="1875738"/>
              <a:ext cx="1306524" cy="369332"/>
            </a:xfrm>
            <a:prstGeom prst="rect">
              <a:avLst/>
            </a:prstGeom>
            <a:noFill/>
          </p:spPr>
          <p:txBody>
            <a:bodyPr wrap="square" rtlCol="0">
              <a:spAutoFit/>
            </a:bodyPr>
            <a:lstStyle/>
            <a:p>
              <a:r>
                <a:rPr lang="en-US" sz="1800" dirty="0" err="1">
                  <a:solidFill>
                    <a:srgbClr val="434343"/>
                  </a:solidFill>
                  <a:latin typeface="Calibri"/>
                  <a:cs typeface="Calibri"/>
                </a:rPr>
                <a:t>OdinFS</a:t>
              </a:r>
              <a:endParaRPr lang="en-CH" sz="1600" dirty="0">
                <a:solidFill>
                  <a:srgbClr val="434343"/>
                </a:solidFill>
                <a:latin typeface="Calibri"/>
                <a:cs typeface="Calibri"/>
              </a:endParaRPr>
            </a:p>
          </p:txBody>
        </p:sp>
        <p:grpSp>
          <p:nvGrpSpPr>
            <p:cNvPr id="37" name="Group 36">
              <a:extLst>
                <a:ext uri="{FF2B5EF4-FFF2-40B4-BE49-F238E27FC236}">
                  <a16:creationId xmlns:a16="http://schemas.microsoft.com/office/drawing/2014/main" id="{E73A3D6E-37A7-4C80-9E21-DADFB3DD71CB}"/>
                </a:ext>
              </a:extLst>
            </p:cNvPr>
            <p:cNvGrpSpPr/>
            <p:nvPr/>
          </p:nvGrpSpPr>
          <p:grpSpPr>
            <a:xfrm>
              <a:off x="2106828" y="1987252"/>
              <a:ext cx="512489" cy="146304"/>
              <a:chOff x="5857417" y="5828962"/>
              <a:chExt cx="512489" cy="146304"/>
            </a:xfrm>
          </p:grpSpPr>
          <p:cxnSp>
            <p:nvCxnSpPr>
              <p:cNvPr id="38" name="直接连接符 30">
                <a:extLst>
                  <a:ext uri="{FF2B5EF4-FFF2-40B4-BE49-F238E27FC236}">
                    <a16:creationId xmlns:a16="http://schemas.microsoft.com/office/drawing/2014/main" id="{0F1B9582-D254-457B-B402-5A0DCF4D9B2E}"/>
                  </a:ext>
                </a:extLst>
              </p:cNvPr>
              <p:cNvCxnSpPr>
                <a:cxnSpLocks/>
                <a:endCxn id="36" idx="1"/>
              </p:cNvCxnSpPr>
              <p:nvPr/>
            </p:nvCxnSpPr>
            <p:spPr>
              <a:xfrm flipV="1">
                <a:off x="5857417" y="5902114"/>
                <a:ext cx="512489" cy="828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BBD73381-D256-480C-9204-5E7CB2D4CE42}"/>
                  </a:ext>
                </a:extLst>
              </p:cNvPr>
              <p:cNvSpPr/>
              <p:nvPr/>
            </p:nvSpPr>
            <p:spPr>
              <a:xfrm>
                <a:off x="6040509" y="5828962"/>
                <a:ext cx="146304" cy="146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 name="Group 39">
            <a:extLst>
              <a:ext uri="{FF2B5EF4-FFF2-40B4-BE49-F238E27FC236}">
                <a16:creationId xmlns:a16="http://schemas.microsoft.com/office/drawing/2014/main" id="{E1919A53-E9B2-4830-A90F-24E3F886F6B2}"/>
              </a:ext>
            </a:extLst>
          </p:cNvPr>
          <p:cNvGrpSpPr/>
          <p:nvPr/>
        </p:nvGrpSpPr>
        <p:grpSpPr>
          <a:xfrm>
            <a:off x="1786556" y="2138867"/>
            <a:ext cx="1877655" cy="369332"/>
            <a:chOff x="3852689" y="1860349"/>
            <a:chExt cx="1877655" cy="369332"/>
          </a:xfrm>
        </p:grpSpPr>
        <p:sp>
          <p:nvSpPr>
            <p:cNvPr id="41" name="文本框 29">
              <a:extLst>
                <a:ext uri="{FF2B5EF4-FFF2-40B4-BE49-F238E27FC236}">
                  <a16:creationId xmlns:a16="http://schemas.microsoft.com/office/drawing/2014/main" id="{15C04430-F6ED-4870-937B-9B5AF5E2A6A1}"/>
                </a:ext>
              </a:extLst>
            </p:cNvPr>
            <p:cNvSpPr txBox="1"/>
            <p:nvPr/>
          </p:nvSpPr>
          <p:spPr>
            <a:xfrm>
              <a:off x="4342559" y="1860349"/>
              <a:ext cx="1387785"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grpSp>
          <p:nvGrpSpPr>
            <p:cNvPr id="42" name="Group 41">
              <a:extLst>
                <a:ext uri="{FF2B5EF4-FFF2-40B4-BE49-F238E27FC236}">
                  <a16:creationId xmlns:a16="http://schemas.microsoft.com/office/drawing/2014/main" id="{5B715E0A-65AB-4467-8739-30E8BCB1930F}"/>
                </a:ext>
              </a:extLst>
            </p:cNvPr>
            <p:cNvGrpSpPr/>
            <p:nvPr/>
          </p:nvGrpSpPr>
          <p:grpSpPr>
            <a:xfrm>
              <a:off x="3852689" y="1987252"/>
              <a:ext cx="450024" cy="146304"/>
              <a:chOff x="5857417" y="6084275"/>
              <a:chExt cx="450024" cy="146304"/>
            </a:xfrm>
          </p:grpSpPr>
          <p:cxnSp>
            <p:nvCxnSpPr>
              <p:cNvPr id="43" name="直接连接符 28">
                <a:extLst>
                  <a:ext uri="{FF2B5EF4-FFF2-40B4-BE49-F238E27FC236}">
                    <a16:creationId xmlns:a16="http://schemas.microsoft.com/office/drawing/2014/main" id="{AABA5170-6206-4C0A-AAF4-677AB2495550}"/>
                  </a:ext>
                </a:extLst>
              </p:cNvPr>
              <p:cNvCxnSpPr>
                <a:cxnSpLocks/>
              </p:cNvCxnSpPr>
              <p:nvPr/>
            </p:nvCxnSpPr>
            <p:spPr>
              <a:xfrm>
                <a:off x="5857417" y="6168314"/>
                <a:ext cx="45002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Diamond 43">
                <a:extLst>
                  <a:ext uri="{FF2B5EF4-FFF2-40B4-BE49-F238E27FC236}">
                    <a16:creationId xmlns:a16="http://schemas.microsoft.com/office/drawing/2014/main" id="{AEF39F02-7A01-4E42-B5EF-C6348CD2FFED}"/>
                  </a:ext>
                </a:extLst>
              </p:cNvPr>
              <p:cNvSpPr/>
              <p:nvPr/>
            </p:nvSpPr>
            <p:spPr>
              <a:xfrm>
                <a:off x="6022848"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F0E801F1-023A-46F4-9E43-4FD55D84438C}"/>
              </a:ext>
            </a:extLst>
          </p:cNvPr>
          <p:cNvGrpSpPr/>
          <p:nvPr/>
        </p:nvGrpSpPr>
        <p:grpSpPr>
          <a:xfrm>
            <a:off x="1766646" y="2581567"/>
            <a:ext cx="2099441" cy="369332"/>
            <a:chOff x="7690097" y="1899996"/>
            <a:chExt cx="2099441" cy="369332"/>
          </a:xfrm>
        </p:grpSpPr>
        <p:sp>
          <p:nvSpPr>
            <p:cNvPr id="46" name="文本框 33">
              <a:extLst>
                <a:ext uri="{FF2B5EF4-FFF2-40B4-BE49-F238E27FC236}">
                  <a16:creationId xmlns:a16="http://schemas.microsoft.com/office/drawing/2014/main" id="{3FFFFB46-EEB2-472E-ACB7-D98BC6DA3FE2}"/>
                </a:ext>
              </a:extLst>
            </p:cNvPr>
            <p:cNvSpPr txBox="1"/>
            <p:nvPr/>
          </p:nvSpPr>
          <p:spPr>
            <a:xfrm>
              <a:off x="8199877" y="1899996"/>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47" name="Group 46">
              <a:extLst>
                <a:ext uri="{FF2B5EF4-FFF2-40B4-BE49-F238E27FC236}">
                  <a16:creationId xmlns:a16="http://schemas.microsoft.com/office/drawing/2014/main" id="{D1D4413A-F879-4D41-8805-B0F3837670D3}"/>
                </a:ext>
              </a:extLst>
            </p:cNvPr>
            <p:cNvGrpSpPr/>
            <p:nvPr/>
          </p:nvGrpSpPr>
          <p:grpSpPr>
            <a:xfrm>
              <a:off x="7690097" y="1987252"/>
              <a:ext cx="512489" cy="146304"/>
              <a:chOff x="5860125" y="6313263"/>
              <a:chExt cx="512489" cy="146304"/>
            </a:xfrm>
          </p:grpSpPr>
          <p:cxnSp>
            <p:nvCxnSpPr>
              <p:cNvPr id="48" name="直接连接符 32">
                <a:extLst>
                  <a:ext uri="{FF2B5EF4-FFF2-40B4-BE49-F238E27FC236}">
                    <a16:creationId xmlns:a16="http://schemas.microsoft.com/office/drawing/2014/main" id="{B86BDB3F-3BCD-49F6-A1C3-8D10BBC22236}"/>
                  </a:ext>
                </a:extLst>
              </p:cNvPr>
              <p:cNvCxnSpPr>
                <a:cxnSpLocks/>
              </p:cNvCxnSpPr>
              <p:nvPr/>
            </p:nvCxnSpPr>
            <p:spPr>
              <a:xfrm>
                <a:off x="5860125" y="6397220"/>
                <a:ext cx="5124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Triangle 20">
                <a:extLst>
                  <a:ext uri="{FF2B5EF4-FFF2-40B4-BE49-F238E27FC236}">
                    <a16:creationId xmlns:a16="http://schemas.microsoft.com/office/drawing/2014/main" id="{FA321DC6-7618-4787-B7BA-2A2A5452ECBC}"/>
                  </a:ext>
                </a:extLst>
              </p:cNvPr>
              <p:cNvSpPr/>
              <p:nvPr/>
            </p:nvSpPr>
            <p:spPr>
              <a:xfrm>
                <a:off x="6043217" y="6313263"/>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ustDataLst>
      <p:tags r:id="rId1"/>
    </p:custDataLst>
    <p:extLst>
      <p:ext uri="{BB962C8B-B14F-4D97-AF65-F5344CB8AC3E}">
        <p14:creationId xmlns:p14="http://schemas.microsoft.com/office/powerpoint/2010/main" val="2782745378"/>
      </p:ext>
    </p:extLst>
  </p:cSld>
  <p:clrMapOvr>
    <a:masterClrMapping/>
  </p:clrMapOvr>
  <mc:AlternateContent xmlns:mc="http://schemas.openxmlformats.org/markup-compatibility/2006" xmlns:p14="http://schemas.microsoft.com/office/powerpoint/2010/main">
    <mc:Choice Requires="p14">
      <p:transition spd="slow" p14:dur="2000" advTm="24139"/>
    </mc:Choice>
    <mc:Fallback xmlns="">
      <p:transition spd="slow" advTm="241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pSp>
        <p:nvGrpSpPr>
          <p:cNvPr id="127" name="Google Shape;127;p19"/>
          <p:cNvGrpSpPr/>
          <p:nvPr/>
        </p:nvGrpSpPr>
        <p:grpSpPr>
          <a:xfrm>
            <a:off x="9252235" y="1259028"/>
            <a:ext cx="1953101" cy="1436548"/>
            <a:chOff x="9438399" y="466757"/>
            <a:chExt cx="1735654" cy="1354994"/>
          </a:xfrm>
        </p:grpSpPr>
        <p:sp>
          <p:nvSpPr>
            <p:cNvPr id="128" name="Google Shape;128;p19"/>
            <p:cNvSpPr/>
            <p:nvPr/>
          </p:nvSpPr>
          <p:spPr>
            <a:xfrm>
              <a:off x="9438399" y="466757"/>
              <a:ext cx="677497" cy="1354994"/>
            </a:xfrm>
            <a:custGeom>
              <a:avLst/>
              <a:gdLst/>
              <a:ahLst/>
              <a:cxnLst/>
              <a:rect l="l" t="t" r="r" b="b"/>
              <a:pathLst>
                <a:path w="677497" h="1354994" extrusionOk="0">
                  <a:moveTo>
                    <a:pt x="580712" y="241963"/>
                  </a:moveTo>
                  <a:lnTo>
                    <a:pt x="96785" y="241963"/>
                  </a:lnTo>
                  <a:lnTo>
                    <a:pt x="96785" y="96785"/>
                  </a:lnTo>
                  <a:lnTo>
                    <a:pt x="580712" y="96785"/>
                  </a:lnTo>
                  <a:lnTo>
                    <a:pt x="580712" y="241963"/>
                  </a:lnTo>
                  <a:close/>
                  <a:moveTo>
                    <a:pt x="580712" y="483926"/>
                  </a:moveTo>
                  <a:lnTo>
                    <a:pt x="96785" y="483926"/>
                  </a:lnTo>
                  <a:lnTo>
                    <a:pt x="96785" y="338749"/>
                  </a:lnTo>
                  <a:lnTo>
                    <a:pt x="580712" y="338749"/>
                  </a:lnTo>
                  <a:lnTo>
                    <a:pt x="580712" y="483926"/>
                  </a:lnTo>
                  <a:close/>
                  <a:moveTo>
                    <a:pt x="338749" y="1209816"/>
                  </a:moveTo>
                  <a:cubicBezTo>
                    <a:pt x="297615" y="1209816"/>
                    <a:pt x="266160" y="1178361"/>
                    <a:pt x="266160" y="1137227"/>
                  </a:cubicBezTo>
                  <a:cubicBezTo>
                    <a:pt x="266160" y="1096094"/>
                    <a:pt x="297615" y="1064638"/>
                    <a:pt x="338749" y="1064638"/>
                  </a:cubicBezTo>
                  <a:cubicBezTo>
                    <a:pt x="379882" y="1064638"/>
                    <a:pt x="411338" y="1096094"/>
                    <a:pt x="411338" y="1137227"/>
                  </a:cubicBezTo>
                  <a:cubicBezTo>
                    <a:pt x="411338" y="1178361"/>
                    <a:pt x="379882" y="1209816"/>
                    <a:pt x="338749" y="1209816"/>
                  </a:cubicBezTo>
                  <a:close/>
                  <a:moveTo>
                    <a:pt x="580712" y="0"/>
                  </a:moveTo>
                  <a:lnTo>
                    <a:pt x="96785" y="0"/>
                  </a:lnTo>
                  <a:cubicBezTo>
                    <a:pt x="43553" y="0"/>
                    <a:pt x="0" y="43553"/>
                    <a:pt x="0" y="96785"/>
                  </a:cubicBezTo>
                  <a:lnTo>
                    <a:pt x="0" y="1258209"/>
                  </a:lnTo>
                  <a:cubicBezTo>
                    <a:pt x="0" y="1311441"/>
                    <a:pt x="43553" y="1354994"/>
                    <a:pt x="96785" y="1354994"/>
                  </a:cubicBezTo>
                  <a:lnTo>
                    <a:pt x="580712" y="1354994"/>
                  </a:lnTo>
                  <a:cubicBezTo>
                    <a:pt x="633944" y="1354994"/>
                    <a:pt x="677497" y="1311441"/>
                    <a:pt x="677497" y="1258209"/>
                  </a:cubicBezTo>
                  <a:lnTo>
                    <a:pt x="677497" y="96785"/>
                  </a:lnTo>
                  <a:cubicBezTo>
                    <a:pt x="677497" y="43553"/>
                    <a:pt x="633944" y="0"/>
                    <a:pt x="58071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19" descr="纸张 纯色填充"/>
            <p:cNvPicPr preferRelativeResize="0"/>
            <p:nvPr/>
          </p:nvPicPr>
          <p:blipFill rotWithShape="1">
            <a:blip r:embed="rId4">
              <a:alphaModFix/>
            </a:blip>
            <a:srcRect/>
            <a:stretch/>
          </p:blipFill>
          <p:spPr>
            <a:xfrm>
              <a:off x="10115896" y="763594"/>
              <a:ext cx="1058157" cy="1058157"/>
            </a:xfrm>
            <a:prstGeom prst="rect">
              <a:avLst/>
            </a:prstGeom>
            <a:noFill/>
            <a:ln>
              <a:noFill/>
            </a:ln>
          </p:spPr>
        </p:pic>
      </p:grpSp>
      <p:cxnSp>
        <p:nvCxnSpPr>
          <p:cNvPr id="130" name="Google Shape;130;p19"/>
          <p:cNvCxnSpPr/>
          <p:nvPr/>
        </p:nvCxnSpPr>
        <p:spPr>
          <a:xfrm rot="10800000">
            <a:off x="6880110" y="3788137"/>
            <a:ext cx="2054340" cy="21337"/>
          </a:xfrm>
          <a:prstGeom prst="straightConnector1">
            <a:avLst/>
          </a:prstGeom>
          <a:noFill/>
          <a:ln w="44450" cap="flat" cmpd="sng">
            <a:solidFill>
              <a:schemeClr val="dk1"/>
            </a:solidFill>
            <a:prstDash val="solid"/>
            <a:miter lim="800000"/>
            <a:headEnd type="none" w="sm" len="sm"/>
            <a:tailEnd type="none" w="sm" len="sm"/>
          </a:ln>
        </p:spPr>
      </p:cxnSp>
      <p:cxnSp>
        <p:nvCxnSpPr>
          <p:cNvPr id="131" name="Google Shape;131;p19"/>
          <p:cNvCxnSpPr/>
          <p:nvPr/>
        </p:nvCxnSpPr>
        <p:spPr>
          <a:xfrm>
            <a:off x="6880110" y="4187817"/>
            <a:ext cx="2054340" cy="1411156"/>
          </a:xfrm>
          <a:prstGeom prst="straightConnector1">
            <a:avLst/>
          </a:prstGeom>
          <a:noFill/>
          <a:ln w="44450" cap="flat" cmpd="sng">
            <a:solidFill>
              <a:schemeClr val="dk1"/>
            </a:solidFill>
            <a:prstDash val="solid"/>
            <a:miter lim="800000"/>
            <a:headEnd type="none" w="sm" len="sm"/>
            <a:tailEnd type="none" w="sm" len="sm"/>
          </a:ln>
        </p:spPr>
      </p:cxnSp>
      <p:cxnSp>
        <p:nvCxnSpPr>
          <p:cNvPr id="132" name="Google Shape;132;p19"/>
          <p:cNvCxnSpPr/>
          <p:nvPr/>
        </p:nvCxnSpPr>
        <p:spPr>
          <a:xfrm rot="10800000" flipH="1">
            <a:off x="6880110" y="2011715"/>
            <a:ext cx="2054340" cy="1372851"/>
          </a:xfrm>
          <a:prstGeom prst="straightConnector1">
            <a:avLst/>
          </a:prstGeom>
          <a:noFill/>
          <a:ln w="44450" cap="flat" cmpd="sng">
            <a:solidFill>
              <a:schemeClr val="dk1"/>
            </a:solidFill>
            <a:prstDash val="solid"/>
            <a:miter lim="800000"/>
            <a:headEnd type="none" w="sm" len="sm"/>
            <a:tailEnd type="none" w="sm" len="sm"/>
          </a:ln>
        </p:spPr>
      </p:cxnSp>
      <p:sp>
        <p:nvSpPr>
          <p:cNvPr id="133" name="Google Shape;133;p19"/>
          <p:cNvSpPr txBox="1"/>
          <p:nvPr/>
        </p:nvSpPr>
        <p:spPr>
          <a:xfrm>
            <a:off x="1640723" y="473711"/>
            <a:ext cx="134031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Clients</a:t>
            </a:r>
            <a:endParaRPr sz="3200">
              <a:solidFill>
                <a:schemeClr val="dk1"/>
              </a:solidFill>
              <a:latin typeface="Calibri"/>
              <a:ea typeface="Calibri"/>
              <a:cs typeface="Calibri"/>
              <a:sym typeface="Calibri"/>
            </a:endParaRPr>
          </a:p>
        </p:txBody>
      </p:sp>
      <p:sp>
        <p:nvSpPr>
          <p:cNvPr id="134" name="Google Shape;134;p19"/>
          <p:cNvSpPr txBox="1"/>
          <p:nvPr/>
        </p:nvSpPr>
        <p:spPr>
          <a:xfrm>
            <a:off x="9261760" y="473711"/>
            <a:ext cx="209204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File servers</a:t>
            </a:r>
            <a:endParaRPr sz="3200" dirty="0">
              <a:solidFill>
                <a:schemeClr val="dk1"/>
              </a:solidFill>
              <a:latin typeface="Calibri"/>
              <a:ea typeface="Calibri"/>
              <a:cs typeface="Calibri"/>
              <a:sym typeface="Calibri"/>
            </a:endParaRPr>
          </a:p>
        </p:txBody>
      </p:sp>
      <p:sp>
        <p:nvSpPr>
          <p:cNvPr id="135" name="Google Shape;1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b="1"/>
              <a:t>4</a:t>
            </a:fld>
            <a:endParaRPr b="1"/>
          </a:p>
        </p:txBody>
      </p:sp>
      <p:pic>
        <p:nvPicPr>
          <p:cNvPr id="136" name="Google Shape;136;p19" descr="Computer with solid fill"/>
          <p:cNvPicPr preferRelativeResize="0"/>
          <p:nvPr/>
        </p:nvPicPr>
        <p:blipFill rotWithShape="1">
          <a:blip r:embed="rId5">
            <a:alphaModFix/>
          </a:blip>
          <a:srcRect/>
          <a:stretch/>
        </p:blipFill>
        <p:spPr>
          <a:xfrm>
            <a:off x="986664" y="897473"/>
            <a:ext cx="2172390" cy="2172390"/>
          </a:xfrm>
          <a:prstGeom prst="rect">
            <a:avLst/>
          </a:prstGeom>
          <a:noFill/>
          <a:ln>
            <a:noFill/>
          </a:ln>
        </p:spPr>
      </p:pic>
      <p:pic>
        <p:nvPicPr>
          <p:cNvPr id="137" name="Google Shape;137;p19" descr="Shape&#10;&#10;Description automatically generated with low confidence"/>
          <p:cNvPicPr preferRelativeResize="0"/>
          <p:nvPr/>
        </p:nvPicPr>
        <p:blipFill rotWithShape="1">
          <a:blip r:embed="rId6">
            <a:alphaModFix/>
          </a:blip>
          <a:srcRect/>
          <a:stretch/>
        </p:blipFill>
        <p:spPr>
          <a:xfrm>
            <a:off x="5430706" y="3259340"/>
            <a:ext cx="1337769" cy="1337769"/>
          </a:xfrm>
          <a:prstGeom prst="rect">
            <a:avLst/>
          </a:prstGeom>
          <a:noFill/>
          <a:ln>
            <a:noFill/>
          </a:ln>
        </p:spPr>
      </p:pic>
      <p:grpSp>
        <p:nvGrpSpPr>
          <p:cNvPr id="138" name="Google Shape;138;p19"/>
          <p:cNvGrpSpPr/>
          <p:nvPr/>
        </p:nvGrpSpPr>
        <p:grpSpPr>
          <a:xfrm>
            <a:off x="9252235" y="4880698"/>
            <a:ext cx="1953101" cy="1436548"/>
            <a:chOff x="9438399" y="466757"/>
            <a:chExt cx="1735654" cy="1354994"/>
          </a:xfrm>
        </p:grpSpPr>
        <p:sp>
          <p:nvSpPr>
            <p:cNvPr id="139" name="Google Shape;139;p19"/>
            <p:cNvSpPr/>
            <p:nvPr/>
          </p:nvSpPr>
          <p:spPr>
            <a:xfrm>
              <a:off x="9438399" y="466757"/>
              <a:ext cx="677497" cy="1354994"/>
            </a:xfrm>
            <a:custGeom>
              <a:avLst/>
              <a:gdLst/>
              <a:ahLst/>
              <a:cxnLst/>
              <a:rect l="l" t="t" r="r" b="b"/>
              <a:pathLst>
                <a:path w="677497" h="1354994" extrusionOk="0">
                  <a:moveTo>
                    <a:pt x="580712" y="241963"/>
                  </a:moveTo>
                  <a:lnTo>
                    <a:pt x="96785" y="241963"/>
                  </a:lnTo>
                  <a:lnTo>
                    <a:pt x="96785" y="96785"/>
                  </a:lnTo>
                  <a:lnTo>
                    <a:pt x="580712" y="96785"/>
                  </a:lnTo>
                  <a:lnTo>
                    <a:pt x="580712" y="241963"/>
                  </a:lnTo>
                  <a:close/>
                  <a:moveTo>
                    <a:pt x="580712" y="483926"/>
                  </a:moveTo>
                  <a:lnTo>
                    <a:pt x="96785" y="483926"/>
                  </a:lnTo>
                  <a:lnTo>
                    <a:pt x="96785" y="338749"/>
                  </a:lnTo>
                  <a:lnTo>
                    <a:pt x="580712" y="338749"/>
                  </a:lnTo>
                  <a:lnTo>
                    <a:pt x="580712" y="483926"/>
                  </a:lnTo>
                  <a:close/>
                  <a:moveTo>
                    <a:pt x="338749" y="1209816"/>
                  </a:moveTo>
                  <a:cubicBezTo>
                    <a:pt x="297615" y="1209816"/>
                    <a:pt x="266160" y="1178361"/>
                    <a:pt x="266160" y="1137227"/>
                  </a:cubicBezTo>
                  <a:cubicBezTo>
                    <a:pt x="266160" y="1096094"/>
                    <a:pt x="297615" y="1064638"/>
                    <a:pt x="338749" y="1064638"/>
                  </a:cubicBezTo>
                  <a:cubicBezTo>
                    <a:pt x="379882" y="1064638"/>
                    <a:pt x="411338" y="1096094"/>
                    <a:pt x="411338" y="1137227"/>
                  </a:cubicBezTo>
                  <a:cubicBezTo>
                    <a:pt x="411338" y="1178361"/>
                    <a:pt x="379882" y="1209816"/>
                    <a:pt x="338749" y="1209816"/>
                  </a:cubicBezTo>
                  <a:close/>
                  <a:moveTo>
                    <a:pt x="580712" y="0"/>
                  </a:moveTo>
                  <a:lnTo>
                    <a:pt x="96785" y="0"/>
                  </a:lnTo>
                  <a:cubicBezTo>
                    <a:pt x="43553" y="0"/>
                    <a:pt x="0" y="43553"/>
                    <a:pt x="0" y="96785"/>
                  </a:cubicBezTo>
                  <a:lnTo>
                    <a:pt x="0" y="1258209"/>
                  </a:lnTo>
                  <a:cubicBezTo>
                    <a:pt x="0" y="1311441"/>
                    <a:pt x="43553" y="1354994"/>
                    <a:pt x="96785" y="1354994"/>
                  </a:cubicBezTo>
                  <a:lnTo>
                    <a:pt x="580712" y="1354994"/>
                  </a:lnTo>
                  <a:cubicBezTo>
                    <a:pt x="633944" y="1354994"/>
                    <a:pt x="677497" y="1311441"/>
                    <a:pt x="677497" y="1258209"/>
                  </a:cubicBezTo>
                  <a:lnTo>
                    <a:pt x="677497" y="96785"/>
                  </a:lnTo>
                  <a:cubicBezTo>
                    <a:pt x="677497" y="43553"/>
                    <a:pt x="633944" y="0"/>
                    <a:pt x="58071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0" name="Google Shape;140;p19" descr="纸张 纯色填充"/>
            <p:cNvPicPr preferRelativeResize="0"/>
            <p:nvPr/>
          </p:nvPicPr>
          <p:blipFill rotWithShape="1">
            <a:blip r:embed="rId4">
              <a:alphaModFix/>
            </a:blip>
            <a:srcRect/>
            <a:stretch/>
          </p:blipFill>
          <p:spPr>
            <a:xfrm>
              <a:off x="10115896" y="763594"/>
              <a:ext cx="1058157" cy="1058157"/>
            </a:xfrm>
            <a:prstGeom prst="rect">
              <a:avLst/>
            </a:prstGeom>
            <a:noFill/>
            <a:ln>
              <a:noFill/>
            </a:ln>
          </p:spPr>
        </p:pic>
      </p:grpSp>
      <p:grpSp>
        <p:nvGrpSpPr>
          <p:cNvPr id="141" name="Google Shape;141;p19"/>
          <p:cNvGrpSpPr/>
          <p:nvPr/>
        </p:nvGrpSpPr>
        <p:grpSpPr>
          <a:xfrm>
            <a:off x="9252235" y="3069863"/>
            <a:ext cx="1953101" cy="1436548"/>
            <a:chOff x="9438399" y="466757"/>
            <a:chExt cx="1735654" cy="1354994"/>
          </a:xfrm>
        </p:grpSpPr>
        <p:sp>
          <p:nvSpPr>
            <p:cNvPr id="142" name="Google Shape;142;p19"/>
            <p:cNvSpPr/>
            <p:nvPr/>
          </p:nvSpPr>
          <p:spPr>
            <a:xfrm>
              <a:off x="9438399" y="466757"/>
              <a:ext cx="677497" cy="1354994"/>
            </a:xfrm>
            <a:custGeom>
              <a:avLst/>
              <a:gdLst/>
              <a:ahLst/>
              <a:cxnLst/>
              <a:rect l="l" t="t" r="r" b="b"/>
              <a:pathLst>
                <a:path w="677497" h="1354994" extrusionOk="0">
                  <a:moveTo>
                    <a:pt x="580712" y="241963"/>
                  </a:moveTo>
                  <a:lnTo>
                    <a:pt x="96785" y="241963"/>
                  </a:lnTo>
                  <a:lnTo>
                    <a:pt x="96785" y="96785"/>
                  </a:lnTo>
                  <a:lnTo>
                    <a:pt x="580712" y="96785"/>
                  </a:lnTo>
                  <a:lnTo>
                    <a:pt x="580712" y="241963"/>
                  </a:lnTo>
                  <a:close/>
                  <a:moveTo>
                    <a:pt x="580712" y="483926"/>
                  </a:moveTo>
                  <a:lnTo>
                    <a:pt x="96785" y="483926"/>
                  </a:lnTo>
                  <a:lnTo>
                    <a:pt x="96785" y="338749"/>
                  </a:lnTo>
                  <a:lnTo>
                    <a:pt x="580712" y="338749"/>
                  </a:lnTo>
                  <a:lnTo>
                    <a:pt x="580712" y="483926"/>
                  </a:lnTo>
                  <a:close/>
                  <a:moveTo>
                    <a:pt x="338749" y="1209816"/>
                  </a:moveTo>
                  <a:cubicBezTo>
                    <a:pt x="297615" y="1209816"/>
                    <a:pt x="266160" y="1178361"/>
                    <a:pt x="266160" y="1137227"/>
                  </a:cubicBezTo>
                  <a:cubicBezTo>
                    <a:pt x="266160" y="1096094"/>
                    <a:pt x="297615" y="1064638"/>
                    <a:pt x="338749" y="1064638"/>
                  </a:cubicBezTo>
                  <a:cubicBezTo>
                    <a:pt x="379882" y="1064638"/>
                    <a:pt x="411338" y="1096094"/>
                    <a:pt x="411338" y="1137227"/>
                  </a:cubicBezTo>
                  <a:cubicBezTo>
                    <a:pt x="411338" y="1178361"/>
                    <a:pt x="379882" y="1209816"/>
                    <a:pt x="338749" y="1209816"/>
                  </a:cubicBezTo>
                  <a:close/>
                  <a:moveTo>
                    <a:pt x="580712" y="0"/>
                  </a:moveTo>
                  <a:lnTo>
                    <a:pt x="96785" y="0"/>
                  </a:lnTo>
                  <a:cubicBezTo>
                    <a:pt x="43553" y="0"/>
                    <a:pt x="0" y="43553"/>
                    <a:pt x="0" y="96785"/>
                  </a:cubicBezTo>
                  <a:lnTo>
                    <a:pt x="0" y="1258209"/>
                  </a:lnTo>
                  <a:cubicBezTo>
                    <a:pt x="0" y="1311441"/>
                    <a:pt x="43553" y="1354994"/>
                    <a:pt x="96785" y="1354994"/>
                  </a:cubicBezTo>
                  <a:lnTo>
                    <a:pt x="580712" y="1354994"/>
                  </a:lnTo>
                  <a:cubicBezTo>
                    <a:pt x="633944" y="1354994"/>
                    <a:pt x="677497" y="1311441"/>
                    <a:pt x="677497" y="1258209"/>
                  </a:cubicBezTo>
                  <a:lnTo>
                    <a:pt x="677497" y="96785"/>
                  </a:lnTo>
                  <a:cubicBezTo>
                    <a:pt x="677497" y="43553"/>
                    <a:pt x="633944" y="0"/>
                    <a:pt x="58071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3" name="Google Shape;143;p19" descr="纸张 纯色填充"/>
            <p:cNvPicPr preferRelativeResize="0"/>
            <p:nvPr/>
          </p:nvPicPr>
          <p:blipFill rotWithShape="1">
            <a:blip r:embed="rId4">
              <a:alphaModFix/>
            </a:blip>
            <a:srcRect/>
            <a:stretch/>
          </p:blipFill>
          <p:spPr>
            <a:xfrm>
              <a:off x="10115896" y="763594"/>
              <a:ext cx="1058157" cy="1058157"/>
            </a:xfrm>
            <a:prstGeom prst="rect">
              <a:avLst/>
            </a:prstGeom>
            <a:noFill/>
            <a:ln>
              <a:noFill/>
            </a:ln>
          </p:spPr>
        </p:pic>
      </p:grpSp>
      <p:pic>
        <p:nvPicPr>
          <p:cNvPr id="144" name="Google Shape;144;p19" descr="Computer with solid fill"/>
          <p:cNvPicPr preferRelativeResize="0"/>
          <p:nvPr/>
        </p:nvPicPr>
        <p:blipFill rotWithShape="1">
          <a:blip r:embed="rId5">
            <a:alphaModFix/>
          </a:blip>
          <a:srcRect/>
          <a:stretch/>
        </p:blipFill>
        <p:spPr>
          <a:xfrm>
            <a:off x="986664" y="4549085"/>
            <a:ext cx="2172390" cy="2172390"/>
          </a:xfrm>
          <a:prstGeom prst="rect">
            <a:avLst/>
          </a:prstGeom>
          <a:noFill/>
          <a:ln>
            <a:noFill/>
          </a:ln>
        </p:spPr>
      </p:pic>
      <p:pic>
        <p:nvPicPr>
          <p:cNvPr id="145" name="Google Shape;145;p19" descr="Computer with solid fill"/>
          <p:cNvPicPr preferRelativeResize="0"/>
          <p:nvPr/>
        </p:nvPicPr>
        <p:blipFill rotWithShape="1">
          <a:blip r:embed="rId5">
            <a:alphaModFix/>
          </a:blip>
          <a:srcRect/>
          <a:stretch/>
        </p:blipFill>
        <p:spPr>
          <a:xfrm>
            <a:off x="986664" y="2723279"/>
            <a:ext cx="2172390" cy="2172390"/>
          </a:xfrm>
          <a:prstGeom prst="rect">
            <a:avLst/>
          </a:prstGeom>
          <a:noFill/>
          <a:ln>
            <a:noFill/>
          </a:ln>
        </p:spPr>
      </p:pic>
      <p:cxnSp>
        <p:nvCxnSpPr>
          <p:cNvPr id="146" name="Google Shape;146;p19"/>
          <p:cNvCxnSpPr/>
          <p:nvPr/>
        </p:nvCxnSpPr>
        <p:spPr>
          <a:xfrm rot="10800000">
            <a:off x="3301049" y="2021458"/>
            <a:ext cx="2074232" cy="1399216"/>
          </a:xfrm>
          <a:prstGeom prst="straightConnector1">
            <a:avLst/>
          </a:prstGeom>
          <a:noFill/>
          <a:ln w="44450" cap="flat" cmpd="sng">
            <a:solidFill>
              <a:schemeClr val="dk1"/>
            </a:solidFill>
            <a:prstDash val="solid"/>
            <a:miter lim="800000"/>
            <a:headEnd type="none" w="sm" len="sm"/>
            <a:tailEnd type="none" w="sm" len="sm"/>
          </a:ln>
        </p:spPr>
      </p:cxnSp>
      <p:cxnSp>
        <p:nvCxnSpPr>
          <p:cNvPr id="147" name="Google Shape;147;p19"/>
          <p:cNvCxnSpPr/>
          <p:nvPr/>
        </p:nvCxnSpPr>
        <p:spPr>
          <a:xfrm rot="10800000" flipH="1">
            <a:off x="3212582" y="4187817"/>
            <a:ext cx="2162699" cy="1415704"/>
          </a:xfrm>
          <a:prstGeom prst="straightConnector1">
            <a:avLst/>
          </a:prstGeom>
          <a:noFill/>
          <a:ln w="44450" cap="flat" cmpd="sng">
            <a:solidFill>
              <a:schemeClr val="dk1"/>
            </a:solidFill>
            <a:prstDash val="solid"/>
            <a:miter lim="800000"/>
            <a:headEnd type="none" w="sm" len="sm"/>
            <a:tailEnd type="none" w="sm" len="sm"/>
          </a:ln>
        </p:spPr>
      </p:cxnSp>
      <p:cxnSp>
        <p:nvCxnSpPr>
          <p:cNvPr id="148" name="Google Shape;148;p19"/>
          <p:cNvCxnSpPr/>
          <p:nvPr/>
        </p:nvCxnSpPr>
        <p:spPr>
          <a:xfrm rot="10800000">
            <a:off x="3212582" y="3809474"/>
            <a:ext cx="2162699" cy="0"/>
          </a:xfrm>
          <a:prstGeom prst="straightConnector1">
            <a:avLst/>
          </a:prstGeom>
          <a:noFill/>
          <a:ln w="44450" cap="flat" cmpd="sng">
            <a:solidFill>
              <a:schemeClr val="dk1"/>
            </a:solidFill>
            <a:prstDash val="solid"/>
            <a:miter lim="800000"/>
            <a:headEnd type="none" w="sm" len="sm"/>
            <a:tailEnd type="none" w="sm" len="sm"/>
          </a:ln>
        </p:spPr>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703"/>
    </mc:Choice>
    <mc:Fallback xmlns="">
      <p:transition spd="slow" advTm="77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36"/>
                                        </p:tgtEl>
                                      </p:cBhvr>
                                    </p:animEffect>
                                    <p:animScale>
                                      <p:cBhvr>
                                        <p:cTn id="7" dur="250" autoRev="1" fill="hold"/>
                                        <p:tgtEl>
                                          <p:spTgt spid="136"/>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45"/>
                                        </p:tgtEl>
                                      </p:cBhvr>
                                    </p:animEffect>
                                    <p:animScale>
                                      <p:cBhvr>
                                        <p:cTn id="10" dur="250" autoRev="1" fill="hold"/>
                                        <p:tgtEl>
                                          <p:spTgt spid="145"/>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44"/>
                                        </p:tgtEl>
                                      </p:cBhvr>
                                    </p:animEffect>
                                    <p:animScale>
                                      <p:cBhvr>
                                        <p:cTn id="13" dur="250" autoRev="1" fill="hold"/>
                                        <p:tgtEl>
                                          <p:spTgt spid="14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127"/>
                                        </p:tgtEl>
                                      </p:cBhvr>
                                    </p:animEffect>
                                    <p:animScale>
                                      <p:cBhvr>
                                        <p:cTn id="18" dur="250" autoRev="1" fill="hold"/>
                                        <p:tgtEl>
                                          <p:spTgt spid="127"/>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141"/>
                                        </p:tgtEl>
                                      </p:cBhvr>
                                    </p:animEffect>
                                    <p:animScale>
                                      <p:cBhvr>
                                        <p:cTn id="21" dur="250" autoRev="1" fill="hold"/>
                                        <p:tgtEl>
                                          <p:spTgt spid="141"/>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138"/>
                                        </p:tgtEl>
                                      </p:cBhvr>
                                    </p:animEffect>
                                    <p:animScale>
                                      <p:cBhvr>
                                        <p:cTn id="24" dur="250" autoRev="1" fill="hold"/>
                                        <p:tgtEl>
                                          <p:spTgt spid="13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89ABC2-3E42-A024-DE33-9B9902FC00BF}"/>
              </a:ext>
            </a:extLst>
          </p:cNvPr>
          <p:cNvSpPr>
            <a:spLocks noGrp="1"/>
          </p:cNvSpPr>
          <p:nvPr>
            <p:ph idx="1"/>
          </p:nvPr>
        </p:nvSpPr>
        <p:spPr>
          <a:xfrm>
            <a:off x="1035535" y="1823046"/>
            <a:ext cx="10120929" cy="1337022"/>
          </a:xfrm>
        </p:spPr>
        <p:txBody>
          <a:bodyPr>
            <a:normAutofit/>
          </a:bodyPr>
          <a:lstStyle/>
          <a:p>
            <a:pPr lvl="1">
              <a:buFont typeface="Calibri" panose="020F0502020204030204" pitchFamily="34" charset="0"/>
              <a:buChar char="ꟷ"/>
            </a:pPr>
            <a:r>
              <a:rPr lang="en-US" altLang="zh-CN" b="1" dirty="0"/>
              <a:t>Uncontrolled</a:t>
            </a:r>
            <a:r>
              <a:rPr lang="en-US" altLang="zh-CN" dirty="0"/>
              <a:t> concurrent access</a:t>
            </a:r>
          </a:p>
          <a:p>
            <a:pPr lvl="1">
              <a:buFont typeface="Calibri" panose="020F0502020204030204" pitchFamily="34" charset="0"/>
              <a:buChar char="ꟷ"/>
            </a:pPr>
            <a:r>
              <a:rPr lang="en-US" altLang="zh-CN" b="1" dirty="0"/>
              <a:t>Inefficient</a:t>
            </a:r>
            <a:r>
              <a:rPr lang="en-US" altLang="zh-CN" dirty="0"/>
              <a:t> remote PM access</a:t>
            </a:r>
          </a:p>
          <a:p>
            <a:pPr lvl="1">
              <a:buFont typeface="Calibri" panose="020F0502020204030204" pitchFamily="34" charset="0"/>
              <a:buChar char="ꟷ"/>
            </a:pPr>
            <a:r>
              <a:rPr lang="en-US" altLang="zh-CN" dirty="0"/>
              <a:t>Cannot efficiently leverage the </a:t>
            </a:r>
            <a:r>
              <a:rPr lang="en-US" altLang="zh-CN" b="1" dirty="0"/>
              <a:t>aggregated PM bandwidth</a:t>
            </a:r>
          </a:p>
          <a:p>
            <a:pPr marL="0" indent="0">
              <a:buNone/>
            </a:pPr>
            <a:endParaRPr lang="en-US" altLang="zh-CN" sz="2400" dirty="0"/>
          </a:p>
          <a:p>
            <a:endParaRPr lang="en-US" altLang="zh-CN" sz="2400" dirty="0"/>
          </a:p>
        </p:txBody>
      </p:sp>
      <p:sp>
        <p:nvSpPr>
          <p:cNvPr id="5" name="Slide Number Placeholder 4">
            <a:extLst>
              <a:ext uri="{FF2B5EF4-FFF2-40B4-BE49-F238E27FC236}">
                <a16:creationId xmlns:a16="http://schemas.microsoft.com/office/drawing/2014/main" id="{BB5D1E1E-9A6A-4CD3-A3F2-0B18117B86D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5672405-C869-4F71-9411-B8A8DA8A59F0}"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40</a:t>
            </a:fld>
            <a:endParaRPr kumimoji="0" lang="zh-CN" altLang="en-US"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pic>
        <p:nvPicPr>
          <p:cNvPr id="6" name="Picture 5">
            <a:extLst>
              <a:ext uri="{FF2B5EF4-FFF2-40B4-BE49-F238E27FC236}">
                <a16:creationId xmlns:a16="http://schemas.microsoft.com/office/drawing/2014/main" id="{89241919-23F8-4AD1-896A-220496999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6160" y="4292737"/>
            <a:ext cx="668613" cy="668613"/>
          </a:xfrm>
          <a:prstGeom prst="rect">
            <a:avLst/>
          </a:prstGeom>
        </p:spPr>
      </p:pic>
      <p:pic>
        <p:nvPicPr>
          <p:cNvPr id="7" name="Picture 6">
            <a:extLst>
              <a:ext uri="{FF2B5EF4-FFF2-40B4-BE49-F238E27FC236}">
                <a16:creationId xmlns:a16="http://schemas.microsoft.com/office/drawing/2014/main" id="{6407D7F1-C104-4E76-8866-4AAEB41BCE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3588" y="4291929"/>
            <a:ext cx="668613" cy="668613"/>
          </a:xfrm>
          <a:prstGeom prst="rect">
            <a:avLst/>
          </a:prstGeom>
        </p:spPr>
      </p:pic>
      <p:pic>
        <p:nvPicPr>
          <p:cNvPr id="8" name="Picture 7">
            <a:extLst>
              <a:ext uri="{FF2B5EF4-FFF2-40B4-BE49-F238E27FC236}">
                <a16:creationId xmlns:a16="http://schemas.microsoft.com/office/drawing/2014/main" id="{E35C0F1C-6F25-4508-98D5-2D9C86D91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01016" y="4291922"/>
            <a:ext cx="668613" cy="668613"/>
          </a:xfrm>
          <a:prstGeom prst="rect">
            <a:avLst/>
          </a:prstGeom>
        </p:spPr>
      </p:pic>
      <p:sp>
        <p:nvSpPr>
          <p:cNvPr id="9" name="矩形: 圆角 11">
            <a:extLst>
              <a:ext uri="{FF2B5EF4-FFF2-40B4-BE49-F238E27FC236}">
                <a16:creationId xmlns:a16="http://schemas.microsoft.com/office/drawing/2014/main" id="{DBEB54A2-E107-42C8-9151-77A972DE303A}"/>
              </a:ext>
            </a:extLst>
          </p:cNvPr>
          <p:cNvSpPr/>
          <p:nvPr/>
        </p:nvSpPr>
        <p:spPr>
          <a:xfrm>
            <a:off x="1035533" y="5562558"/>
            <a:ext cx="10120929" cy="6254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Thank you!</a:t>
            </a:r>
            <a:endParaRPr kumimoji="0" lang="en-CH" sz="4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descr="A picture containing logo&#10;&#10;Description automatically generated">
            <a:extLst>
              <a:ext uri="{FF2B5EF4-FFF2-40B4-BE49-F238E27FC236}">
                <a16:creationId xmlns:a16="http://schemas.microsoft.com/office/drawing/2014/main" id="{A2CC82C6-7863-419A-A850-96A6FDC485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5694" y="3155477"/>
            <a:ext cx="848197" cy="848197"/>
          </a:xfrm>
          <a:prstGeom prst="rect">
            <a:avLst/>
          </a:prstGeom>
        </p:spPr>
      </p:pic>
      <p:sp>
        <p:nvSpPr>
          <p:cNvPr id="12" name="Google Shape;1941;p79">
            <a:extLst>
              <a:ext uri="{FF2B5EF4-FFF2-40B4-BE49-F238E27FC236}">
                <a16:creationId xmlns:a16="http://schemas.microsoft.com/office/drawing/2014/main" id="{70FE4852-224E-4164-BBEB-4B17AE484B78}"/>
              </a:ext>
            </a:extLst>
          </p:cNvPr>
          <p:cNvSpPr txBox="1"/>
          <p:nvPr/>
        </p:nvSpPr>
        <p:spPr>
          <a:xfrm>
            <a:off x="838200" y="365125"/>
            <a:ext cx="10632300" cy="793200"/>
          </a:xfrm>
          <a:prstGeom prst="rect">
            <a:avLst/>
          </a:prstGeom>
          <a:no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0F3A5D"/>
                </a:solidFill>
                <a:effectLst/>
                <a:uLnTx/>
                <a:uFillTx/>
                <a:latin typeface="PT Sans Narrow"/>
                <a:ea typeface="PT Sans Narrow"/>
                <a:cs typeface="PT Sans Narrow"/>
                <a:sym typeface="PT Sans Narrow"/>
              </a:rPr>
              <a:t>Conclusion</a:t>
            </a:r>
            <a:endParaRPr kumimoji="0" sz="4800" b="1" i="0" u="none" strike="noStrike" kern="0" cap="none" spc="0" normalizeH="0" baseline="0" noProof="0" dirty="0">
              <a:ln>
                <a:noFill/>
              </a:ln>
              <a:solidFill>
                <a:srgbClr val="0F3A5D"/>
              </a:solidFill>
              <a:effectLst/>
              <a:uLnTx/>
              <a:uFillTx/>
              <a:latin typeface="PT Sans Narrow"/>
              <a:ea typeface="PT Sans Narrow"/>
              <a:cs typeface="PT Sans Narrow"/>
              <a:sym typeface="PT Sans Narrow"/>
            </a:endParaRPr>
          </a:p>
        </p:txBody>
      </p:sp>
      <p:sp>
        <p:nvSpPr>
          <p:cNvPr id="13" name="Google Shape;2713;gccdabf313d_0_2619">
            <a:extLst>
              <a:ext uri="{FF2B5EF4-FFF2-40B4-BE49-F238E27FC236}">
                <a16:creationId xmlns:a16="http://schemas.microsoft.com/office/drawing/2014/main" id="{9FCCC6B0-2890-494E-8977-CFFD81899036}"/>
              </a:ext>
            </a:extLst>
          </p:cNvPr>
          <p:cNvSpPr/>
          <p:nvPr/>
        </p:nvSpPr>
        <p:spPr>
          <a:xfrm>
            <a:off x="1035534" y="1229095"/>
            <a:ext cx="10042273"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SzPts val="3600"/>
            </a:pPr>
            <a:r>
              <a:rPr lang="en-US" sz="2800" dirty="0">
                <a:solidFill>
                  <a:schemeClr val="lt1"/>
                </a:solidFill>
                <a:latin typeface="Calibri" panose="020F0502020204030204" pitchFamily="34" charset="0"/>
                <a:cs typeface="Calibri" panose="020F0502020204030204" pitchFamily="34" charset="0"/>
                <a:sym typeface="Book Antiqua"/>
              </a:rPr>
              <a:t>Existing file systems cannot utilize PM efficiently</a:t>
            </a:r>
          </a:p>
        </p:txBody>
      </p:sp>
      <p:sp>
        <p:nvSpPr>
          <p:cNvPr id="14" name="Google Shape;2713;gccdabf313d_0_2619">
            <a:extLst>
              <a:ext uri="{FF2B5EF4-FFF2-40B4-BE49-F238E27FC236}">
                <a16:creationId xmlns:a16="http://schemas.microsoft.com/office/drawing/2014/main" id="{2770E3FE-905F-4288-B543-411AAD8AEFDB}"/>
              </a:ext>
            </a:extLst>
          </p:cNvPr>
          <p:cNvSpPr/>
          <p:nvPr/>
        </p:nvSpPr>
        <p:spPr>
          <a:xfrm>
            <a:off x="1035534" y="3392488"/>
            <a:ext cx="10042273" cy="523180"/>
          </a:xfrm>
          <a:prstGeom prst="roundRect">
            <a:avLst>
              <a:gd name="adj" fmla="val 16667"/>
            </a:avLst>
          </a:prstGeom>
          <a:solidFill>
            <a:srgbClr val="0F3A5D"/>
          </a:solidFill>
          <a:ln>
            <a:noFill/>
          </a:ln>
        </p:spPr>
        <p:txBody>
          <a:bodyPr spcFirstLastPara="1" wrap="square" lIns="274320" tIns="45700" rIns="91425" bIns="45700" anchor="ctr" anchorCtr="0">
            <a:noAutofit/>
          </a:bodyPr>
          <a:lstStyle/>
          <a:p>
            <a:pPr>
              <a:buSzPts val="3600"/>
            </a:pPr>
            <a:r>
              <a:rPr lang="en-US" sz="2800" dirty="0" err="1">
                <a:solidFill>
                  <a:schemeClr val="lt1"/>
                </a:solidFill>
                <a:latin typeface="Calibri" panose="020F0502020204030204" pitchFamily="34" charset="0"/>
                <a:cs typeface="Calibri" panose="020F0502020204030204" pitchFamily="34" charset="0"/>
                <a:sym typeface="Book Antiqua"/>
              </a:rPr>
              <a:t>OdinFS</a:t>
            </a:r>
            <a:r>
              <a:rPr lang="en-US" sz="2800" dirty="0">
                <a:solidFill>
                  <a:schemeClr val="lt1"/>
                </a:solidFill>
                <a:latin typeface="Calibri" panose="020F0502020204030204" pitchFamily="34" charset="0"/>
                <a:cs typeface="Calibri" panose="020F0502020204030204" pitchFamily="34" charset="0"/>
                <a:sym typeface="Book Antiqua"/>
              </a:rPr>
              <a:t>: decouple PM access to maximize and scale performance</a:t>
            </a:r>
          </a:p>
        </p:txBody>
      </p:sp>
      <p:sp>
        <p:nvSpPr>
          <p:cNvPr id="15" name="Content Placeholder 2">
            <a:extLst>
              <a:ext uri="{FF2B5EF4-FFF2-40B4-BE49-F238E27FC236}">
                <a16:creationId xmlns:a16="http://schemas.microsoft.com/office/drawing/2014/main" id="{AF0A5D99-1A61-4512-B74D-9EC54F2E5BA9}"/>
              </a:ext>
            </a:extLst>
          </p:cNvPr>
          <p:cNvSpPr txBox="1">
            <a:spLocks/>
          </p:cNvSpPr>
          <p:nvPr/>
        </p:nvSpPr>
        <p:spPr>
          <a:xfrm>
            <a:off x="1035534" y="4007136"/>
            <a:ext cx="10120929" cy="10889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Tx/>
              <a:buFont typeface="Calibri" panose="020F0502020204030204" pitchFamily="34" charset="0"/>
              <a:buChar char="ꟷ"/>
            </a:pPr>
            <a:r>
              <a:rPr lang="en-US" altLang="zh-CN" b="1" dirty="0">
                <a:solidFill>
                  <a:prstClr val="black"/>
                </a:solidFill>
                <a:latin typeface="Calibri" panose="020F0502020204030204" pitchFamily="34" charset="0"/>
                <a:cs typeface="Calibri" panose="020F0502020204030204" pitchFamily="34" charset="0"/>
              </a:rPr>
              <a:t> </a:t>
            </a:r>
            <a:r>
              <a:rPr lang="en-US" altLang="zh-CN" b="1" dirty="0"/>
              <a:t>Controlled, localized, </a:t>
            </a:r>
            <a:r>
              <a:rPr lang="en-US" altLang="zh-CN" dirty="0"/>
              <a:t>and</a:t>
            </a:r>
            <a:r>
              <a:rPr lang="en-US" altLang="zh-CN" b="1" dirty="0"/>
              <a:t> parallel PM access</a:t>
            </a:r>
          </a:p>
          <a:p>
            <a:pPr lvl="1">
              <a:buClrTx/>
              <a:buFont typeface="Calibri" panose="020F0502020204030204" pitchFamily="34" charset="0"/>
              <a:buChar char="ꟷ"/>
            </a:pPr>
            <a:r>
              <a:rPr lang="en-US" altLang="zh-CN" b="1" dirty="0"/>
              <a:t> P</a:t>
            </a:r>
            <a:r>
              <a:rPr lang="en-US" altLang="zh-CN" sz="2400" b="1" dirty="0"/>
              <a:t>ublicly available: </a:t>
            </a:r>
            <a:r>
              <a:rPr lang="en-US" altLang="zh-CN" dirty="0">
                <a:hlinkClick r:id="rId8"/>
              </a:rPr>
              <a:t>https://github.com/rs3lab/Odinfs</a:t>
            </a:r>
            <a:endParaRPr lang="en-US" altLang="zh-CN" sz="2400" b="1" dirty="0"/>
          </a:p>
        </p:txBody>
      </p:sp>
    </p:spTree>
    <p:custDataLst>
      <p:tags r:id="rId1"/>
    </p:custDataLst>
    <p:extLst>
      <p:ext uri="{BB962C8B-B14F-4D97-AF65-F5344CB8AC3E}">
        <p14:creationId xmlns:p14="http://schemas.microsoft.com/office/powerpoint/2010/main" val="3297706190"/>
      </p:ext>
    </p:extLst>
  </p:cSld>
  <p:clrMapOvr>
    <a:masterClrMapping/>
  </p:clrMapOvr>
  <mc:AlternateContent xmlns:mc="http://schemas.openxmlformats.org/markup-compatibility/2006" xmlns:p14="http://schemas.microsoft.com/office/powerpoint/2010/main">
    <mc:Choice Requires="p14">
      <p:transition spd="slow" p14:dur="2000" advTm="47021"/>
    </mc:Choice>
    <mc:Fallback xmlns="">
      <p:transition spd="slow" advTm="470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592A33-4C0E-4B0B-AAF6-C146510C0734}"/>
              </a:ext>
            </a:extLst>
          </p:cNvPr>
          <p:cNvSpPr>
            <a:spLocks noGrp="1"/>
          </p:cNvSpPr>
          <p:nvPr>
            <p:ph type="sldNum" sz="quarter" idx="12"/>
          </p:nvPr>
        </p:nvSpPr>
        <p:spPr/>
        <p:txBody>
          <a:bodyPr/>
          <a:lstStyle/>
          <a:p>
            <a:fld id="{85672405-C869-4F71-9411-B8A8DA8A59F0}" type="slidenum">
              <a:rPr lang="zh-CN" altLang="en-US" smtClean="0"/>
              <a:pPr/>
              <a:t>41</a:t>
            </a:fld>
            <a:endParaRPr lang="zh-CN" altLang="en-US" dirty="0"/>
          </a:p>
        </p:txBody>
      </p:sp>
    </p:spTree>
    <p:extLst>
      <p:ext uri="{BB962C8B-B14F-4D97-AF65-F5344CB8AC3E}">
        <p14:creationId xmlns:p14="http://schemas.microsoft.com/office/powerpoint/2010/main" val="1432342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8CF2D9-6600-4D44-BFB3-B330B2CC2EF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t>42</a:t>
            </a:fld>
            <a:endParaRPr kumimoji="0" lang="en-US" sz="1200" b="0" i="0" u="none" strike="noStrike" kern="0" cap="none" spc="0" normalizeH="0" baseline="0" noProof="0">
              <a:ln>
                <a:noFill/>
              </a:ln>
              <a:solidFill>
                <a:srgbClr val="888888"/>
              </a:solidFill>
              <a:effectLst/>
              <a:uLnTx/>
              <a:uFillTx/>
              <a:latin typeface="Calibri"/>
              <a:cs typeface="Calibri"/>
              <a:sym typeface="Calibri"/>
            </a:endParaRPr>
          </a:p>
        </p:txBody>
      </p:sp>
      <p:graphicFrame>
        <p:nvGraphicFramePr>
          <p:cNvPr id="5" name="Chart 4">
            <a:extLst>
              <a:ext uri="{FF2B5EF4-FFF2-40B4-BE49-F238E27FC236}">
                <a16:creationId xmlns:a16="http://schemas.microsoft.com/office/drawing/2014/main" id="{0C96D388-12EB-48AC-B6A1-C6EBEEAE63E9}"/>
              </a:ext>
            </a:extLst>
          </p:cNvPr>
          <p:cNvGraphicFramePr>
            <a:graphicFrameLocks/>
          </p:cNvGraphicFramePr>
          <p:nvPr>
            <p:extLst>
              <p:ext uri="{D42A27DB-BD31-4B8C-83A1-F6EECF244321}">
                <p14:modId xmlns:p14="http://schemas.microsoft.com/office/powerpoint/2010/main" val="345293022"/>
              </p:ext>
            </p:extLst>
          </p:nvPr>
        </p:nvGraphicFramePr>
        <p:xfrm>
          <a:off x="6149200" y="1909414"/>
          <a:ext cx="5932311" cy="374903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B1E4F841-96E5-A94C-B3E2-EEFBE524E292}"/>
              </a:ext>
            </a:extLst>
          </p:cNvPr>
          <p:cNvSpPr txBox="1"/>
          <p:nvPr/>
        </p:nvSpPr>
        <p:spPr>
          <a:xfrm>
            <a:off x="8891137" y="1448194"/>
            <a:ext cx="11219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cs typeface="Calibri"/>
                <a:sym typeface="Calibri"/>
              </a:rPr>
              <a:t>Read</a:t>
            </a:r>
            <a:endParaRPr kumimoji="0" lang="en-US" sz="2800" b="1" i="0" u="none" strike="noStrike" kern="0" cap="none" spc="0" normalizeH="0" baseline="0" noProof="0" dirty="0">
              <a:ln>
                <a:noFill/>
              </a:ln>
              <a:solidFill>
                <a:srgbClr val="434343"/>
              </a:solidFill>
              <a:effectLst/>
              <a:uLnTx/>
              <a:uFillTx/>
              <a:latin typeface="Calibri"/>
              <a:cs typeface="Calibri"/>
              <a:sym typeface="Arial"/>
            </a:endParaRPr>
          </a:p>
        </p:txBody>
      </p:sp>
      <p:sp>
        <p:nvSpPr>
          <p:cNvPr id="10" name="Google Shape;1942;p79">
            <a:extLst>
              <a:ext uri="{FF2B5EF4-FFF2-40B4-BE49-F238E27FC236}">
                <a16:creationId xmlns:a16="http://schemas.microsoft.com/office/drawing/2014/main" id="{C5A2C3B7-BB62-504F-AFC0-0CA7673D169B}"/>
              </a:ext>
            </a:extLst>
          </p:cNvPr>
          <p:cNvSpPr txBox="1"/>
          <p:nvPr/>
        </p:nvSpPr>
        <p:spPr>
          <a:xfrm>
            <a:off x="2962960" y="1314380"/>
            <a:ext cx="1121936"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graphicFrame>
        <p:nvGraphicFramePr>
          <p:cNvPr id="11" name="Chart 10">
            <a:extLst>
              <a:ext uri="{FF2B5EF4-FFF2-40B4-BE49-F238E27FC236}">
                <a16:creationId xmlns:a16="http://schemas.microsoft.com/office/drawing/2014/main" id="{0DE15468-0068-45E3-8017-C366E15E6CBD}"/>
              </a:ext>
            </a:extLst>
          </p:cNvPr>
          <p:cNvGraphicFramePr>
            <a:graphicFrameLocks/>
          </p:cNvGraphicFramePr>
          <p:nvPr>
            <p:extLst>
              <p:ext uri="{D42A27DB-BD31-4B8C-83A1-F6EECF244321}">
                <p14:modId xmlns:p14="http://schemas.microsoft.com/office/powerpoint/2010/main" val="3679194990"/>
              </p:ext>
            </p:extLst>
          </p:nvPr>
        </p:nvGraphicFramePr>
        <p:xfrm>
          <a:off x="636411" y="1909414"/>
          <a:ext cx="5257800" cy="3749039"/>
        </p:xfrm>
        <a:graphic>
          <a:graphicData uri="http://schemas.openxmlformats.org/drawingml/2006/chart">
            <c:chart xmlns:c="http://schemas.openxmlformats.org/drawingml/2006/chart" xmlns:r="http://schemas.openxmlformats.org/officeDocument/2006/relationships" r:id="rId3"/>
          </a:graphicData>
        </a:graphic>
      </p:graphicFrame>
      <p:sp>
        <p:nvSpPr>
          <p:cNvPr id="12" name="Google Shape;904;p45">
            <a:extLst>
              <a:ext uri="{FF2B5EF4-FFF2-40B4-BE49-F238E27FC236}">
                <a16:creationId xmlns:a16="http://schemas.microsoft.com/office/drawing/2014/main" id="{6C709D58-BFAC-4721-BDDB-A144572F3AC1}"/>
              </a:ext>
            </a:extLst>
          </p:cNvPr>
          <p:cNvSpPr txBox="1"/>
          <p:nvPr/>
        </p:nvSpPr>
        <p:spPr>
          <a:xfrm>
            <a:off x="838200" y="33083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PM performance under NUMA setup</a:t>
            </a:r>
            <a:endParaRPr sz="4800" b="1" dirty="0">
              <a:solidFill>
                <a:srgbClr val="0F3A5D"/>
              </a:solidFill>
              <a:latin typeface="PT Sans Narrow"/>
              <a:ea typeface="PT Sans Narrow"/>
              <a:cs typeface="PT Sans Narrow"/>
              <a:sym typeface="PT Sans Narrow"/>
            </a:endParaRPr>
          </a:p>
        </p:txBody>
      </p:sp>
    </p:spTree>
    <p:extLst>
      <p:ext uri="{BB962C8B-B14F-4D97-AF65-F5344CB8AC3E}">
        <p14:creationId xmlns:p14="http://schemas.microsoft.com/office/powerpoint/2010/main" val="3020316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8CF2D9-6600-4D44-BFB3-B330B2CC2EF5}"/>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t>43</a:t>
            </a:fld>
            <a:endParaRPr kumimoji="0" lang="en-US"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9" name="TextBox 8">
            <a:extLst>
              <a:ext uri="{FF2B5EF4-FFF2-40B4-BE49-F238E27FC236}">
                <a16:creationId xmlns:a16="http://schemas.microsoft.com/office/drawing/2014/main" id="{B1E4F841-96E5-A94C-B3E2-EEFBE524E292}"/>
              </a:ext>
            </a:extLst>
          </p:cNvPr>
          <p:cNvSpPr txBox="1"/>
          <p:nvPr/>
        </p:nvSpPr>
        <p:spPr>
          <a:xfrm>
            <a:off x="8891137" y="1448194"/>
            <a:ext cx="11219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cs typeface="Calibri"/>
                <a:sym typeface="Calibri"/>
              </a:rPr>
              <a:t>Read</a:t>
            </a:r>
            <a:endParaRPr kumimoji="0" lang="en-US" sz="2800" b="1" i="0" u="none" strike="noStrike" kern="0" cap="none" spc="0" normalizeH="0" baseline="0" noProof="0" dirty="0">
              <a:ln>
                <a:noFill/>
              </a:ln>
              <a:solidFill>
                <a:srgbClr val="434343"/>
              </a:solidFill>
              <a:effectLst/>
              <a:uLnTx/>
              <a:uFillTx/>
              <a:latin typeface="Calibri"/>
              <a:cs typeface="Calibri"/>
              <a:sym typeface="Arial"/>
            </a:endParaRPr>
          </a:p>
        </p:txBody>
      </p:sp>
      <p:sp>
        <p:nvSpPr>
          <p:cNvPr id="10" name="Google Shape;1942;p79">
            <a:extLst>
              <a:ext uri="{FF2B5EF4-FFF2-40B4-BE49-F238E27FC236}">
                <a16:creationId xmlns:a16="http://schemas.microsoft.com/office/drawing/2014/main" id="{C5A2C3B7-BB62-504F-AFC0-0CA7673D169B}"/>
              </a:ext>
            </a:extLst>
          </p:cNvPr>
          <p:cNvSpPr txBox="1"/>
          <p:nvPr/>
        </p:nvSpPr>
        <p:spPr>
          <a:xfrm>
            <a:off x="2962960" y="1314380"/>
            <a:ext cx="1121936"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
        <p:nvSpPr>
          <p:cNvPr id="12" name="Google Shape;904;p45">
            <a:extLst>
              <a:ext uri="{FF2B5EF4-FFF2-40B4-BE49-F238E27FC236}">
                <a16:creationId xmlns:a16="http://schemas.microsoft.com/office/drawing/2014/main" id="{6C709D58-BFAC-4721-BDDB-A144572F3AC1}"/>
              </a:ext>
            </a:extLst>
          </p:cNvPr>
          <p:cNvSpPr txBox="1"/>
          <p:nvPr/>
        </p:nvSpPr>
        <p:spPr>
          <a:xfrm>
            <a:off x="838200" y="33083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FIO: 4K access size</a:t>
            </a:r>
            <a:endParaRPr sz="4800" b="1" dirty="0">
              <a:solidFill>
                <a:srgbClr val="0F3A5D"/>
              </a:solidFill>
              <a:latin typeface="PT Sans Narrow"/>
              <a:ea typeface="PT Sans Narrow"/>
              <a:cs typeface="PT Sans Narrow"/>
              <a:sym typeface="PT Sans Narrow"/>
            </a:endParaRPr>
          </a:p>
        </p:txBody>
      </p:sp>
      <p:graphicFrame>
        <p:nvGraphicFramePr>
          <p:cNvPr id="8" name="Chart 7">
            <a:extLst>
              <a:ext uri="{FF2B5EF4-FFF2-40B4-BE49-F238E27FC236}">
                <a16:creationId xmlns:a16="http://schemas.microsoft.com/office/drawing/2014/main" id="{21890F17-1724-4168-B40A-89075DA36DF4}"/>
              </a:ext>
            </a:extLst>
          </p:cNvPr>
          <p:cNvGraphicFramePr>
            <a:graphicFrameLocks/>
          </p:cNvGraphicFramePr>
          <p:nvPr>
            <p:extLst>
              <p:ext uri="{D42A27DB-BD31-4B8C-83A1-F6EECF244321}">
                <p14:modId xmlns:p14="http://schemas.microsoft.com/office/powerpoint/2010/main" val="3746036812"/>
              </p:ext>
            </p:extLst>
          </p:nvPr>
        </p:nvGraphicFramePr>
        <p:xfrm>
          <a:off x="228904" y="2128816"/>
          <a:ext cx="5468112" cy="4215384"/>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33">
            <a:extLst>
              <a:ext uri="{FF2B5EF4-FFF2-40B4-BE49-F238E27FC236}">
                <a16:creationId xmlns:a16="http://schemas.microsoft.com/office/drawing/2014/main" id="{6F640B6C-6F3A-4696-BB9D-1FA2C3C489F2}"/>
              </a:ext>
            </a:extLst>
          </p:cNvPr>
          <p:cNvSpPr txBox="1"/>
          <p:nvPr/>
        </p:nvSpPr>
        <p:spPr>
          <a:xfrm>
            <a:off x="1965892" y="1971414"/>
            <a:ext cx="1589661" cy="369332"/>
          </a:xfrm>
          <a:prstGeom prst="rect">
            <a:avLst/>
          </a:prstGeom>
          <a:noFill/>
        </p:spPr>
        <p:txBody>
          <a:bodyPr wrap="square" rtlCol="0">
            <a:spAutoFit/>
          </a:bodyPr>
          <a:lstStyle/>
          <a:p>
            <a:r>
              <a:rPr lang="en-US" sz="1800" dirty="0">
                <a:solidFill>
                  <a:srgbClr val="434343"/>
                </a:solidFill>
                <a:latin typeface="Calibri"/>
                <a:cs typeface="Calibri"/>
              </a:rPr>
              <a:t>ext4</a:t>
            </a:r>
            <a:endParaRPr lang="en-CH" sz="1800" dirty="0">
              <a:solidFill>
                <a:srgbClr val="434343"/>
              </a:solidFill>
              <a:latin typeface="Calibri"/>
              <a:cs typeface="Calibri"/>
            </a:endParaRPr>
          </a:p>
        </p:txBody>
      </p:sp>
      <p:grpSp>
        <p:nvGrpSpPr>
          <p:cNvPr id="14" name="Group 13">
            <a:extLst>
              <a:ext uri="{FF2B5EF4-FFF2-40B4-BE49-F238E27FC236}">
                <a16:creationId xmlns:a16="http://schemas.microsoft.com/office/drawing/2014/main" id="{2CBA7467-B99C-406F-B7E6-07E06568B599}"/>
              </a:ext>
            </a:extLst>
          </p:cNvPr>
          <p:cNvGrpSpPr/>
          <p:nvPr/>
        </p:nvGrpSpPr>
        <p:grpSpPr>
          <a:xfrm>
            <a:off x="1456112" y="2058670"/>
            <a:ext cx="512489" cy="146304"/>
            <a:chOff x="5860125" y="6313263"/>
            <a:chExt cx="512489" cy="146304"/>
          </a:xfrm>
        </p:grpSpPr>
        <p:cxnSp>
          <p:nvCxnSpPr>
            <p:cNvPr id="15" name="直接连接符 32">
              <a:extLst>
                <a:ext uri="{FF2B5EF4-FFF2-40B4-BE49-F238E27FC236}">
                  <a16:creationId xmlns:a16="http://schemas.microsoft.com/office/drawing/2014/main" id="{0A76C70C-30DB-4F98-90EA-6CF4A11FE257}"/>
                </a:ext>
              </a:extLst>
            </p:cNvPr>
            <p:cNvCxnSpPr>
              <a:cxnSpLocks/>
            </p:cNvCxnSpPr>
            <p:nvPr/>
          </p:nvCxnSpPr>
          <p:spPr>
            <a:xfrm>
              <a:off x="5860125" y="6397220"/>
              <a:ext cx="5124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riangle 20">
              <a:extLst>
                <a:ext uri="{FF2B5EF4-FFF2-40B4-BE49-F238E27FC236}">
                  <a16:creationId xmlns:a16="http://schemas.microsoft.com/office/drawing/2014/main" id="{28BBFC3C-5A67-4A66-A3AF-B8A7A395E9BB}"/>
                </a:ext>
              </a:extLst>
            </p:cNvPr>
            <p:cNvSpPr/>
            <p:nvPr/>
          </p:nvSpPr>
          <p:spPr>
            <a:xfrm>
              <a:off x="6043217" y="6313263"/>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6C242C50-C46B-4BF2-AB12-60C3DD21CC32}"/>
              </a:ext>
            </a:extLst>
          </p:cNvPr>
          <p:cNvGrpSpPr/>
          <p:nvPr/>
        </p:nvGrpSpPr>
        <p:grpSpPr>
          <a:xfrm>
            <a:off x="3228370" y="2058670"/>
            <a:ext cx="512489" cy="146304"/>
            <a:chOff x="5860125" y="6566412"/>
            <a:chExt cx="512489" cy="146304"/>
          </a:xfrm>
        </p:grpSpPr>
        <p:cxnSp>
          <p:nvCxnSpPr>
            <p:cNvPr id="18" name="直接连接符 32">
              <a:extLst>
                <a:ext uri="{FF2B5EF4-FFF2-40B4-BE49-F238E27FC236}">
                  <a16:creationId xmlns:a16="http://schemas.microsoft.com/office/drawing/2014/main" id="{6AD4FDEA-5111-43C5-BE73-D1DE0177B053}"/>
                </a:ext>
              </a:extLst>
            </p:cNvPr>
            <p:cNvCxnSpPr>
              <a:cxnSpLocks/>
            </p:cNvCxnSpPr>
            <p:nvPr/>
          </p:nvCxnSpPr>
          <p:spPr>
            <a:xfrm>
              <a:off x="5860125" y="6637014"/>
              <a:ext cx="51248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6317D7F-2D3F-4E48-A23E-8B2CAEAEFCA9}"/>
                </a:ext>
              </a:extLst>
            </p:cNvPr>
            <p:cNvSpPr/>
            <p:nvPr/>
          </p:nvSpPr>
          <p:spPr>
            <a:xfrm>
              <a:off x="6043217" y="6566412"/>
              <a:ext cx="146304" cy="146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文本框 33">
            <a:extLst>
              <a:ext uri="{FF2B5EF4-FFF2-40B4-BE49-F238E27FC236}">
                <a16:creationId xmlns:a16="http://schemas.microsoft.com/office/drawing/2014/main" id="{4AB13974-15B2-46BB-9650-E4ED36983E50}"/>
              </a:ext>
            </a:extLst>
          </p:cNvPr>
          <p:cNvSpPr txBox="1"/>
          <p:nvPr/>
        </p:nvSpPr>
        <p:spPr>
          <a:xfrm>
            <a:off x="3827422" y="1957961"/>
            <a:ext cx="1306524" cy="369332"/>
          </a:xfrm>
          <a:prstGeom prst="rect">
            <a:avLst/>
          </a:prstGeom>
          <a:noFill/>
        </p:spPr>
        <p:txBody>
          <a:bodyPr wrap="square" rtlCol="0">
            <a:spAutoFit/>
          </a:bodyPr>
          <a:lstStyle/>
          <a:p>
            <a:r>
              <a:rPr lang="en-US" sz="1800" dirty="0">
                <a:solidFill>
                  <a:srgbClr val="434343"/>
                </a:solidFill>
                <a:latin typeface="Calibri"/>
                <a:cs typeface="Calibri"/>
              </a:rPr>
              <a:t>NOVA</a:t>
            </a:r>
            <a:endParaRPr lang="en-CH" sz="1800" dirty="0">
              <a:solidFill>
                <a:srgbClr val="434343"/>
              </a:solidFill>
              <a:latin typeface="Calibri"/>
              <a:cs typeface="Calibri"/>
            </a:endParaRPr>
          </a:p>
        </p:txBody>
      </p:sp>
      <p:graphicFrame>
        <p:nvGraphicFramePr>
          <p:cNvPr id="21" name="Chart 20">
            <a:extLst>
              <a:ext uri="{FF2B5EF4-FFF2-40B4-BE49-F238E27FC236}">
                <a16:creationId xmlns:a16="http://schemas.microsoft.com/office/drawing/2014/main" id="{18070990-59C0-4ABB-9770-5AE7976B36AF}"/>
              </a:ext>
            </a:extLst>
          </p:cNvPr>
          <p:cNvGraphicFramePr>
            <a:graphicFrameLocks/>
          </p:cNvGraphicFramePr>
          <p:nvPr>
            <p:extLst>
              <p:ext uri="{D42A27DB-BD31-4B8C-83A1-F6EECF244321}">
                <p14:modId xmlns:p14="http://schemas.microsoft.com/office/powerpoint/2010/main" val="4154826008"/>
              </p:ext>
            </p:extLst>
          </p:nvPr>
        </p:nvGraphicFramePr>
        <p:xfrm>
          <a:off x="5885188" y="2125582"/>
          <a:ext cx="5468112" cy="4215384"/>
        </p:xfrm>
        <a:graphic>
          <a:graphicData uri="http://schemas.openxmlformats.org/drawingml/2006/chart">
            <c:chart xmlns:c="http://schemas.openxmlformats.org/drawingml/2006/chart" xmlns:r="http://schemas.openxmlformats.org/officeDocument/2006/relationships" r:id="rId3"/>
          </a:graphicData>
        </a:graphic>
      </p:graphicFrame>
      <p:sp>
        <p:nvSpPr>
          <p:cNvPr id="22" name="文本框 29">
            <a:extLst>
              <a:ext uri="{FF2B5EF4-FFF2-40B4-BE49-F238E27FC236}">
                <a16:creationId xmlns:a16="http://schemas.microsoft.com/office/drawing/2014/main" id="{604B6DCA-5ED7-4D4F-B5B9-C7522AE93A90}"/>
              </a:ext>
            </a:extLst>
          </p:cNvPr>
          <p:cNvSpPr txBox="1"/>
          <p:nvPr/>
        </p:nvSpPr>
        <p:spPr>
          <a:xfrm>
            <a:off x="9361922" y="1957961"/>
            <a:ext cx="1306524" cy="369332"/>
          </a:xfrm>
          <a:prstGeom prst="rect">
            <a:avLst/>
          </a:prstGeom>
          <a:noFill/>
        </p:spPr>
        <p:txBody>
          <a:bodyPr wrap="square" rtlCol="0">
            <a:spAutoFit/>
          </a:bodyPr>
          <a:lstStyle/>
          <a:p>
            <a:r>
              <a:rPr lang="en-US" sz="1800" dirty="0">
                <a:solidFill>
                  <a:srgbClr val="434343"/>
                </a:solidFill>
                <a:latin typeface="Calibri"/>
                <a:cs typeface="Calibri"/>
              </a:rPr>
              <a:t>Ext4-RAID0</a:t>
            </a:r>
            <a:endParaRPr lang="en-CH" sz="1800" dirty="0">
              <a:solidFill>
                <a:srgbClr val="434343"/>
              </a:solidFill>
              <a:latin typeface="Calibri"/>
              <a:cs typeface="Calibri"/>
            </a:endParaRPr>
          </a:p>
        </p:txBody>
      </p:sp>
      <p:sp>
        <p:nvSpPr>
          <p:cNvPr id="23" name="文本框 31">
            <a:extLst>
              <a:ext uri="{FF2B5EF4-FFF2-40B4-BE49-F238E27FC236}">
                <a16:creationId xmlns:a16="http://schemas.microsoft.com/office/drawing/2014/main" id="{DA216399-A2BE-4C48-8081-612AF447FE9F}"/>
              </a:ext>
            </a:extLst>
          </p:cNvPr>
          <p:cNvSpPr txBox="1"/>
          <p:nvPr/>
        </p:nvSpPr>
        <p:spPr>
          <a:xfrm>
            <a:off x="7616061" y="1957961"/>
            <a:ext cx="1306524" cy="369332"/>
          </a:xfrm>
          <a:prstGeom prst="rect">
            <a:avLst/>
          </a:prstGeom>
          <a:noFill/>
        </p:spPr>
        <p:txBody>
          <a:bodyPr wrap="square" rtlCol="0">
            <a:spAutoFit/>
          </a:bodyPr>
          <a:lstStyle/>
          <a:p>
            <a:r>
              <a:rPr lang="en-US" sz="1800" dirty="0" err="1">
                <a:solidFill>
                  <a:srgbClr val="434343"/>
                </a:solidFill>
                <a:latin typeface="Calibri"/>
                <a:cs typeface="Calibri"/>
              </a:rPr>
              <a:t>OdinFS</a:t>
            </a:r>
            <a:endParaRPr lang="en-CH" sz="1800" dirty="0">
              <a:solidFill>
                <a:srgbClr val="434343"/>
              </a:solidFill>
              <a:latin typeface="Calibri"/>
              <a:cs typeface="Calibri"/>
            </a:endParaRPr>
          </a:p>
        </p:txBody>
      </p:sp>
      <p:grpSp>
        <p:nvGrpSpPr>
          <p:cNvPr id="24" name="Group 23">
            <a:extLst>
              <a:ext uri="{FF2B5EF4-FFF2-40B4-BE49-F238E27FC236}">
                <a16:creationId xmlns:a16="http://schemas.microsoft.com/office/drawing/2014/main" id="{9EF6E124-8399-468B-9F9A-01774CCF8A99}"/>
              </a:ext>
            </a:extLst>
          </p:cNvPr>
          <p:cNvGrpSpPr/>
          <p:nvPr/>
        </p:nvGrpSpPr>
        <p:grpSpPr>
          <a:xfrm>
            <a:off x="7103572" y="2069475"/>
            <a:ext cx="512489" cy="146304"/>
            <a:chOff x="5857417" y="5828962"/>
            <a:chExt cx="512489" cy="146304"/>
          </a:xfrm>
        </p:grpSpPr>
        <p:cxnSp>
          <p:nvCxnSpPr>
            <p:cNvPr id="25" name="直接连接符 30">
              <a:extLst>
                <a:ext uri="{FF2B5EF4-FFF2-40B4-BE49-F238E27FC236}">
                  <a16:creationId xmlns:a16="http://schemas.microsoft.com/office/drawing/2014/main" id="{83E4AF22-B34E-4745-B7E5-E12962A0A4AF}"/>
                </a:ext>
              </a:extLst>
            </p:cNvPr>
            <p:cNvCxnSpPr>
              <a:cxnSpLocks/>
            </p:cNvCxnSpPr>
            <p:nvPr/>
          </p:nvCxnSpPr>
          <p:spPr>
            <a:xfrm>
              <a:off x="5857417" y="5910402"/>
              <a:ext cx="51248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29998FF-9F55-4C10-B0EE-8C0BD73CBBD7}"/>
                </a:ext>
              </a:extLst>
            </p:cNvPr>
            <p:cNvSpPr/>
            <p:nvPr/>
          </p:nvSpPr>
          <p:spPr>
            <a:xfrm>
              <a:off x="6040509" y="5828962"/>
              <a:ext cx="146304" cy="146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4F951EB-E895-418A-B478-A8561D773C5D}"/>
              </a:ext>
            </a:extLst>
          </p:cNvPr>
          <p:cNvGrpSpPr/>
          <p:nvPr/>
        </p:nvGrpSpPr>
        <p:grpSpPr>
          <a:xfrm>
            <a:off x="8849433" y="2069475"/>
            <a:ext cx="512489" cy="146304"/>
            <a:chOff x="5857417" y="6084275"/>
            <a:chExt cx="512489" cy="146304"/>
          </a:xfrm>
        </p:grpSpPr>
        <p:cxnSp>
          <p:nvCxnSpPr>
            <p:cNvPr id="28" name="直接连接符 28">
              <a:extLst>
                <a:ext uri="{FF2B5EF4-FFF2-40B4-BE49-F238E27FC236}">
                  <a16:creationId xmlns:a16="http://schemas.microsoft.com/office/drawing/2014/main" id="{52D240A1-408B-424A-906A-B6F2C175BE4A}"/>
                </a:ext>
              </a:extLst>
            </p:cNvPr>
            <p:cNvCxnSpPr>
              <a:cxnSpLocks/>
            </p:cNvCxnSpPr>
            <p:nvPr/>
          </p:nvCxnSpPr>
          <p:spPr>
            <a:xfrm>
              <a:off x="5857417" y="6168314"/>
              <a:ext cx="51248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3D8656A4-8384-4887-A3C2-4995341785D9}"/>
                </a:ext>
              </a:extLst>
            </p:cNvPr>
            <p:cNvSpPr/>
            <p:nvPr/>
          </p:nvSpPr>
          <p:spPr>
            <a:xfrm>
              <a:off x="6022848"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8514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699D0E-8F30-D744-8C76-03195D5312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t>44</a:t>
            </a:fld>
            <a:endParaRPr kumimoji="0" lang="en-US" sz="1200" b="0" i="0" u="none" strike="noStrike" kern="0" cap="none" spc="0" normalizeH="0" baseline="0" noProof="0">
              <a:ln>
                <a:noFill/>
              </a:ln>
              <a:solidFill>
                <a:srgbClr val="888888"/>
              </a:solidFill>
              <a:effectLst/>
              <a:uLnTx/>
              <a:uFillTx/>
              <a:latin typeface="Calibri"/>
              <a:cs typeface="Calibri"/>
              <a:sym typeface="Calibri"/>
            </a:endParaRPr>
          </a:p>
        </p:txBody>
      </p:sp>
      <p:graphicFrame>
        <p:nvGraphicFramePr>
          <p:cNvPr id="5" name="Chart 4">
            <a:extLst>
              <a:ext uri="{FF2B5EF4-FFF2-40B4-BE49-F238E27FC236}">
                <a16:creationId xmlns:a16="http://schemas.microsoft.com/office/drawing/2014/main" id="{C6BD1A66-A25B-4548-9BA0-2326665DFD15}"/>
              </a:ext>
            </a:extLst>
          </p:cNvPr>
          <p:cNvGraphicFramePr>
            <a:graphicFrameLocks/>
          </p:cNvGraphicFramePr>
          <p:nvPr>
            <p:extLst>
              <p:ext uri="{D42A27DB-BD31-4B8C-83A1-F6EECF244321}">
                <p14:modId xmlns:p14="http://schemas.microsoft.com/office/powerpoint/2010/main" val="4055926273"/>
              </p:ext>
            </p:extLst>
          </p:nvPr>
        </p:nvGraphicFramePr>
        <p:xfrm>
          <a:off x="6194349" y="1959679"/>
          <a:ext cx="5468112" cy="4215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C2213EF-73F9-A649-A2E3-74282C6B1E39}"/>
              </a:ext>
            </a:extLst>
          </p:cNvPr>
          <p:cNvGraphicFramePr>
            <a:graphicFrameLocks/>
          </p:cNvGraphicFramePr>
          <p:nvPr>
            <p:extLst>
              <p:ext uri="{D42A27DB-BD31-4B8C-83A1-F6EECF244321}">
                <p14:modId xmlns:p14="http://schemas.microsoft.com/office/powerpoint/2010/main" val="4158321675"/>
              </p:ext>
            </p:extLst>
          </p:nvPr>
        </p:nvGraphicFramePr>
        <p:xfrm>
          <a:off x="414425" y="1960978"/>
          <a:ext cx="5468112" cy="4215384"/>
        </p:xfrm>
        <a:graphic>
          <a:graphicData uri="http://schemas.openxmlformats.org/drawingml/2006/chart">
            <c:chart xmlns:c="http://schemas.openxmlformats.org/drawingml/2006/chart" xmlns:r="http://schemas.openxmlformats.org/officeDocument/2006/relationships" r:id="rId4"/>
          </a:graphicData>
        </a:graphic>
      </p:graphicFrame>
      <p:sp>
        <p:nvSpPr>
          <p:cNvPr id="31" name="文本框 29">
            <a:extLst>
              <a:ext uri="{FF2B5EF4-FFF2-40B4-BE49-F238E27FC236}">
                <a16:creationId xmlns:a16="http://schemas.microsoft.com/office/drawing/2014/main" id="{A2305956-3D91-3448-9BC8-4BC15957CAD1}"/>
              </a:ext>
            </a:extLst>
          </p:cNvPr>
          <p:cNvSpPr txBox="1"/>
          <p:nvPr/>
        </p:nvSpPr>
        <p:spPr>
          <a:xfrm>
            <a:off x="4536288" y="1472297"/>
            <a:ext cx="130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4343"/>
                </a:solidFill>
                <a:effectLst/>
                <a:uLnTx/>
                <a:uFillTx/>
                <a:latin typeface="Calibri"/>
                <a:cs typeface="Calibri"/>
                <a:sym typeface="Arial"/>
              </a:rPr>
              <a:t>Ext4-RAID0</a:t>
            </a:r>
            <a:endParaRPr kumimoji="0" lang="en-CH" sz="1800" b="0" i="0" u="none" strike="noStrike" kern="0" cap="none" spc="0" normalizeH="0" baseline="0" noProof="0" dirty="0">
              <a:ln>
                <a:noFill/>
              </a:ln>
              <a:solidFill>
                <a:srgbClr val="434343"/>
              </a:solidFill>
              <a:effectLst/>
              <a:uLnTx/>
              <a:uFillTx/>
              <a:latin typeface="Calibri"/>
              <a:cs typeface="Calibri"/>
              <a:sym typeface="Arial"/>
            </a:endParaRPr>
          </a:p>
        </p:txBody>
      </p:sp>
      <p:sp>
        <p:nvSpPr>
          <p:cNvPr id="32" name="文本框 31">
            <a:extLst>
              <a:ext uri="{FF2B5EF4-FFF2-40B4-BE49-F238E27FC236}">
                <a16:creationId xmlns:a16="http://schemas.microsoft.com/office/drawing/2014/main" id="{8D907BC6-E450-7046-8033-77AA71793086}"/>
              </a:ext>
            </a:extLst>
          </p:cNvPr>
          <p:cNvSpPr txBox="1"/>
          <p:nvPr/>
        </p:nvSpPr>
        <p:spPr>
          <a:xfrm>
            <a:off x="2371343" y="1472297"/>
            <a:ext cx="130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434343"/>
                </a:solidFill>
                <a:effectLst/>
                <a:uLnTx/>
                <a:uFillTx/>
                <a:latin typeface="Calibri"/>
                <a:cs typeface="Calibri"/>
                <a:sym typeface="Arial"/>
              </a:rPr>
              <a:t>OdinFS</a:t>
            </a:r>
            <a:endParaRPr kumimoji="0" lang="en-CH" sz="1800" b="0" i="0" u="none" strike="noStrike" kern="0" cap="none" spc="0" normalizeH="0" baseline="0" noProof="0" dirty="0">
              <a:ln>
                <a:noFill/>
              </a:ln>
              <a:solidFill>
                <a:srgbClr val="434343"/>
              </a:solidFill>
              <a:effectLst/>
              <a:uLnTx/>
              <a:uFillTx/>
              <a:latin typeface="Calibri"/>
              <a:cs typeface="Calibri"/>
              <a:sym typeface="Arial"/>
            </a:endParaRPr>
          </a:p>
        </p:txBody>
      </p:sp>
      <p:sp>
        <p:nvSpPr>
          <p:cNvPr id="33" name="文本框 33">
            <a:extLst>
              <a:ext uri="{FF2B5EF4-FFF2-40B4-BE49-F238E27FC236}">
                <a16:creationId xmlns:a16="http://schemas.microsoft.com/office/drawing/2014/main" id="{45B1C771-439A-F443-814C-9F92329C6B1D}"/>
              </a:ext>
            </a:extLst>
          </p:cNvPr>
          <p:cNvSpPr txBox="1"/>
          <p:nvPr/>
        </p:nvSpPr>
        <p:spPr>
          <a:xfrm>
            <a:off x="8046057" y="1508907"/>
            <a:ext cx="130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4343"/>
                </a:solidFill>
                <a:effectLst/>
                <a:uLnTx/>
                <a:uFillTx/>
                <a:latin typeface="Calibri"/>
                <a:cs typeface="Calibri"/>
                <a:sym typeface="Arial"/>
              </a:rPr>
              <a:t>ext4</a:t>
            </a:r>
            <a:endParaRPr kumimoji="0" lang="en-CH" sz="1800" b="0" i="0" u="none" strike="noStrike" kern="0" cap="none" spc="0" normalizeH="0" baseline="0" noProof="0" dirty="0">
              <a:ln>
                <a:noFill/>
              </a:ln>
              <a:solidFill>
                <a:srgbClr val="434343"/>
              </a:solidFill>
              <a:effectLst/>
              <a:uLnTx/>
              <a:uFillTx/>
              <a:latin typeface="Calibri"/>
              <a:cs typeface="Calibri"/>
              <a:sym typeface="Arial"/>
            </a:endParaRPr>
          </a:p>
        </p:txBody>
      </p:sp>
      <p:sp>
        <p:nvSpPr>
          <p:cNvPr id="34" name="文本框 33">
            <a:extLst>
              <a:ext uri="{FF2B5EF4-FFF2-40B4-BE49-F238E27FC236}">
                <a16:creationId xmlns:a16="http://schemas.microsoft.com/office/drawing/2014/main" id="{FEA4C484-96FD-1E4D-8A46-BBC46B7D28D0}"/>
              </a:ext>
            </a:extLst>
          </p:cNvPr>
          <p:cNvSpPr txBox="1"/>
          <p:nvPr/>
        </p:nvSpPr>
        <p:spPr>
          <a:xfrm>
            <a:off x="10255336" y="1536163"/>
            <a:ext cx="13065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4343"/>
                </a:solidFill>
                <a:effectLst/>
                <a:uLnTx/>
                <a:uFillTx/>
                <a:latin typeface="Calibri"/>
                <a:cs typeface="Calibri"/>
                <a:sym typeface="Arial"/>
              </a:rPr>
              <a:t>NOVA</a:t>
            </a:r>
            <a:endParaRPr kumimoji="0" lang="en-CH" sz="1800" b="0" i="0" u="none" strike="noStrike" kern="0" cap="none" spc="0" normalizeH="0" baseline="0" noProof="0" dirty="0">
              <a:ln>
                <a:noFill/>
              </a:ln>
              <a:solidFill>
                <a:srgbClr val="434343"/>
              </a:solidFill>
              <a:effectLst/>
              <a:uLnTx/>
              <a:uFillTx/>
              <a:latin typeface="Calibri"/>
              <a:cs typeface="Calibri"/>
              <a:sym typeface="Arial"/>
            </a:endParaRPr>
          </a:p>
        </p:txBody>
      </p:sp>
      <p:grpSp>
        <p:nvGrpSpPr>
          <p:cNvPr id="35" name="Group 34">
            <a:extLst>
              <a:ext uri="{FF2B5EF4-FFF2-40B4-BE49-F238E27FC236}">
                <a16:creationId xmlns:a16="http://schemas.microsoft.com/office/drawing/2014/main" id="{7C4B89F2-D527-2F4E-97E1-385F29F0BD23}"/>
              </a:ext>
            </a:extLst>
          </p:cNvPr>
          <p:cNvGrpSpPr/>
          <p:nvPr/>
        </p:nvGrpSpPr>
        <p:grpSpPr>
          <a:xfrm>
            <a:off x="1858854" y="1562120"/>
            <a:ext cx="512489" cy="146304"/>
            <a:chOff x="5857417" y="5828962"/>
            <a:chExt cx="512489" cy="146304"/>
          </a:xfrm>
        </p:grpSpPr>
        <p:cxnSp>
          <p:nvCxnSpPr>
            <p:cNvPr id="36" name="直接连接符 30">
              <a:extLst>
                <a:ext uri="{FF2B5EF4-FFF2-40B4-BE49-F238E27FC236}">
                  <a16:creationId xmlns:a16="http://schemas.microsoft.com/office/drawing/2014/main" id="{DA84F11B-2454-C541-AC0A-D8EB6675D0AA}"/>
                </a:ext>
              </a:extLst>
            </p:cNvPr>
            <p:cNvCxnSpPr>
              <a:cxnSpLocks/>
            </p:cNvCxnSpPr>
            <p:nvPr/>
          </p:nvCxnSpPr>
          <p:spPr>
            <a:xfrm>
              <a:off x="5857417" y="5910402"/>
              <a:ext cx="51248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4BA57D75-660D-614D-84C3-DC4B98B2368B}"/>
                </a:ext>
              </a:extLst>
            </p:cNvPr>
            <p:cNvSpPr/>
            <p:nvPr/>
          </p:nvSpPr>
          <p:spPr>
            <a:xfrm>
              <a:off x="6040509" y="5828962"/>
              <a:ext cx="146304" cy="14630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grpSp>
        <p:nvGrpSpPr>
          <p:cNvPr id="38" name="Group 37">
            <a:extLst>
              <a:ext uri="{FF2B5EF4-FFF2-40B4-BE49-F238E27FC236}">
                <a16:creationId xmlns:a16="http://schemas.microsoft.com/office/drawing/2014/main" id="{7AA88DB2-3BB5-1746-ABE9-D11D104082DE}"/>
              </a:ext>
            </a:extLst>
          </p:cNvPr>
          <p:cNvGrpSpPr/>
          <p:nvPr/>
        </p:nvGrpSpPr>
        <p:grpSpPr>
          <a:xfrm>
            <a:off x="4023799" y="1559521"/>
            <a:ext cx="512489" cy="146304"/>
            <a:chOff x="5857417" y="6084275"/>
            <a:chExt cx="512489" cy="146304"/>
          </a:xfrm>
        </p:grpSpPr>
        <p:cxnSp>
          <p:nvCxnSpPr>
            <p:cNvPr id="39" name="直接连接符 28">
              <a:extLst>
                <a:ext uri="{FF2B5EF4-FFF2-40B4-BE49-F238E27FC236}">
                  <a16:creationId xmlns:a16="http://schemas.microsoft.com/office/drawing/2014/main" id="{BE88626E-EFD7-8144-9C5C-034D82943D75}"/>
                </a:ext>
              </a:extLst>
            </p:cNvPr>
            <p:cNvCxnSpPr>
              <a:cxnSpLocks/>
            </p:cNvCxnSpPr>
            <p:nvPr/>
          </p:nvCxnSpPr>
          <p:spPr>
            <a:xfrm>
              <a:off x="5857417" y="6168314"/>
              <a:ext cx="51248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Diamond 39">
              <a:extLst>
                <a:ext uri="{FF2B5EF4-FFF2-40B4-BE49-F238E27FC236}">
                  <a16:creationId xmlns:a16="http://schemas.microsoft.com/office/drawing/2014/main" id="{0413A07E-C90A-A546-A7EC-21A316B0F5A5}"/>
                </a:ext>
              </a:extLst>
            </p:cNvPr>
            <p:cNvSpPr/>
            <p:nvPr/>
          </p:nvSpPr>
          <p:spPr>
            <a:xfrm>
              <a:off x="6022848" y="6084275"/>
              <a:ext cx="146304" cy="146304"/>
            </a:xfrm>
            <a:prstGeom prst="diamon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grpSp>
        <p:nvGrpSpPr>
          <p:cNvPr id="41" name="Group 40">
            <a:extLst>
              <a:ext uri="{FF2B5EF4-FFF2-40B4-BE49-F238E27FC236}">
                <a16:creationId xmlns:a16="http://schemas.microsoft.com/office/drawing/2014/main" id="{F331B597-BAEF-1247-97C9-4D75C78CB758}"/>
              </a:ext>
            </a:extLst>
          </p:cNvPr>
          <p:cNvGrpSpPr/>
          <p:nvPr/>
        </p:nvGrpSpPr>
        <p:grpSpPr>
          <a:xfrm>
            <a:off x="7536276" y="1569089"/>
            <a:ext cx="512489" cy="146304"/>
            <a:chOff x="5860125" y="6313263"/>
            <a:chExt cx="512489" cy="146304"/>
          </a:xfrm>
        </p:grpSpPr>
        <p:cxnSp>
          <p:nvCxnSpPr>
            <p:cNvPr id="42" name="直接连接符 32">
              <a:extLst>
                <a:ext uri="{FF2B5EF4-FFF2-40B4-BE49-F238E27FC236}">
                  <a16:creationId xmlns:a16="http://schemas.microsoft.com/office/drawing/2014/main" id="{6007F26E-144D-3F49-933A-84738381333D}"/>
                </a:ext>
              </a:extLst>
            </p:cNvPr>
            <p:cNvCxnSpPr>
              <a:cxnSpLocks/>
            </p:cNvCxnSpPr>
            <p:nvPr/>
          </p:nvCxnSpPr>
          <p:spPr>
            <a:xfrm>
              <a:off x="5860125" y="6397220"/>
              <a:ext cx="5124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riangle 42">
              <a:extLst>
                <a:ext uri="{FF2B5EF4-FFF2-40B4-BE49-F238E27FC236}">
                  <a16:creationId xmlns:a16="http://schemas.microsoft.com/office/drawing/2014/main" id="{66C8B163-522E-3F42-8407-D343FE1A56A2}"/>
                </a:ext>
              </a:extLst>
            </p:cNvPr>
            <p:cNvSpPr/>
            <p:nvPr/>
          </p:nvSpPr>
          <p:spPr>
            <a:xfrm>
              <a:off x="6043217" y="6313263"/>
              <a:ext cx="146304" cy="1463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grpSp>
        <p:nvGrpSpPr>
          <p:cNvPr id="44" name="Group 43">
            <a:extLst>
              <a:ext uri="{FF2B5EF4-FFF2-40B4-BE49-F238E27FC236}">
                <a16:creationId xmlns:a16="http://schemas.microsoft.com/office/drawing/2014/main" id="{024659DF-525F-5642-8A84-04FFF1D9A528}"/>
              </a:ext>
            </a:extLst>
          </p:cNvPr>
          <p:cNvGrpSpPr/>
          <p:nvPr/>
        </p:nvGrpSpPr>
        <p:grpSpPr>
          <a:xfrm>
            <a:off x="9745555" y="1609700"/>
            <a:ext cx="512489" cy="146304"/>
            <a:chOff x="5860125" y="6566412"/>
            <a:chExt cx="512489" cy="146304"/>
          </a:xfrm>
        </p:grpSpPr>
        <p:cxnSp>
          <p:nvCxnSpPr>
            <p:cNvPr id="45" name="直接连接符 32">
              <a:extLst>
                <a:ext uri="{FF2B5EF4-FFF2-40B4-BE49-F238E27FC236}">
                  <a16:creationId xmlns:a16="http://schemas.microsoft.com/office/drawing/2014/main" id="{1786CC5A-BD30-064C-9D2F-1DA3D4B3ED8E}"/>
                </a:ext>
              </a:extLst>
            </p:cNvPr>
            <p:cNvCxnSpPr>
              <a:cxnSpLocks/>
            </p:cNvCxnSpPr>
            <p:nvPr/>
          </p:nvCxnSpPr>
          <p:spPr>
            <a:xfrm>
              <a:off x="5860125" y="6637014"/>
              <a:ext cx="51248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64794BA-B1F9-E945-90E1-C56D71EE75FD}"/>
                </a:ext>
              </a:extLst>
            </p:cNvPr>
            <p:cNvSpPr/>
            <p:nvPr/>
          </p:nvSpPr>
          <p:spPr>
            <a:xfrm>
              <a:off x="6043217" y="6566412"/>
              <a:ext cx="146304" cy="14630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pSp>
      <p:sp>
        <p:nvSpPr>
          <p:cNvPr id="24" name="Google Shape;904;p45">
            <a:extLst>
              <a:ext uri="{FF2B5EF4-FFF2-40B4-BE49-F238E27FC236}">
                <a16:creationId xmlns:a16="http://schemas.microsoft.com/office/drawing/2014/main" id="{68E41FB8-997B-441A-A315-700C08B135D7}"/>
              </a:ext>
            </a:extLst>
          </p:cNvPr>
          <p:cNvSpPr txBox="1"/>
          <p:nvPr/>
        </p:nvSpPr>
        <p:spPr>
          <a:xfrm>
            <a:off x="838200" y="33083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a:solidFill>
                  <a:srgbClr val="0F3A5D"/>
                </a:solidFill>
                <a:latin typeface="PT Sans Narrow"/>
                <a:ea typeface="PT Sans Narrow"/>
                <a:cs typeface="PT Sans Narrow"/>
                <a:sym typeface="PT Sans Narrow"/>
              </a:rPr>
              <a:t>FIO: Latency, 4K access size</a:t>
            </a:r>
            <a:endParaRPr sz="4800" b="1" dirty="0">
              <a:solidFill>
                <a:srgbClr val="0F3A5D"/>
              </a:solidFill>
              <a:latin typeface="PT Sans Narrow"/>
              <a:ea typeface="PT Sans Narrow"/>
              <a:cs typeface="PT Sans Narrow"/>
              <a:sym typeface="PT Sans Narrow"/>
            </a:endParaRPr>
          </a:p>
        </p:txBody>
      </p:sp>
      <p:sp>
        <p:nvSpPr>
          <p:cNvPr id="26" name="TextBox 25">
            <a:extLst>
              <a:ext uri="{FF2B5EF4-FFF2-40B4-BE49-F238E27FC236}">
                <a16:creationId xmlns:a16="http://schemas.microsoft.com/office/drawing/2014/main" id="{5632A57D-B34E-4413-A91F-F360AF3EF57F}"/>
              </a:ext>
            </a:extLst>
          </p:cNvPr>
          <p:cNvSpPr txBox="1"/>
          <p:nvPr/>
        </p:nvSpPr>
        <p:spPr>
          <a:xfrm>
            <a:off x="9045076" y="1119541"/>
            <a:ext cx="11219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cs typeface="Calibri"/>
                <a:sym typeface="Calibri"/>
              </a:rPr>
              <a:t>Read</a:t>
            </a:r>
            <a:endParaRPr kumimoji="0" lang="en-US" sz="2800" b="1" i="0" u="none" strike="noStrike" kern="0" cap="none" spc="0" normalizeH="0" baseline="0" noProof="0" dirty="0">
              <a:ln>
                <a:noFill/>
              </a:ln>
              <a:solidFill>
                <a:srgbClr val="434343"/>
              </a:solidFill>
              <a:effectLst/>
              <a:uLnTx/>
              <a:uFillTx/>
              <a:latin typeface="Calibri"/>
              <a:cs typeface="Calibri"/>
              <a:sym typeface="Arial"/>
            </a:endParaRPr>
          </a:p>
        </p:txBody>
      </p:sp>
      <p:sp>
        <p:nvSpPr>
          <p:cNvPr id="27" name="Google Shape;1942;p79">
            <a:extLst>
              <a:ext uri="{FF2B5EF4-FFF2-40B4-BE49-F238E27FC236}">
                <a16:creationId xmlns:a16="http://schemas.microsoft.com/office/drawing/2014/main" id="{426D2924-C2D5-4FA8-B683-06E18A4480BD}"/>
              </a:ext>
            </a:extLst>
          </p:cNvPr>
          <p:cNvSpPr txBox="1"/>
          <p:nvPr/>
        </p:nvSpPr>
        <p:spPr>
          <a:xfrm>
            <a:off x="3116899" y="985727"/>
            <a:ext cx="1121936"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141037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699D0E-8F30-D744-8C76-03195D53125E}"/>
              </a:ext>
            </a:extLst>
          </p:cNvPr>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fld id="{00000000-1234-1234-1234-123412341234}" type="slidenum">
              <a:rPr kumimoji="0" lang="en-US" sz="1200" b="0" i="0" u="none" strike="noStrike" kern="0" cap="none" spc="0" normalizeH="0" baseline="0" noProof="0" smtClean="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888888"/>
                </a:buClr>
                <a:buSzPts val="1200"/>
                <a:buFont typeface="Calibri"/>
                <a:buNone/>
                <a:tabLst/>
                <a:defRPr/>
              </a:pPr>
              <a:t>45</a:t>
            </a:fld>
            <a:endParaRPr kumimoji="0" lang="en-US"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4" name="Google Shape;904;p45">
            <a:extLst>
              <a:ext uri="{FF2B5EF4-FFF2-40B4-BE49-F238E27FC236}">
                <a16:creationId xmlns:a16="http://schemas.microsoft.com/office/drawing/2014/main" id="{68E41FB8-997B-441A-A315-700C08B135D7}"/>
              </a:ext>
            </a:extLst>
          </p:cNvPr>
          <p:cNvSpPr txBox="1"/>
          <p:nvPr/>
        </p:nvSpPr>
        <p:spPr>
          <a:xfrm>
            <a:off x="838200" y="330835"/>
            <a:ext cx="10632300" cy="793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800" b="1" dirty="0" err="1">
                <a:solidFill>
                  <a:srgbClr val="0F3A5D"/>
                </a:solidFill>
                <a:latin typeface="PT Sans Narrow"/>
                <a:ea typeface="PT Sans Narrow"/>
                <a:cs typeface="PT Sans Narrow"/>
                <a:sym typeface="PT Sans Narrow"/>
              </a:rPr>
              <a:t>OdinFS</a:t>
            </a:r>
            <a:r>
              <a:rPr lang="en-US" sz="4800" b="1" dirty="0">
                <a:solidFill>
                  <a:srgbClr val="0F3A5D"/>
                </a:solidFill>
                <a:latin typeface="PT Sans Narrow"/>
                <a:ea typeface="PT Sans Narrow"/>
                <a:cs typeface="PT Sans Narrow"/>
                <a:sym typeface="PT Sans Narrow"/>
              </a:rPr>
              <a:t> with different number of NUMA nodes</a:t>
            </a:r>
            <a:endParaRPr sz="4800" b="1" dirty="0">
              <a:solidFill>
                <a:srgbClr val="0F3A5D"/>
              </a:solidFill>
              <a:latin typeface="PT Sans Narrow"/>
              <a:ea typeface="PT Sans Narrow"/>
              <a:cs typeface="PT Sans Narrow"/>
              <a:sym typeface="PT Sans Narrow"/>
            </a:endParaRPr>
          </a:p>
        </p:txBody>
      </p:sp>
      <p:sp>
        <p:nvSpPr>
          <p:cNvPr id="26" name="TextBox 25">
            <a:extLst>
              <a:ext uri="{FF2B5EF4-FFF2-40B4-BE49-F238E27FC236}">
                <a16:creationId xmlns:a16="http://schemas.microsoft.com/office/drawing/2014/main" id="{5632A57D-B34E-4413-A91F-F360AF3EF57F}"/>
              </a:ext>
            </a:extLst>
          </p:cNvPr>
          <p:cNvSpPr txBox="1"/>
          <p:nvPr/>
        </p:nvSpPr>
        <p:spPr>
          <a:xfrm>
            <a:off x="9045076" y="1119541"/>
            <a:ext cx="11219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cs typeface="Calibri"/>
                <a:sym typeface="Calibri"/>
              </a:rPr>
              <a:t>Read</a:t>
            </a:r>
            <a:endParaRPr kumimoji="0" lang="en-US" sz="2800" b="1" i="0" u="none" strike="noStrike" kern="0" cap="none" spc="0" normalizeH="0" baseline="0" noProof="0" dirty="0">
              <a:ln>
                <a:noFill/>
              </a:ln>
              <a:solidFill>
                <a:srgbClr val="434343"/>
              </a:solidFill>
              <a:effectLst/>
              <a:uLnTx/>
              <a:uFillTx/>
              <a:latin typeface="Calibri"/>
              <a:cs typeface="Calibri"/>
              <a:sym typeface="Arial"/>
            </a:endParaRPr>
          </a:p>
        </p:txBody>
      </p:sp>
      <p:sp>
        <p:nvSpPr>
          <p:cNvPr id="27" name="Google Shape;1942;p79">
            <a:extLst>
              <a:ext uri="{FF2B5EF4-FFF2-40B4-BE49-F238E27FC236}">
                <a16:creationId xmlns:a16="http://schemas.microsoft.com/office/drawing/2014/main" id="{426D2924-C2D5-4FA8-B683-06E18A4480BD}"/>
              </a:ext>
            </a:extLst>
          </p:cNvPr>
          <p:cNvSpPr txBox="1"/>
          <p:nvPr/>
        </p:nvSpPr>
        <p:spPr>
          <a:xfrm>
            <a:off x="3116899" y="985727"/>
            <a:ext cx="1121936"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434343"/>
                </a:solidFill>
                <a:effectLst/>
                <a:uLnTx/>
                <a:uFillTx/>
                <a:latin typeface="Calibri"/>
                <a:ea typeface="Calibri"/>
                <a:cs typeface="Calibri"/>
                <a:sym typeface="Calibri"/>
              </a:rPr>
              <a:t>Write</a:t>
            </a:r>
            <a:endParaRPr kumimoji="0" sz="2800" b="1" i="0" u="none" strike="noStrike" kern="0" cap="none" spc="0" normalizeH="0" baseline="0" noProof="0" dirty="0">
              <a:ln>
                <a:noFill/>
              </a:ln>
              <a:solidFill>
                <a:srgbClr val="434343"/>
              </a:solidFill>
              <a:effectLst/>
              <a:uLnTx/>
              <a:uFillTx/>
              <a:latin typeface="Calibri"/>
              <a:ea typeface="Calibri"/>
              <a:cs typeface="Calibri"/>
              <a:sym typeface="Calibri"/>
            </a:endParaRPr>
          </a:p>
        </p:txBody>
      </p:sp>
      <p:graphicFrame>
        <p:nvGraphicFramePr>
          <p:cNvPr id="25" name="Chart 24">
            <a:extLst>
              <a:ext uri="{FF2B5EF4-FFF2-40B4-BE49-F238E27FC236}">
                <a16:creationId xmlns:a16="http://schemas.microsoft.com/office/drawing/2014/main" id="{ED2BDCA9-184C-4C22-98C2-8F1AF87D9F00}"/>
              </a:ext>
            </a:extLst>
          </p:cNvPr>
          <p:cNvGraphicFramePr>
            <a:graphicFrameLocks/>
          </p:cNvGraphicFramePr>
          <p:nvPr>
            <p:extLst>
              <p:ext uri="{D42A27DB-BD31-4B8C-83A1-F6EECF244321}">
                <p14:modId xmlns:p14="http://schemas.microsoft.com/office/powerpoint/2010/main" val="1072277014"/>
              </p:ext>
            </p:extLst>
          </p:nvPr>
        </p:nvGraphicFramePr>
        <p:xfrm>
          <a:off x="382843" y="2135007"/>
          <a:ext cx="5468112" cy="4215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8" name="Chart 27">
            <a:extLst>
              <a:ext uri="{FF2B5EF4-FFF2-40B4-BE49-F238E27FC236}">
                <a16:creationId xmlns:a16="http://schemas.microsoft.com/office/drawing/2014/main" id="{92A024AB-FA01-4862-A89F-6B862BDE76B9}"/>
              </a:ext>
            </a:extLst>
          </p:cNvPr>
          <p:cNvGraphicFramePr>
            <a:graphicFrameLocks/>
          </p:cNvGraphicFramePr>
          <p:nvPr>
            <p:extLst>
              <p:ext uri="{D42A27DB-BD31-4B8C-83A1-F6EECF244321}">
                <p14:modId xmlns:p14="http://schemas.microsoft.com/office/powerpoint/2010/main" val="3292310681"/>
              </p:ext>
            </p:extLst>
          </p:nvPr>
        </p:nvGraphicFramePr>
        <p:xfrm>
          <a:off x="6294617" y="2128426"/>
          <a:ext cx="5468112" cy="4215384"/>
        </p:xfrm>
        <a:graphic>
          <a:graphicData uri="http://schemas.openxmlformats.org/drawingml/2006/chart">
            <c:chart xmlns:c="http://schemas.openxmlformats.org/drawingml/2006/chart" xmlns:r="http://schemas.openxmlformats.org/officeDocument/2006/relationships" r:id="rId4"/>
          </a:graphicData>
        </a:graphic>
      </p:graphicFrame>
      <p:sp>
        <p:nvSpPr>
          <p:cNvPr id="29" name="文本框 29">
            <a:extLst>
              <a:ext uri="{FF2B5EF4-FFF2-40B4-BE49-F238E27FC236}">
                <a16:creationId xmlns:a16="http://schemas.microsoft.com/office/drawing/2014/main" id="{7E16C27D-44BF-41F4-AEA2-45795178522A}"/>
              </a:ext>
            </a:extLst>
          </p:cNvPr>
          <p:cNvSpPr txBox="1"/>
          <p:nvPr/>
        </p:nvSpPr>
        <p:spPr>
          <a:xfrm>
            <a:off x="7769418" y="1758458"/>
            <a:ext cx="1306524" cy="646331"/>
          </a:xfrm>
          <a:prstGeom prst="rect">
            <a:avLst/>
          </a:prstGeom>
          <a:noFill/>
        </p:spPr>
        <p:txBody>
          <a:bodyPr wrap="square" rtlCol="0">
            <a:spAutoFit/>
          </a:bodyPr>
          <a:lstStyle/>
          <a:p>
            <a:r>
              <a:rPr lang="en-US" altLang="zh-CN" sz="1800" dirty="0">
                <a:solidFill>
                  <a:srgbClr val="434343"/>
                </a:solidFill>
                <a:latin typeface="Calibri"/>
                <a:cs typeface="Calibri"/>
              </a:rPr>
              <a:t>4</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PM</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nodes</a:t>
            </a:r>
            <a:endParaRPr lang="en-CH" sz="1800" dirty="0">
              <a:solidFill>
                <a:srgbClr val="434343"/>
              </a:solidFill>
              <a:latin typeface="Calibri"/>
              <a:cs typeface="Calibri"/>
            </a:endParaRPr>
          </a:p>
          <a:p>
            <a:endParaRPr lang="en-CH" sz="1800" dirty="0">
              <a:solidFill>
                <a:srgbClr val="434343"/>
              </a:solidFill>
              <a:latin typeface="Calibri"/>
              <a:cs typeface="Calibri"/>
            </a:endParaRPr>
          </a:p>
        </p:txBody>
      </p:sp>
      <p:cxnSp>
        <p:nvCxnSpPr>
          <p:cNvPr id="30" name="直接连接符 30">
            <a:extLst>
              <a:ext uri="{FF2B5EF4-FFF2-40B4-BE49-F238E27FC236}">
                <a16:creationId xmlns:a16="http://schemas.microsoft.com/office/drawing/2014/main" id="{4341F648-BD5A-49A7-8BC5-035328B17559}"/>
              </a:ext>
            </a:extLst>
          </p:cNvPr>
          <p:cNvCxnSpPr>
            <a:cxnSpLocks/>
          </p:cNvCxnSpPr>
          <p:nvPr/>
        </p:nvCxnSpPr>
        <p:spPr>
          <a:xfrm>
            <a:off x="1641878" y="1926919"/>
            <a:ext cx="51248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文本框 31">
            <a:extLst>
              <a:ext uri="{FF2B5EF4-FFF2-40B4-BE49-F238E27FC236}">
                <a16:creationId xmlns:a16="http://schemas.microsoft.com/office/drawing/2014/main" id="{3A68D3DC-1229-4C11-9B97-BCE4AD5594C4}"/>
              </a:ext>
            </a:extLst>
          </p:cNvPr>
          <p:cNvSpPr txBox="1"/>
          <p:nvPr/>
        </p:nvSpPr>
        <p:spPr>
          <a:xfrm>
            <a:off x="2154367" y="1755656"/>
            <a:ext cx="1306524" cy="369332"/>
          </a:xfrm>
          <a:prstGeom prst="rect">
            <a:avLst/>
          </a:prstGeom>
          <a:noFill/>
        </p:spPr>
        <p:txBody>
          <a:bodyPr wrap="square" rtlCol="0">
            <a:spAutoFit/>
          </a:bodyPr>
          <a:lstStyle/>
          <a:p>
            <a:r>
              <a:rPr lang="en-US" altLang="zh-CN" sz="1800" dirty="0">
                <a:solidFill>
                  <a:srgbClr val="434343"/>
                </a:solidFill>
                <a:latin typeface="Calibri"/>
                <a:cs typeface="Calibri"/>
              </a:rPr>
              <a:t>1</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PM</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node</a:t>
            </a:r>
            <a:endParaRPr lang="en-CH" sz="1800" dirty="0">
              <a:solidFill>
                <a:srgbClr val="434343"/>
              </a:solidFill>
              <a:latin typeface="Calibri"/>
              <a:cs typeface="Calibri"/>
            </a:endParaRPr>
          </a:p>
        </p:txBody>
      </p:sp>
      <p:cxnSp>
        <p:nvCxnSpPr>
          <p:cNvPr id="48" name="直接连接符 32">
            <a:extLst>
              <a:ext uri="{FF2B5EF4-FFF2-40B4-BE49-F238E27FC236}">
                <a16:creationId xmlns:a16="http://schemas.microsoft.com/office/drawing/2014/main" id="{CFEE2E0A-92B7-4AB1-AEA8-4208B5D39B4E}"/>
              </a:ext>
            </a:extLst>
          </p:cNvPr>
          <p:cNvCxnSpPr>
            <a:cxnSpLocks/>
          </p:cNvCxnSpPr>
          <p:nvPr/>
        </p:nvCxnSpPr>
        <p:spPr>
          <a:xfrm>
            <a:off x="9993362" y="1997906"/>
            <a:ext cx="51248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文本框 33">
            <a:extLst>
              <a:ext uri="{FF2B5EF4-FFF2-40B4-BE49-F238E27FC236}">
                <a16:creationId xmlns:a16="http://schemas.microsoft.com/office/drawing/2014/main" id="{E0300BA6-C9F9-4C31-9AFC-6E7BB6AA16F5}"/>
              </a:ext>
            </a:extLst>
          </p:cNvPr>
          <p:cNvSpPr txBox="1"/>
          <p:nvPr/>
        </p:nvSpPr>
        <p:spPr>
          <a:xfrm>
            <a:off x="10531325" y="1790754"/>
            <a:ext cx="1306524" cy="369332"/>
          </a:xfrm>
          <a:prstGeom prst="rect">
            <a:avLst/>
          </a:prstGeom>
          <a:noFill/>
        </p:spPr>
        <p:txBody>
          <a:bodyPr wrap="square" rtlCol="0">
            <a:spAutoFit/>
          </a:bodyPr>
          <a:lstStyle/>
          <a:p>
            <a:r>
              <a:rPr lang="en-US" altLang="zh-CN" sz="1800" dirty="0">
                <a:solidFill>
                  <a:srgbClr val="434343"/>
                </a:solidFill>
                <a:latin typeface="Calibri"/>
                <a:cs typeface="Calibri"/>
              </a:rPr>
              <a:t>8</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PM</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nodes</a:t>
            </a:r>
            <a:endParaRPr lang="en-CH" sz="1800" dirty="0">
              <a:solidFill>
                <a:srgbClr val="434343"/>
              </a:solidFill>
              <a:latin typeface="Calibri"/>
              <a:cs typeface="Calibri"/>
            </a:endParaRPr>
          </a:p>
        </p:txBody>
      </p:sp>
      <p:cxnSp>
        <p:nvCxnSpPr>
          <p:cNvPr id="50" name="直接连接符 32">
            <a:extLst>
              <a:ext uri="{FF2B5EF4-FFF2-40B4-BE49-F238E27FC236}">
                <a16:creationId xmlns:a16="http://schemas.microsoft.com/office/drawing/2014/main" id="{80ACC03C-418C-4861-965D-FDA8AF6CEAD3}"/>
              </a:ext>
            </a:extLst>
          </p:cNvPr>
          <p:cNvCxnSpPr>
            <a:cxnSpLocks/>
          </p:cNvCxnSpPr>
          <p:nvPr/>
        </p:nvCxnSpPr>
        <p:spPr>
          <a:xfrm>
            <a:off x="4036615" y="1934893"/>
            <a:ext cx="51248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文本框 33">
            <a:extLst>
              <a:ext uri="{FF2B5EF4-FFF2-40B4-BE49-F238E27FC236}">
                <a16:creationId xmlns:a16="http://schemas.microsoft.com/office/drawing/2014/main" id="{C9FC8AAD-596A-4FBA-9F80-E3BEE1292CBB}"/>
              </a:ext>
            </a:extLst>
          </p:cNvPr>
          <p:cNvSpPr txBox="1"/>
          <p:nvPr/>
        </p:nvSpPr>
        <p:spPr>
          <a:xfrm>
            <a:off x="4546396" y="1744260"/>
            <a:ext cx="1306524" cy="369332"/>
          </a:xfrm>
          <a:prstGeom prst="rect">
            <a:avLst/>
          </a:prstGeom>
          <a:noFill/>
        </p:spPr>
        <p:txBody>
          <a:bodyPr wrap="square" rtlCol="0">
            <a:spAutoFit/>
          </a:bodyPr>
          <a:lstStyle/>
          <a:p>
            <a:r>
              <a:rPr lang="en-US" altLang="zh-CN" sz="1800" dirty="0">
                <a:solidFill>
                  <a:srgbClr val="434343"/>
                </a:solidFill>
                <a:latin typeface="Calibri"/>
                <a:cs typeface="Calibri"/>
              </a:rPr>
              <a:t>2</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PM</a:t>
            </a:r>
            <a:r>
              <a:rPr lang="zh-CN" altLang="en-US" sz="1800" dirty="0">
                <a:solidFill>
                  <a:srgbClr val="434343"/>
                </a:solidFill>
                <a:latin typeface="Calibri"/>
                <a:cs typeface="Calibri"/>
              </a:rPr>
              <a:t> </a:t>
            </a:r>
            <a:r>
              <a:rPr lang="en-US" altLang="zh-CN" sz="1800" dirty="0">
                <a:solidFill>
                  <a:srgbClr val="434343"/>
                </a:solidFill>
                <a:latin typeface="Calibri"/>
                <a:cs typeface="Calibri"/>
              </a:rPr>
              <a:t>nodes</a:t>
            </a:r>
            <a:endParaRPr lang="en-CH" sz="1800" dirty="0">
              <a:solidFill>
                <a:srgbClr val="434343"/>
              </a:solidFill>
              <a:latin typeface="Calibri"/>
              <a:cs typeface="Calibri"/>
            </a:endParaRPr>
          </a:p>
        </p:txBody>
      </p:sp>
      <p:sp>
        <p:nvSpPr>
          <p:cNvPr id="52" name="Oval 51">
            <a:extLst>
              <a:ext uri="{FF2B5EF4-FFF2-40B4-BE49-F238E27FC236}">
                <a16:creationId xmlns:a16="http://schemas.microsoft.com/office/drawing/2014/main" id="{2232F0AB-2289-403A-AC1C-A7B8C23AD752}"/>
              </a:ext>
            </a:extLst>
          </p:cNvPr>
          <p:cNvSpPr/>
          <p:nvPr/>
        </p:nvSpPr>
        <p:spPr>
          <a:xfrm>
            <a:off x="10180463" y="1912228"/>
            <a:ext cx="146304" cy="14630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riangle 36">
            <a:extLst>
              <a:ext uri="{FF2B5EF4-FFF2-40B4-BE49-F238E27FC236}">
                <a16:creationId xmlns:a16="http://schemas.microsoft.com/office/drawing/2014/main" id="{E130B87D-7D8A-42A7-8266-138137C240E7}"/>
              </a:ext>
            </a:extLst>
          </p:cNvPr>
          <p:cNvSpPr/>
          <p:nvPr/>
        </p:nvSpPr>
        <p:spPr>
          <a:xfrm>
            <a:off x="4231518" y="1843065"/>
            <a:ext cx="146304" cy="146304"/>
          </a:xfrm>
          <a:prstGeom prst="triangl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10039E0-8A09-4AF5-BB47-22C66CF74B94}"/>
              </a:ext>
            </a:extLst>
          </p:cNvPr>
          <p:cNvSpPr/>
          <p:nvPr/>
        </p:nvSpPr>
        <p:spPr>
          <a:xfrm>
            <a:off x="7445010" y="1873203"/>
            <a:ext cx="146304" cy="146304"/>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iamond 54">
            <a:extLst>
              <a:ext uri="{FF2B5EF4-FFF2-40B4-BE49-F238E27FC236}">
                <a16:creationId xmlns:a16="http://schemas.microsoft.com/office/drawing/2014/main" id="{74FFD8C8-2B02-43ED-A75D-0848FD974807}"/>
              </a:ext>
            </a:extLst>
          </p:cNvPr>
          <p:cNvSpPr/>
          <p:nvPr/>
        </p:nvSpPr>
        <p:spPr>
          <a:xfrm>
            <a:off x="1816522" y="1853767"/>
            <a:ext cx="146304" cy="146304"/>
          </a:xfrm>
          <a:prstGeom prst="diamon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直接连接符 28">
            <a:extLst>
              <a:ext uri="{FF2B5EF4-FFF2-40B4-BE49-F238E27FC236}">
                <a16:creationId xmlns:a16="http://schemas.microsoft.com/office/drawing/2014/main" id="{E5B57436-E92C-4181-B511-7C8FCBC60714}"/>
              </a:ext>
            </a:extLst>
          </p:cNvPr>
          <p:cNvCxnSpPr>
            <a:cxnSpLocks/>
          </p:cNvCxnSpPr>
          <p:nvPr/>
        </p:nvCxnSpPr>
        <p:spPr>
          <a:xfrm>
            <a:off x="7256929" y="1940985"/>
            <a:ext cx="51248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59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4">
            <a:extLst>
              <a:ext uri="{FF2B5EF4-FFF2-40B4-BE49-F238E27FC236}">
                <a16:creationId xmlns:a16="http://schemas.microsoft.com/office/drawing/2014/main" id="{5004CBB8-D12F-4C2B-AAE4-F37022AAFC98}"/>
              </a:ext>
            </a:extLst>
          </p:cNvPr>
          <p:cNvSpPr/>
          <p:nvPr/>
        </p:nvSpPr>
        <p:spPr>
          <a:xfrm>
            <a:off x="834620" y="2387237"/>
            <a:ext cx="1986685" cy="104791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10" name="直接连接符 9">
            <a:extLst>
              <a:ext uri="{FF2B5EF4-FFF2-40B4-BE49-F238E27FC236}">
                <a16:creationId xmlns:a16="http://schemas.microsoft.com/office/drawing/2014/main" id="{F99D1CEE-6D3B-4923-BB1C-9F2A1B60E887}"/>
              </a:ext>
            </a:extLst>
          </p:cNvPr>
          <p:cNvCxnSpPr>
            <a:cxnSpLocks/>
          </p:cNvCxnSpPr>
          <p:nvPr/>
        </p:nvCxnSpPr>
        <p:spPr>
          <a:xfrm>
            <a:off x="3193871" y="2149993"/>
            <a:ext cx="0" cy="3751526"/>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181192-78C9-457D-F584-5B9F691A8C48}"/>
              </a:ext>
            </a:extLst>
          </p:cNvPr>
          <p:cNvSpPr>
            <a:spLocks noGrp="1"/>
          </p:cNvSpPr>
          <p:nvPr>
            <p:ph type="title"/>
          </p:nvPr>
        </p:nvSpPr>
        <p:spPr/>
        <p:txBody>
          <a:bodyPr/>
          <a:lstStyle/>
          <a:p>
            <a:r>
              <a:rPr lang="en-US" altLang="zh-CN" dirty="0"/>
              <a:t>PM NUMA Impact: Explanation</a:t>
            </a:r>
            <a:endParaRPr lang="zh-CN" altLang="en-US" dirty="0"/>
          </a:p>
        </p:txBody>
      </p:sp>
      <p:sp>
        <p:nvSpPr>
          <p:cNvPr id="31" name="Freeform: Shape 24">
            <a:extLst>
              <a:ext uri="{FF2B5EF4-FFF2-40B4-BE49-F238E27FC236}">
                <a16:creationId xmlns:a16="http://schemas.microsoft.com/office/drawing/2014/main" id="{6A58B910-27EB-489C-90DC-C07D86E1CD00}"/>
              </a:ext>
            </a:extLst>
          </p:cNvPr>
          <p:cNvSpPr/>
          <p:nvPr/>
        </p:nvSpPr>
        <p:spPr>
          <a:xfrm rot="16200000">
            <a:off x="1475442" y="3949443"/>
            <a:ext cx="780682" cy="170621"/>
          </a:xfrm>
          <a:custGeom>
            <a:avLst/>
            <a:gdLst/>
            <a:ahLst/>
            <a:cxnLst/>
            <a:rect l="l" t="t" r="r" b="b"/>
            <a:pathLst>
              <a:path w="4288971" h="783993">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a:solidFill>
              <a:schemeClr val="tx1"/>
            </a:solidFill>
            <a:round/>
          </a:ln>
        </p:spPr>
        <p:style>
          <a:lnRef idx="1">
            <a:schemeClr val="dk1"/>
          </a:lnRef>
          <a:fillRef idx="0">
            <a:schemeClr val="dk1"/>
          </a:fillRef>
          <a:effectRef idx="0">
            <a:schemeClr val="dk1"/>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Rounded Corners 4">
            <a:extLst>
              <a:ext uri="{FF2B5EF4-FFF2-40B4-BE49-F238E27FC236}">
                <a16:creationId xmlns:a16="http://schemas.microsoft.com/office/drawing/2014/main" id="{0029BF47-71C2-42C0-B662-349E8E72998E}"/>
              </a:ext>
            </a:extLst>
          </p:cNvPr>
          <p:cNvSpPr/>
          <p:nvPr/>
        </p:nvSpPr>
        <p:spPr>
          <a:xfrm>
            <a:off x="833300" y="4665244"/>
            <a:ext cx="1986685" cy="1183004"/>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9" name="Rectangle: Rounded Corners 4">
            <a:extLst>
              <a:ext uri="{FF2B5EF4-FFF2-40B4-BE49-F238E27FC236}">
                <a16:creationId xmlns:a16="http://schemas.microsoft.com/office/drawing/2014/main" id="{F460E690-3532-46D4-8AA5-AF869C982FF9}"/>
              </a:ext>
            </a:extLst>
          </p:cNvPr>
          <p:cNvSpPr/>
          <p:nvPr/>
        </p:nvSpPr>
        <p:spPr>
          <a:xfrm>
            <a:off x="3489627" y="4655975"/>
            <a:ext cx="1984186" cy="1183004"/>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5" name="内容占位符 2">
            <a:extLst>
              <a:ext uri="{FF2B5EF4-FFF2-40B4-BE49-F238E27FC236}">
                <a16:creationId xmlns:a16="http://schemas.microsoft.com/office/drawing/2014/main" id="{F8809A7F-9CD3-4A48-9E88-F01AFECC28B2}"/>
              </a:ext>
            </a:extLst>
          </p:cNvPr>
          <p:cNvSpPr txBox="1">
            <a:spLocks/>
          </p:cNvSpPr>
          <p:nvPr/>
        </p:nvSpPr>
        <p:spPr>
          <a:xfrm>
            <a:off x="838200" y="1440051"/>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NUMA 0</a:t>
            </a:r>
          </a:p>
        </p:txBody>
      </p:sp>
      <p:sp>
        <p:nvSpPr>
          <p:cNvPr id="46" name="内容占位符 2">
            <a:extLst>
              <a:ext uri="{FF2B5EF4-FFF2-40B4-BE49-F238E27FC236}">
                <a16:creationId xmlns:a16="http://schemas.microsoft.com/office/drawing/2014/main" id="{B9130B06-D95A-45C8-9CE9-8E6A3843E385}"/>
              </a:ext>
            </a:extLst>
          </p:cNvPr>
          <p:cNvSpPr txBox="1">
            <a:spLocks/>
          </p:cNvSpPr>
          <p:nvPr/>
        </p:nvSpPr>
        <p:spPr>
          <a:xfrm>
            <a:off x="3788091" y="1535660"/>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NUMA 1</a:t>
            </a:r>
          </a:p>
        </p:txBody>
      </p:sp>
      <p:grpSp>
        <p:nvGrpSpPr>
          <p:cNvPr id="8" name="组合 7">
            <a:extLst>
              <a:ext uri="{FF2B5EF4-FFF2-40B4-BE49-F238E27FC236}">
                <a16:creationId xmlns:a16="http://schemas.microsoft.com/office/drawing/2014/main" id="{85C17C1E-5F87-4B60-B881-B5F55DEFD5EE}"/>
              </a:ext>
            </a:extLst>
          </p:cNvPr>
          <p:cNvGrpSpPr/>
          <p:nvPr/>
        </p:nvGrpSpPr>
        <p:grpSpPr>
          <a:xfrm>
            <a:off x="841292" y="2477818"/>
            <a:ext cx="2017038" cy="856298"/>
            <a:chOff x="1580044" y="2416067"/>
            <a:chExt cx="2017038" cy="856298"/>
          </a:xfrm>
        </p:grpSpPr>
        <p:sp>
          <p:nvSpPr>
            <p:cNvPr id="6" name="矩形: 圆角 5">
              <a:extLst>
                <a:ext uri="{FF2B5EF4-FFF2-40B4-BE49-F238E27FC236}">
                  <a16:creationId xmlns:a16="http://schemas.microsoft.com/office/drawing/2014/main" id="{E3F66DAC-1951-45B8-A7B4-99679C88E644}"/>
                </a:ext>
              </a:extLst>
            </p:cNvPr>
            <p:cNvSpPr/>
            <p:nvPr/>
          </p:nvSpPr>
          <p:spPr>
            <a:xfrm>
              <a:off x="1732842" y="2416067"/>
              <a:ext cx="1741796" cy="85629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内容占位符 2">
              <a:extLst>
                <a:ext uri="{FF2B5EF4-FFF2-40B4-BE49-F238E27FC236}">
                  <a16:creationId xmlns:a16="http://schemas.microsoft.com/office/drawing/2014/main" id="{A122F81F-C2AA-4803-A730-1D667384D1DB}"/>
                </a:ext>
              </a:extLst>
            </p:cNvPr>
            <p:cNvSpPr txBox="1">
              <a:spLocks/>
            </p:cNvSpPr>
            <p:nvPr/>
          </p:nvSpPr>
          <p:spPr>
            <a:xfrm>
              <a:off x="1580044" y="2517650"/>
              <a:ext cx="2017038" cy="648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PM</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dir</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coherence info</a:t>
              </a:r>
            </a:p>
          </p:txBody>
        </p:sp>
      </p:grpSp>
      <p:sp>
        <p:nvSpPr>
          <p:cNvPr id="13" name="箭头: 左右 12">
            <a:extLst>
              <a:ext uri="{FF2B5EF4-FFF2-40B4-BE49-F238E27FC236}">
                <a16:creationId xmlns:a16="http://schemas.microsoft.com/office/drawing/2014/main" id="{01D8DCA2-AF95-4C55-863C-28DFE195FA8F}"/>
              </a:ext>
            </a:extLst>
          </p:cNvPr>
          <p:cNvSpPr/>
          <p:nvPr/>
        </p:nvSpPr>
        <p:spPr>
          <a:xfrm>
            <a:off x="2311723" y="3865610"/>
            <a:ext cx="1514203" cy="322472"/>
          </a:xfrm>
          <a:prstGeom prst="lef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5" name="组合 34">
            <a:extLst>
              <a:ext uri="{FF2B5EF4-FFF2-40B4-BE49-F238E27FC236}">
                <a16:creationId xmlns:a16="http://schemas.microsoft.com/office/drawing/2014/main" id="{CE3B9FE7-DE39-442E-B792-272F410A8213}"/>
              </a:ext>
            </a:extLst>
          </p:cNvPr>
          <p:cNvGrpSpPr/>
          <p:nvPr/>
        </p:nvGrpSpPr>
        <p:grpSpPr>
          <a:xfrm>
            <a:off x="3412365" y="4828597"/>
            <a:ext cx="2124083" cy="856298"/>
            <a:chOff x="2879664" y="2572702"/>
            <a:chExt cx="2124083" cy="856298"/>
          </a:xfrm>
        </p:grpSpPr>
        <p:sp>
          <p:nvSpPr>
            <p:cNvPr id="36" name="矩形: 圆角 35">
              <a:extLst>
                <a:ext uri="{FF2B5EF4-FFF2-40B4-BE49-F238E27FC236}">
                  <a16:creationId xmlns:a16="http://schemas.microsoft.com/office/drawing/2014/main" id="{B702057E-0FF8-420C-8793-750E86A84225}"/>
                </a:ext>
              </a:extLst>
            </p:cNvPr>
            <p:cNvSpPr/>
            <p:nvPr/>
          </p:nvSpPr>
          <p:spPr>
            <a:xfrm>
              <a:off x="3070807" y="2572702"/>
              <a:ext cx="1741796" cy="85629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内容占位符 2">
              <a:extLst>
                <a:ext uri="{FF2B5EF4-FFF2-40B4-BE49-F238E27FC236}">
                  <a16:creationId xmlns:a16="http://schemas.microsoft.com/office/drawing/2014/main" id="{FD44B7B3-4E38-4EEF-B34D-5DD5CCA2CB65}"/>
                </a:ext>
              </a:extLst>
            </p:cNvPr>
            <p:cNvSpPr txBox="1">
              <a:spLocks/>
            </p:cNvSpPr>
            <p:nvPr/>
          </p:nvSpPr>
          <p:spPr>
            <a:xfrm>
              <a:off x="2879664" y="2705963"/>
              <a:ext cx="2124083" cy="648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DRAM</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dir</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coherence info</a:t>
              </a:r>
            </a:p>
          </p:txBody>
        </p:sp>
      </p:grpSp>
      <p:sp>
        <p:nvSpPr>
          <p:cNvPr id="53" name="内容占位符 2">
            <a:extLst>
              <a:ext uri="{FF2B5EF4-FFF2-40B4-BE49-F238E27FC236}">
                <a16:creationId xmlns:a16="http://schemas.microsoft.com/office/drawing/2014/main" id="{23DD9D45-2D34-4B07-AA24-5CDAF26B9966}"/>
              </a:ext>
            </a:extLst>
          </p:cNvPr>
          <p:cNvSpPr txBox="1">
            <a:spLocks/>
          </p:cNvSpPr>
          <p:nvPr/>
        </p:nvSpPr>
        <p:spPr>
          <a:xfrm>
            <a:off x="775184" y="1899356"/>
            <a:ext cx="1529512"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Processor</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内容占位符 2">
            <a:extLst>
              <a:ext uri="{FF2B5EF4-FFF2-40B4-BE49-F238E27FC236}">
                <a16:creationId xmlns:a16="http://schemas.microsoft.com/office/drawing/2014/main" id="{1D08AF8B-7DBD-4796-BD04-17A17333CA63}"/>
              </a:ext>
            </a:extLst>
          </p:cNvPr>
          <p:cNvSpPr txBox="1">
            <a:spLocks/>
          </p:cNvSpPr>
          <p:nvPr/>
        </p:nvSpPr>
        <p:spPr>
          <a:xfrm>
            <a:off x="4384375" y="4129113"/>
            <a:ext cx="1153729"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内容占位符 2">
            <a:extLst>
              <a:ext uri="{FF2B5EF4-FFF2-40B4-BE49-F238E27FC236}">
                <a16:creationId xmlns:a16="http://schemas.microsoft.com/office/drawing/2014/main" id="{89DDB199-40D9-4537-81BA-19207C947FF7}"/>
              </a:ext>
            </a:extLst>
          </p:cNvPr>
          <p:cNvSpPr txBox="1">
            <a:spLocks/>
          </p:cNvSpPr>
          <p:nvPr/>
        </p:nvSpPr>
        <p:spPr>
          <a:xfrm>
            <a:off x="813202" y="4145607"/>
            <a:ext cx="70853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PM</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内容占位符 2">
            <a:extLst>
              <a:ext uri="{FF2B5EF4-FFF2-40B4-BE49-F238E27FC236}">
                <a16:creationId xmlns:a16="http://schemas.microsoft.com/office/drawing/2014/main" id="{BB58C0A0-6392-4670-82B5-739DD6C12430}"/>
              </a:ext>
            </a:extLst>
          </p:cNvPr>
          <p:cNvSpPr txBox="1">
            <a:spLocks/>
          </p:cNvSpPr>
          <p:nvPr/>
        </p:nvSpPr>
        <p:spPr>
          <a:xfrm>
            <a:off x="2176510" y="6162440"/>
            <a:ext cx="228481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PM-local</a:t>
            </a:r>
          </a:p>
        </p:txBody>
      </p:sp>
      <p:sp>
        <p:nvSpPr>
          <p:cNvPr id="75" name="Rectangle: Rounded Corners 4">
            <a:extLst>
              <a:ext uri="{FF2B5EF4-FFF2-40B4-BE49-F238E27FC236}">
                <a16:creationId xmlns:a16="http://schemas.microsoft.com/office/drawing/2014/main" id="{B977D9BC-9735-4E68-A25B-8F5649C38BBA}"/>
              </a:ext>
            </a:extLst>
          </p:cNvPr>
          <p:cNvSpPr/>
          <p:nvPr/>
        </p:nvSpPr>
        <p:spPr>
          <a:xfrm>
            <a:off x="8847902" y="2443894"/>
            <a:ext cx="1986685" cy="104791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cxnSp>
        <p:nvCxnSpPr>
          <p:cNvPr id="76" name="直接连接符 75">
            <a:extLst>
              <a:ext uri="{FF2B5EF4-FFF2-40B4-BE49-F238E27FC236}">
                <a16:creationId xmlns:a16="http://schemas.microsoft.com/office/drawing/2014/main" id="{2F98907D-C0E4-4405-AEBE-9C68E2767CB9}"/>
              </a:ext>
            </a:extLst>
          </p:cNvPr>
          <p:cNvCxnSpPr>
            <a:cxnSpLocks/>
          </p:cNvCxnSpPr>
          <p:nvPr/>
        </p:nvCxnSpPr>
        <p:spPr>
          <a:xfrm>
            <a:off x="8552146" y="2159262"/>
            <a:ext cx="0" cy="3751526"/>
          </a:xfrm>
          <a:prstGeom prst="line">
            <a:avLst/>
          </a:prstGeom>
          <a:ln w="12700" cmpd="sng">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7" name="Freeform: Shape 24">
            <a:extLst>
              <a:ext uri="{FF2B5EF4-FFF2-40B4-BE49-F238E27FC236}">
                <a16:creationId xmlns:a16="http://schemas.microsoft.com/office/drawing/2014/main" id="{5F113973-52D6-4C97-98A6-9FB483F9E592}"/>
              </a:ext>
            </a:extLst>
          </p:cNvPr>
          <p:cNvSpPr/>
          <p:nvPr/>
        </p:nvSpPr>
        <p:spPr>
          <a:xfrm rot="16200000">
            <a:off x="9343950" y="3957721"/>
            <a:ext cx="780682" cy="170621"/>
          </a:xfrm>
          <a:custGeom>
            <a:avLst/>
            <a:gdLst/>
            <a:ahLst/>
            <a:cxnLst/>
            <a:rect l="l" t="t" r="r" b="b"/>
            <a:pathLst>
              <a:path w="4288971" h="783993">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a:solidFill>
              <a:schemeClr val="tx1"/>
            </a:solidFill>
            <a:round/>
          </a:ln>
        </p:spPr>
        <p:style>
          <a:lnRef idx="1">
            <a:schemeClr val="dk1"/>
          </a:lnRef>
          <a:fillRef idx="0">
            <a:schemeClr val="dk1"/>
          </a:fillRef>
          <a:effectRef idx="0">
            <a:schemeClr val="dk1"/>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Rectangle: Rounded Corners 4">
            <a:extLst>
              <a:ext uri="{FF2B5EF4-FFF2-40B4-BE49-F238E27FC236}">
                <a16:creationId xmlns:a16="http://schemas.microsoft.com/office/drawing/2014/main" id="{54943BF2-D078-4C84-BF4A-81AD9B090A99}"/>
              </a:ext>
            </a:extLst>
          </p:cNvPr>
          <p:cNvSpPr/>
          <p:nvPr/>
        </p:nvSpPr>
        <p:spPr>
          <a:xfrm>
            <a:off x="6191575" y="4674513"/>
            <a:ext cx="1986685" cy="1183004"/>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9" name="Rectangle: Rounded Corners 4">
            <a:extLst>
              <a:ext uri="{FF2B5EF4-FFF2-40B4-BE49-F238E27FC236}">
                <a16:creationId xmlns:a16="http://schemas.microsoft.com/office/drawing/2014/main" id="{94894585-8F70-4F2C-B557-E4BA98CB00FE}"/>
              </a:ext>
            </a:extLst>
          </p:cNvPr>
          <p:cNvSpPr/>
          <p:nvPr/>
        </p:nvSpPr>
        <p:spPr>
          <a:xfrm>
            <a:off x="8847902" y="4665244"/>
            <a:ext cx="1984186" cy="1183004"/>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0" name="内容占位符 2">
            <a:extLst>
              <a:ext uri="{FF2B5EF4-FFF2-40B4-BE49-F238E27FC236}">
                <a16:creationId xmlns:a16="http://schemas.microsoft.com/office/drawing/2014/main" id="{238C19AB-1894-4AD9-8C6C-4D82E2E275D0}"/>
              </a:ext>
            </a:extLst>
          </p:cNvPr>
          <p:cNvSpPr txBox="1">
            <a:spLocks/>
          </p:cNvSpPr>
          <p:nvPr/>
        </p:nvSpPr>
        <p:spPr>
          <a:xfrm>
            <a:off x="6196475" y="1449320"/>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NUMA 0</a:t>
            </a:r>
          </a:p>
        </p:txBody>
      </p:sp>
      <p:sp>
        <p:nvSpPr>
          <p:cNvPr id="81" name="内容占位符 2">
            <a:extLst>
              <a:ext uri="{FF2B5EF4-FFF2-40B4-BE49-F238E27FC236}">
                <a16:creationId xmlns:a16="http://schemas.microsoft.com/office/drawing/2014/main" id="{6EDC6486-3C5C-47EA-BED2-281AA3E53664}"/>
              </a:ext>
            </a:extLst>
          </p:cNvPr>
          <p:cNvSpPr txBox="1">
            <a:spLocks/>
          </p:cNvSpPr>
          <p:nvPr/>
        </p:nvSpPr>
        <p:spPr>
          <a:xfrm>
            <a:off x="9146366" y="1544929"/>
            <a:ext cx="2092409" cy="5012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NUMA 1</a:t>
            </a:r>
          </a:p>
        </p:txBody>
      </p:sp>
      <p:grpSp>
        <p:nvGrpSpPr>
          <p:cNvPr id="82" name="组合 81">
            <a:extLst>
              <a:ext uri="{FF2B5EF4-FFF2-40B4-BE49-F238E27FC236}">
                <a16:creationId xmlns:a16="http://schemas.microsoft.com/office/drawing/2014/main" id="{56DEB0EF-D5AE-4D39-9A65-4A20D3092492}"/>
              </a:ext>
            </a:extLst>
          </p:cNvPr>
          <p:cNvGrpSpPr/>
          <p:nvPr/>
        </p:nvGrpSpPr>
        <p:grpSpPr>
          <a:xfrm>
            <a:off x="8788466" y="2542290"/>
            <a:ext cx="2124083" cy="856298"/>
            <a:chOff x="1513936" y="2423882"/>
            <a:chExt cx="2124083" cy="856298"/>
          </a:xfrm>
        </p:grpSpPr>
        <p:sp>
          <p:nvSpPr>
            <p:cNvPr id="83" name="矩形: 圆角 82">
              <a:extLst>
                <a:ext uri="{FF2B5EF4-FFF2-40B4-BE49-F238E27FC236}">
                  <a16:creationId xmlns:a16="http://schemas.microsoft.com/office/drawing/2014/main" id="{BF80FCB5-3ADF-4994-BF0F-101B93DDCC54}"/>
                </a:ext>
              </a:extLst>
            </p:cNvPr>
            <p:cNvSpPr/>
            <p:nvPr/>
          </p:nvSpPr>
          <p:spPr>
            <a:xfrm>
              <a:off x="1709397" y="2423882"/>
              <a:ext cx="1741796" cy="85629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内容占位符 2">
              <a:extLst>
                <a:ext uri="{FF2B5EF4-FFF2-40B4-BE49-F238E27FC236}">
                  <a16:creationId xmlns:a16="http://schemas.microsoft.com/office/drawing/2014/main" id="{3C0E979C-957F-4ED8-B4A5-4BB7BEEA4890}"/>
                </a:ext>
              </a:extLst>
            </p:cNvPr>
            <p:cNvSpPr txBox="1">
              <a:spLocks/>
            </p:cNvSpPr>
            <p:nvPr/>
          </p:nvSpPr>
          <p:spPr>
            <a:xfrm>
              <a:off x="1513936" y="2533430"/>
              <a:ext cx="2124083" cy="648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DRAM</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dir</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coherence info</a:t>
              </a:r>
            </a:p>
          </p:txBody>
        </p:sp>
      </p:grpSp>
      <p:sp>
        <p:nvSpPr>
          <p:cNvPr id="85" name="箭头: 左右 84">
            <a:extLst>
              <a:ext uri="{FF2B5EF4-FFF2-40B4-BE49-F238E27FC236}">
                <a16:creationId xmlns:a16="http://schemas.microsoft.com/office/drawing/2014/main" id="{548D43DA-46ED-4244-AEFD-C12C1350A758}"/>
              </a:ext>
            </a:extLst>
          </p:cNvPr>
          <p:cNvSpPr/>
          <p:nvPr/>
        </p:nvSpPr>
        <p:spPr>
          <a:xfrm>
            <a:off x="7743455" y="3914580"/>
            <a:ext cx="1514203" cy="322472"/>
          </a:xfrm>
          <a:prstGeom prst="lef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86" name="组合 85">
            <a:extLst>
              <a:ext uri="{FF2B5EF4-FFF2-40B4-BE49-F238E27FC236}">
                <a16:creationId xmlns:a16="http://schemas.microsoft.com/office/drawing/2014/main" id="{B9E5328F-94AE-4D7D-AEEC-35ACCB35B6F1}"/>
              </a:ext>
            </a:extLst>
          </p:cNvPr>
          <p:cNvGrpSpPr/>
          <p:nvPr/>
        </p:nvGrpSpPr>
        <p:grpSpPr>
          <a:xfrm>
            <a:off x="6142494" y="4837866"/>
            <a:ext cx="1984187" cy="856298"/>
            <a:chOff x="2926158" y="2572702"/>
            <a:chExt cx="1984187" cy="856298"/>
          </a:xfrm>
        </p:grpSpPr>
        <p:sp>
          <p:nvSpPr>
            <p:cNvPr id="87" name="矩形: 圆角 86">
              <a:extLst>
                <a:ext uri="{FF2B5EF4-FFF2-40B4-BE49-F238E27FC236}">
                  <a16:creationId xmlns:a16="http://schemas.microsoft.com/office/drawing/2014/main" id="{2192A781-3AC7-4D91-A201-41042326D78B}"/>
                </a:ext>
              </a:extLst>
            </p:cNvPr>
            <p:cNvSpPr/>
            <p:nvPr/>
          </p:nvSpPr>
          <p:spPr>
            <a:xfrm>
              <a:off x="3070807" y="2572702"/>
              <a:ext cx="1741796" cy="856298"/>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内容占位符 2">
              <a:extLst>
                <a:ext uri="{FF2B5EF4-FFF2-40B4-BE49-F238E27FC236}">
                  <a16:creationId xmlns:a16="http://schemas.microsoft.com/office/drawing/2014/main" id="{23279BEA-69C2-427B-9A79-79A9B86F8760}"/>
                </a:ext>
              </a:extLst>
            </p:cNvPr>
            <p:cNvSpPr txBox="1">
              <a:spLocks/>
            </p:cNvSpPr>
            <p:nvPr/>
          </p:nvSpPr>
          <p:spPr>
            <a:xfrm>
              <a:off x="2926158" y="2705963"/>
              <a:ext cx="1984187" cy="6481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PM</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dir</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coherence info</a:t>
              </a:r>
            </a:p>
          </p:txBody>
        </p:sp>
      </p:grpSp>
      <p:sp>
        <p:nvSpPr>
          <p:cNvPr id="89" name="内容占位符 2">
            <a:extLst>
              <a:ext uri="{FF2B5EF4-FFF2-40B4-BE49-F238E27FC236}">
                <a16:creationId xmlns:a16="http://schemas.microsoft.com/office/drawing/2014/main" id="{23F2BC66-89DA-4BC3-B2E9-59049CAB8C10}"/>
              </a:ext>
            </a:extLst>
          </p:cNvPr>
          <p:cNvSpPr txBox="1">
            <a:spLocks/>
          </p:cNvSpPr>
          <p:nvPr/>
        </p:nvSpPr>
        <p:spPr>
          <a:xfrm>
            <a:off x="8788466" y="1956013"/>
            <a:ext cx="1529512"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Processor</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内容占位符 2">
            <a:extLst>
              <a:ext uri="{FF2B5EF4-FFF2-40B4-BE49-F238E27FC236}">
                <a16:creationId xmlns:a16="http://schemas.microsoft.com/office/drawing/2014/main" id="{B3844DB9-35C2-4D77-BA58-FB0D81DE3FC4}"/>
              </a:ext>
            </a:extLst>
          </p:cNvPr>
          <p:cNvSpPr txBox="1">
            <a:spLocks/>
          </p:cNvSpPr>
          <p:nvPr/>
        </p:nvSpPr>
        <p:spPr>
          <a:xfrm>
            <a:off x="9742650" y="4138382"/>
            <a:ext cx="1153729"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DRAM</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内容占位符 2">
            <a:extLst>
              <a:ext uri="{FF2B5EF4-FFF2-40B4-BE49-F238E27FC236}">
                <a16:creationId xmlns:a16="http://schemas.microsoft.com/office/drawing/2014/main" id="{001961C5-9C50-413A-BEB1-79A109698742}"/>
              </a:ext>
            </a:extLst>
          </p:cNvPr>
          <p:cNvSpPr txBox="1">
            <a:spLocks/>
          </p:cNvSpPr>
          <p:nvPr/>
        </p:nvSpPr>
        <p:spPr>
          <a:xfrm>
            <a:off x="6171477" y="4154876"/>
            <a:ext cx="70853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PM</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内容占位符 2">
            <a:extLst>
              <a:ext uri="{FF2B5EF4-FFF2-40B4-BE49-F238E27FC236}">
                <a16:creationId xmlns:a16="http://schemas.microsoft.com/office/drawing/2014/main" id="{A081E7A5-4249-46D1-B87A-2B435F99607A}"/>
              </a:ext>
            </a:extLst>
          </p:cNvPr>
          <p:cNvSpPr txBox="1">
            <a:spLocks/>
          </p:cNvSpPr>
          <p:nvPr/>
        </p:nvSpPr>
        <p:spPr>
          <a:xfrm>
            <a:off x="7534785" y="6171709"/>
            <a:ext cx="2284816" cy="501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PM-remote</a:t>
            </a:r>
          </a:p>
        </p:txBody>
      </p:sp>
      <p:cxnSp>
        <p:nvCxnSpPr>
          <p:cNvPr id="93" name="Straight Arrow Connector 21">
            <a:extLst>
              <a:ext uri="{FF2B5EF4-FFF2-40B4-BE49-F238E27FC236}">
                <a16:creationId xmlns:a16="http://schemas.microsoft.com/office/drawing/2014/main" id="{5C2D13FE-B90D-4F61-BF5D-F79AD0A3DB9A}"/>
              </a:ext>
            </a:extLst>
          </p:cNvPr>
          <p:cNvCxnSpPr>
            <a:cxnSpLocks/>
          </p:cNvCxnSpPr>
          <p:nvPr/>
        </p:nvCxnSpPr>
        <p:spPr>
          <a:xfrm flipH="1">
            <a:off x="4866005" y="3207469"/>
            <a:ext cx="452792" cy="755884"/>
          </a:xfrm>
          <a:prstGeom prst="straightConnector1">
            <a:avLst/>
          </a:prstGeom>
          <a:ln w="44450">
            <a:solidFill>
              <a:srgbClr val="C00000"/>
            </a:solidFill>
            <a:tailEnd type="triangle" w="lg" len="lg"/>
          </a:ln>
        </p:spPr>
        <p:style>
          <a:lnRef idx="1">
            <a:schemeClr val="dk1"/>
          </a:lnRef>
          <a:fillRef idx="0">
            <a:schemeClr val="dk1"/>
          </a:fillRef>
          <a:effectRef idx="0">
            <a:schemeClr val="dk1"/>
          </a:effectRef>
          <a:fontRef idx="minor">
            <a:schemeClr val="tx1"/>
          </a:fontRef>
        </p:style>
      </p:cxnSp>
      <p:cxnSp>
        <p:nvCxnSpPr>
          <p:cNvPr id="94" name="Straight Arrow Connector 21">
            <a:extLst>
              <a:ext uri="{FF2B5EF4-FFF2-40B4-BE49-F238E27FC236}">
                <a16:creationId xmlns:a16="http://schemas.microsoft.com/office/drawing/2014/main" id="{07439533-1A75-4F7A-9091-BA95941E0255}"/>
              </a:ext>
            </a:extLst>
          </p:cNvPr>
          <p:cNvCxnSpPr>
            <a:cxnSpLocks/>
          </p:cNvCxnSpPr>
          <p:nvPr/>
        </p:nvCxnSpPr>
        <p:spPr>
          <a:xfrm>
            <a:off x="6260371" y="3230965"/>
            <a:ext cx="465300" cy="760558"/>
          </a:xfrm>
          <a:prstGeom prst="straightConnector1">
            <a:avLst/>
          </a:prstGeom>
          <a:ln w="44450">
            <a:solidFill>
              <a:srgbClr val="C00000"/>
            </a:solidFill>
            <a:tailEnd type="triangle" w="lg" len="lg"/>
          </a:ln>
        </p:spPr>
        <p:style>
          <a:lnRef idx="1">
            <a:schemeClr val="dk1"/>
          </a:lnRef>
          <a:fillRef idx="0">
            <a:schemeClr val="dk1"/>
          </a:fillRef>
          <a:effectRef idx="0">
            <a:schemeClr val="dk1"/>
          </a:effectRef>
          <a:fontRef idx="minor">
            <a:schemeClr val="tx1"/>
          </a:fontRef>
        </p:style>
      </p:cxnSp>
      <p:sp>
        <p:nvSpPr>
          <p:cNvPr id="98" name="内容占位符 2">
            <a:extLst>
              <a:ext uri="{FF2B5EF4-FFF2-40B4-BE49-F238E27FC236}">
                <a16:creationId xmlns:a16="http://schemas.microsoft.com/office/drawing/2014/main" id="{BFE904A3-902B-41C8-BC3D-C79FCD1EB378}"/>
              </a:ext>
            </a:extLst>
          </p:cNvPr>
          <p:cNvSpPr txBox="1">
            <a:spLocks/>
          </p:cNvSpPr>
          <p:nvPr/>
        </p:nvSpPr>
        <p:spPr>
          <a:xfrm>
            <a:off x="3562278" y="2022159"/>
            <a:ext cx="4753549" cy="15738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DRAM &gt;&gt; PM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PM-local &gt;&gt; PM-remote</a:t>
            </a:r>
          </a:p>
        </p:txBody>
      </p:sp>
    </p:spTree>
    <p:custDataLst>
      <p:tags r:id="rId1"/>
    </p:custDataLst>
    <p:extLst>
      <p:ext uri="{BB962C8B-B14F-4D97-AF65-F5344CB8AC3E}">
        <p14:creationId xmlns:p14="http://schemas.microsoft.com/office/powerpoint/2010/main" val="2221862922"/>
      </p:ext>
    </p:extLst>
  </p:cSld>
  <p:clrMapOvr>
    <a:masterClrMapping/>
  </p:clrMapOvr>
  <mc:AlternateContent xmlns:mc="http://schemas.openxmlformats.org/markup-compatibility/2006" xmlns:p14="http://schemas.microsoft.com/office/powerpoint/2010/main">
    <mc:Choice Requires="p14">
      <p:transition spd="slow" p14:dur="2000" advTm="43636"/>
    </mc:Choice>
    <mc:Fallback xmlns="">
      <p:transition spd="slow" advTm="436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6" name="Google Shape;156;p20" descr="Network diagram with solid fill"/>
          <p:cNvPicPr preferRelativeResize="0"/>
          <p:nvPr/>
        </p:nvPicPr>
        <p:blipFill rotWithShape="1">
          <a:blip r:embed="rId4">
            <a:alphaModFix/>
          </a:blip>
          <a:srcRect/>
          <a:stretch/>
        </p:blipFill>
        <p:spPr>
          <a:xfrm rot="10800000">
            <a:off x="6986818" y="2109909"/>
            <a:ext cx="2322846" cy="2322846"/>
          </a:xfrm>
          <a:prstGeom prst="rect">
            <a:avLst/>
          </a:prstGeom>
          <a:noFill/>
          <a:ln>
            <a:noFill/>
          </a:ln>
        </p:spPr>
      </p:pic>
      <p:pic>
        <p:nvPicPr>
          <p:cNvPr id="154" name="Google Shape;154;p20" descr="Computer with solid fill"/>
          <p:cNvPicPr preferRelativeResize="0"/>
          <p:nvPr/>
        </p:nvPicPr>
        <p:blipFill rotWithShape="1">
          <a:blip r:embed="rId5">
            <a:alphaModFix/>
          </a:blip>
          <a:srcRect/>
          <a:stretch/>
        </p:blipFill>
        <p:spPr>
          <a:xfrm>
            <a:off x="1117140" y="2288863"/>
            <a:ext cx="2322847" cy="2322847"/>
          </a:xfrm>
          <a:prstGeom prst="rect">
            <a:avLst/>
          </a:prstGeom>
          <a:noFill/>
          <a:ln>
            <a:noFill/>
          </a:ln>
        </p:spPr>
      </p:pic>
      <p:pic>
        <p:nvPicPr>
          <p:cNvPr id="155" name="Google Shape;155;p20" descr="Database with solid fill"/>
          <p:cNvPicPr preferRelativeResize="0"/>
          <p:nvPr/>
        </p:nvPicPr>
        <p:blipFill rotWithShape="1">
          <a:blip r:embed="rId6">
            <a:alphaModFix/>
          </a:blip>
          <a:srcRect/>
          <a:stretch/>
        </p:blipFill>
        <p:spPr>
          <a:xfrm>
            <a:off x="9851704" y="2181372"/>
            <a:ext cx="2178371" cy="2178371"/>
          </a:xfrm>
          <a:prstGeom prst="rect">
            <a:avLst/>
          </a:prstGeom>
          <a:noFill/>
          <a:ln>
            <a:noFill/>
          </a:ln>
        </p:spPr>
      </p:pic>
      <p:pic>
        <p:nvPicPr>
          <p:cNvPr id="157" name="Google Shape;157;p20" descr="Document with solid fill"/>
          <p:cNvPicPr preferRelativeResize="0"/>
          <p:nvPr/>
        </p:nvPicPr>
        <p:blipFill rotWithShape="1">
          <a:blip r:embed="rId7">
            <a:alphaModFix/>
          </a:blip>
          <a:srcRect/>
          <a:stretch/>
        </p:blipFill>
        <p:spPr>
          <a:xfrm>
            <a:off x="9151312" y="1898957"/>
            <a:ext cx="914400" cy="914400"/>
          </a:xfrm>
          <a:prstGeom prst="rect">
            <a:avLst/>
          </a:prstGeom>
          <a:noFill/>
          <a:ln>
            <a:noFill/>
          </a:ln>
        </p:spPr>
      </p:pic>
      <p:pic>
        <p:nvPicPr>
          <p:cNvPr id="158" name="Google Shape;158;p20" descr="Document with solid fill"/>
          <p:cNvPicPr preferRelativeResize="0"/>
          <p:nvPr/>
        </p:nvPicPr>
        <p:blipFill rotWithShape="1">
          <a:blip r:embed="rId7">
            <a:alphaModFix/>
          </a:blip>
          <a:srcRect/>
          <a:stretch/>
        </p:blipFill>
        <p:spPr>
          <a:xfrm>
            <a:off x="9176460" y="2813357"/>
            <a:ext cx="914400" cy="914400"/>
          </a:xfrm>
          <a:prstGeom prst="rect">
            <a:avLst/>
          </a:prstGeom>
          <a:noFill/>
          <a:ln>
            <a:noFill/>
          </a:ln>
        </p:spPr>
      </p:pic>
      <p:pic>
        <p:nvPicPr>
          <p:cNvPr id="159" name="Google Shape;159;p20" descr="Document with solid fill"/>
          <p:cNvPicPr preferRelativeResize="0"/>
          <p:nvPr/>
        </p:nvPicPr>
        <p:blipFill rotWithShape="1">
          <a:blip r:embed="rId7">
            <a:alphaModFix/>
          </a:blip>
          <a:srcRect/>
          <a:stretch/>
        </p:blipFill>
        <p:spPr>
          <a:xfrm>
            <a:off x="9193069" y="3727757"/>
            <a:ext cx="914400" cy="914400"/>
          </a:xfrm>
          <a:prstGeom prst="rect">
            <a:avLst/>
          </a:prstGeom>
          <a:noFill/>
          <a:ln>
            <a:noFill/>
          </a:ln>
        </p:spPr>
      </p:pic>
      <p:sp>
        <p:nvSpPr>
          <p:cNvPr id="160" name="Google Shape;160;p20"/>
          <p:cNvSpPr txBox="1"/>
          <p:nvPr/>
        </p:nvSpPr>
        <p:spPr>
          <a:xfrm>
            <a:off x="7966974" y="1360533"/>
            <a:ext cx="188473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File system</a:t>
            </a:r>
            <a:endParaRPr sz="2800">
              <a:solidFill>
                <a:schemeClr val="dk1"/>
              </a:solidFill>
              <a:latin typeface="Calibri"/>
              <a:ea typeface="Calibri"/>
              <a:cs typeface="Calibri"/>
              <a:sym typeface="Calibri"/>
            </a:endParaRPr>
          </a:p>
        </p:txBody>
      </p:sp>
      <p:sp>
        <p:nvSpPr>
          <p:cNvPr id="161" name="Google Shape;161;p20"/>
          <p:cNvSpPr txBox="1"/>
          <p:nvPr/>
        </p:nvSpPr>
        <p:spPr>
          <a:xfrm>
            <a:off x="10468061" y="1360533"/>
            <a:ext cx="97078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Disks</a:t>
            </a:r>
            <a:endParaRPr/>
          </a:p>
        </p:txBody>
      </p:sp>
      <p:cxnSp>
        <p:nvCxnSpPr>
          <p:cNvPr id="162" name="Google Shape;162;p20"/>
          <p:cNvCxnSpPr/>
          <p:nvPr/>
        </p:nvCxnSpPr>
        <p:spPr>
          <a:xfrm>
            <a:off x="3943350" y="3178549"/>
            <a:ext cx="2711313" cy="0"/>
          </a:xfrm>
          <a:prstGeom prst="straightConnector1">
            <a:avLst/>
          </a:prstGeom>
          <a:noFill/>
          <a:ln w="44450" cap="flat" cmpd="sng">
            <a:solidFill>
              <a:schemeClr val="dk1"/>
            </a:solidFill>
            <a:prstDash val="solid"/>
            <a:miter lim="800000"/>
            <a:headEnd type="none" w="sm" len="sm"/>
            <a:tailEnd type="triangle" w="lg" len="lg"/>
          </a:ln>
        </p:spPr>
      </p:cxnSp>
      <p:cxnSp>
        <p:nvCxnSpPr>
          <p:cNvPr id="163" name="Google Shape;163;p20"/>
          <p:cNvCxnSpPr/>
          <p:nvPr/>
        </p:nvCxnSpPr>
        <p:spPr>
          <a:xfrm rot="10800000">
            <a:off x="3943350" y="3479342"/>
            <a:ext cx="2642544" cy="0"/>
          </a:xfrm>
          <a:prstGeom prst="straightConnector1">
            <a:avLst/>
          </a:prstGeom>
          <a:noFill/>
          <a:ln w="44450" cap="flat" cmpd="sng">
            <a:solidFill>
              <a:schemeClr val="dk1"/>
            </a:solidFill>
            <a:prstDash val="solid"/>
            <a:miter lim="800000"/>
            <a:headEnd type="none" w="sm" len="sm"/>
            <a:tailEnd type="triangle" w="lg" len="lg"/>
          </a:ln>
        </p:spPr>
      </p:cxnSp>
      <p:pic>
        <p:nvPicPr>
          <p:cNvPr id="164" name="Google Shape;164;p20" descr="Computer with solid fill"/>
          <p:cNvPicPr preferRelativeResize="0"/>
          <p:nvPr/>
        </p:nvPicPr>
        <p:blipFill rotWithShape="1">
          <a:blip r:embed="rId5">
            <a:alphaModFix/>
          </a:blip>
          <a:srcRect/>
          <a:stretch/>
        </p:blipFill>
        <p:spPr>
          <a:xfrm>
            <a:off x="1118634" y="116004"/>
            <a:ext cx="2322847" cy="2322847"/>
          </a:xfrm>
          <a:prstGeom prst="rect">
            <a:avLst/>
          </a:prstGeom>
          <a:noFill/>
          <a:ln>
            <a:noFill/>
          </a:ln>
        </p:spPr>
      </p:pic>
      <p:pic>
        <p:nvPicPr>
          <p:cNvPr id="165" name="Google Shape;165;p20" descr="Computer with solid fill"/>
          <p:cNvPicPr preferRelativeResize="0"/>
          <p:nvPr/>
        </p:nvPicPr>
        <p:blipFill rotWithShape="1">
          <a:blip r:embed="rId5">
            <a:alphaModFix/>
          </a:blip>
          <a:srcRect/>
          <a:stretch/>
        </p:blipFill>
        <p:spPr>
          <a:xfrm>
            <a:off x="1108836" y="4461722"/>
            <a:ext cx="2322847" cy="2322847"/>
          </a:xfrm>
          <a:prstGeom prst="rect">
            <a:avLst/>
          </a:prstGeom>
          <a:noFill/>
          <a:ln>
            <a:noFill/>
          </a:ln>
        </p:spPr>
      </p:pic>
      <p:sp>
        <p:nvSpPr>
          <p:cNvPr id="166" name="Google Shape;166;p20"/>
          <p:cNvSpPr txBox="1"/>
          <p:nvPr/>
        </p:nvSpPr>
        <p:spPr>
          <a:xfrm>
            <a:off x="4410808" y="2683046"/>
            <a:ext cx="197047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Get file foo</a:t>
            </a:r>
            <a:endParaRPr sz="2800">
              <a:solidFill>
                <a:schemeClr val="dk1"/>
              </a:solidFill>
              <a:latin typeface="Calibri"/>
              <a:ea typeface="Calibri"/>
              <a:cs typeface="Calibri"/>
              <a:sym typeface="Calibri"/>
            </a:endParaRPr>
          </a:p>
        </p:txBody>
      </p:sp>
      <p:pic>
        <p:nvPicPr>
          <p:cNvPr id="167" name="Google Shape;167;p20" descr="Document with solid fill"/>
          <p:cNvPicPr preferRelativeResize="0"/>
          <p:nvPr/>
        </p:nvPicPr>
        <p:blipFill rotWithShape="1">
          <a:blip r:embed="rId7">
            <a:alphaModFix/>
          </a:blip>
          <a:srcRect/>
          <a:stretch/>
        </p:blipFill>
        <p:spPr>
          <a:xfrm>
            <a:off x="4841806" y="3547322"/>
            <a:ext cx="914400" cy="914400"/>
          </a:xfrm>
          <a:prstGeom prst="rect">
            <a:avLst/>
          </a:prstGeom>
          <a:noFill/>
          <a:ln>
            <a:noFill/>
          </a:ln>
        </p:spPr>
      </p:pic>
      <p:cxnSp>
        <p:nvCxnSpPr>
          <p:cNvPr id="168" name="Google Shape;168;p20"/>
          <p:cNvCxnSpPr/>
          <p:nvPr/>
        </p:nvCxnSpPr>
        <p:spPr>
          <a:xfrm>
            <a:off x="4010025" y="1081324"/>
            <a:ext cx="2692599" cy="416736"/>
          </a:xfrm>
          <a:prstGeom prst="straightConnector1">
            <a:avLst/>
          </a:prstGeom>
          <a:noFill/>
          <a:ln w="44450" cap="flat" cmpd="sng">
            <a:solidFill>
              <a:schemeClr val="dk1"/>
            </a:solidFill>
            <a:prstDash val="solid"/>
            <a:miter lim="800000"/>
            <a:headEnd type="none" w="sm" len="sm"/>
            <a:tailEnd type="triangle" w="lg" len="lg"/>
          </a:ln>
        </p:spPr>
      </p:cxnSp>
      <p:cxnSp>
        <p:nvCxnSpPr>
          <p:cNvPr id="169" name="Google Shape;169;p20"/>
          <p:cNvCxnSpPr/>
          <p:nvPr/>
        </p:nvCxnSpPr>
        <p:spPr>
          <a:xfrm rot="10800000" flipH="1">
            <a:off x="3954219" y="4691071"/>
            <a:ext cx="2865654" cy="649652"/>
          </a:xfrm>
          <a:prstGeom prst="straightConnector1">
            <a:avLst/>
          </a:prstGeom>
          <a:noFill/>
          <a:ln w="44450" cap="flat" cmpd="sng">
            <a:solidFill>
              <a:schemeClr val="dk1"/>
            </a:solidFill>
            <a:prstDash val="solid"/>
            <a:miter lim="800000"/>
            <a:headEnd type="none" w="sm" len="sm"/>
            <a:tailEnd type="triangle" w="lg" len="lg"/>
          </a:ln>
        </p:spPr>
      </p:cxnSp>
      <p:cxnSp>
        <p:nvCxnSpPr>
          <p:cNvPr id="170" name="Google Shape;170;p20"/>
          <p:cNvCxnSpPr/>
          <p:nvPr/>
        </p:nvCxnSpPr>
        <p:spPr>
          <a:xfrm flipH="1">
            <a:off x="3943350" y="4998609"/>
            <a:ext cx="2840935" cy="659241"/>
          </a:xfrm>
          <a:prstGeom prst="straightConnector1">
            <a:avLst/>
          </a:prstGeom>
          <a:noFill/>
          <a:ln w="44450" cap="flat" cmpd="sng">
            <a:solidFill>
              <a:schemeClr val="dk1"/>
            </a:solidFill>
            <a:prstDash val="solid"/>
            <a:miter lim="800000"/>
            <a:headEnd type="none" w="sm" len="sm"/>
            <a:tailEnd type="triangle" w="lg" len="lg"/>
          </a:ln>
        </p:spPr>
      </p:cxnSp>
      <p:cxnSp>
        <p:nvCxnSpPr>
          <p:cNvPr id="171" name="Google Shape;171;p20"/>
          <p:cNvCxnSpPr/>
          <p:nvPr/>
        </p:nvCxnSpPr>
        <p:spPr>
          <a:xfrm rot="10800000">
            <a:off x="3869328" y="1382117"/>
            <a:ext cx="2648704" cy="424209"/>
          </a:xfrm>
          <a:prstGeom prst="straightConnector1">
            <a:avLst/>
          </a:prstGeom>
          <a:noFill/>
          <a:ln w="44450" cap="flat" cmpd="sng">
            <a:solidFill>
              <a:schemeClr val="dk1"/>
            </a:solidFill>
            <a:prstDash val="solid"/>
            <a:miter lim="800000"/>
            <a:headEnd type="none" w="sm" len="sm"/>
            <a:tailEnd type="triangle" w="lg" len="lg"/>
          </a:ln>
        </p:spPr>
      </p:cxnSp>
      <p:sp>
        <p:nvSpPr>
          <p:cNvPr id="172" name="Google Shape;172;p20"/>
          <p:cNvSpPr/>
          <p:nvPr/>
        </p:nvSpPr>
        <p:spPr>
          <a:xfrm rot="-5400000">
            <a:off x="6730095" y="2401378"/>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5400000">
            <a:off x="7048096" y="2414939"/>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5400000">
            <a:off x="7366097" y="2423977"/>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9018540" y="5036752"/>
            <a:ext cx="677497" cy="1354994"/>
          </a:xfrm>
          <a:custGeom>
            <a:avLst/>
            <a:gdLst/>
            <a:ahLst/>
            <a:cxnLst/>
            <a:rect l="l" t="t" r="r" b="b"/>
            <a:pathLst>
              <a:path w="677497" h="1354994" extrusionOk="0">
                <a:moveTo>
                  <a:pt x="580712" y="241963"/>
                </a:moveTo>
                <a:lnTo>
                  <a:pt x="96785" y="241963"/>
                </a:lnTo>
                <a:lnTo>
                  <a:pt x="96785" y="96785"/>
                </a:lnTo>
                <a:lnTo>
                  <a:pt x="580712" y="96785"/>
                </a:lnTo>
                <a:lnTo>
                  <a:pt x="580712" y="241963"/>
                </a:lnTo>
                <a:close/>
                <a:moveTo>
                  <a:pt x="580712" y="483926"/>
                </a:moveTo>
                <a:lnTo>
                  <a:pt x="96785" y="483926"/>
                </a:lnTo>
                <a:lnTo>
                  <a:pt x="96785" y="338749"/>
                </a:lnTo>
                <a:lnTo>
                  <a:pt x="580712" y="338749"/>
                </a:lnTo>
                <a:lnTo>
                  <a:pt x="580712" y="483926"/>
                </a:lnTo>
                <a:close/>
                <a:moveTo>
                  <a:pt x="338749" y="1209816"/>
                </a:moveTo>
                <a:cubicBezTo>
                  <a:pt x="297615" y="1209816"/>
                  <a:pt x="266160" y="1178361"/>
                  <a:pt x="266160" y="1137227"/>
                </a:cubicBezTo>
                <a:cubicBezTo>
                  <a:pt x="266160" y="1096094"/>
                  <a:pt x="297615" y="1064638"/>
                  <a:pt x="338749" y="1064638"/>
                </a:cubicBezTo>
                <a:cubicBezTo>
                  <a:pt x="379882" y="1064638"/>
                  <a:pt x="411338" y="1096094"/>
                  <a:pt x="411338" y="1137227"/>
                </a:cubicBezTo>
                <a:cubicBezTo>
                  <a:pt x="411338" y="1178361"/>
                  <a:pt x="379882" y="1209816"/>
                  <a:pt x="338749" y="1209816"/>
                </a:cubicBezTo>
                <a:close/>
                <a:moveTo>
                  <a:pt x="580712" y="0"/>
                </a:moveTo>
                <a:lnTo>
                  <a:pt x="96785" y="0"/>
                </a:lnTo>
                <a:cubicBezTo>
                  <a:pt x="43553" y="0"/>
                  <a:pt x="0" y="43553"/>
                  <a:pt x="0" y="96785"/>
                </a:cubicBezTo>
                <a:lnTo>
                  <a:pt x="0" y="1258209"/>
                </a:lnTo>
                <a:cubicBezTo>
                  <a:pt x="0" y="1311441"/>
                  <a:pt x="43553" y="1354994"/>
                  <a:pt x="96785" y="1354994"/>
                </a:cubicBezTo>
                <a:lnTo>
                  <a:pt x="580712" y="1354994"/>
                </a:lnTo>
                <a:cubicBezTo>
                  <a:pt x="633944" y="1354994"/>
                  <a:pt x="677497" y="1311441"/>
                  <a:pt x="677497" y="1258209"/>
                </a:cubicBezTo>
                <a:lnTo>
                  <a:pt x="677497" y="96785"/>
                </a:lnTo>
                <a:cubicBezTo>
                  <a:pt x="677497" y="43553"/>
                  <a:pt x="633944" y="0"/>
                  <a:pt x="58071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6" name="Google Shape;176;p20" descr="纸张 纯色填充"/>
          <p:cNvPicPr preferRelativeResize="0"/>
          <p:nvPr/>
        </p:nvPicPr>
        <p:blipFill rotWithShape="1">
          <a:blip r:embed="rId8">
            <a:alphaModFix/>
          </a:blip>
          <a:srcRect/>
          <a:stretch/>
        </p:blipFill>
        <p:spPr>
          <a:xfrm>
            <a:off x="9696037" y="5394492"/>
            <a:ext cx="1058157" cy="1058157"/>
          </a:xfrm>
          <a:prstGeom prst="rect">
            <a:avLst/>
          </a:prstGeom>
          <a:noFill/>
          <a:ln>
            <a:noFill/>
          </a:ln>
        </p:spPr>
      </p:pic>
      <p:sp>
        <p:nvSpPr>
          <p:cNvPr id="177" name="Google Shape;177;p20"/>
          <p:cNvSpPr/>
          <p:nvPr/>
        </p:nvSpPr>
        <p:spPr>
          <a:xfrm>
            <a:off x="6859470" y="1171574"/>
            <a:ext cx="4958938" cy="3735151"/>
          </a:xfrm>
          <a:prstGeom prst="roundRect">
            <a:avLst>
              <a:gd name="adj" fmla="val 16667"/>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sp>
        <p:nvSpPr>
          <p:cNvPr id="178" name="Google Shape;17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6612"/>
    </mc:Choice>
    <mc:Fallback xmlns="">
      <p:transition spd="slow" advTm="366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1" descr="Man wearing blazer and shirt"/>
          <p:cNvPicPr preferRelativeResize="0">
            <a:picLocks noGrp="1"/>
          </p:cNvPicPr>
          <p:nvPr>
            <p:ph type="body" idx="1"/>
          </p:nvPr>
        </p:nvPicPr>
        <p:blipFill rotWithShape="1">
          <a:blip r:embed="rId4">
            <a:alphaModFix/>
          </a:blip>
          <a:srcRect/>
          <a:stretch/>
        </p:blipFill>
        <p:spPr>
          <a:xfrm>
            <a:off x="351406" y="2967810"/>
            <a:ext cx="3741617" cy="3741617"/>
          </a:xfrm>
          <a:prstGeom prst="rect">
            <a:avLst/>
          </a:prstGeom>
          <a:noFill/>
          <a:ln>
            <a:noFill/>
          </a:ln>
        </p:spPr>
      </p:pic>
      <p:pic>
        <p:nvPicPr>
          <p:cNvPr id="187" name="Google Shape;187;p21" descr="Short haired woman"/>
          <p:cNvPicPr preferRelativeResize="0"/>
          <p:nvPr/>
        </p:nvPicPr>
        <p:blipFill rotWithShape="1">
          <a:blip r:embed="rId5">
            <a:alphaModFix/>
          </a:blip>
          <a:srcRect/>
          <a:stretch/>
        </p:blipFill>
        <p:spPr>
          <a:xfrm>
            <a:off x="965702" y="1223121"/>
            <a:ext cx="2513027" cy="2205879"/>
          </a:xfrm>
          <a:prstGeom prst="rect">
            <a:avLst/>
          </a:prstGeom>
          <a:noFill/>
          <a:ln>
            <a:noFill/>
          </a:ln>
        </p:spPr>
      </p:pic>
      <p:pic>
        <p:nvPicPr>
          <p:cNvPr id="188" name="Google Shape;188;p21" descr="Face without mouth"/>
          <p:cNvPicPr preferRelativeResize="0"/>
          <p:nvPr/>
        </p:nvPicPr>
        <p:blipFill rotWithShape="1">
          <a:blip r:embed="rId6">
            <a:alphaModFix/>
          </a:blip>
          <a:srcRect/>
          <a:stretch/>
        </p:blipFill>
        <p:spPr>
          <a:xfrm>
            <a:off x="2222215" y="2173660"/>
            <a:ext cx="794150" cy="794150"/>
          </a:xfrm>
          <a:prstGeom prst="rect">
            <a:avLst/>
          </a:prstGeom>
          <a:noFill/>
          <a:ln>
            <a:noFill/>
          </a:ln>
        </p:spPr>
      </p:pic>
      <p:sp>
        <p:nvSpPr>
          <p:cNvPr id="189" name="Google Shape;189;p21"/>
          <p:cNvSpPr txBox="1"/>
          <p:nvPr/>
        </p:nvSpPr>
        <p:spPr>
          <a:xfrm>
            <a:off x="5320141" y="2397949"/>
            <a:ext cx="6576713"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dk1"/>
                </a:solidFill>
                <a:latin typeface="Calibri"/>
                <a:ea typeface="Calibri"/>
                <a:cs typeface="Calibri"/>
                <a:sym typeface="Calibri"/>
              </a:rPr>
              <a:t>Disks are the performance bottleneck!</a:t>
            </a:r>
            <a:endParaRPr dirty="0"/>
          </a:p>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Low speed; e.g., 10s-100s of </a:t>
            </a:r>
            <a:r>
              <a:rPr lang="en-US" sz="3200" dirty="0" err="1">
                <a:solidFill>
                  <a:schemeClr val="dk1"/>
                </a:solidFill>
                <a:latin typeface="Calibri"/>
                <a:ea typeface="Calibri"/>
                <a:cs typeface="Calibri"/>
                <a:sym typeface="Calibri"/>
              </a:rPr>
              <a:t>μs</a:t>
            </a:r>
            <a:r>
              <a:rPr lang="en-US" sz="3200" dirty="0">
                <a:solidFill>
                  <a:schemeClr val="dk1"/>
                </a:solidFill>
                <a:latin typeface="Calibri"/>
                <a:ea typeface="Calibri"/>
                <a:cs typeface="Calibri"/>
                <a:sym typeface="Calibri"/>
              </a:rPr>
              <a:t> access latency</a:t>
            </a:r>
            <a:endParaRPr dirty="0"/>
          </a:p>
          <a:p>
            <a:pPr marL="457200" marR="0" lvl="0" indent="-457200" algn="l" rtl="0">
              <a:spcBef>
                <a:spcPts val="0"/>
              </a:spcBef>
              <a:spcAft>
                <a:spcPts val="0"/>
              </a:spcAft>
              <a:buClr>
                <a:schemeClr val="dk1"/>
              </a:buClr>
              <a:buSzPts val="3200"/>
              <a:buFont typeface="Arial"/>
              <a:buChar char="•"/>
            </a:pPr>
            <a:r>
              <a:rPr lang="en-US" sz="3200" dirty="0">
                <a:solidFill>
                  <a:schemeClr val="dk1"/>
                </a:solidFill>
                <a:latin typeface="Calibri"/>
                <a:ea typeface="Calibri"/>
                <a:cs typeface="Calibri"/>
                <a:sym typeface="Calibri"/>
              </a:rPr>
              <a:t>Performance collapses with concurrent access</a:t>
            </a:r>
            <a:r>
              <a:rPr lang="en-US" sz="3200" b="0" i="0" u="none" strike="noStrike" cap="none" baseline="30000" dirty="0">
                <a:solidFill>
                  <a:srgbClr val="000000"/>
                </a:solidFill>
                <a:latin typeface="Calibri"/>
                <a:ea typeface="Calibri"/>
                <a:cs typeface="Calibri"/>
                <a:sym typeface="Calibri"/>
              </a:rPr>
              <a:t>†</a:t>
            </a:r>
            <a:endParaRPr sz="3200" dirty="0">
              <a:solidFill>
                <a:schemeClr val="dk1"/>
              </a:solidFill>
              <a:latin typeface="Calibri"/>
              <a:ea typeface="Calibri"/>
              <a:cs typeface="Calibri"/>
              <a:sym typeface="Calibri"/>
            </a:endParaRPr>
          </a:p>
        </p:txBody>
      </p:sp>
      <p:sp>
        <p:nvSpPr>
          <p:cNvPr id="190" name="Google Shape;19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91" name="Google Shape;191;p21"/>
          <p:cNvSpPr/>
          <p:nvPr/>
        </p:nvSpPr>
        <p:spPr>
          <a:xfrm>
            <a:off x="4297301" y="402973"/>
            <a:ext cx="5087533" cy="1692612"/>
          </a:xfrm>
          <a:prstGeom prst="wedgeEllipseCallout">
            <a:avLst>
              <a:gd name="adj1" fmla="val -52042"/>
              <a:gd name="adj2" fmla="val 55478"/>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The file server is too slow</a:t>
            </a:r>
            <a:endParaRPr sz="3200">
              <a:solidFill>
                <a:schemeClr val="dk1"/>
              </a:solidFill>
              <a:latin typeface="Calibri"/>
              <a:ea typeface="Calibri"/>
              <a:cs typeface="Calibri"/>
              <a:sym typeface="Calibri"/>
            </a:endParaRPr>
          </a:p>
        </p:txBody>
      </p:sp>
      <p:sp>
        <p:nvSpPr>
          <p:cNvPr id="9" name="Rectangle 2">
            <a:extLst>
              <a:ext uri="{FF2B5EF4-FFF2-40B4-BE49-F238E27FC236}">
                <a16:creationId xmlns:a16="http://schemas.microsoft.com/office/drawing/2014/main" id="{ACFC08CD-F03E-4278-9289-B5850119429F}"/>
              </a:ext>
            </a:extLst>
          </p:cNvPr>
          <p:cNvSpPr>
            <a:spLocks noChangeArrowheads="1"/>
          </p:cNvSpPr>
          <p:nvPr/>
        </p:nvSpPr>
        <p:spPr bwMode="auto">
          <a:xfrm>
            <a:off x="5313083" y="6335548"/>
            <a:ext cx="4177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ClrTx/>
              <a:buFontTx/>
              <a:buNone/>
              <a:defRPr/>
            </a:pPr>
            <a:r>
              <a:rPr lang="en-US" altLang="zh-CN" sz="1800" kern="1200" baseline="30000" dirty="0">
                <a:solidFill>
                  <a:prstClr val="black"/>
                </a:solidFill>
                <a:latin typeface="Calibri" panose="020F0502020204030204"/>
                <a:ea typeface="宋体" panose="02010600030101010101" pitchFamily="2" charset="-122"/>
                <a:sym typeface="Symbol"/>
              </a:rPr>
              <a:t>† </a:t>
            </a:r>
            <a:r>
              <a:rPr lang="en-US" altLang="en-US" sz="1800" kern="1200" dirty="0">
                <a:solidFill>
                  <a:prstClr val="black"/>
                </a:solidFill>
                <a:latin typeface="Calibri" panose="020F0502020204030204"/>
                <a:ea typeface="+mn-ea"/>
              </a:rPr>
              <a:t>Intel Optane: Faster Access to More Data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8756"/>
    </mc:Choice>
    <mc:Fallback xmlns="">
      <p:transition spd="slow" advTm="287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n wearing blazer and shirt">
            <a:extLst>
              <a:ext uri="{FF2B5EF4-FFF2-40B4-BE49-F238E27FC236}">
                <a16:creationId xmlns:a16="http://schemas.microsoft.com/office/drawing/2014/main" id="{C7F148C8-2382-AE67-BBAC-9D60C3AA5A70}"/>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9503" y="2967810"/>
            <a:ext cx="3741617" cy="3741617"/>
          </a:xfrm>
        </p:spPr>
      </p:pic>
      <p:pic>
        <p:nvPicPr>
          <p:cNvPr id="7" name="Graphic 6" descr="Short haired woman">
            <a:extLst>
              <a:ext uri="{FF2B5EF4-FFF2-40B4-BE49-F238E27FC236}">
                <a16:creationId xmlns:a16="http://schemas.microsoft.com/office/drawing/2014/main" id="{21E301A6-5990-284D-4D8C-D5B3BEC22A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797" y="1223121"/>
            <a:ext cx="2513027" cy="2205879"/>
          </a:xfrm>
          <a:prstGeom prst="rect">
            <a:avLst/>
          </a:prstGeom>
        </p:spPr>
      </p:pic>
      <p:pic>
        <p:nvPicPr>
          <p:cNvPr id="9" name="Graphic 8" descr="A smiling face">
            <a:extLst>
              <a:ext uri="{FF2B5EF4-FFF2-40B4-BE49-F238E27FC236}">
                <a16:creationId xmlns:a16="http://schemas.microsoft.com/office/drawing/2014/main" id="{04448C06-570C-73F3-AA08-983D7AC6402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20310" y="2046367"/>
            <a:ext cx="893520" cy="921443"/>
          </a:xfrm>
          <a:prstGeom prst="rect">
            <a:avLst/>
          </a:prstGeom>
        </p:spPr>
      </p:pic>
      <p:pic>
        <p:nvPicPr>
          <p:cNvPr id="3" name="Graphic 2" descr="Lightbulb with solid fill">
            <a:extLst>
              <a:ext uri="{FF2B5EF4-FFF2-40B4-BE49-F238E27FC236}">
                <a16:creationId xmlns:a16="http://schemas.microsoft.com/office/drawing/2014/main" id="{AB952FDE-DF82-52CA-A753-ECDFE8985CE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909775" y="629534"/>
            <a:ext cx="977288" cy="977288"/>
          </a:xfrm>
          <a:prstGeom prst="rect">
            <a:avLst/>
          </a:prstGeom>
        </p:spPr>
      </p:pic>
      <p:sp>
        <p:nvSpPr>
          <p:cNvPr id="13" name="TextBox 12">
            <a:extLst>
              <a:ext uri="{FF2B5EF4-FFF2-40B4-BE49-F238E27FC236}">
                <a16:creationId xmlns:a16="http://schemas.microsoft.com/office/drawing/2014/main" id="{0BCE8779-9C9A-D6E8-3F0B-7A321FFE1A4A}"/>
              </a:ext>
            </a:extLst>
          </p:cNvPr>
          <p:cNvSpPr txBox="1"/>
          <p:nvPr/>
        </p:nvSpPr>
        <p:spPr>
          <a:xfrm>
            <a:off x="4009073" y="804662"/>
            <a:ext cx="5681559"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Persistent memory (PM) can solve the problem!</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4" name="TextBox 13">
            <a:extLst>
              <a:ext uri="{FF2B5EF4-FFF2-40B4-BE49-F238E27FC236}">
                <a16:creationId xmlns:a16="http://schemas.microsoft.com/office/drawing/2014/main" id="{55ADBD07-69C6-588C-6C2E-DBBF13457873}"/>
              </a:ext>
            </a:extLst>
          </p:cNvPr>
          <p:cNvSpPr txBox="1"/>
          <p:nvPr/>
        </p:nvSpPr>
        <p:spPr>
          <a:xfrm>
            <a:off x="5252383" y="2644170"/>
            <a:ext cx="6417733" cy="206210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High speed: e.g., 100s of ns </a:t>
            </a:r>
            <a:b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b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access latency</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Preserves performance with concurrent access</a:t>
            </a:r>
            <a:r>
              <a:rPr kumimoji="0" lang="en-US" altLang="zh-CN" sz="32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sym typeface="Symbol"/>
              </a:rPr>
              <a:t>†</a:t>
            </a:r>
            <a:endPar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Speech Bubble: Oval 1">
            <a:extLst>
              <a:ext uri="{FF2B5EF4-FFF2-40B4-BE49-F238E27FC236}">
                <a16:creationId xmlns:a16="http://schemas.microsoft.com/office/drawing/2014/main" id="{179BB3B2-8B9D-4ACC-89C0-1D3497DE3D8E}"/>
              </a:ext>
            </a:extLst>
          </p:cNvPr>
          <p:cNvSpPr/>
          <p:nvPr/>
        </p:nvSpPr>
        <p:spPr>
          <a:xfrm>
            <a:off x="4210051" y="355600"/>
            <a:ext cx="5219700" cy="1739985"/>
          </a:xfrm>
          <a:prstGeom prst="wedgeEllipseCallout">
            <a:avLst>
              <a:gd name="adj1" fmla="val -52042"/>
              <a:gd name="adj2" fmla="val 55478"/>
            </a:avLst>
          </a:prstGeom>
          <a:no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Slide Number Placeholder 1">
            <a:extLst>
              <a:ext uri="{FF2B5EF4-FFF2-40B4-BE49-F238E27FC236}">
                <a16:creationId xmlns:a16="http://schemas.microsoft.com/office/drawing/2014/main" id="{5F68FF73-3003-4F18-A75A-7174C16DA00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5672405-C869-4F71-9411-B8A8DA8A59F0}" type="slidenum">
              <a:rPr kumimoji="0" lang="zh-CN" altLang="en-US" sz="14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4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12" name="Rectangle 2">
            <a:extLst>
              <a:ext uri="{FF2B5EF4-FFF2-40B4-BE49-F238E27FC236}">
                <a16:creationId xmlns:a16="http://schemas.microsoft.com/office/drawing/2014/main" id="{EB06F1CA-DD03-40A5-883E-A392A1F6F706}"/>
              </a:ext>
            </a:extLst>
          </p:cNvPr>
          <p:cNvSpPr>
            <a:spLocks noChangeArrowheads="1"/>
          </p:cNvSpPr>
          <p:nvPr/>
        </p:nvSpPr>
        <p:spPr bwMode="auto">
          <a:xfrm>
            <a:off x="5313083" y="6335548"/>
            <a:ext cx="41770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30000" noProof="0" dirty="0">
                <a:ln>
                  <a:noFill/>
                </a:ln>
                <a:solidFill>
                  <a:prstClr val="black"/>
                </a:solidFill>
                <a:effectLst/>
                <a:uLnTx/>
                <a:uFillTx/>
                <a:latin typeface="Calibri" panose="020F0502020204030204"/>
                <a:ea typeface="宋体" panose="02010600030101010101" pitchFamily="2" charset="-122"/>
                <a:cs typeface="Arial" panose="020B0604020202020204" pitchFamily="34" charset="0"/>
                <a:sym typeface="Symbol"/>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Intel Optane: Faster Access to More Data  </a:t>
            </a:r>
          </a:p>
        </p:txBody>
      </p:sp>
    </p:spTree>
    <p:custDataLst>
      <p:tags r:id="rId1"/>
    </p:custDataLst>
    <p:extLst>
      <p:ext uri="{BB962C8B-B14F-4D97-AF65-F5344CB8AC3E}">
        <p14:creationId xmlns:p14="http://schemas.microsoft.com/office/powerpoint/2010/main" val="3024105981"/>
      </p:ext>
    </p:extLst>
  </p:cSld>
  <p:clrMapOvr>
    <a:masterClrMapping/>
  </p:clrMapOvr>
  <mc:AlternateContent xmlns:mc="http://schemas.openxmlformats.org/markup-compatibility/2006" xmlns:p14="http://schemas.microsoft.com/office/powerpoint/2010/main">
    <mc:Choice Requires="p14">
      <p:transition spd="slow" p14:dur="2000" advTm="28617"/>
    </mc:Choice>
    <mc:Fallback xmlns="">
      <p:transition spd="slow" advTm="286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3" descr="Computer with solid fill"/>
          <p:cNvPicPr preferRelativeResize="0"/>
          <p:nvPr/>
        </p:nvPicPr>
        <p:blipFill rotWithShape="1">
          <a:blip r:embed="rId4">
            <a:alphaModFix/>
          </a:blip>
          <a:srcRect/>
          <a:stretch/>
        </p:blipFill>
        <p:spPr>
          <a:xfrm>
            <a:off x="1117140" y="2288863"/>
            <a:ext cx="2322847" cy="2322847"/>
          </a:xfrm>
          <a:prstGeom prst="rect">
            <a:avLst/>
          </a:prstGeom>
          <a:noFill/>
          <a:ln>
            <a:noFill/>
          </a:ln>
        </p:spPr>
      </p:pic>
      <p:pic>
        <p:nvPicPr>
          <p:cNvPr id="232" name="Google Shape;232;p23" descr="Database with solid fill"/>
          <p:cNvPicPr preferRelativeResize="0"/>
          <p:nvPr/>
        </p:nvPicPr>
        <p:blipFill rotWithShape="1">
          <a:blip r:embed="rId5">
            <a:alphaModFix/>
          </a:blip>
          <a:srcRect/>
          <a:stretch/>
        </p:blipFill>
        <p:spPr>
          <a:xfrm>
            <a:off x="9851704" y="2181372"/>
            <a:ext cx="2178371" cy="2178371"/>
          </a:xfrm>
          <a:prstGeom prst="rect">
            <a:avLst/>
          </a:prstGeom>
          <a:noFill/>
          <a:ln>
            <a:noFill/>
          </a:ln>
        </p:spPr>
      </p:pic>
      <p:pic>
        <p:nvPicPr>
          <p:cNvPr id="233" name="Google Shape;233;p23" descr="Network diagram with solid fill"/>
          <p:cNvPicPr preferRelativeResize="0"/>
          <p:nvPr/>
        </p:nvPicPr>
        <p:blipFill rotWithShape="1">
          <a:blip r:embed="rId6">
            <a:alphaModFix/>
          </a:blip>
          <a:srcRect/>
          <a:stretch/>
        </p:blipFill>
        <p:spPr>
          <a:xfrm rot="10800000">
            <a:off x="6986818" y="2109909"/>
            <a:ext cx="2322846" cy="2322846"/>
          </a:xfrm>
          <a:prstGeom prst="rect">
            <a:avLst/>
          </a:prstGeom>
          <a:noFill/>
          <a:ln>
            <a:noFill/>
          </a:ln>
        </p:spPr>
      </p:pic>
      <p:pic>
        <p:nvPicPr>
          <p:cNvPr id="234" name="Google Shape;234;p23" descr="Document with solid fill"/>
          <p:cNvPicPr preferRelativeResize="0"/>
          <p:nvPr/>
        </p:nvPicPr>
        <p:blipFill rotWithShape="1">
          <a:blip r:embed="rId7">
            <a:alphaModFix/>
          </a:blip>
          <a:srcRect/>
          <a:stretch/>
        </p:blipFill>
        <p:spPr>
          <a:xfrm>
            <a:off x="9151312" y="1898957"/>
            <a:ext cx="914400" cy="914400"/>
          </a:xfrm>
          <a:prstGeom prst="rect">
            <a:avLst/>
          </a:prstGeom>
          <a:noFill/>
          <a:ln>
            <a:noFill/>
          </a:ln>
        </p:spPr>
      </p:pic>
      <p:pic>
        <p:nvPicPr>
          <p:cNvPr id="235" name="Google Shape;235;p23" descr="Document with solid fill"/>
          <p:cNvPicPr preferRelativeResize="0"/>
          <p:nvPr/>
        </p:nvPicPr>
        <p:blipFill rotWithShape="1">
          <a:blip r:embed="rId7">
            <a:alphaModFix/>
          </a:blip>
          <a:srcRect/>
          <a:stretch/>
        </p:blipFill>
        <p:spPr>
          <a:xfrm>
            <a:off x="9176460" y="2813357"/>
            <a:ext cx="914400" cy="914400"/>
          </a:xfrm>
          <a:prstGeom prst="rect">
            <a:avLst/>
          </a:prstGeom>
          <a:noFill/>
          <a:ln>
            <a:noFill/>
          </a:ln>
        </p:spPr>
      </p:pic>
      <p:pic>
        <p:nvPicPr>
          <p:cNvPr id="236" name="Google Shape;236;p23" descr="Document with solid fill"/>
          <p:cNvPicPr preferRelativeResize="0"/>
          <p:nvPr/>
        </p:nvPicPr>
        <p:blipFill rotWithShape="1">
          <a:blip r:embed="rId7">
            <a:alphaModFix/>
          </a:blip>
          <a:srcRect/>
          <a:stretch/>
        </p:blipFill>
        <p:spPr>
          <a:xfrm>
            <a:off x="9193069" y="3727757"/>
            <a:ext cx="914400" cy="914400"/>
          </a:xfrm>
          <a:prstGeom prst="rect">
            <a:avLst/>
          </a:prstGeom>
          <a:noFill/>
          <a:ln>
            <a:noFill/>
          </a:ln>
        </p:spPr>
      </p:pic>
      <p:sp>
        <p:nvSpPr>
          <p:cNvPr id="237" name="Google Shape;237;p23"/>
          <p:cNvSpPr txBox="1"/>
          <p:nvPr/>
        </p:nvSpPr>
        <p:spPr>
          <a:xfrm>
            <a:off x="7966974" y="1360533"/>
            <a:ext cx="188473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File system</a:t>
            </a:r>
            <a:endParaRPr sz="2800">
              <a:solidFill>
                <a:schemeClr val="dk1"/>
              </a:solidFill>
              <a:latin typeface="Calibri"/>
              <a:ea typeface="Calibri"/>
              <a:cs typeface="Calibri"/>
              <a:sym typeface="Calibri"/>
            </a:endParaRPr>
          </a:p>
        </p:txBody>
      </p:sp>
      <p:sp>
        <p:nvSpPr>
          <p:cNvPr id="238" name="Google Shape;238;p23"/>
          <p:cNvSpPr txBox="1"/>
          <p:nvPr/>
        </p:nvSpPr>
        <p:spPr>
          <a:xfrm>
            <a:off x="10468061" y="1360533"/>
            <a:ext cx="97078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Disks</a:t>
            </a:r>
            <a:endParaRPr/>
          </a:p>
        </p:txBody>
      </p:sp>
      <p:cxnSp>
        <p:nvCxnSpPr>
          <p:cNvPr id="239" name="Google Shape;239;p23"/>
          <p:cNvCxnSpPr/>
          <p:nvPr/>
        </p:nvCxnSpPr>
        <p:spPr>
          <a:xfrm>
            <a:off x="3943350" y="3178549"/>
            <a:ext cx="2711313" cy="0"/>
          </a:xfrm>
          <a:prstGeom prst="straightConnector1">
            <a:avLst/>
          </a:prstGeom>
          <a:noFill/>
          <a:ln w="44450" cap="flat" cmpd="sng">
            <a:solidFill>
              <a:schemeClr val="dk1"/>
            </a:solidFill>
            <a:prstDash val="solid"/>
            <a:miter lim="800000"/>
            <a:headEnd type="none" w="sm" len="sm"/>
            <a:tailEnd type="triangle" w="lg" len="lg"/>
          </a:ln>
        </p:spPr>
      </p:cxnSp>
      <p:cxnSp>
        <p:nvCxnSpPr>
          <p:cNvPr id="240" name="Google Shape;240;p23"/>
          <p:cNvCxnSpPr/>
          <p:nvPr/>
        </p:nvCxnSpPr>
        <p:spPr>
          <a:xfrm rot="10800000">
            <a:off x="3943350" y="3479342"/>
            <a:ext cx="2642544" cy="0"/>
          </a:xfrm>
          <a:prstGeom prst="straightConnector1">
            <a:avLst/>
          </a:prstGeom>
          <a:noFill/>
          <a:ln w="44450" cap="flat" cmpd="sng">
            <a:solidFill>
              <a:schemeClr val="dk1"/>
            </a:solidFill>
            <a:prstDash val="solid"/>
            <a:miter lim="800000"/>
            <a:headEnd type="none" w="sm" len="sm"/>
            <a:tailEnd type="triangle" w="lg" len="lg"/>
          </a:ln>
        </p:spPr>
      </p:cxnSp>
      <p:pic>
        <p:nvPicPr>
          <p:cNvPr id="241" name="Google Shape;241;p23" descr="Computer with solid fill"/>
          <p:cNvPicPr preferRelativeResize="0"/>
          <p:nvPr/>
        </p:nvPicPr>
        <p:blipFill rotWithShape="1">
          <a:blip r:embed="rId4">
            <a:alphaModFix/>
          </a:blip>
          <a:srcRect/>
          <a:stretch/>
        </p:blipFill>
        <p:spPr>
          <a:xfrm>
            <a:off x="1118634" y="116004"/>
            <a:ext cx="2322847" cy="2322847"/>
          </a:xfrm>
          <a:prstGeom prst="rect">
            <a:avLst/>
          </a:prstGeom>
          <a:noFill/>
          <a:ln>
            <a:noFill/>
          </a:ln>
        </p:spPr>
      </p:pic>
      <p:pic>
        <p:nvPicPr>
          <p:cNvPr id="242" name="Google Shape;242;p23" descr="Computer with solid fill"/>
          <p:cNvPicPr preferRelativeResize="0"/>
          <p:nvPr/>
        </p:nvPicPr>
        <p:blipFill rotWithShape="1">
          <a:blip r:embed="rId4">
            <a:alphaModFix/>
          </a:blip>
          <a:srcRect/>
          <a:stretch/>
        </p:blipFill>
        <p:spPr>
          <a:xfrm>
            <a:off x="1108836" y="4461722"/>
            <a:ext cx="2322847" cy="2322847"/>
          </a:xfrm>
          <a:prstGeom prst="rect">
            <a:avLst/>
          </a:prstGeom>
          <a:noFill/>
          <a:ln>
            <a:noFill/>
          </a:ln>
        </p:spPr>
      </p:pic>
      <p:sp>
        <p:nvSpPr>
          <p:cNvPr id="243" name="Google Shape;243;p23"/>
          <p:cNvSpPr txBox="1"/>
          <p:nvPr/>
        </p:nvSpPr>
        <p:spPr>
          <a:xfrm>
            <a:off x="4410808" y="2683046"/>
            <a:ext cx="197047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Get file foo</a:t>
            </a:r>
            <a:endParaRPr sz="2800">
              <a:solidFill>
                <a:schemeClr val="dk1"/>
              </a:solidFill>
              <a:latin typeface="Calibri"/>
              <a:ea typeface="Calibri"/>
              <a:cs typeface="Calibri"/>
              <a:sym typeface="Calibri"/>
            </a:endParaRPr>
          </a:p>
        </p:txBody>
      </p:sp>
      <p:pic>
        <p:nvPicPr>
          <p:cNvPr id="244" name="Google Shape;244;p23" descr="Document with solid fill"/>
          <p:cNvPicPr preferRelativeResize="0"/>
          <p:nvPr/>
        </p:nvPicPr>
        <p:blipFill rotWithShape="1">
          <a:blip r:embed="rId7">
            <a:alphaModFix/>
          </a:blip>
          <a:srcRect/>
          <a:stretch/>
        </p:blipFill>
        <p:spPr>
          <a:xfrm>
            <a:off x="4841806" y="3547322"/>
            <a:ext cx="914400" cy="914400"/>
          </a:xfrm>
          <a:prstGeom prst="rect">
            <a:avLst/>
          </a:prstGeom>
          <a:noFill/>
          <a:ln>
            <a:noFill/>
          </a:ln>
        </p:spPr>
      </p:pic>
      <p:cxnSp>
        <p:nvCxnSpPr>
          <p:cNvPr id="245" name="Google Shape;245;p23"/>
          <p:cNvCxnSpPr/>
          <p:nvPr/>
        </p:nvCxnSpPr>
        <p:spPr>
          <a:xfrm>
            <a:off x="4010025" y="1081324"/>
            <a:ext cx="2692599" cy="416736"/>
          </a:xfrm>
          <a:prstGeom prst="straightConnector1">
            <a:avLst/>
          </a:prstGeom>
          <a:noFill/>
          <a:ln w="44450" cap="flat" cmpd="sng">
            <a:solidFill>
              <a:schemeClr val="dk1"/>
            </a:solidFill>
            <a:prstDash val="solid"/>
            <a:miter lim="800000"/>
            <a:headEnd type="none" w="sm" len="sm"/>
            <a:tailEnd type="triangle" w="lg" len="lg"/>
          </a:ln>
        </p:spPr>
      </p:cxnSp>
      <p:cxnSp>
        <p:nvCxnSpPr>
          <p:cNvPr id="246" name="Google Shape;246;p23"/>
          <p:cNvCxnSpPr/>
          <p:nvPr/>
        </p:nvCxnSpPr>
        <p:spPr>
          <a:xfrm rot="10800000" flipH="1">
            <a:off x="3954219" y="4691071"/>
            <a:ext cx="2865654" cy="649652"/>
          </a:xfrm>
          <a:prstGeom prst="straightConnector1">
            <a:avLst/>
          </a:prstGeom>
          <a:noFill/>
          <a:ln w="44450" cap="flat" cmpd="sng">
            <a:solidFill>
              <a:schemeClr val="dk1"/>
            </a:solidFill>
            <a:prstDash val="solid"/>
            <a:miter lim="800000"/>
            <a:headEnd type="none" w="sm" len="sm"/>
            <a:tailEnd type="triangle" w="lg" len="lg"/>
          </a:ln>
        </p:spPr>
      </p:cxnSp>
      <p:cxnSp>
        <p:nvCxnSpPr>
          <p:cNvPr id="247" name="Google Shape;247;p23"/>
          <p:cNvCxnSpPr/>
          <p:nvPr/>
        </p:nvCxnSpPr>
        <p:spPr>
          <a:xfrm flipH="1">
            <a:off x="3943350" y="4998609"/>
            <a:ext cx="2840935" cy="659241"/>
          </a:xfrm>
          <a:prstGeom prst="straightConnector1">
            <a:avLst/>
          </a:prstGeom>
          <a:noFill/>
          <a:ln w="44450" cap="flat" cmpd="sng">
            <a:solidFill>
              <a:schemeClr val="dk1"/>
            </a:solidFill>
            <a:prstDash val="solid"/>
            <a:miter lim="800000"/>
            <a:headEnd type="none" w="sm" len="sm"/>
            <a:tailEnd type="triangle" w="lg" len="lg"/>
          </a:ln>
        </p:spPr>
      </p:cxnSp>
      <p:cxnSp>
        <p:nvCxnSpPr>
          <p:cNvPr id="248" name="Google Shape;248;p23"/>
          <p:cNvCxnSpPr/>
          <p:nvPr/>
        </p:nvCxnSpPr>
        <p:spPr>
          <a:xfrm rot="10800000">
            <a:off x="3869328" y="1382117"/>
            <a:ext cx="2648704" cy="424209"/>
          </a:xfrm>
          <a:prstGeom prst="straightConnector1">
            <a:avLst/>
          </a:prstGeom>
          <a:noFill/>
          <a:ln w="44450" cap="flat" cmpd="sng">
            <a:solidFill>
              <a:schemeClr val="dk1"/>
            </a:solidFill>
            <a:prstDash val="solid"/>
            <a:miter lim="800000"/>
            <a:headEnd type="none" w="sm" len="sm"/>
            <a:tailEnd type="triangle" w="lg" len="lg"/>
          </a:ln>
        </p:spPr>
      </p:cxnSp>
      <p:sp>
        <p:nvSpPr>
          <p:cNvPr id="249" name="Google Shape;249;p23"/>
          <p:cNvSpPr/>
          <p:nvPr/>
        </p:nvSpPr>
        <p:spPr>
          <a:xfrm rot="-5400000">
            <a:off x="6730095" y="2401378"/>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rot="-5400000">
            <a:off x="7048096" y="2414939"/>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rot="-5400000">
            <a:off x="7366097" y="2423977"/>
            <a:ext cx="780682" cy="170621"/>
          </a:xfrm>
          <a:custGeom>
            <a:avLst/>
            <a:gdLst/>
            <a:ahLst/>
            <a:cxnLst/>
            <a:rect l="l" t="t" r="r" b="b"/>
            <a:pathLst>
              <a:path w="4288971" h="783993" extrusionOk="0">
                <a:moveTo>
                  <a:pt x="0" y="65314"/>
                </a:moveTo>
                <a:cubicBezTo>
                  <a:pt x="224971" y="424542"/>
                  <a:pt x="449943" y="783771"/>
                  <a:pt x="674914" y="783771"/>
                </a:cubicBezTo>
                <a:cubicBezTo>
                  <a:pt x="899885" y="783771"/>
                  <a:pt x="1099457" y="76200"/>
                  <a:pt x="1349828" y="65314"/>
                </a:cubicBezTo>
                <a:cubicBezTo>
                  <a:pt x="1600199" y="54428"/>
                  <a:pt x="1937656" y="714829"/>
                  <a:pt x="2177142" y="718457"/>
                </a:cubicBezTo>
                <a:cubicBezTo>
                  <a:pt x="2416628" y="722085"/>
                  <a:pt x="2565399" y="76199"/>
                  <a:pt x="2786742" y="87085"/>
                </a:cubicBezTo>
                <a:cubicBezTo>
                  <a:pt x="3008085" y="97971"/>
                  <a:pt x="3254829" y="798285"/>
                  <a:pt x="3505200" y="783771"/>
                </a:cubicBezTo>
                <a:cubicBezTo>
                  <a:pt x="3755572" y="769257"/>
                  <a:pt x="4180114" y="130629"/>
                  <a:pt x="4288971" y="0"/>
                </a:cubicBezTo>
              </a:path>
            </a:pathLst>
          </a:custGeom>
          <a:noFill/>
          <a:ln w="571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9018540" y="5036752"/>
            <a:ext cx="677497" cy="1354994"/>
          </a:xfrm>
          <a:custGeom>
            <a:avLst/>
            <a:gdLst/>
            <a:ahLst/>
            <a:cxnLst/>
            <a:rect l="l" t="t" r="r" b="b"/>
            <a:pathLst>
              <a:path w="677497" h="1354994" extrusionOk="0">
                <a:moveTo>
                  <a:pt x="580712" y="241963"/>
                </a:moveTo>
                <a:lnTo>
                  <a:pt x="96785" y="241963"/>
                </a:lnTo>
                <a:lnTo>
                  <a:pt x="96785" y="96785"/>
                </a:lnTo>
                <a:lnTo>
                  <a:pt x="580712" y="96785"/>
                </a:lnTo>
                <a:lnTo>
                  <a:pt x="580712" y="241963"/>
                </a:lnTo>
                <a:close/>
                <a:moveTo>
                  <a:pt x="580712" y="483926"/>
                </a:moveTo>
                <a:lnTo>
                  <a:pt x="96785" y="483926"/>
                </a:lnTo>
                <a:lnTo>
                  <a:pt x="96785" y="338749"/>
                </a:lnTo>
                <a:lnTo>
                  <a:pt x="580712" y="338749"/>
                </a:lnTo>
                <a:lnTo>
                  <a:pt x="580712" y="483926"/>
                </a:lnTo>
                <a:close/>
                <a:moveTo>
                  <a:pt x="338749" y="1209816"/>
                </a:moveTo>
                <a:cubicBezTo>
                  <a:pt x="297615" y="1209816"/>
                  <a:pt x="266160" y="1178361"/>
                  <a:pt x="266160" y="1137227"/>
                </a:cubicBezTo>
                <a:cubicBezTo>
                  <a:pt x="266160" y="1096094"/>
                  <a:pt x="297615" y="1064638"/>
                  <a:pt x="338749" y="1064638"/>
                </a:cubicBezTo>
                <a:cubicBezTo>
                  <a:pt x="379882" y="1064638"/>
                  <a:pt x="411338" y="1096094"/>
                  <a:pt x="411338" y="1137227"/>
                </a:cubicBezTo>
                <a:cubicBezTo>
                  <a:pt x="411338" y="1178361"/>
                  <a:pt x="379882" y="1209816"/>
                  <a:pt x="338749" y="1209816"/>
                </a:cubicBezTo>
                <a:close/>
                <a:moveTo>
                  <a:pt x="580712" y="0"/>
                </a:moveTo>
                <a:lnTo>
                  <a:pt x="96785" y="0"/>
                </a:lnTo>
                <a:cubicBezTo>
                  <a:pt x="43553" y="0"/>
                  <a:pt x="0" y="43553"/>
                  <a:pt x="0" y="96785"/>
                </a:cubicBezTo>
                <a:lnTo>
                  <a:pt x="0" y="1258209"/>
                </a:lnTo>
                <a:cubicBezTo>
                  <a:pt x="0" y="1311441"/>
                  <a:pt x="43553" y="1354994"/>
                  <a:pt x="96785" y="1354994"/>
                </a:cubicBezTo>
                <a:lnTo>
                  <a:pt x="580712" y="1354994"/>
                </a:lnTo>
                <a:cubicBezTo>
                  <a:pt x="633944" y="1354994"/>
                  <a:pt x="677497" y="1311441"/>
                  <a:pt x="677497" y="1258209"/>
                </a:cubicBezTo>
                <a:lnTo>
                  <a:pt x="677497" y="96785"/>
                </a:lnTo>
                <a:cubicBezTo>
                  <a:pt x="677497" y="43553"/>
                  <a:pt x="633944" y="0"/>
                  <a:pt x="580712"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3" name="Google Shape;253;p23" descr="纸张 纯色填充"/>
          <p:cNvPicPr preferRelativeResize="0"/>
          <p:nvPr/>
        </p:nvPicPr>
        <p:blipFill rotWithShape="1">
          <a:blip r:embed="rId8">
            <a:alphaModFix/>
          </a:blip>
          <a:srcRect/>
          <a:stretch/>
        </p:blipFill>
        <p:spPr>
          <a:xfrm>
            <a:off x="9696037" y="5394492"/>
            <a:ext cx="1058157" cy="1058157"/>
          </a:xfrm>
          <a:prstGeom prst="rect">
            <a:avLst/>
          </a:prstGeom>
          <a:noFill/>
          <a:ln>
            <a:noFill/>
          </a:ln>
        </p:spPr>
      </p:pic>
      <p:sp>
        <p:nvSpPr>
          <p:cNvPr id="254" name="Google Shape;254;p23"/>
          <p:cNvSpPr/>
          <p:nvPr/>
        </p:nvSpPr>
        <p:spPr>
          <a:xfrm>
            <a:off x="6859470" y="1171574"/>
            <a:ext cx="4958938" cy="3735151"/>
          </a:xfrm>
          <a:prstGeom prst="roundRect">
            <a:avLst>
              <a:gd name="adj" fmla="val 16667"/>
            </a:avLst>
          </a:prstGeom>
          <a:no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dk1"/>
              </a:solidFill>
              <a:latin typeface="Calibri"/>
              <a:ea typeface="Calibri"/>
              <a:cs typeface="Calibri"/>
              <a:sym typeface="Calibri"/>
            </a:endParaRPr>
          </a:p>
        </p:txBody>
      </p:sp>
      <p:pic>
        <p:nvPicPr>
          <p:cNvPr id="255" name="Google Shape;255;p23" descr="Network diagram with solid fill"/>
          <p:cNvPicPr preferRelativeResize="0"/>
          <p:nvPr/>
        </p:nvPicPr>
        <p:blipFill rotWithShape="1">
          <a:blip r:embed="rId9">
            <a:alphaModFix/>
          </a:blip>
          <a:srcRect/>
          <a:stretch/>
        </p:blipFill>
        <p:spPr>
          <a:xfrm rot="10800000">
            <a:off x="6990374" y="2117760"/>
            <a:ext cx="2322846" cy="2322846"/>
          </a:xfrm>
          <a:prstGeom prst="rect">
            <a:avLst/>
          </a:prstGeom>
          <a:noFill/>
          <a:ln>
            <a:noFill/>
          </a:ln>
        </p:spPr>
      </p:pic>
      <p:sp>
        <p:nvSpPr>
          <p:cNvPr id="256" name="Google Shape;256;p23"/>
          <p:cNvSpPr txBox="1"/>
          <p:nvPr/>
        </p:nvSpPr>
        <p:spPr>
          <a:xfrm>
            <a:off x="7809355" y="1360567"/>
            <a:ext cx="2350527"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chemeClr val="dk1"/>
                </a:solidFill>
                <a:latin typeface="Calibri"/>
                <a:ea typeface="Calibri"/>
                <a:cs typeface="Calibri"/>
                <a:sym typeface="Calibri"/>
              </a:rPr>
              <a:t>PM file system</a:t>
            </a:r>
            <a:endParaRPr sz="2800">
              <a:solidFill>
                <a:schemeClr val="dk1"/>
              </a:solidFill>
              <a:latin typeface="Calibri"/>
              <a:ea typeface="Calibri"/>
              <a:cs typeface="Calibri"/>
              <a:sym typeface="Calibri"/>
            </a:endParaRPr>
          </a:p>
        </p:txBody>
      </p:sp>
      <p:sp>
        <p:nvSpPr>
          <p:cNvPr id="257" name="Google Shape;257;p23"/>
          <p:cNvSpPr/>
          <p:nvPr/>
        </p:nvSpPr>
        <p:spPr>
          <a:xfrm>
            <a:off x="10312276" y="2397738"/>
            <a:ext cx="1282426" cy="1751130"/>
          </a:xfrm>
          <a:prstGeom prst="roundRect">
            <a:avLst>
              <a:gd name="adj" fmla="val 16667"/>
            </a:avLst>
          </a:prstGeom>
          <a:solidFill>
            <a:srgbClr val="FFF2CC"/>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dk1"/>
                </a:solidFill>
                <a:latin typeface="Calibri"/>
                <a:ea typeface="Calibri"/>
                <a:cs typeface="Calibri"/>
                <a:sym typeface="Calibri"/>
              </a:rPr>
              <a:t>PM</a:t>
            </a:r>
            <a:endParaRPr sz="3200">
              <a:solidFill>
                <a:schemeClr val="dk1"/>
              </a:solidFill>
              <a:latin typeface="Calibri"/>
              <a:ea typeface="Calibri"/>
              <a:cs typeface="Calibri"/>
              <a:sym typeface="Calibri"/>
            </a:endParaRPr>
          </a:p>
        </p:txBody>
      </p:sp>
      <p:sp>
        <p:nvSpPr>
          <p:cNvPr id="258" name="Google Shape;258;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9143"/>
    </mc:Choice>
    <mc:Fallback xmlns="">
      <p:transition spd="slow" advTm="91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3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23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
                                          </p:stCondLst>
                                        </p:cTn>
                                        <p:tgtEl>
                                          <p:spTgt spid="23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5" name="Google Shape;265;p24" descr="Icon&#10;&#10;Description automatically generated"/>
          <p:cNvPicPr preferRelativeResize="0"/>
          <p:nvPr/>
        </p:nvPicPr>
        <p:blipFill rotWithShape="1">
          <a:blip r:embed="rId3">
            <a:alphaModFix/>
          </a:blip>
          <a:srcRect/>
          <a:stretch/>
        </p:blipFill>
        <p:spPr>
          <a:xfrm>
            <a:off x="1947958" y="4257682"/>
            <a:ext cx="1071563" cy="1136936"/>
          </a:xfrm>
          <a:prstGeom prst="rect">
            <a:avLst/>
          </a:prstGeom>
          <a:noFill/>
          <a:ln>
            <a:noFill/>
          </a:ln>
        </p:spPr>
      </p:pic>
      <p:pic>
        <p:nvPicPr>
          <p:cNvPr id="266" name="Google Shape;266;p24" descr="Icon&#10;&#10;Description automatically generated"/>
          <p:cNvPicPr preferRelativeResize="0"/>
          <p:nvPr/>
        </p:nvPicPr>
        <p:blipFill rotWithShape="1">
          <a:blip r:embed="rId3">
            <a:alphaModFix/>
          </a:blip>
          <a:srcRect/>
          <a:stretch/>
        </p:blipFill>
        <p:spPr>
          <a:xfrm>
            <a:off x="4807122" y="4250654"/>
            <a:ext cx="1072140" cy="1136936"/>
          </a:xfrm>
          <a:prstGeom prst="rect">
            <a:avLst/>
          </a:prstGeom>
          <a:noFill/>
          <a:ln>
            <a:noFill/>
          </a:ln>
        </p:spPr>
      </p:pic>
      <p:pic>
        <p:nvPicPr>
          <p:cNvPr id="267" name="Google Shape;267;p24" descr="Icon&#10;&#10;Description automatically generated"/>
          <p:cNvPicPr preferRelativeResize="0"/>
          <p:nvPr/>
        </p:nvPicPr>
        <p:blipFill rotWithShape="1">
          <a:blip r:embed="rId3">
            <a:alphaModFix/>
          </a:blip>
          <a:srcRect/>
          <a:stretch/>
        </p:blipFill>
        <p:spPr>
          <a:xfrm>
            <a:off x="2947472" y="4250654"/>
            <a:ext cx="1071563" cy="1136936"/>
          </a:xfrm>
          <a:prstGeom prst="rect">
            <a:avLst/>
          </a:prstGeom>
          <a:noFill/>
          <a:ln>
            <a:noFill/>
          </a:ln>
        </p:spPr>
      </p:pic>
      <p:pic>
        <p:nvPicPr>
          <p:cNvPr id="268" name="Google Shape;268;p24" descr="Icon&#10;&#10;Description automatically generated"/>
          <p:cNvPicPr preferRelativeResize="0"/>
          <p:nvPr/>
        </p:nvPicPr>
        <p:blipFill rotWithShape="1">
          <a:blip r:embed="rId3">
            <a:alphaModFix/>
          </a:blip>
          <a:srcRect/>
          <a:stretch/>
        </p:blipFill>
        <p:spPr>
          <a:xfrm>
            <a:off x="3865286" y="4250654"/>
            <a:ext cx="1072140" cy="1136936"/>
          </a:xfrm>
          <a:prstGeom prst="rect">
            <a:avLst/>
          </a:prstGeom>
          <a:noFill/>
          <a:ln>
            <a:noFill/>
          </a:ln>
        </p:spPr>
      </p:pic>
      <p:sp>
        <p:nvSpPr>
          <p:cNvPr id="269" name="Google Shape;269;p24"/>
          <p:cNvSpPr/>
          <p:nvPr/>
        </p:nvSpPr>
        <p:spPr>
          <a:xfrm>
            <a:off x="1828877" y="4212363"/>
            <a:ext cx="4226418"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txBox="1"/>
          <p:nvPr/>
        </p:nvSpPr>
        <p:spPr>
          <a:xfrm>
            <a:off x="8048765" y="5924501"/>
            <a:ext cx="2284816" cy="5012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a:solidFill>
                  <a:schemeClr val="dk1"/>
                </a:solidFill>
                <a:latin typeface="Calibri"/>
                <a:ea typeface="Calibri"/>
                <a:cs typeface="Calibri"/>
                <a:sym typeface="Calibri"/>
              </a:rPr>
              <a:t>NUMA node</a:t>
            </a:r>
            <a:endParaRPr/>
          </a:p>
        </p:txBody>
      </p:sp>
      <p:sp>
        <p:nvSpPr>
          <p:cNvPr id="281" name="Google Shape;28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sz="1400"/>
              <a:t>9</a:t>
            </a:fld>
            <a:endParaRPr/>
          </a:p>
        </p:txBody>
      </p:sp>
      <p:pic>
        <p:nvPicPr>
          <p:cNvPr id="282" name="Google Shape;282;p24" descr="Icon&#10;&#10;Description automatically generated"/>
          <p:cNvPicPr preferRelativeResize="0"/>
          <p:nvPr/>
        </p:nvPicPr>
        <p:blipFill rotWithShape="1">
          <a:blip r:embed="rId3">
            <a:alphaModFix/>
          </a:blip>
          <a:srcRect/>
          <a:stretch/>
        </p:blipFill>
        <p:spPr>
          <a:xfrm>
            <a:off x="6968521" y="4212363"/>
            <a:ext cx="1080244" cy="1136936"/>
          </a:xfrm>
          <a:prstGeom prst="rect">
            <a:avLst/>
          </a:prstGeom>
          <a:noFill/>
          <a:ln>
            <a:noFill/>
          </a:ln>
        </p:spPr>
      </p:pic>
      <p:pic>
        <p:nvPicPr>
          <p:cNvPr id="283" name="Google Shape;283;p24" descr="Icon&#10;&#10;Description automatically generated"/>
          <p:cNvPicPr preferRelativeResize="0"/>
          <p:nvPr/>
        </p:nvPicPr>
        <p:blipFill rotWithShape="1">
          <a:blip r:embed="rId3">
            <a:alphaModFix/>
          </a:blip>
          <a:srcRect/>
          <a:stretch/>
        </p:blipFill>
        <p:spPr>
          <a:xfrm>
            <a:off x="9850847" y="4212363"/>
            <a:ext cx="1080826" cy="1136936"/>
          </a:xfrm>
          <a:prstGeom prst="rect">
            <a:avLst/>
          </a:prstGeom>
          <a:noFill/>
          <a:ln>
            <a:noFill/>
          </a:ln>
        </p:spPr>
      </p:pic>
      <p:pic>
        <p:nvPicPr>
          <p:cNvPr id="284" name="Google Shape;284;p24" descr="Icon&#10;&#10;Description automatically generated"/>
          <p:cNvPicPr preferRelativeResize="0"/>
          <p:nvPr/>
        </p:nvPicPr>
        <p:blipFill rotWithShape="1">
          <a:blip r:embed="rId3">
            <a:alphaModFix/>
          </a:blip>
          <a:srcRect/>
          <a:stretch/>
        </p:blipFill>
        <p:spPr>
          <a:xfrm>
            <a:off x="7976132" y="4212363"/>
            <a:ext cx="1080244" cy="1136936"/>
          </a:xfrm>
          <a:prstGeom prst="rect">
            <a:avLst/>
          </a:prstGeom>
          <a:noFill/>
          <a:ln>
            <a:noFill/>
          </a:ln>
        </p:spPr>
      </p:pic>
      <p:pic>
        <p:nvPicPr>
          <p:cNvPr id="285" name="Google Shape;285;p24" descr="Icon&#10;&#10;Description automatically generated"/>
          <p:cNvPicPr preferRelativeResize="0"/>
          <p:nvPr/>
        </p:nvPicPr>
        <p:blipFill rotWithShape="1">
          <a:blip r:embed="rId3">
            <a:alphaModFix/>
          </a:blip>
          <a:srcRect/>
          <a:stretch/>
        </p:blipFill>
        <p:spPr>
          <a:xfrm>
            <a:off x="8901381" y="4212363"/>
            <a:ext cx="1080826" cy="1136936"/>
          </a:xfrm>
          <a:prstGeom prst="rect">
            <a:avLst/>
          </a:prstGeom>
          <a:noFill/>
          <a:ln>
            <a:noFill/>
          </a:ln>
        </p:spPr>
      </p:pic>
      <p:sp>
        <p:nvSpPr>
          <p:cNvPr id="286" name="Google Shape;286;p24"/>
          <p:cNvSpPr/>
          <p:nvPr/>
        </p:nvSpPr>
        <p:spPr>
          <a:xfrm>
            <a:off x="6848475" y="4212363"/>
            <a:ext cx="4260657" cy="1568430"/>
          </a:xfrm>
          <a:prstGeom prst="roundRect">
            <a:avLst>
              <a:gd name="adj" fmla="val 16667"/>
            </a:avLst>
          </a:prstGeom>
          <a:noFill/>
          <a:ln w="539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p:nvPr/>
        </p:nvSpPr>
        <p:spPr>
          <a:xfrm>
            <a:off x="2130446" y="5328775"/>
            <a:ext cx="3589417" cy="3210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Memory</a:t>
            </a:r>
            <a:endParaRPr sz="2400" dirty="0">
              <a:solidFill>
                <a:schemeClr val="dk1"/>
              </a:solidFill>
              <a:latin typeface="Calibri"/>
              <a:ea typeface="Calibri"/>
              <a:cs typeface="Calibri"/>
              <a:sym typeface="Calibri"/>
            </a:endParaRPr>
          </a:p>
        </p:txBody>
      </p:sp>
      <p:sp>
        <p:nvSpPr>
          <p:cNvPr id="289" name="Google Shape;289;p24"/>
          <p:cNvSpPr/>
          <p:nvPr/>
        </p:nvSpPr>
        <p:spPr>
          <a:xfrm>
            <a:off x="7164199" y="5291925"/>
            <a:ext cx="3652957" cy="320100"/>
          </a:xfrm>
          <a:prstGeom prst="roundRect">
            <a:avLst>
              <a:gd name="adj" fmla="val 16667"/>
            </a:avLst>
          </a:prstGeom>
          <a:solidFill>
            <a:srgbClr val="DDEAF6"/>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Memory</a:t>
            </a:r>
            <a:endParaRPr sz="2400">
              <a:solidFill>
                <a:schemeClr val="dk1"/>
              </a:solidFill>
              <a:latin typeface="Calibri"/>
              <a:ea typeface="Calibri"/>
              <a:cs typeface="Calibri"/>
              <a:sym typeface="Calibri"/>
            </a:endParaRPr>
          </a:p>
        </p:txBody>
      </p:sp>
      <p:sp>
        <p:nvSpPr>
          <p:cNvPr id="27" name="Google Shape;271;p24">
            <a:extLst>
              <a:ext uri="{FF2B5EF4-FFF2-40B4-BE49-F238E27FC236}">
                <a16:creationId xmlns:a16="http://schemas.microsoft.com/office/drawing/2014/main" id="{790A8137-3227-4C22-8708-7BD19E43CDC9}"/>
              </a:ext>
            </a:extLst>
          </p:cNvPr>
          <p:cNvSpPr txBox="1"/>
          <p:nvPr/>
        </p:nvSpPr>
        <p:spPr>
          <a:xfrm>
            <a:off x="2893775" y="5956205"/>
            <a:ext cx="2284816" cy="5012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r>
              <a:rPr lang="en-US" sz="2400" b="1" dirty="0">
                <a:solidFill>
                  <a:schemeClr val="dk1"/>
                </a:solidFill>
                <a:latin typeface="Calibri"/>
                <a:ea typeface="Calibri"/>
                <a:cs typeface="Calibri"/>
                <a:sym typeface="Calibri"/>
              </a:rPr>
              <a:t>NUMA node</a:t>
            </a:r>
            <a:endParaRPr dirty="0"/>
          </a:p>
        </p:txBody>
      </p:sp>
      <p:sp>
        <p:nvSpPr>
          <p:cNvPr id="28" name="Google Shape;293;p24">
            <a:extLst>
              <a:ext uri="{FF2B5EF4-FFF2-40B4-BE49-F238E27FC236}">
                <a16:creationId xmlns:a16="http://schemas.microsoft.com/office/drawing/2014/main" id="{95C2D5F3-3201-4D91-82AE-9AF135A13F96}"/>
              </a:ext>
            </a:extLst>
          </p:cNvPr>
          <p:cNvSpPr txBox="1"/>
          <p:nvPr/>
        </p:nvSpPr>
        <p:spPr>
          <a:xfrm>
            <a:off x="963322" y="4595317"/>
            <a:ext cx="7992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Core</a:t>
            </a:r>
            <a:endParaRPr sz="24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36999701"/>
      </p:ext>
    </p:extLst>
  </p:cSld>
  <p:clrMapOvr>
    <a:masterClrMapping/>
  </p:clrMapOvr>
  <mc:AlternateContent xmlns:mc="http://schemas.openxmlformats.org/markup-compatibility/2006" xmlns:p14="http://schemas.microsoft.com/office/powerpoint/2010/main">
    <mc:Choice Requires="p14">
      <p:transition spd="slow" p14:dur="2000" advTm="15546"/>
    </mc:Choice>
    <mc:Fallback xmlns="">
      <p:transition spd="slow" advTm="1554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5|2.2"/>
</p:tagLst>
</file>

<file path=ppt/tags/tag10.xml><?xml version="1.0" encoding="utf-8"?>
<p:tagLst xmlns:a="http://schemas.openxmlformats.org/drawingml/2006/main" xmlns:r="http://schemas.openxmlformats.org/officeDocument/2006/relationships" xmlns:p="http://schemas.openxmlformats.org/presentationml/2006/main">
  <p:tag name="TIMING" val="|15.5"/>
</p:tagLst>
</file>

<file path=ppt/tags/tag11.xml><?xml version="1.0" encoding="utf-8"?>
<p:tagLst xmlns:a="http://schemas.openxmlformats.org/drawingml/2006/main" xmlns:r="http://schemas.openxmlformats.org/officeDocument/2006/relationships" xmlns:p="http://schemas.openxmlformats.org/presentationml/2006/main">
  <p:tag name="TIMING" val="|5.2|3.3|2.9|3.3|4.9"/>
</p:tagLst>
</file>

<file path=ppt/tags/tag12.xml><?xml version="1.0" encoding="utf-8"?>
<p:tagLst xmlns:a="http://schemas.openxmlformats.org/drawingml/2006/main" xmlns:r="http://schemas.openxmlformats.org/officeDocument/2006/relationships" xmlns:p="http://schemas.openxmlformats.org/presentationml/2006/main">
  <p:tag name="TIMING" val="|3.6|3.2|4.5|2.6"/>
</p:tagLst>
</file>

<file path=ppt/tags/tag13.xml><?xml version="1.0" encoding="utf-8"?>
<p:tagLst xmlns:a="http://schemas.openxmlformats.org/drawingml/2006/main" xmlns:r="http://schemas.openxmlformats.org/officeDocument/2006/relationships" xmlns:p="http://schemas.openxmlformats.org/presentationml/2006/main">
  <p:tag name="TIMING" val="|14"/>
</p:tagLst>
</file>

<file path=ppt/tags/tag14.xml><?xml version="1.0" encoding="utf-8"?>
<p:tagLst xmlns:a="http://schemas.openxmlformats.org/drawingml/2006/main" xmlns:r="http://schemas.openxmlformats.org/officeDocument/2006/relationships" xmlns:p="http://schemas.openxmlformats.org/presentationml/2006/main">
  <p:tag name="TIMING" val="|19.9|7.7"/>
</p:tagLst>
</file>

<file path=ppt/tags/tag15.xml><?xml version="1.0" encoding="utf-8"?>
<p:tagLst xmlns:a="http://schemas.openxmlformats.org/drawingml/2006/main" xmlns:r="http://schemas.openxmlformats.org/officeDocument/2006/relationships" xmlns:p="http://schemas.openxmlformats.org/presentationml/2006/main">
  <p:tag name="TIMING" val="|13|8"/>
</p:tagLst>
</file>

<file path=ppt/tags/tag16.xml><?xml version="1.0" encoding="utf-8"?>
<p:tagLst xmlns:a="http://schemas.openxmlformats.org/drawingml/2006/main" xmlns:r="http://schemas.openxmlformats.org/officeDocument/2006/relationships" xmlns:p="http://schemas.openxmlformats.org/presentationml/2006/main">
  <p:tag name="TIMING" val="|6.3"/>
</p:tagLst>
</file>

<file path=ppt/tags/tag17.xml><?xml version="1.0" encoding="utf-8"?>
<p:tagLst xmlns:a="http://schemas.openxmlformats.org/drawingml/2006/main" xmlns:r="http://schemas.openxmlformats.org/officeDocument/2006/relationships" xmlns:p="http://schemas.openxmlformats.org/presentationml/2006/main">
  <p:tag name="TIMING" val="|14.5|7.9|5.1"/>
</p:tagLst>
</file>

<file path=ppt/tags/tag18.xml><?xml version="1.0" encoding="utf-8"?>
<p:tagLst xmlns:a="http://schemas.openxmlformats.org/drawingml/2006/main" xmlns:r="http://schemas.openxmlformats.org/officeDocument/2006/relationships" xmlns:p="http://schemas.openxmlformats.org/presentationml/2006/main">
  <p:tag name="TIMING" val="|4.4|1.4"/>
</p:tagLst>
</file>

<file path=ppt/tags/tag19.xml><?xml version="1.0" encoding="utf-8"?>
<p:tagLst xmlns:a="http://schemas.openxmlformats.org/drawingml/2006/main" xmlns:r="http://schemas.openxmlformats.org/officeDocument/2006/relationships" xmlns:p="http://schemas.openxmlformats.org/presentationml/2006/main">
  <p:tag name="TIMING" val="|29.5|16.2"/>
</p:tagLst>
</file>

<file path=ppt/tags/tag2.xml><?xml version="1.0" encoding="utf-8"?>
<p:tagLst xmlns:a="http://schemas.openxmlformats.org/drawingml/2006/main" xmlns:r="http://schemas.openxmlformats.org/officeDocument/2006/relationships" xmlns:p="http://schemas.openxmlformats.org/presentationml/2006/main">
  <p:tag name="TIMING" val="|5.1|2.9|5.4|6.2|6.2|4.2"/>
</p:tagLst>
</file>

<file path=ppt/tags/tag20.xml><?xml version="1.0" encoding="utf-8"?>
<p:tagLst xmlns:a="http://schemas.openxmlformats.org/drawingml/2006/main" xmlns:r="http://schemas.openxmlformats.org/officeDocument/2006/relationships" xmlns:p="http://schemas.openxmlformats.org/presentationml/2006/main">
  <p:tag name="TIMING" val="|4.4|8|4.8|4.9|6.2"/>
</p:tagLst>
</file>

<file path=ppt/tags/tag21.xml><?xml version="1.0" encoding="utf-8"?>
<p:tagLst xmlns:a="http://schemas.openxmlformats.org/drawingml/2006/main" xmlns:r="http://schemas.openxmlformats.org/officeDocument/2006/relationships" xmlns:p="http://schemas.openxmlformats.org/presentationml/2006/main">
  <p:tag name="TIMING" val="|15.5|3.2|4.7|7|17.5|1.2"/>
</p:tagLst>
</file>

<file path=ppt/tags/tag22.xml><?xml version="1.0" encoding="utf-8"?>
<p:tagLst xmlns:a="http://schemas.openxmlformats.org/drawingml/2006/main" xmlns:r="http://schemas.openxmlformats.org/officeDocument/2006/relationships" xmlns:p="http://schemas.openxmlformats.org/presentationml/2006/main">
  <p:tag name="TIMING" val="|10.6"/>
</p:tagLst>
</file>

<file path=ppt/tags/tag23.xml><?xml version="1.0" encoding="utf-8"?>
<p:tagLst xmlns:a="http://schemas.openxmlformats.org/drawingml/2006/main" xmlns:r="http://schemas.openxmlformats.org/officeDocument/2006/relationships" xmlns:p="http://schemas.openxmlformats.org/presentationml/2006/main">
  <p:tag name="TIMING" val="|6.4|3.5|10.6|7.4"/>
</p:tagLst>
</file>

<file path=ppt/tags/tag24.xml><?xml version="1.0" encoding="utf-8"?>
<p:tagLst xmlns:a="http://schemas.openxmlformats.org/drawingml/2006/main" xmlns:r="http://schemas.openxmlformats.org/officeDocument/2006/relationships" xmlns:p="http://schemas.openxmlformats.org/presentationml/2006/main">
  <p:tag name="TIMING" val="|19.8"/>
</p:tagLst>
</file>

<file path=ppt/tags/tag25.xml><?xml version="1.0" encoding="utf-8"?>
<p:tagLst xmlns:a="http://schemas.openxmlformats.org/drawingml/2006/main" xmlns:r="http://schemas.openxmlformats.org/officeDocument/2006/relationships" xmlns:p="http://schemas.openxmlformats.org/presentationml/2006/main">
  <p:tag name="TIMING" val="|13.6"/>
</p:tagLst>
</file>

<file path=ppt/tags/tag26.xml><?xml version="1.0" encoding="utf-8"?>
<p:tagLst xmlns:a="http://schemas.openxmlformats.org/drawingml/2006/main" xmlns:r="http://schemas.openxmlformats.org/officeDocument/2006/relationships" xmlns:p="http://schemas.openxmlformats.org/presentationml/2006/main">
  <p:tag name="TIMING" val="|10.6"/>
</p:tagLst>
</file>

<file path=ppt/tags/tag27.xml><?xml version="1.0" encoding="utf-8"?>
<p:tagLst xmlns:a="http://schemas.openxmlformats.org/drawingml/2006/main" xmlns:r="http://schemas.openxmlformats.org/officeDocument/2006/relationships" xmlns:p="http://schemas.openxmlformats.org/presentationml/2006/main">
  <p:tag name="TIMING" val="|14|6.9|8.7"/>
</p:tagLst>
</file>

<file path=ppt/tags/tag28.xml><?xml version="1.0" encoding="utf-8"?>
<p:tagLst xmlns:a="http://schemas.openxmlformats.org/drawingml/2006/main" xmlns:r="http://schemas.openxmlformats.org/officeDocument/2006/relationships" xmlns:p="http://schemas.openxmlformats.org/presentationml/2006/main">
  <p:tag name="TIMING" val="|15.3"/>
</p:tagLst>
</file>

<file path=ppt/tags/tag29.xml><?xml version="1.0" encoding="utf-8"?>
<p:tagLst xmlns:a="http://schemas.openxmlformats.org/drawingml/2006/main" xmlns:r="http://schemas.openxmlformats.org/officeDocument/2006/relationships" xmlns:p="http://schemas.openxmlformats.org/presentationml/2006/main">
  <p:tag name="TIMING" val="|20.3|15.8|3.8"/>
</p:tagLst>
</file>

<file path=ppt/tags/tag3.xml><?xml version="1.0" encoding="utf-8"?>
<p:tagLst xmlns:a="http://schemas.openxmlformats.org/drawingml/2006/main" xmlns:r="http://schemas.openxmlformats.org/officeDocument/2006/relationships" xmlns:p="http://schemas.openxmlformats.org/presentationml/2006/main">
  <p:tag name="TIMING" val="|5.8|13.8"/>
</p:tagLst>
</file>

<file path=ppt/tags/tag30.xml><?xml version="1.0" encoding="utf-8"?>
<p:tagLst xmlns:a="http://schemas.openxmlformats.org/drawingml/2006/main" xmlns:r="http://schemas.openxmlformats.org/officeDocument/2006/relationships" xmlns:p="http://schemas.openxmlformats.org/presentationml/2006/main">
  <p:tag name="TIMING" val="|20.7|0.5|0.7|20.4|0.4"/>
</p:tagLst>
</file>

<file path=ppt/tags/tag4.xml><?xml version="1.0" encoding="utf-8"?>
<p:tagLst xmlns:a="http://schemas.openxmlformats.org/drawingml/2006/main" xmlns:r="http://schemas.openxmlformats.org/officeDocument/2006/relationships" xmlns:p="http://schemas.openxmlformats.org/presentationml/2006/main">
  <p:tag name="TIMING" val="|13.2"/>
</p:tagLst>
</file>

<file path=ppt/tags/tag5.xml><?xml version="1.0" encoding="utf-8"?>
<p:tagLst xmlns:a="http://schemas.openxmlformats.org/drawingml/2006/main" xmlns:r="http://schemas.openxmlformats.org/officeDocument/2006/relationships" xmlns:p="http://schemas.openxmlformats.org/presentationml/2006/main">
  <p:tag name="TIMING" val="|2|3.5"/>
</p:tagLst>
</file>

<file path=ppt/tags/tag6.xml><?xml version="1.0" encoding="utf-8"?>
<p:tagLst xmlns:a="http://schemas.openxmlformats.org/drawingml/2006/main" xmlns:r="http://schemas.openxmlformats.org/officeDocument/2006/relationships" xmlns:p="http://schemas.openxmlformats.org/presentationml/2006/main">
  <p:tag name="TIMING" val="|6.3|13.1"/>
</p:tagLst>
</file>

<file path=ppt/tags/tag7.xml><?xml version="1.0" encoding="utf-8"?>
<p:tagLst xmlns:a="http://schemas.openxmlformats.org/drawingml/2006/main" xmlns:r="http://schemas.openxmlformats.org/officeDocument/2006/relationships" xmlns:p="http://schemas.openxmlformats.org/presentationml/2006/main">
  <p:tag name="TIMING" val="|10.7|1.4|3.4|2.7"/>
</p:tagLst>
</file>

<file path=ppt/tags/tag8.xml><?xml version="1.0" encoding="utf-8"?>
<p:tagLst xmlns:a="http://schemas.openxmlformats.org/drawingml/2006/main" xmlns:r="http://schemas.openxmlformats.org/officeDocument/2006/relationships" xmlns:p="http://schemas.openxmlformats.org/presentationml/2006/main">
  <p:tag name="TIMING" val="|5.3|20"/>
</p:tagLst>
</file>

<file path=ppt/tags/tag9.xml><?xml version="1.0" encoding="utf-8"?>
<p:tagLst xmlns:a="http://schemas.openxmlformats.org/drawingml/2006/main" xmlns:r="http://schemas.openxmlformats.org/officeDocument/2006/relationships" xmlns:p="http://schemas.openxmlformats.org/presentationml/2006/main">
  <p:tag name="TIMING" val="|9.9"/>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ujin Main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PT Sans Sujin">
      <a:majorFont>
        <a:latin typeface="PT Sans Narrow Bold"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PT Sans"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75B7AA7-1274-8C4C-AECA-15B8EFAF325E}" vid="{AA86DA72-17BB-CD45-A366-50A7A71D1225}"/>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2453</TotalTime>
  <Words>3847</Words>
  <Application>Microsoft Office PowerPoint</Application>
  <PresentationFormat>Widescreen</PresentationFormat>
  <Paragraphs>720</Paragraphs>
  <Slides>46</Slides>
  <Notes>43</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46</vt:i4>
      </vt:variant>
    </vt:vector>
  </HeadingPairs>
  <TitlesOfParts>
    <vt:vector size="62" baseType="lpstr">
      <vt:lpstr>等线</vt:lpstr>
      <vt:lpstr>Bodoni</vt:lpstr>
      <vt:lpstr>PT Sans Narrow</vt:lpstr>
      <vt:lpstr>Calibri</vt:lpstr>
      <vt:lpstr>Arial</vt:lpstr>
      <vt:lpstr>Book Antiqua</vt:lpstr>
      <vt:lpstr>PT Sans</vt:lpstr>
      <vt:lpstr>Wingdings</vt:lpstr>
      <vt:lpstr>Helvetica Neue</vt:lpstr>
      <vt:lpstr>Symbol</vt:lpstr>
      <vt:lpstr>Helvetica Neue Condensed</vt:lpstr>
      <vt:lpstr>宋体</vt:lpstr>
      <vt:lpstr>Office Theme</vt:lpstr>
      <vt:lpstr>1_Office Theme</vt:lpstr>
      <vt:lpstr>Sujin Main Theme</vt:lpstr>
      <vt:lpstr>2_Office Theme</vt:lpstr>
      <vt:lpstr>OdinFS: Scaling PM Performance with Opportunistic Delegation </vt:lpstr>
      <vt:lpstr>A short time ago, in Silicon Valley…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OdinFS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PM NUMA Impact: Explanation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OdinFS: Scaling PM Performance with Opportunistic Delegation</dc:title>
  <dc:creator>Zhou Diyu</dc:creator>
  <cp:lastModifiedBy>Zhou Diyu</cp:lastModifiedBy>
  <cp:revision>629</cp:revision>
  <dcterms:modified xsi:type="dcterms:W3CDTF">2022-07-12T15:07:37Z</dcterms:modified>
</cp:coreProperties>
</file>