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EA650A-332B-4DFB-8B7C-AE5FF87FC622}">
  <a:tblStyle styleId="{48EA650A-332B-4DFB-8B7C-AE5FF87FC6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13ac7dfeb_0_5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013ac7dfeb_0_5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00e3f8d1d8_1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00e3f8d1d8_1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013ac7dfeb_0_5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013ac7dfeb_0_5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0e8a6540c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0e8a6540c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070a8f898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070a8f898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dc8cbde60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dc8cbde60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047e481f8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047e481f8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06eb941b0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06eb941b0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013ac7dfeb_0_5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013ac7dfeb_0_5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06eb941b0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06eb941b0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c8cbde60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c8cbde60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013ac7dfeb_0_5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013ac7dfeb_0_5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047e481f8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047e481f8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013ac7dfeb_0_5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013ac7dfeb_0_5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070a8f8982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070a8f8982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013ac7dfeb_0_5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013ac7dfeb_0_5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013ac7dfeb_0_5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013ac7dfeb_0_5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013ac7dfeb_0_5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013ac7dfeb_0_5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070a8f8982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070a8f8982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013ac7dfeb_0_5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013ac7dfeb_0_5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dc8cbde60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dc8cbde60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c8cbde60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c8cbde60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0571a92a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20571a92a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070a8f89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2070a8f89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dc8cbde60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dc8cbde60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70a8f898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70a8f898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e8a6540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e8a6540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91edfadc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91edfad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891edfadce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891edfadce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070a8f898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070a8f898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4844900"/>
            <a:ext cx="9144000" cy="298500"/>
          </a:xfrm>
          <a:prstGeom prst="rect">
            <a:avLst/>
          </a:prstGeom>
          <a:solidFill>
            <a:srgbClr val="861F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77829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■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0" y="4844900"/>
            <a:ext cx="9144000" cy="298500"/>
          </a:xfrm>
          <a:prstGeom prst="rect">
            <a:avLst/>
          </a:prstGeom>
          <a:solidFill>
            <a:srgbClr val="861F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7798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365800" y="792589"/>
            <a:ext cx="8584800" cy="0"/>
          </a:xfrm>
          <a:prstGeom prst="straightConnector1">
            <a:avLst/>
          </a:prstGeom>
          <a:noFill/>
          <a:ln cap="flat" cmpd="sng" w="38100">
            <a:solidFill>
              <a:srgbClr val="861F4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8" y="6098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TENET: Memory Safe and Fault Tolerant Persistent Transactional Memory</a:t>
            </a:r>
            <a:r>
              <a:rPr lang="en" sz="3600"/>
              <a:t> </a:t>
            </a:r>
            <a:endParaRPr sz="3600"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00"/>
                </a:solidFill>
              </a:rPr>
              <a:t>R. Madhava Krishnan</a:t>
            </a:r>
            <a:r>
              <a:rPr lang="en" sz="1800">
                <a:solidFill>
                  <a:schemeClr val="dk1"/>
                </a:solidFill>
              </a:rPr>
              <a:t>, Diyu Zhou, Wook-Hee Kim, Sudarsun Kannan,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Sanidhya Kashyap, Changwoo Min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8324" y="0"/>
            <a:ext cx="616201" cy="3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77829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0751" y="3664097"/>
            <a:ext cx="1260702" cy="6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0100" y="3833350"/>
            <a:ext cx="1350150" cy="316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2759" y="3626725"/>
            <a:ext cx="1166041" cy="6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34500" y="3757375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Talk Outline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2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NVM memory safety errors</a:t>
            </a:r>
            <a:endParaRPr sz="2300"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500"/>
              <a:buFont typeface="Times New Roman"/>
              <a:buChar char="●"/>
            </a:pPr>
            <a:r>
              <a:rPr b="1" lang="en" sz="250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TENET Overview </a:t>
            </a:r>
            <a:endParaRPr b="1" sz="250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TENET Design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Evaluation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2"/>
          <p:cNvSpPr txBox="1"/>
          <p:nvPr>
            <p:ph idx="12" type="sldNum"/>
          </p:nvPr>
        </p:nvSpPr>
        <p:spPr>
          <a:xfrm>
            <a:off x="8472458" y="47798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6" name="Google Shape;24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8324" y="0"/>
            <a:ext cx="616201" cy="3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TENET overview: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Goals and Assumptions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3"/>
          <p:cNvSpPr txBox="1"/>
          <p:nvPr>
            <p:ph idx="12" type="sldNum"/>
          </p:nvPr>
        </p:nvSpPr>
        <p:spPr>
          <a:xfrm>
            <a:off x="8472458" y="47798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3" name="Google Shape;2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8324" y="0"/>
            <a:ext cx="616201" cy="3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3"/>
          <p:cNvSpPr txBox="1"/>
          <p:nvPr/>
        </p:nvSpPr>
        <p:spPr>
          <a:xfrm>
            <a:off x="628225" y="1752025"/>
            <a:ext cx="8362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Protect NVM data from a buggy application code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Guarantee spatial safety and temporal safety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5" name="Google Shape;2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1300" y="1644125"/>
            <a:ext cx="840800" cy="8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3"/>
          <p:cNvPicPr preferRelativeResize="0"/>
          <p:nvPr/>
        </p:nvPicPr>
        <p:blipFill rotWithShape="1">
          <a:blip r:embed="rId5">
            <a:alphaModFix/>
          </a:blip>
          <a:srcRect b="0" l="21186" r="21083" t="0"/>
          <a:stretch/>
        </p:blipFill>
        <p:spPr>
          <a:xfrm rot="5400000">
            <a:off x="7048763" y="2427025"/>
            <a:ext cx="324425" cy="7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89625" y="2541725"/>
            <a:ext cx="548700" cy="54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3"/>
          <p:cNvCxnSpPr>
            <a:stCxn id="256" idx="1"/>
            <a:endCxn id="257" idx="0"/>
          </p:cNvCxnSpPr>
          <p:nvPr/>
        </p:nvCxnSpPr>
        <p:spPr>
          <a:xfrm rot="-5400000">
            <a:off x="7681376" y="2071263"/>
            <a:ext cx="112200" cy="1053000"/>
          </a:xfrm>
          <a:prstGeom prst="curvedConnector3">
            <a:avLst>
              <a:gd fmla="val 218996" name="adj1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3"/>
          <p:cNvCxnSpPr>
            <a:stCxn id="257" idx="2"/>
            <a:endCxn id="256" idx="3"/>
          </p:cNvCxnSpPr>
          <p:nvPr/>
        </p:nvCxnSpPr>
        <p:spPr>
          <a:xfrm flipH="1" rot="5400000">
            <a:off x="7681375" y="2507825"/>
            <a:ext cx="112200" cy="1053000"/>
          </a:xfrm>
          <a:prstGeom prst="curvedConnector3">
            <a:avLst>
              <a:gd fmla="val -126003" name="adj1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23"/>
          <p:cNvSpPr txBox="1"/>
          <p:nvPr/>
        </p:nvSpPr>
        <p:spPr>
          <a:xfrm>
            <a:off x="628225" y="2122088"/>
            <a:ext cx="8362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Protect NVM data against Uncorrectable Media Errors (UME)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Guarantee a performance and cost efficient fault tolerance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3"/>
          <p:cNvSpPr txBox="1"/>
          <p:nvPr/>
        </p:nvSpPr>
        <p:spPr>
          <a:xfrm>
            <a:off x="628225" y="2896600"/>
            <a:ext cx="8362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Adversarial attacks are out-of-scope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TENET library code and OS kernel are trusted (TCB)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788775" y="907613"/>
            <a:ext cx="7001100" cy="618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TENET is a NVM programming framework to develop memory safe and fault tolerant NVM data structures and applications 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TENET overview: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Programming Model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24"/>
          <p:cNvSpPr txBox="1"/>
          <p:nvPr>
            <p:ph idx="12" type="sldNum"/>
          </p:nvPr>
        </p:nvSpPr>
        <p:spPr>
          <a:xfrm>
            <a:off x="8472458" y="47798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9" name="Google Shape;26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8324" y="0"/>
            <a:ext cx="616201" cy="3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4"/>
          <p:cNvSpPr txBox="1"/>
          <p:nvPr/>
        </p:nvSpPr>
        <p:spPr>
          <a:xfrm>
            <a:off x="753850" y="1786925"/>
            <a:ext cx="7718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TENET uses TimeStone persistent transactional memory (PTM)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TimeStone is the state-of-the-art high-performing,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highly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scalable PTM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TimeStone does not provide memory safety or fault tolerance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1" name="Google Shape;2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14911"/>
            <a:ext cx="8605925" cy="153788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4"/>
          <p:cNvSpPr/>
          <p:nvPr/>
        </p:nvSpPr>
        <p:spPr>
          <a:xfrm>
            <a:off x="963250" y="1001675"/>
            <a:ext cx="6526200" cy="572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TENET provides persistent transaction p</a:t>
            </a: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rogramming  model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Talk Outline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25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NVM memory safety errors</a:t>
            </a:r>
            <a:endParaRPr sz="2300"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TENET Overview </a:t>
            </a:r>
            <a:endParaRPr sz="2300"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400"/>
              <a:buFont typeface="Times New Roman"/>
              <a:buChar char="●"/>
            </a:pPr>
            <a:r>
              <a:rPr b="1" lang="en" sz="240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TENET Design </a:t>
            </a:r>
            <a:endParaRPr b="1" sz="240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Evaluation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25"/>
          <p:cNvSpPr txBox="1"/>
          <p:nvPr>
            <p:ph idx="12" type="sldNum"/>
          </p:nvPr>
        </p:nvSpPr>
        <p:spPr>
          <a:xfrm>
            <a:off x="8472458" y="47798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0" name="Google Shape;28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8324" y="0"/>
            <a:ext cx="616201" cy="3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Spatial safety design in TENET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26"/>
          <p:cNvSpPr txBox="1"/>
          <p:nvPr>
            <p:ph idx="12" type="sldNum"/>
          </p:nvPr>
        </p:nvSpPr>
        <p:spPr>
          <a:xfrm>
            <a:off x="8472458" y="47798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7" name="Google Shape;28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8324" y="0"/>
            <a:ext cx="616201" cy="3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6"/>
          <p:cNvSpPr/>
          <p:nvPr/>
        </p:nvSpPr>
        <p:spPr>
          <a:xfrm>
            <a:off x="865550" y="1221713"/>
            <a:ext cx="7001100" cy="618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code or any code outside the TENET library is </a:t>
            </a:r>
            <a:r>
              <a:rPr b="1"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allowed</a:t>
            </a: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perform direct NVM writes 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26"/>
          <p:cNvSpPr/>
          <p:nvPr/>
        </p:nvSpPr>
        <p:spPr>
          <a:xfrm>
            <a:off x="865550" y="2272313"/>
            <a:ext cx="7001100" cy="618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the TENET library code </a:t>
            </a:r>
            <a:r>
              <a:rPr b="1"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allowed</a:t>
            </a: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perform writes to the NVM data 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Direct NVM writes in the application code is dangerous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27"/>
          <p:cNvSpPr txBox="1"/>
          <p:nvPr>
            <p:ph idx="12" type="sldNum"/>
          </p:nvPr>
        </p:nvSpPr>
        <p:spPr>
          <a:xfrm>
            <a:off x="8472458" y="47798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6" name="Google Shape;29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8324" y="0"/>
            <a:ext cx="616201" cy="3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7"/>
          <p:cNvSpPr/>
          <p:nvPr/>
        </p:nvSpPr>
        <p:spPr>
          <a:xfrm>
            <a:off x="840025" y="922000"/>
            <a:ext cx="6899400" cy="5097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buggy application write on the NVM can cause spatial </a:t>
            </a: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safety</a:t>
            </a: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violation 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27"/>
          <p:cNvSpPr txBox="1"/>
          <p:nvPr/>
        </p:nvSpPr>
        <p:spPr>
          <a:xfrm>
            <a:off x="681600" y="2121150"/>
            <a:ext cx="7643100" cy="1693200"/>
          </a:xfrm>
          <a:prstGeom prst="rect">
            <a:avLst/>
          </a:prstGeom>
          <a:solidFill>
            <a:srgbClr val="E69138">
              <a:alpha val="244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7"/>
          <p:cNvSpPr/>
          <p:nvPr/>
        </p:nvSpPr>
        <p:spPr>
          <a:xfrm>
            <a:off x="3797113" y="2712888"/>
            <a:ext cx="985200" cy="509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Node A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27"/>
          <p:cNvSpPr/>
          <p:nvPr/>
        </p:nvSpPr>
        <p:spPr>
          <a:xfrm>
            <a:off x="5175150" y="2712888"/>
            <a:ext cx="985200" cy="509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Node B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6553188" y="2712888"/>
            <a:ext cx="985200" cy="509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Node C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2" name="Google Shape;302;p27"/>
          <p:cNvCxnSpPr>
            <a:stCxn id="299" idx="3"/>
            <a:endCxn id="300" idx="1"/>
          </p:cNvCxnSpPr>
          <p:nvPr/>
        </p:nvCxnSpPr>
        <p:spPr>
          <a:xfrm>
            <a:off x="4782313" y="2967738"/>
            <a:ext cx="39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27"/>
          <p:cNvCxnSpPr>
            <a:stCxn id="300" idx="3"/>
            <a:endCxn id="301" idx="1"/>
          </p:cNvCxnSpPr>
          <p:nvPr/>
        </p:nvCxnSpPr>
        <p:spPr>
          <a:xfrm>
            <a:off x="6160350" y="2967738"/>
            <a:ext cx="39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27"/>
          <p:cNvSpPr/>
          <p:nvPr/>
        </p:nvSpPr>
        <p:spPr>
          <a:xfrm>
            <a:off x="840025" y="2712900"/>
            <a:ext cx="2609700" cy="5097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Buffer (64 bytes)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27"/>
          <p:cNvSpPr txBox="1"/>
          <p:nvPr/>
        </p:nvSpPr>
        <p:spPr>
          <a:xfrm>
            <a:off x="6293375" y="1693850"/>
            <a:ext cx="201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NVM Pool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27"/>
          <p:cNvSpPr txBox="1"/>
          <p:nvPr/>
        </p:nvSpPr>
        <p:spPr>
          <a:xfrm>
            <a:off x="3876550" y="3222600"/>
            <a:ext cx="33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NVM objects </a:t>
            </a: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(a</a:t>
            </a: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pplication data structure) 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27"/>
          <p:cNvSpPr/>
          <p:nvPr/>
        </p:nvSpPr>
        <p:spPr>
          <a:xfrm>
            <a:off x="1989950" y="2087775"/>
            <a:ext cx="158400" cy="625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7"/>
          <p:cNvSpPr txBox="1"/>
          <p:nvPr/>
        </p:nvSpPr>
        <p:spPr>
          <a:xfrm>
            <a:off x="1122350" y="1564563"/>
            <a:ext cx="2286000" cy="523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Application code: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memcpy(</a:t>
            </a:r>
            <a:r>
              <a:rPr b="1"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buffer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, src, </a:t>
            </a:r>
            <a:r>
              <a:rPr b="1"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9" name="Google Shape;30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5952" y="1515923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7"/>
          <p:cNvSpPr txBox="1"/>
          <p:nvPr/>
        </p:nvSpPr>
        <p:spPr>
          <a:xfrm>
            <a:off x="1325300" y="2636325"/>
            <a:ext cx="5009400" cy="615600"/>
          </a:xfrm>
          <a:prstGeom prst="rect">
            <a:avLst/>
          </a:prstGeom>
          <a:solidFill>
            <a:srgbClr val="CC0000">
              <a:alpha val="797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4043050" y="2276225"/>
            <a:ext cx="411912" cy="324324"/>
          </a:xfrm>
          <a:prstGeom prst="irregularSeal1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388050" y="3978725"/>
            <a:ext cx="8367900" cy="509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NVM is </a:t>
            </a:r>
            <a:r>
              <a:rPr b="1"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read-only</a:t>
            </a: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the application code to prevent buggy writes from corrupting the NVM data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27"/>
          <p:cNvSpPr/>
          <p:nvPr/>
        </p:nvSpPr>
        <p:spPr>
          <a:xfrm>
            <a:off x="5254625" y="2014550"/>
            <a:ext cx="158400" cy="625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 txBox="1"/>
          <p:nvPr/>
        </p:nvSpPr>
        <p:spPr>
          <a:xfrm>
            <a:off x="4620275" y="1468625"/>
            <a:ext cx="167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Readers access the </a:t>
            </a:r>
            <a:endParaRPr b="1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corrupted data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latin typeface="Times New Roman"/>
                <a:ea typeface="Times New Roman"/>
                <a:cs typeface="Times New Roman"/>
                <a:sym typeface="Times New Roman"/>
              </a:rPr>
              <a:t>Prevent direct NVM writes using Memory Protection Keys (MPK)</a:t>
            </a:r>
            <a:endParaRPr sz="24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28"/>
          <p:cNvSpPr txBox="1"/>
          <p:nvPr>
            <p:ph idx="12" type="sldNum"/>
          </p:nvPr>
        </p:nvSpPr>
        <p:spPr>
          <a:xfrm>
            <a:off x="8472458" y="47798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1" name="Google Shape;32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8324" y="0"/>
            <a:ext cx="616201" cy="3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8"/>
          <p:cNvSpPr/>
          <p:nvPr/>
        </p:nvSpPr>
        <p:spPr>
          <a:xfrm>
            <a:off x="1363250" y="2696025"/>
            <a:ext cx="6520500" cy="1019100"/>
          </a:xfrm>
          <a:prstGeom prst="rect">
            <a:avLst/>
          </a:prstGeom>
          <a:solidFill>
            <a:srgbClr val="E69138">
              <a:alpha val="24400"/>
            </a:srgbClr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/>
          <p:nvPr/>
        </p:nvSpPr>
        <p:spPr>
          <a:xfrm>
            <a:off x="2442125" y="2950725"/>
            <a:ext cx="985200" cy="509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Node A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28"/>
          <p:cNvSpPr/>
          <p:nvPr/>
        </p:nvSpPr>
        <p:spPr>
          <a:xfrm>
            <a:off x="4038050" y="2950713"/>
            <a:ext cx="985200" cy="509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Node B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5" name="Google Shape;325;p28"/>
          <p:cNvCxnSpPr>
            <a:stCxn id="323" idx="3"/>
            <a:endCxn id="324" idx="1"/>
          </p:cNvCxnSpPr>
          <p:nvPr/>
        </p:nvCxnSpPr>
        <p:spPr>
          <a:xfrm>
            <a:off x="3427325" y="3205575"/>
            <a:ext cx="61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28"/>
          <p:cNvSpPr txBox="1"/>
          <p:nvPr/>
        </p:nvSpPr>
        <p:spPr>
          <a:xfrm>
            <a:off x="2644825" y="3710275"/>
            <a:ext cx="417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NVM Object Pool </a:t>
            </a:r>
            <a:r>
              <a:rPr b="1" lang="en" sz="16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(read-only access)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28"/>
          <p:cNvSpPr/>
          <p:nvPr/>
        </p:nvSpPr>
        <p:spPr>
          <a:xfrm>
            <a:off x="5484688" y="2950725"/>
            <a:ext cx="985200" cy="509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Node C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8" name="Google Shape;32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8675" y="2571750"/>
            <a:ext cx="395700" cy="3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8"/>
          <p:cNvSpPr txBox="1"/>
          <p:nvPr/>
        </p:nvSpPr>
        <p:spPr>
          <a:xfrm>
            <a:off x="397875" y="963250"/>
            <a:ext cx="7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8"/>
          <p:cNvSpPr/>
          <p:nvPr/>
        </p:nvSpPr>
        <p:spPr>
          <a:xfrm>
            <a:off x="2230200" y="4254925"/>
            <a:ext cx="4683600" cy="4617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does application writes to the NVM objects? 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1" name="Google Shape;331;p28"/>
          <p:cNvCxnSpPr>
            <a:stCxn id="324" idx="3"/>
            <a:endCxn id="327" idx="1"/>
          </p:cNvCxnSpPr>
          <p:nvPr/>
        </p:nvCxnSpPr>
        <p:spPr>
          <a:xfrm>
            <a:off x="5023250" y="3205563"/>
            <a:ext cx="46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28"/>
          <p:cNvSpPr txBox="1"/>
          <p:nvPr/>
        </p:nvSpPr>
        <p:spPr>
          <a:xfrm>
            <a:off x="6568100" y="2906825"/>
            <a:ext cx="35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28"/>
          <p:cNvSpPr txBox="1"/>
          <p:nvPr/>
        </p:nvSpPr>
        <p:spPr>
          <a:xfrm>
            <a:off x="1878900" y="2951625"/>
            <a:ext cx="35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28"/>
          <p:cNvSpPr/>
          <p:nvPr/>
        </p:nvSpPr>
        <p:spPr>
          <a:xfrm>
            <a:off x="1158675" y="895100"/>
            <a:ext cx="6619800" cy="625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TENET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uses MPK to enforce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 read-only access to the NVM object pool for all the code outside of the TENET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library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28"/>
          <p:cNvSpPr txBox="1"/>
          <p:nvPr/>
        </p:nvSpPr>
        <p:spPr>
          <a:xfrm>
            <a:off x="6568100" y="3363800"/>
            <a:ext cx="12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NVM objects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28"/>
          <p:cNvSpPr/>
          <p:nvPr/>
        </p:nvSpPr>
        <p:spPr>
          <a:xfrm>
            <a:off x="4406700" y="2314275"/>
            <a:ext cx="165300" cy="625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8"/>
          <p:cNvSpPr txBox="1"/>
          <p:nvPr/>
        </p:nvSpPr>
        <p:spPr>
          <a:xfrm>
            <a:off x="3583950" y="1791075"/>
            <a:ext cx="1810800" cy="523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Application code: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write(Node B)</a:t>
            </a:r>
            <a:endParaRPr b="1" sz="11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28"/>
          <p:cNvSpPr/>
          <p:nvPr/>
        </p:nvSpPr>
        <p:spPr>
          <a:xfrm>
            <a:off x="2502925" y="2374938"/>
            <a:ext cx="181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SIGSEGV Exception </a:t>
            </a:r>
            <a:endParaRPr b="1" i="1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9" name="Google Shape;33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4700" y="2316075"/>
            <a:ext cx="411900" cy="4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5102" y="1750985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8"/>
          <p:cNvSpPr txBox="1"/>
          <p:nvPr/>
        </p:nvSpPr>
        <p:spPr>
          <a:xfrm>
            <a:off x="1206450" y="2300675"/>
            <a:ext cx="12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MPK domain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28"/>
          <p:cNvSpPr/>
          <p:nvPr/>
        </p:nvSpPr>
        <p:spPr>
          <a:xfrm>
            <a:off x="5841300" y="2316075"/>
            <a:ext cx="158400" cy="625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8"/>
          <p:cNvSpPr txBox="1"/>
          <p:nvPr/>
        </p:nvSpPr>
        <p:spPr>
          <a:xfrm>
            <a:off x="6086700" y="2049600"/>
            <a:ext cx="204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Readers do not need to validate NVM objec</a:t>
            </a:r>
            <a:r>
              <a:rPr b="1" i="1" lang="en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ts</a:t>
            </a:r>
            <a:r>
              <a:rPr b="1" i="1" lang="en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1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latin typeface="Times New Roman"/>
                <a:ea typeface="Times New Roman"/>
                <a:cs typeface="Times New Roman"/>
                <a:sym typeface="Times New Roman"/>
              </a:rPr>
              <a:t>Prevent direct NVM writes using Memory Protection Keys (MPK)</a:t>
            </a:r>
            <a:endParaRPr sz="24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29"/>
          <p:cNvSpPr txBox="1"/>
          <p:nvPr>
            <p:ph idx="12" type="sldNum"/>
          </p:nvPr>
        </p:nvSpPr>
        <p:spPr>
          <a:xfrm>
            <a:off x="8472458" y="47798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0" name="Google Shape;35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8324" y="0"/>
            <a:ext cx="616201" cy="3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9"/>
          <p:cNvSpPr/>
          <p:nvPr/>
        </p:nvSpPr>
        <p:spPr>
          <a:xfrm>
            <a:off x="1976150" y="3308650"/>
            <a:ext cx="5777100" cy="1035300"/>
          </a:xfrm>
          <a:prstGeom prst="rect">
            <a:avLst/>
          </a:prstGeom>
          <a:solidFill>
            <a:srgbClr val="E69138">
              <a:alpha val="24400"/>
            </a:srgbClr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9"/>
          <p:cNvSpPr/>
          <p:nvPr/>
        </p:nvSpPr>
        <p:spPr>
          <a:xfrm>
            <a:off x="2882138" y="3571450"/>
            <a:ext cx="985200" cy="509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Node A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29"/>
          <p:cNvSpPr/>
          <p:nvPr/>
        </p:nvSpPr>
        <p:spPr>
          <a:xfrm>
            <a:off x="4389938" y="3571438"/>
            <a:ext cx="985200" cy="509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Node B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4" name="Google Shape;354;p29"/>
          <p:cNvCxnSpPr>
            <a:stCxn id="352" idx="3"/>
            <a:endCxn id="353" idx="1"/>
          </p:cNvCxnSpPr>
          <p:nvPr/>
        </p:nvCxnSpPr>
        <p:spPr>
          <a:xfrm>
            <a:off x="3867338" y="3826300"/>
            <a:ext cx="52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29"/>
          <p:cNvSpPr txBox="1"/>
          <p:nvPr/>
        </p:nvSpPr>
        <p:spPr>
          <a:xfrm>
            <a:off x="3213300" y="4343950"/>
            <a:ext cx="29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NVM Object Pool </a:t>
            </a:r>
            <a:r>
              <a:rPr b="1" lang="en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(read-only access)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29"/>
          <p:cNvSpPr/>
          <p:nvPr/>
        </p:nvSpPr>
        <p:spPr>
          <a:xfrm>
            <a:off x="5897750" y="3571450"/>
            <a:ext cx="985200" cy="509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Node C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7" name="Google Shape;3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3200" y="3206175"/>
            <a:ext cx="395700" cy="3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9"/>
          <p:cNvSpPr/>
          <p:nvPr/>
        </p:nvSpPr>
        <p:spPr>
          <a:xfrm>
            <a:off x="1484925" y="2199113"/>
            <a:ext cx="1307700" cy="509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Node B</a:t>
            </a:r>
            <a:endParaRPr baseline="30000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29"/>
          <p:cNvSpPr/>
          <p:nvPr/>
        </p:nvSpPr>
        <p:spPr>
          <a:xfrm>
            <a:off x="2138775" y="1610600"/>
            <a:ext cx="144600" cy="588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0" name="Google Shape;360;p29"/>
          <p:cNvCxnSpPr>
            <a:stCxn id="361" idx="3"/>
            <a:endCxn id="362" idx="1"/>
          </p:cNvCxnSpPr>
          <p:nvPr/>
        </p:nvCxnSpPr>
        <p:spPr>
          <a:xfrm flipH="1" rot="10800000">
            <a:off x="2823975" y="2074313"/>
            <a:ext cx="1366800" cy="400500"/>
          </a:xfrm>
          <a:prstGeom prst="curvedConnector3">
            <a:avLst>
              <a:gd fmla="val 49995" name="adj1"/>
            </a:avLst>
          </a:prstGeom>
          <a:noFill/>
          <a:ln cap="flat" cmpd="sng" w="19050">
            <a:solidFill>
              <a:srgbClr val="1155CC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62" name="Google Shape;362;p29"/>
          <p:cNvSpPr/>
          <p:nvPr/>
        </p:nvSpPr>
        <p:spPr>
          <a:xfrm>
            <a:off x="4190650" y="1812650"/>
            <a:ext cx="2162100" cy="5232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Validate DRAM Object for spatial safety violation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29"/>
          <p:cNvSpPr txBox="1"/>
          <p:nvPr/>
        </p:nvSpPr>
        <p:spPr>
          <a:xfrm>
            <a:off x="397875" y="963250"/>
            <a:ext cx="7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9"/>
          <p:cNvSpPr txBox="1"/>
          <p:nvPr/>
        </p:nvSpPr>
        <p:spPr>
          <a:xfrm>
            <a:off x="751851" y="1594975"/>
            <a:ext cx="3115500" cy="1493100"/>
          </a:xfrm>
          <a:prstGeom prst="rect">
            <a:avLst/>
          </a:prstGeom>
          <a:solidFill>
            <a:srgbClr val="999999">
              <a:alpha val="53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DRAM Objects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65" name="Google Shape;365;p29"/>
          <p:cNvCxnSpPr>
            <a:stCxn id="353" idx="3"/>
            <a:endCxn id="356" idx="1"/>
          </p:cNvCxnSpPr>
          <p:nvPr/>
        </p:nvCxnSpPr>
        <p:spPr>
          <a:xfrm>
            <a:off x="5375138" y="3826288"/>
            <a:ext cx="52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29"/>
          <p:cNvSpPr txBox="1"/>
          <p:nvPr/>
        </p:nvSpPr>
        <p:spPr>
          <a:xfrm>
            <a:off x="6882950" y="3572350"/>
            <a:ext cx="35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29"/>
          <p:cNvSpPr txBox="1"/>
          <p:nvPr/>
        </p:nvSpPr>
        <p:spPr>
          <a:xfrm>
            <a:off x="2364875" y="3532275"/>
            <a:ext cx="35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29"/>
          <p:cNvSpPr txBox="1"/>
          <p:nvPr/>
        </p:nvSpPr>
        <p:spPr>
          <a:xfrm>
            <a:off x="6602225" y="4019200"/>
            <a:ext cx="12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NVM objects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29"/>
          <p:cNvSpPr/>
          <p:nvPr/>
        </p:nvSpPr>
        <p:spPr>
          <a:xfrm>
            <a:off x="977750" y="922811"/>
            <a:ext cx="7525800" cy="554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writes only on the DRAM region and TENET writes back the DRAM object to the NVM after validating it for spatial safety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 txBox="1"/>
          <p:nvPr/>
        </p:nvSpPr>
        <p:spPr>
          <a:xfrm>
            <a:off x="2283375" y="1633625"/>
            <a:ext cx="171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Application code: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(B,B</a:t>
            </a:r>
            <a:r>
              <a:rPr b="1" baseline="30000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1" name="Google Shape;371;p29"/>
          <p:cNvCxnSpPr>
            <a:stCxn id="362" idx="3"/>
            <a:endCxn id="372" idx="3"/>
          </p:cNvCxnSpPr>
          <p:nvPr/>
        </p:nvCxnSpPr>
        <p:spPr>
          <a:xfrm flipH="1">
            <a:off x="5375050" y="2074250"/>
            <a:ext cx="977700" cy="1710600"/>
          </a:xfrm>
          <a:prstGeom prst="curvedConnector3">
            <a:avLst>
              <a:gd fmla="val -3488" name="adj1"/>
            </a:avLst>
          </a:prstGeom>
          <a:noFill/>
          <a:ln cap="flat" cmpd="sng" w="19050">
            <a:solidFill>
              <a:srgbClr val="1155CC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73" name="Google Shape;373;p29"/>
          <p:cNvSpPr txBox="1"/>
          <p:nvPr/>
        </p:nvSpPr>
        <p:spPr>
          <a:xfrm>
            <a:off x="6676075" y="1887775"/>
            <a:ext cx="2003700" cy="585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Updates to NVM object pool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the TENET library</a:t>
            </a:r>
            <a:r>
              <a:rPr i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29"/>
          <p:cNvSpPr/>
          <p:nvPr/>
        </p:nvSpPr>
        <p:spPr>
          <a:xfrm>
            <a:off x="1453575" y="2219963"/>
            <a:ext cx="1370400" cy="509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Node B</a:t>
            </a:r>
            <a:r>
              <a:rPr baseline="30000" lang="en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30000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29"/>
          <p:cNvSpPr/>
          <p:nvPr/>
        </p:nvSpPr>
        <p:spPr>
          <a:xfrm>
            <a:off x="2887350" y="2671600"/>
            <a:ext cx="4568100" cy="554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does TENET validate the DRAM objects?</a:t>
            </a:r>
            <a:endParaRPr/>
          </a:p>
        </p:txBody>
      </p:sp>
      <p:sp>
        <p:nvSpPr>
          <p:cNvPr id="372" name="Google Shape;372;p29"/>
          <p:cNvSpPr/>
          <p:nvPr/>
        </p:nvSpPr>
        <p:spPr>
          <a:xfrm>
            <a:off x="4389938" y="3529975"/>
            <a:ext cx="985200" cy="509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Node B</a:t>
            </a:r>
            <a:r>
              <a:rPr baseline="30000" lang="en" sz="16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30000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Protecting DRAM objects using canary bits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30"/>
          <p:cNvSpPr txBox="1"/>
          <p:nvPr>
            <p:ph idx="12" type="sldNum"/>
          </p:nvPr>
        </p:nvSpPr>
        <p:spPr>
          <a:xfrm>
            <a:off x="8472458" y="47798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1" name="Google Shape;38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8324" y="0"/>
            <a:ext cx="616201" cy="3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0"/>
          <p:cNvSpPr txBox="1"/>
          <p:nvPr/>
        </p:nvSpPr>
        <p:spPr>
          <a:xfrm>
            <a:off x="461825" y="787738"/>
            <a:ext cx="846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TENET assigns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8 byte canaries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at the boundary of a DRAM object at the time of its creation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Canary bits are inspected when the application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commits its transaction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30"/>
          <p:cNvSpPr/>
          <p:nvPr/>
        </p:nvSpPr>
        <p:spPr>
          <a:xfrm>
            <a:off x="4808500" y="2758525"/>
            <a:ext cx="1307700" cy="509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Node B</a:t>
            </a:r>
            <a:r>
              <a:rPr baseline="30000" lang="en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30000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30"/>
          <p:cNvSpPr/>
          <p:nvPr/>
        </p:nvSpPr>
        <p:spPr>
          <a:xfrm>
            <a:off x="6116200" y="2758525"/>
            <a:ext cx="584700" cy="509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Canary(C1)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30"/>
          <p:cNvSpPr/>
          <p:nvPr/>
        </p:nvSpPr>
        <p:spPr>
          <a:xfrm>
            <a:off x="4223800" y="2758525"/>
            <a:ext cx="584700" cy="509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Canary(C0)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30"/>
          <p:cNvSpPr/>
          <p:nvPr/>
        </p:nvSpPr>
        <p:spPr>
          <a:xfrm>
            <a:off x="2331400" y="2758525"/>
            <a:ext cx="1307700" cy="509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Node A</a:t>
            </a:r>
            <a:r>
              <a:rPr baseline="30000" lang="en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30000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30"/>
          <p:cNvSpPr/>
          <p:nvPr/>
        </p:nvSpPr>
        <p:spPr>
          <a:xfrm>
            <a:off x="3639100" y="2758525"/>
            <a:ext cx="584700" cy="509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Canary(C1)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30"/>
          <p:cNvSpPr/>
          <p:nvPr/>
        </p:nvSpPr>
        <p:spPr>
          <a:xfrm>
            <a:off x="1746700" y="2758525"/>
            <a:ext cx="584700" cy="509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Canary(C0)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89" name="Google Shape;389;p30"/>
          <p:cNvCxnSpPr/>
          <p:nvPr/>
        </p:nvCxnSpPr>
        <p:spPr>
          <a:xfrm rot="10800000">
            <a:off x="1388950" y="2757150"/>
            <a:ext cx="38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30"/>
          <p:cNvCxnSpPr/>
          <p:nvPr/>
        </p:nvCxnSpPr>
        <p:spPr>
          <a:xfrm rot="10800000">
            <a:off x="1397800" y="3268225"/>
            <a:ext cx="34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30"/>
          <p:cNvCxnSpPr/>
          <p:nvPr/>
        </p:nvCxnSpPr>
        <p:spPr>
          <a:xfrm>
            <a:off x="6700950" y="3266700"/>
            <a:ext cx="41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30"/>
          <p:cNvCxnSpPr/>
          <p:nvPr/>
        </p:nvCxnSpPr>
        <p:spPr>
          <a:xfrm>
            <a:off x="6686975" y="2757150"/>
            <a:ext cx="38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30"/>
          <p:cNvSpPr txBox="1"/>
          <p:nvPr/>
        </p:nvSpPr>
        <p:spPr>
          <a:xfrm>
            <a:off x="1408150" y="2781838"/>
            <a:ext cx="328200" cy="461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30"/>
          <p:cNvSpPr txBox="1"/>
          <p:nvPr/>
        </p:nvSpPr>
        <p:spPr>
          <a:xfrm>
            <a:off x="6700900" y="2781063"/>
            <a:ext cx="328200" cy="461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30"/>
          <p:cNvSpPr txBox="1"/>
          <p:nvPr/>
        </p:nvSpPr>
        <p:spPr>
          <a:xfrm>
            <a:off x="3247450" y="2172550"/>
            <a:ext cx="1521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Buggy </a:t>
            </a:r>
            <a:r>
              <a:rPr b="1" lang="en" sz="11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</a:t>
            </a:r>
            <a:endParaRPr b="1" sz="11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</a:t>
            </a:r>
            <a:endParaRPr sz="1100"/>
          </a:p>
        </p:txBody>
      </p:sp>
      <p:sp>
        <p:nvSpPr>
          <p:cNvPr id="396" name="Google Shape;396;p30"/>
          <p:cNvSpPr txBox="1"/>
          <p:nvPr/>
        </p:nvSpPr>
        <p:spPr>
          <a:xfrm>
            <a:off x="2184800" y="2812600"/>
            <a:ext cx="3141300" cy="400200"/>
          </a:xfrm>
          <a:prstGeom prst="rect">
            <a:avLst/>
          </a:prstGeom>
          <a:solidFill>
            <a:srgbClr val="CC0000">
              <a:alpha val="660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7" name="Google Shape;397;p30"/>
          <p:cNvCxnSpPr>
            <a:stCxn id="396" idx="2"/>
            <a:endCxn id="398" idx="1"/>
          </p:cNvCxnSpPr>
          <p:nvPr/>
        </p:nvCxnSpPr>
        <p:spPr>
          <a:xfrm flipH="1" rot="-5400000">
            <a:off x="3698450" y="3269800"/>
            <a:ext cx="690300" cy="576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1155CC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id="399" name="Google Shape;3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5458" y="3491505"/>
            <a:ext cx="411900" cy="4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0"/>
          <p:cNvSpPr/>
          <p:nvPr/>
        </p:nvSpPr>
        <p:spPr>
          <a:xfrm>
            <a:off x="1822200" y="1546000"/>
            <a:ext cx="5211600" cy="509700"/>
          </a:xfrm>
          <a:prstGeom prst="rect">
            <a:avLst/>
          </a:prstGeom>
          <a:solidFill>
            <a:srgbClr val="CC0000">
              <a:alpha val="39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Corrupted canary bits indicates a spatial safety violation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30"/>
          <p:cNvSpPr txBox="1"/>
          <p:nvPr/>
        </p:nvSpPr>
        <p:spPr>
          <a:xfrm>
            <a:off x="1340450" y="3469263"/>
            <a:ext cx="241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Spatial safety violation bug </a:t>
            </a:r>
            <a:endParaRPr b="1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30"/>
          <p:cNvSpPr/>
          <p:nvPr/>
        </p:nvSpPr>
        <p:spPr>
          <a:xfrm>
            <a:off x="5755975" y="3903400"/>
            <a:ext cx="1587300" cy="4617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Times New Roman"/>
                <a:ea typeface="Times New Roman"/>
                <a:cs typeface="Times New Roman"/>
                <a:sym typeface="Times New Roman"/>
              </a:rPr>
              <a:t>Abort and terminate the program </a:t>
            </a:r>
            <a:endParaRPr b="1" i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3" name="Google Shape;40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3275" y="3973200"/>
            <a:ext cx="761999" cy="76200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0"/>
          <p:cNvSpPr/>
          <p:nvPr/>
        </p:nvSpPr>
        <p:spPr>
          <a:xfrm>
            <a:off x="1658050" y="2591125"/>
            <a:ext cx="762000" cy="844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0"/>
          <p:cNvSpPr/>
          <p:nvPr/>
        </p:nvSpPr>
        <p:spPr>
          <a:xfrm>
            <a:off x="3598750" y="2589675"/>
            <a:ext cx="1337400" cy="844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0"/>
          <p:cNvSpPr/>
          <p:nvPr/>
        </p:nvSpPr>
        <p:spPr>
          <a:xfrm>
            <a:off x="5998550" y="2591125"/>
            <a:ext cx="762000" cy="844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0"/>
          <p:cNvSpPr/>
          <p:nvPr/>
        </p:nvSpPr>
        <p:spPr>
          <a:xfrm>
            <a:off x="3385375" y="3903100"/>
            <a:ext cx="1710000" cy="4617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Commit time canary bits validation 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08" name="Google Shape;408;p30"/>
          <p:cNvCxnSpPr>
            <a:stCxn id="407" idx="3"/>
            <a:endCxn id="402" idx="1"/>
          </p:cNvCxnSpPr>
          <p:nvPr/>
        </p:nvCxnSpPr>
        <p:spPr>
          <a:xfrm>
            <a:off x="5095375" y="4133950"/>
            <a:ext cx="6606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CC0000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409" name="Google Shape;409;p30"/>
          <p:cNvSpPr/>
          <p:nvPr/>
        </p:nvSpPr>
        <p:spPr>
          <a:xfrm>
            <a:off x="2093350" y="2575150"/>
            <a:ext cx="548694" cy="393606"/>
          </a:xfrm>
          <a:prstGeom prst="irregularSeal1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0"/>
          <p:cNvSpPr txBox="1"/>
          <p:nvPr/>
        </p:nvSpPr>
        <p:spPr>
          <a:xfrm>
            <a:off x="924000" y="2229388"/>
            <a:ext cx="7008000" cy="1262100"/>
          </a:xfrm>
          <a:prstGeom prst="rect">
            <a:avLst/>
          </a:prstGeom>
          <a:solidFill>
            <a:srgbClr val="999999">
              <a:alpha val="536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0"/>
          <p:cNvSpPr/>
          <p:nvPr/>
        </p:nvSpPr>
        <p:spPr>
          <a:xfrm>
            <a:off x="2373275" y="2165950"/>
            <a:ext cx="118800" cy="57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0"/>
          <p:cNvSpPr/>
          <p:nvPr/>
        </p:nvSpPr>
        <p:spPr>
          <a:xfrm>
            <a:off x="4727950" y="2147800"/>
            <a:ext cx="118800" cy="57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0"/>
          <p:cNvSpPr/>
          <p:nvPr/>
        </p:nvSpPr>
        <p:spPr>
          <a:xfrm>
            <a:off x="787350" y="2589663"/>
            <a:ext cx="7569300" cy="620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MPK and Canary bits validation together guarantees spatial safety for the NVM data 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30"/>
          <p:cNvSpPr txBox="1"/>
          <p:nvPr/>
        </p:nvSpPr>
        <p:spPr>
          <a:xfrm>
            <a:off x="6593000" y="2206325"/>
            <a:ext cx="167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DRAM Objects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latin typeface="Times New Roman"/>
                <a:ea typeface="Times New Roman"/>
                <a:cs typeface="Times New Roman"/>
                <a:sym typeface="Times New Roman"/>
              </a:rPr>
              <a:t>Read-only</a:t>
            </a:r>
            <a:r>
              <a:rPr lang="en" sz="2420">
                <a:latin typeface="Times New Roman"/>
                <a:ea typeface="Times New Roman"/>
                <a:cs typeface="Times New Roman"/>
                <a:sym typeface="Times New Roman"/>
              </a:rPr>
              <a:t> NVM access can cause temporal safety violations</a:t>
            </a:r>
            <a:endParaRPr sz="24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31"/>
          <p:cNvSpPr txBox="1"/>
          <p:nvPr>
            <p:ph idx="12" type="sldNum"/>
          </p:nvPr>
        </p:nvSpPr>
        <p:spPr>
          <a:xfrm>
            <a:off x="8472458" y="47798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1" name="Google Shape;42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8324" y="0"/>
            <a:ext cx="616201" cy="3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1"/>
          <p:cNvSpPr/>
          <p:nvPr/>
        </p:nvSpPr>
        <p:spPr>
          <a:xfrm>
            <a:off x="1363250" y="2696025"/>
            <a:ext cx="6520500" cy="1019100"/>
          </a:xfrm>
          <a:prstGeom prst="rect">
            <a:avLst/>
          </a:prstGeom>
          <a:solidFill>
            <a:srgbClr val="E69138">
              <a:alpha val="24400"/>
            </a:srgbClr>
          </a:solidFill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1"/>
          <p:cNvSpPr/>
          <p:nvPr/>
        </p:nvSpPr>
        <p:spPr>
          <a:xfrm>
            <a:off x="2442125" y="2950725"/>
            <a:ext cx="985200" cy="509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Node A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31"/>
          <p:cNvSpPr/>
          <p:nvPr/>
        </p:nvSpPr>
        <p:spPr>
          <a:xfrm>
            <a:off x="4038050" y="2950713"/>
            <a:ext cx="985200" cy="509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latin typeface="Times New Roman"/>
                <a:ea typeface="Times New Roman"/>
                <a:cs typeface="Times New Roman"/>
                <a:sym typeface="Times New Roman"/>
              </a:rPr>
              <a:t>Node B</a:t>
            </a:r>
            <a:endParaRPr sz="1600" strike="sng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5" name="Google Shape;425;p31"/>
          <p:cNvCxnSpPr>
            <a:stCxn id="423" idx="3"/>
            <a:endCxn id="424" idx="1"/>
          </p:cNvCxnSpPr>
          <p:nvPr/>
        </p:nvCxnSpPr>
        <p:spPr>
          <a:xfrm>
            <a:off x="3427325" y="3205575"/>
            <a:ext cx="6108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31"/>
          <p:cNvSpPr txBox="1"/>
          <p:nvPr/>
        </p:nvSpPr>
        <p:spPr>
          <a:xfrm>
            <a:off x="5427100" y="2355200"/>
            <a:ext cx="288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NVM Object Pool </a:t>
            </a:r>
            <a:r>
              <a:rPr b="1" lang="en" sz="13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(read-only access) 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p31"/>
          <p:cNvSpPr/>
          <p:nvPr/>
        </p:nvSpPr>
        <p:spPr>
          <a:xfrm>
            <a:off x="5484688" y="2950725"/>
            <a:ext cx="985200" cy="509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Node C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8" name="Google Shape;42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2325" y="2610900"/>
            <a:ext cx="395700" cy="3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1"/>
          <p:cNvSpPr txBox="1"/>
          <p:nvPr/>
        </p:nvSpPr>
        <p:spPr>
          <a:xfrm>
            <a:off x="397875" y="963250"/>
            <a:ext cx="7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1"/>
          <p:cNvSpPr/>
          <p:nvPr/>
        </p:nvSpPr>
        <p:spPr>
          <a:xfrm>
            <a:off x="1588025" y="4096875"/>
            <a:ext cx="6201900" cy="4617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does TENET enforce temporal memory safety for the NVM objects?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31" name="Google Shape;431;p31"/>
          <p:cNvCxnSpPr>
            <a:stCxn id="424" idx="3"/>
            <a:endCxn id="427" idx="1"/>
          </p:cNvCxnSpPr>
          <p:nvPr/>
        </p:nvCxnSpPr>
        <p:spPr>
          <a:xfrm>
            <a:off x="5023250" y="3205563"/>
            <a:ext cx="4614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31"/>
          <p:cNvSpPr txBox="1"/>
          <p:nvPr/>
        </p:nvSpPr>
        <p:spPr>
          <a:xfrm>
            <a:off x="6568100" y="2906825"/>
            <a:ext cx="35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31"/>
          <p:cNvSpPr txBox="1"/>
          <p:nvPr/>
        </p:nvSpPr>
        <p:spPr>
          <a:xfrm>
            <a:off x="1878900" y="2906825"/>
            <a:ext cx="35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31"/>
          <p:cNvSpPr/>
          <p:nvPr/>
        </p:nvSpPr>
        <p:spPr>
          <a:xfrm>
            <a:off x="695450" y="895125"/>
            <a:ext cx="7764900" cy="6336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Application can dereference a dangling pointer to an NVM object as TENET grants read access to the NVM objects 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31"/>
          <p:cNvSpPr txBox="1"/>
          <p:nvPr/>
        </p:nvSpPr>
        <p:spPr>
          <a:xfrm>
            <a:off x="6568100" y="3363800"/>
            <a:ext cx="12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NVM objects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31"/>
          <p:cNvSpPr/>
          <p:nvPr/>
        </p:nvSpPr>
        <p:spPr>
          <a:xfrm>
            <a:off x="4406700" y="2314275"/>
            <a:ext cx="165300" cy="625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1"/>
          <p:cNvSpPr txBox="1"/>
          <p:nvPr/>
        </p:nvSpPr>
        <p:spPr>
          <a:xfrm>
            <a:off x="3583950" y="1791075"/>
            <a:ext cx="1810800" cy="523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Application code: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deref</a:t>
            </a:r>
            <a:r>
              <a:rPr b="1"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(NodeB)</a:t>
            </a:r>
            <a:endParaRPr b="1" sz="11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38" name="Google Shape;43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5102" y="1750985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1"/>
          <p:cNvSpPr txBox="1"/>
          <p:nvPr/>
        </p:nvSpPr>
        <p:spPr>
          <a:xfrm>
            <a:off x="3706475" y="3363800"/>
            <a:ext cx="21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B is already freed</a:t>
            </a:r>
            <a:endParaRPr b="1" i="1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p31"/>
          <p:cNvSpPr/>
          <p:nvPr/>
        </p:nvSpPr>
        <p:spPr>
          <a:xfrm>
            <a:off x="910650" y="1922913"/>
            <a:ext cx="267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Temporal safety violation</a:t>
            </a:r>
            <a:endParaRPr i="1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use-after-free bug</a:t>
            </a:r>
            <a:endParaRPr b="1" i="1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31"/>
          <p:cNvSpPr txBox="1"/>
          <p:nvPr/>
        </p:nvSpPr>
        <p:spPr>
          <a:xfrm>
            <a:off x="5765600" y="1768675"/>
            <a:ext cx="303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NVM object dereference </a:t>
            </a:r>
            <a:r>
              <a:rPr i="1" lang="en" sz="16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succeeds</a:t>
            </a:r>
            <a:r>
              <a:rPr i="1" lang="en" sz="16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1" sz="16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31"/>
          <p:cNvSpPr/>
          <p:nvPr/>
        </p:nvSpPr>
        <p:spPr>
          <a:xfrm>
            <a:off x="683550" y="973300"/>
            <a:ext cx="7776900" cy="6336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making NVM read-only solve all the problems and prevent NVM data corruption?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Boon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and bane of Non-volatile Memory (NVM)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7798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8324" y="0"/>
            <a:ext cx="616201" cy="3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>
            <a:off x="3160450" y="1870700"/>
            <a:ext cx="2348100" cy="470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4">
            <a:alphaModFix/>
          </a:blip>
          <a:srcRect b="0" l="21186" r="21083" t="0"/>
          <a:stretch/>
        </p:blipFill>
        <p:spPr>
          <a:xfrm rot="5400000">
            <a:off x="2794784" y="3554860"/>
            <a:ext cx="434950" cy="104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4">
            <a:alphaModFix/>
          </a:blip>
          <a:srcRect b="0" l="21186" r="21083" t="0"/>
          <a:stretch/>
        </p:blipFill>
        <p:spPr>
          <a:xfrm rot="5400000">
            <a:off x="4165934" y="3554860"/>
            <a:ext cx="434950" cy="104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 b="0" l="21186" r="21083" t="0"/>
          <a:stretch/>
        </p:blipFill>
        <p:spPr>
          <a:xfrm rot="5400000">
            <a:off x="5537084" y="3554860"/>
            <a:ext cx="434950" cy="104322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/>
          <p:nvPr/>
        </p:nvSpPr>
        <p:spPr>
          <a:xfrm>
            <a:off x="2244675" y="3704425"/>
            <a:ext cx="4282800" cy="74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3101938" y="4406800"/>
            <a:ext cx="246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NVM Hardware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2533875" y="2770213"/>
            <a:ext cx="3704400" cy="435000"/>
          </a:xfrm>
          <a:prstGeom prst="rect">
            <a:avLst/>
          </a:prstGeom>
          <a:solidFill>
            <a:srgbClr val="E69138">
              <a:alpha val="24400"/>
            </a:srgbClr>
          </a:solidFill>
          <a:ln cap="flat" cmpd="sng" w="19050">
            <a:solidFill>
              <a:srgbClr val="E6913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mmap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region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4"/>
          <p:cNvCxnSpPr>
            <a:stCxn id="76" idx="0"/>
            <a:endCxn id="78" idx="2"/>
          </p:cNvCxnSpPr>
          <p:nvPr/>
        </p:nvCxnSpPr>
        <p:spPr>
          <a:xfrm rot="10800000">
            <a:off x="4386075" y="3205225"/>
            <a:ext cx="0" cy="4992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/>
          <p:nvPr/>
        </p:nvCxnSpPr>
        <p:spPr>
          <a:xfrm rot="10800000">
            <a:off x="5619525" y="3205225"/>
            <a:ext cx="0" cy="4992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/>
          <p:nvPr/>
        </p:nvCxnSpPr>
        <p:spPr>
          <a:xfrm rot="10800000">
            <a:off x="2928175" y="3205225"/>
            <a:ext cx="0" cy="4992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2" name="Google Shape;82;p14"/>
          <p:cNvSpPr txBox="1"/>
          <p:nvPr/>
        </p:nvSpPr>
        <p:spPr>
          <a:xfrm>
            <a:off x="2210963" y="1766813"/>
            <a:ext cx="4344900" cy="1662300"/>
          </a:xfrm>
          <a:prstGeom prst="rect">
            <a:avLst/>
          </a:prstGeom>
          <a:solidFill>
            <a:srgbClr val="A89E9E">
              <a:alpha val="113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			 Load/store access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311700" y="870038"/>
            <a:ext cx="8686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Byte-addressability enables application to directly access NVM using load/store instructions 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NVM is directly mapped to the application’s address space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4" name="Google Shape;84;p14"/>
          <p:cNvCxnSpPr/>
          <p:nvPr/>
        </p:nvCxnSpPr>
        <p:spPr>
          <a:xfrm>
            <a:off x="3167350" y="2320425"/>
            <a:ext cx="0" cy="44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5" name="Google Shape;85;p14"/>
          <p:cNvCxnSpPr/>
          <p:nvPr/>
        </p:nvCxnSpPr>
        <p:spPr>
          <a:xfrm>
            <a:off x="5501550" y="2327325"/>
            <a:ext cx="0" cy="44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6" name="Google Shape;86;p14"/>
          <p:cNvSpPr txBox="1"/>
          <p:nvPr/>
        </p:nvSpPr>
        <p:spPr>
          <a:xfrm>
            <a:off x="6617000" y="2341100"/>
            <a:ext cx="212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NVM mapped directly to the user space 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Enforcing temporal safety for NVM objects using pointer tags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32"/>
          <p:cNvSpPr txBox="1"/>
          <p:nvPr>
            <p:ph idx="12" type="sldNum"/>
          </p:nvPr>
        </p:nvSpPr>
        <p:spPr>
          <a:xfrm>
            <a:off x="8472458" y="47798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9" name="Google Shape;44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8324" y="0"/>
            <a:ext cx="616201" cy="3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32"/>
          <p:cNvSpPr/>
          <p:nvPr/>
        </p:nvSpPr>
        <p:spPr>
          <a:xfrm>
            <a:off x="4426625" y="1709800"/>
            <a:ext cx="1340100" cy="509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= 0xCAFE</a:t>
            </a:r>
            <a:endParaRPr b="1" sz="1200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2"/>
          <p:cNvSpPr txBox="1"/>
          <p:nvPr/>
        </p:nvSpPr>
        <p:spPr>
          <a:xfrm>
            <a:off x="5898250" y="1687600"/>
            <a:ext cx="2687400" cy="554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 is stored in the NVM object at the time of creation</a:t>
            </a:r>
            <a:r>
              <a:rPr b="1" i="1" lang="en" sz="12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b="1" i="1" sz="12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p32"/>
          <p:cNvSpPr/>
          <p:nvPr/>
        </p:nvSpPr>
        <p:spPr>
          <a:xfrm>
            <a:off x="2074350" y="1709788"/>
            <a:ext cx="1340100" cy="509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= 0xFACE</a:t>
            </a:r>
            <a:endParaRPr b="1" sz="12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3" name="Google Shape;453;p32"/>
          <p:cNvCxnSpPr>
            <a:stCxn id="452" idx="3"/>
            <a:endCxn id="450" idx="1"/>
          </p:cNvCxnSpPr>
          <p:nvPr/>
        </p:nvCxnSpPr>
        <p:spPr>
          <a:xfrm>
            <a:off x="3414450" y="1964638"/>
            <a:ext cx="10122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" name="Google Shape;454;p32"/>
          <p:cNvSpPr txBox="1"/>
          <p:nvPr/>
        </p:nvSpPr>
        <p:spPr>
          <a:xfrm>
            <a:off x="3526800" y="1687600"/>
            <a:ext cx="76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Encoded pointer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32"/>
          <p:cNvSpPr/>
          <p:nvPr/>
        </p:nvSpPr>
        <p:spPr>
          <a:xfrm>
            <a:off x="2168650" y="4207625"/>
            <a:ext cx="1716900" cy="393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endParaRPr b="1" sz="9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32"/>
          <p:cNvSpPr/>
          <p:nvPr/>
        </p:nvSpPr>
        <p:spPr>
          <a:xfrm>
            <a:off x="1546975" y="4207625"/>
            <a:ext cx="616200" cy="393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</a:t>
            </a:r>
            <a:r>
              <a:rPr b="1" lang="en" sz="120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 sz="90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0xCAFE</a:t>
            </a: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32"/>
          <p:cNvSpPr txBox="1"/>
          <p:nvPr/>
        </p:nvSpPr>
        <p:spPr>
          <a:xfrm>
            <a:off x="151150" y="1687588"/>
            <a:ext cx="201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Times New Roman"/>
                <a:ea typeface="Times New Roman"/>
                <a:cs typeface="Times New Roman"/>
                <a:sym typeface="Times New Roman"/>
              </a:rPr>
              <a:t>The encoded pointer to Node B is stored in Node A</a:t>
            </a:r>
            <a:endParaRPr b="1" i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8" name="Google Shape;458;p32"/>
          <p:cNvSpPr/>
          <p:nvPr/>
        </p:nvSpPr>
        <p:spPr>
          <a:xfrm>
            <a:off x="516550" y="884350"/>
            <a:ext cx="8173800" cy="628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NVM address is </a:t>
            </a:r>
            <a:r>
              <a:rPr b="1"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tagged</a:t>
            </a:r>
            <a:r>
              <a:rPr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 the time of creation; the tag is stored in the allocated NVM object and a copy of the tag is encoded in the upper 16 bits of the NVM pointer</a:t>
            </a:r>
            <a:r>
              <a:rPr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9" name="Google Shape;459;p32"/>
          <p:cNvSpPr txBox="1"/>
          <p:nvPr/>
        </p:nvSpPr>
        <p:spPr>
          <a:xfrm>
            <a:off x="1323825" y="2705388"/>
            <a:ext cx="6966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Node B’s address →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0x00001265FFCAB7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34;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Tag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0xCAFE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Encoded pointer →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Node B || Tag &lt;&lt;  48  → </a:t>
            </a:r>
            <a:r>
              <a:rPr b="1" lang="en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0xCAFE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1265FFCAB734 </a:t>
            </a:r>
            <a:endParaRPr b="1"/>
          </a:p>
        </p:txBody>
      </p:sp>
      <p:cxnSp>
        <p:nvCxnSpPr>
          <p:cNvPr id="460" name="Google Shape;460;p32"/>
          <p:cNvCxnSpPr/>
          <p:nvPr/>
        </p:nvCxnSpPr>
        <p:spPr>
          <a:xfrm>
            <a:off x="5923750" y="3106200"/>
            <a:ext cx="0" cy="56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61" name="Google Shape;461;p32"/>
          <p:cNvSpPr txBox="1"/>
          <p:nvPr/>
        </p:nvSpPr>
        <p:spPr>
          <a:xfrm>
            <a:off x="4718950" y="3351475"/>
            <a:ext cx="117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          t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ag bits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Google Shape;462;p32"/>
          <p:cNvSpPr txBox="1"/>
          <p:nvPr/>
        </p:nvSpPr>
        <p:spPr>
          <a:xfrm>
            <a:off x="5923750" y="3390538"/>
            <a:ext cx="17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NVM address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32"/>
          <p:cNvSpPr txBox="1"/>
          <p:nvPr/>
        </p:nvSpPr>
        <p:spPr>
          <a:xfrm>
            <a:off x="1442550" y="3676950"/>
            <a:ext cx="260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Encoded pointer layout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63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48                                                     0</a:t>
            </a:r>
            <a:endParaRPr b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Google Shape;464;p32"/>
          <p:cNvSpPr txBox="1"/>
          <p:nvPr/>
        </p:nvSpPr>
        <p:spPr>
          <a:xfrm>
            <a:off x="4917850" y="3886675"/>
            <a:ext cx="2687400" cy="554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copy of the tag is encoded to the upper 16 bits of Node B’s address</a:t>
            </a:r>
            <a:endParaRPr b="1" i="1" sz="12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Google Shape;465;p32"/>
          <p:cNvSpPr/>
          <p:nvPr/>
        </p:nvSpPr>
        <p:spPr>
          <a:xfrm>
            <a:off x="3573850" y="2792050"/>
            <a:ext cx="453600" cy="2862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2"/>
          <p:cNvSpPr txBox="1"/>
          <p:nvPr/>
        </p:nvSpPr>
        <p:spPr>
          <a:xfrm>
            <a:off x="3993875" y="2394650"/>
            <a:ext cx="22056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Upper 16 bits are unused</a:t>
            </a:r>
            <a:endParaRPr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67" name="Google Shape;467;p32"/>
          <p:cNvCxnSpPr>
            <a:stCxn id="465" idx="1"/>
            <a:endCxn id="466" idx="1"/>
          </p:cNvCxnSpPr>
          <p:nvPr/>
        </p:nvCxnSpPr>
        <p:spPr>
          <a:xfrm rot="-5400000">
            <a:off x="3697578" y="2537563"/>
            <a:ext cx="239100" cy="353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68" name="Google Shape;468;p32"/>
          <p:cNvSpPr/>
          <p:nvPr/>
        </p:nvSpPr>
        <p:spPr>
          <a:xfrm>
            <a:off x="5155975" y="3140900"/>
            <a:ext cx="768300" cy="572700"/>
          </a:xfrm>
          <a:prstGeom prst="ellipse">
            <a:avLst/>
          </a:prstGeom>
          <a:noFill/>
          <a:ln cap="flat" cmpd="sng" w="19050">
            <a:solidFill>
              <a:srgbClr val="38761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9" name="Google Shape;469;p32"/>
          <p:cNvCxnSpPr>
            <a:stCxn id="468" idx="2"/>
            <a:endCxn id="464" idx="1"/>
          </p:cNvCxnSpPr>
          <p:nvPr/>
        </p:nvCxnSpPr>
        <p:spPr>
          <a:xfrm flipH="1">
            <a:off x="4917775" y="3427250"/>
            <a:ext cx="238200" cy="736500"/>
          </a:xfrm>
          <a:prstGeom prst="curvedConnector3">
            <a:avLst>
              <a:gd fmla="val 19993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Enforcing temporal safety for NVM objects using pointer tags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5" name="Google Shape;475;p33"/>
          <p:cNvSpPr txBox="1"/>
          <p:nvPr>
            <p:ph idx="12" type="sldNum"/>
          </p:nvPr>
        </p:nvSpPr>
        <p:spPr>
          <a:xfrm>
            <a:off x="8472458" y="47798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6" name="Google Shape;47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8324" y="0"/>
            <a:ext cx="616201" cy="3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3"/>
          <p:cNvSpPr/>
          <p:nvPr/>
        </p:nvSpPr>
        <p:spPr>
          <a:xfrm>
            <a:off x="4328150" y="2413238"/>
            <a:ext cx="1340100" cy="509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= 0xCAFE</a:t>
            </a:r>
            <a:endParaRPr b="1" sz="1200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3"/>
          <p:cNvSpPr/>
          <p:nvPr/>
        </p:nvSpPr>
        <p:spPr>
          <a:xfrm>
            <a:off x="2290725" y="2408000"/>
            <a:ext cx="1340100" cy="509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= 0xFACE</a:t>
            </a:r>
            <a:endParaRPr b="1" sz="12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9" name="Google Shape;479;p33"/>
          <p:cNvCxnSpPr>
            <a:stCxn id="478" idx="3"/>
            <a:endCxn id="477" idx="1"/>
          </p:cNvCxnSpPr>
          <p:nvPr/>
        </p:nvCxnSpPr>
        <p:spPr>
          <a:xfrm>
            <a:off x="3630825" y="2662850"/>
            <a:ext cx="697200" cy="51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0" name="Google Shape;480;p33"/>
          <p:cNvSpPr txBox="1"/>
          <p:nvPr/>
        </p:nvSpPr>
        <p:spPr>
          <a:xfrm>
            <a:off x="3559850" y="2363650"/>
            <a:ext cx="76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Encoded pointer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1" name="Google Shape;481;p33"/>
          <p:cNvSpPr txBox="1"/>
          <p:nvPr/>
        </p:nvSpPr>
        <p:spPr>
          <a:xfrm>
            <a:off x="2553800" y="3041500"/>
            <a:ext cx="33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Encoded </a:t>
            </a:r>
            <a:r>
              <a:rPr b="1" i="1" lang="en" sz="12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B pointer [NodeA→next]</a:t>
            </a:r>
            <a:endParaRPr b="1" i="1" sz="12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33"/>
          <p:cNvSpPr/>
          <p:nvPr/>
        </p:nvSpPr>
        <p:spPr>
          <a:xfrm>
            <a:off x="3365738" y="3425913"/>
            <a:ext cx="1716900" cy="393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endParaRPr b="1" sz="9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3" name="Google Shape;483;p33"/>
          <p:cNvSpPr/>
          <p:nvPr/>
        </p:nvSpPr>
        <p:spPr>
          <a:xfrm>
            <a:off x="2749550" y="3425900"/>
            <a:ext cx="616200" cy="393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</a:t>
            </a:r>
            <a:r>
              <a:rPr b="1" lang="en" sz="120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 sz="90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0xCAFE</a:t>
            </a: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4" name="Google Shape;484;p33"/>
          <p:cNvSpPr/>
          <p:nvPr/>
        </p:nvSpPr>
        <p:spPr>
          <a:xfrm>
            <a:off x="4685200" y="1980125"/>
            <a:ext cx="139500" cy="45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3"/>
          <p:cNvSpPr txBox="1"/>
          <p:nvPr/>
        </p:nvSpPr>
        <p:spPr>
          <a:xfrm>
            <a:off x="4824700" y="1726800"/>
            <a:ext cx="1929600" cy="523200"/>
          </a:xfrm>
          <a:prstGeom prst="rect">
            <a:avLst/>
          </a:prstGeom>
          <a:solidFill>
            <a:srgbClr val="A89E9E">
              <a:alpha val="113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Application code: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deref(NodeA--&gt;next)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6" name="Google Shape;486;p33"/>
          <p:cNvSpPr/>
          <p:nvPr/>
        </p:nvSpPr>
        <p:spPr>
          <a:xfrm>
            <a:off x="5415050" y="3969800"/>
            <a:ext cx="1340100" cy="3936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146300">
            <a:no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Compare tags </a:t>
            </a: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==</a:t>
            </a:r>
            <a:endParaRPr b="1"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87" name="Google Shape;487;p33"/>
          <p:cNvCxnSpPr>
            <a:stCxn id="488" idx="4"/>
          </p:cNvCxnSpPr>
          <p:nvPr/>
        </p:nvCxnSpPr>
        <p:spPr>
          <a:xfrm flipH="1" rot="-5400000">
            <a:off x="4078100" y="2879300"/>
            <a:ext cx="316500" cy="2357400"/>
          </a:xfrm>
          <a:prstGeom prst="curvedConnector2">
            <a:avLst/>
          </a:prstGeom>
          <a:noFill/>
          <a:ln cap="flat" cmpd="sng" w="19050">
            <a:solidFill>
              <a:srgbClr val="1155CC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489" name="Google Shape;489;p33"/>
          <p:cNvCxnSpPr/>
          <p:nvPr/>
        </p:nvCxnSpPr>
        <p:spPr>
          <a:xfrm flipH="1" rot="-5400000">
            <a:off x="5086350" y="2968088"/>
            <a:ext cx="1093500" cy="1003200"/>
          </a:xfrm>
          <a:prstGeom prst="curvedConnector3">
            <a:avLst>
              <a:gd fmla="val 32077" name="adj1"/>
            </a:avLst>
          </a:prstGeom>
          <a:noFill/>
          <a:ln cap="flat" cmpd="sng" w="19050">
            <a:solidFill>
              <a:srgbClr val="1155CC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id="490" name="Google Shape;49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2100" y="35762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33"/>
          <p:cNvSpPr/>
          <p:nvPr/>
        </p:nvSpPr>
        <p:spPr>
          <a:xfrm>
            <a:off x="1772950" y="4327700"/>
            <a:ext cx="3244800" cy="452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Valid NVM pointer dereference 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33"/>
          <p:cNvSpPr/>
          <p:nvPr/>
        </p:nvSpPr>
        <p:spPr>
          <a:xfrm>
            <a:off x="522925" y="935375"/>
            <a:ext cx="8173800" cy="628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accesses the NVM objects using the encoded pointer --  the encoded tag in the pointer is compared with the tag stored in the corresponding NVM object 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33"/>
          <p:cNvSpPr/>
          <p:nvPr/>
        </p:nvSpPr>
        <p:spPr>
          <a:xfrm>
            <a:off x="2749550" y="3345650"/>
            <a:ext cx="616200" cy="554100"/>
          </a:xfrm>
          <a:prstGeom prst="ellipse">
            <a:avLst/>
          </a:prstGeom>
          <a:noFill/>
          <a:ln cap="flat" cmpd="sng" w="19050">
            <a:solidFill>
              <a:srgbClr val="38761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3"/>
          <p:cNvSpPr/>
          <p:nvPr/>
        </p:nvSpPr>
        <p:spPr>
          <a:xfrm>
            <a:off x="4427300" y="2615200"/>
            <a:ext cx="1141800" cy="369300"/>
          </a:xfrm>
          <a:prstGeom prst="ellipse">
            <a:avLst/>
          </a:prstGeom>
          <a:noFill/>
          <a:ln cap="flat" cmpd="sng" w="19050">
            <a:solidFill>
              <a:srgbClr val="38761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3"/>
          <p:cNvSpPr txBox="1"/>
          <p:nvPr/>
        </p:nvSpPr>
        <p:spPr>
          <a:xfrm>
            <a:off x="5668375" y="2458888"/>
            <a:ext cx="246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Application </a:t>
            </a: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dereferences</a:t>
            </a: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the encoded pointer 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Enforcing temporal safety for NVM objects using pointer tags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0" name="Google Shape;500;p34"/>
          <p:cNvSpPr txBox="1"/>
          <p:nvPr>
            <p:ph idx="12" type="sldNum"/>
          </p:nvPr>
        </p:nvSpPr>
        <p:spPr>
          <a:xfrm>
            <a:off x="8472458" y="47798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1" name="Google Shape;50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8324" y="0"/>
            <a:ext cx="616201" cy="3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34"/>
          <p:cNvSpPr/>
          <p:nvPr/>
        </p:nvSpPr>
        <p:spPr>
          <a:xfrm>
            <a:off x="4627700" y="2354850"/>
            <a:ext cx="1340100" cy="509700"/>
          </a:xfrm>
          <a:prstGeom prst="rect">
            <a:avLst/>
          </a:prstGeom>
          <a:solidFill>
            <a:srgbClr val="E06666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B</a:t>
            </a:r>
            <a:endParaRPr sz="1600" strike="sng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strike="sngStrike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= NULL</a:t>
            </a:r>
            <a:endParaRPr b="1" sz="1200" strike="sngStrike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4"/>
          <p:cNvSpPr txBox="1"/>
          <p:nvPr/>
        </p:nvSpPr>
        <p:spPr>
          <a:xfrm>
            <a:off x="6043700" y="2397713"/>
            <a:ext cx="16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B is freed 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34"/>
          <p:cNvSpPr/>
          <p:nvPr/>
        </p:nvSpPr>
        <p:spPr>
          <a:xfrm>
            <a:off x="2367500" y="2350913"/>
            <a:ext cx="1340100" cy="5097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 = 0xFACE</a:t>
            </a:r>
            <a:endParaRPr b="1" sz="12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5" name="Google Shape;505;p34"/>
          <p:cNvCxnSpPr>
            <a:stCxn id="504" idx="3"/>
            <a:endCxn id="502" idx="1"/>
          </p:cNvCxnSpPr>
          <p:nvPr/>
        </p:nvCxnSpPr>
        <p:spPr>
          <a:xfrm>
            <a:off x="3707600" y="2605763"/>
            <a:ext cx="920100" cy="3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6" name="Google Shape;506;p34"/>
          <p:cNvSpPr txBox="1"/>
          <p:nvPr/>
        </p:nvSpPr>
        <p:spPr>
          <a:xfrm>
            <a:off x="3783500" y="2309100"/>
            <a:ext cx="76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Encoded pointer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7" name="Google Shape;507;p34"/>
          <p:cNvSpPr txBox="1"/>
          <p:nvPr/>
        </p:nvSpPr>
        <p:spPr>
          <a:xfrm>
            <a:off x="3503275" y="3001175"/>
            <a:ext cx="153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B’s address</a:t>
            </a:r>
            <a:r>
              <a:rPr b="1" i="1" lang="en" sz="120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1" sz="1200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8" name="Google Shape;508;p34"/>
          <p:cNvSpPr/>
          <p:nvPr/>
        </p:nvSpPr>
        <p:spPr>
          <a:xfrm>
            <a:off x="3608750" y="3357113"/>
            <a:ext cx="1716900" cy="393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Google Shape;509;p34"/>
          <p:cNvSpPr/>
          <p:nvPr/>
        </p:nvSpPr>
        <p:spPr>
          <a:xfrm>
            <a:off x="2992550" y="3355150"/>
            <a:ext cx="616200" cy="3936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</a:t>
            </a:r>
            <a:r>
              <a:rPr b="1" lang="en" sz="120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 sz="90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0xCAFE</a:t>
            </a: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0" name="Google Shape;510;p34"/>
          <p:cNvSpPr/>
          <p:nvPr/>
        </p:nvSpPr>
        <p:spPr>
          <a:xfrm>
            <a:off x="5068575" y="1780625"/>
            <a:ext cx="139500" cy="554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E9E9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4"/>
          <p:cNvSpPr txBox="1"/>
          <p:nvPr/>
        </p:nvSpPr>
        <p:spPr>
          <a:xfrm>
            <a:off x="5208075" y="1715038"/>
            <a:ext cx="1929600" cy="5232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Application code: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deref(NodeB)</a:t>
            </a:r>
            <a:endParaRPr b="1" sz="11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2" name="Google Shape;512;p34"/>
          <p:cNvSpPr/>
          <p:nvPr/>
        </p:nvSpPr>
        <p:spPr>
          <a:xfrm>
            <a:off x="5800425" y="3897100"/>
            <a:ext cx="1340100" cy="3936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146300">
            <a:no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Compare tags </a:t>
            </a:r>
            <a:r>
              <a:rPr b="1" i="1" lang="en" sz="1600">
                <a:latin typeface="Times New Roman"/>
                <a:ea typeface="Times New Roman"/>
                <a:cs typeface="Times New Roman"/>
                <a:sym typeface="Times New Roman"/>
              </a:rPr>
              <a:t>==</a:t>
            </a:r>
            <a:endParaRPr b="1"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13" name="Google Shape;513;p34"/>
          <p:cNvCxnSpPr>
            <a:stCxn id="509" idx="2"/>
            <a:endCxn id="512" idx="1"/>
          </p:cNvCxnSpPr>
          <p:nvPr/>
        </p:nvCxnSpPr>
        <p:spPr>
          <a:xfrm flipH="1" rot="-5400000">
            <a:off x="4377950" y="2671450"/>
            <a:ext cx="345300" cy="2499900"/>
          </a:xfrm>
          <a:prstGeom prst="curvedConnector2">
            <a:avLst/>
          </a:prstGeom>
          <a:noFill/>
          <a:ln cap="flat" cmpd="sng" w="19050">
            <a:solidFill>
              <a:srgbClr val="1155CC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34"/>
          <p:cNvCxnSpPr>
            <a:stCxn id="502" idx="2"/>
            <a:endCxn id="512" idx="0"/>
          </p:cNvCxnSpPr>
          <p:nvPr/>
        </p:nvCxnSpPr>
        <p:spPr>
          <a:xfrm flipH="1" rot="-5400000">
            <a:off x="5367800" y="2794500"/>
            <a:ext cx="1032600" cy="11727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rgbClr val="1155CC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515" name="Google Shape;515;p34"/>
          <p:cNvSpPr/>
          <p:nvPr/>
        </p:nvSpPr>
        <p:spPr>
          <a:xfrm>
            <a:off x="1789825" y="4094054"/>
            <a:ext cx="3153300" cy="572700"/>
          </a:xfrm>
          <a:prstGeom prst="rect">
            <a:avLst/>
          </a:prstGeom>
          <a:solidFill>
            <a:srgbClr val="CC0000">
              <a:alpha val="39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Dangling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 pointer dereference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use-after-free bug 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6" name="Google Shape;51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170" y="4021230"/>
            <a:ext cx="411900" cy="4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34"/>
          <p:cNvPicPr preferRelativeResize="0"/>
          <p:nvPr/>
        </p:nvPicPr>
        <p:blipFill rotWithShape="1">
          <a:blip r:embed="rId5">
            <a:alphaModFix/>
          </a:blip>
          <a:srcRect b="-13263" l="0" r="0" t="0"/>
          <a:stretch/>
        </p:blipFill>
        <p:spPr>
          <a:xfrm>
            <a:off x="6855502" y="1656162"/>
            <a:ext cx="326047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0125" y="3433300"/>
            <a:ext cx="411900" cy="4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34"/>
          <p:cNvSpPr/>
          <p:nvPr/>
        </p:nvSpPr>
        <p:spPr>
          <a:xfrm>
            <a:off x="4721900" y="2528638"/>
            <a:ext cx="1151700" cy="3693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4"/>
          <p:cNvSpPr/>
          <p:nvPr/>
        </p:nvSpPr>
        <p:spPr>
          <a:xfrm>
            <a:off x="2942150" y="3370475"/>
            <a:ext cx="666600" cy="411900"/>
          </a:xfrm>
          <a:prstGeom prst="ellipse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4"/>
          <p:cNvSpPr/>
          <p:nvPr/>
        </p:nvSpPr>
        <p:spPr>
          <a:xfrm>
            <a:off x="530500" y="927350"/>
            <a:ext cx="8173800" cy="628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Dangling pointer is detected by comparing the tag stored in the NVM object with the tag encoded in the pointer to the NVM object  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Replicating NVM data for fault tolerance against UME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7" name="Google Shape;527;p35"/>
          <p:cNvSpPr txBox="1"/>
          <p:nvPr>
            <p:ph idx="12" type="sldNum"/>
          </p:nvPr>
        </p:nvSpPr>
        <p:spPr>
          <a:xfrm>
            <a:off x="8472458" y="47798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8" name="Google Shape;5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8324" y="0"/>
            <a:ext cx="616201" cy="3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35"/>
          <p:cNvSpPr txBox="1"/>
          <p:nvPr/>
        </p:nvSpPr>
        <p:spPr>
          <a:xfrm>
            <a:off x="376925" y="789125"/>
            <a:ext cx="8520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NVM data corruption due to software errors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Spatial memory safety → MPK + canary bits validation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Temporal memory safety → Pointer tags validation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0" name="Google Shape;53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5275" y="1072050"/>
            <a:ext cx="471825" cy="4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5275" y="1487000"/>
            <a:ext cx="471825" cy="4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35"/>
          <p:cNvSpPr/>
          <p:nvPr/>
        </p:nvSpPr>
        <p:spPr>
          <a:xfrm>
            <a:off x="649150" y="1923925"/>
            <a:ext cx="6903300" cy="5727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How does TENET make the NVM data fault tolerance against the UME?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3" name="Google Shape;533;p35"/>
          <p:cNvSpPr txBox="1"/>
          <p:nvPr/>
        </p:nvSpPr>
        <p:spPr>
          <a:xfrm>
            <a:off x="432775" y="2535625"/>
            <a:ext cx="8520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TENET replicates the NVM data to the local SSD to maintain backup copy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Restore the corrupted NVM page from the SSD replica</a:t>
            </a:r>
            <a:endParaRPr b="1"/>
          </a:p>
        </p:txBody>
      </p:sp>
      <p:sp>
        <p:nvSpPr>
          <p:cNvPr id="534" name="Google Shape;534;p35"/>
          <p:cNvSpPr/>
          <p:nvPr/>
        </p:nvSpPr>
        <p:spPr>
          <a:xfrm>
            <a:off x="5047275" y="3422675"/>
            <a:ext cx="3610500" cy="431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 to the paper for more details </a:t>
            </a:r>
            <a:endParaRPr b="1"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" name="Google Shape;535;p35"/>
          <p:cNvSpPr txBox="1"/>
          <p:nvPr/>
        </p:nvSpPr>
        <p:spPr>
          <a:xfrm>
            <a:off x="432775" y="3213763"/>
            <a:ext cx="8520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TENET’s replication provides many desirable properties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efficiency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replicating to the local SSD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efficiency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replicating the data out-of-the critical path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Consistent loss-less recovery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Talk Outline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1" name="Google Shape;541;p36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NVM memory safety errors</a:t>
            </a:r>
            <a:endParaRPr sz="2300"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TENET and TimeStone Overview </a:t>
            </a:r>
            <a:endParaRPr sz="2300"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300"/>
              <a:buFont typeface="Times New Roman"/>
              <a:buChar char="●"/>
            </a:pPr>
            <a:r>
              <a:rPr lang="en" sz="2300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TENET Design </a:t>
            </a:r>
            <a:endParaRPr sz="2300"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b="1" lang="en" sz="2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2" name="Google Shape;542;p36"/>
          <p:cNvSpPr txBox="1"/>
          <p:nvPr>
            <p:ph idx="12" type="sldNum"/>
          </p:nvPr>
        </p:nvSpPr>
        <p:spPr>
          <a:xfrm>
            <a:off x="8472458" y="47798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3" name="Google Shape;54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8324" y="0"/>
            <a:ext cx="616201" cy="3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Evaluation of TENET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9" name="Google Shape;549;p37"/>
          <p:cNvSpPr txBox="1"/>
          <p:nvPr>
            <p:ph idx="12" type="sldNum"/>
          </p:nvPr>
        </p:nvSpPr>
        <p:spPr>
          <a:xfrm>
            <a:off x="8472458" y="47798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0" name="Google Shape;55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8324" y="0"/>
            <a:ext cx="616201" cy="3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37"/>
          <p:cNvSpPr txBox="1"/>
          <p:nvPr/>
        </p:nvSpPr>
        <p:spPr>
          <a:xfrm>
            <a:off x="397900" y="2432850"/>
            <a:ext cx="8585700" cy="2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use a 2 socket server with 64 core Intel Xeon Gold CPU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64GB DRAM, 512GB NVM, 1TB SSD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evaluate two different versions of TENET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TENET-MS → supports only memory safety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TENET → supports memory safety and fault tolerance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evaluate TENET with different data structures for different read/write ratios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YCSB workloads  and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microbenchmarks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37"/>
          <p:cNvSpPr txBox="1"/>
          <p:nvPr/>
        </p:nvSpPr>
        <p:spPr>
          <a:xfrm>
            <a:off x="397900" y="1249338"/>
            <a:ext cx="8585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How does TENET compare against the prior PTM works in terms of features and performance overhead?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much overhead does TENET incurs over its baseline PTM system TimeStone?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3" name="Google Shape;553;p37"/>
          <p:cNvSpPr txBox="1"/>
          <p:nvPr/>
        </p:nvSpPr>
        <p:spPr>
          <a:xfrm>
            <a:off x="488600" y="777800"/>
            <a:ext cx="275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Questions</a:t>
            </a:r>
            <a:r>
              <a:rPr b="1" lang="en" sz="18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4" name="Google Shape;554;p37"/>
          <p:cNvSpPr txBox="1"/>
          <p:nvPr/>
        </p:nvSpPr>
        <p:spPr>
          <a:xfrm>
            <a:off x="488600" y="1969575"/>
            <a:ext cx="275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Settings </a:t>
            </a:r>
            <a:r>
              <a:rPr b="1" lang="en" sz="18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Comparison of TENET with the other PTMs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0" name="Google Shape;560;p38"/>
          <p:cNvSpPr txBox="1"/>
          <p:nvPr>
            <p:ph idx="12" type="sldNum"/>
          </p:nvPr>
        </p:nvSpPr>
        <p:spPr>
          <a:xfrm>
            <a:off x="8472458" y="47798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1" name="Google Shape;56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8324" y="0"/>
            <a:ext cx="616201" cy="324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2" name="Google Shape;562;p38"/>
          <p:cNvGraphicFramePr/>
          <p:nvPr/>
        </p:nvGraphicFramePr>
        <p:xfrm>
          <a:off x="1887800" y="92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{48EA650A-332B-4DFB-8B7C-AE5FF87FC622}</a:tableStyleId>
              </a:tblPr>
              <a:tblGrid>
                <a:gridCol w="1167975"/>
                <a:gridCol w="923725"/>
                <a:gridCol w="860850"/>
                <a:gridCol w="1055800"/>
                <a:gridCol w="965950"/>
              </a:tblGrid>
              <a:tr h="51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PTM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Baseline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PTM*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Spatial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safety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Temporal Safety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Fault tolerance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Libpmemobj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libpmemobj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SafePM </a:t>
                      </a: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[Eurosys-22]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libpmemobj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Pangolin </a:t>
                      </a: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[ATC-19]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libpmemobj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TENET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TimeStone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pic>
        <p:nvPicPr>
          <p:cNvPr id="563" name="Google Shape;56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2725" y="255115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3550" y="2632438"/>
            <a:ext cx="273500" cy="27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8150" y="203695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3500" y="2032975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4325" y="2093263"/>
            <a:ext cx="273500" cy="27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4275" y="2632438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2725" y="303090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3500" y="3030888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4325" y="308675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38"/>
          <p:cNvSpPr/>
          <p:nvPr/>
        </p:nvSpPr>
        <p:spPr>
          <a:xfrm>
            <a:off x="1298300" y="3678375"/>
            <a:ext cx="6833700" cy="619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TENET is the only PTM to provide spatial 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 safety, temporal memory safety, and fault tolerance for the NVM data 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3" name="Google Shape;57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4275" y="147340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8200" y="1544000"/>
            <a:ext cx="273500" cy="27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6238" y="1553588"/>
            <a:ext cx="273500" cy="273524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8"/>
          <p:cNvSpPr/>
          <p:nvPr/>
        </p:nvSpPr>
        <p:spPr>
          <a:xfrm>
            <a:off x="837625" y="1598450"/>
            <a:ext cx="1019100" cy="19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8"/>
          <p:cNvSpPr/>
          <p:nvPr/>
        </p:nvSpPr>
        <p:spPr>
          <a:xfrm>
            <a:off x="837625" y="2135950"/>
            <a:ext cx="1019100" cy="19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8"/>
          <p:cNvSpPr/>
          <p:nvPr/>
        </p:nvSpPr>
        <p:spPr>
          <a:xfrm>
            <a:off x="837625" y="2749150"/>
            <a:ext cx="1019100" cy="19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8"/>
          <p:cNvSpPr/>
          <p:nvPr/>
        </p:nvSpPr>
        <p:spPr>
          <a:xfrm>
            <a:off x="837625" y="3185750"/>
            <a:ext cx="1019100" cy="19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8"/>
          <p:cNvSpPr txBox="1"/>
          <p:nvPr/>
        </p:nvSpPr>
        <p:spPr>
          <a:xfrm>
            <a:off x="6627925" y="4430800"/>
            <a:ext cx="257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PTM - persistent transactional memory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*Libpmemobj is a transactional library in the PMDK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1" name="Google Shape;581;p38"/>
          <p:cNvSpPr txBox="1"/>
          <p:nvPr/>
        </p:nvSpPr>
        <p:spPr>
          <a:xfrm>
            <a:off x="6847975" y="1362400"/>
            <a:ext cx="213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Replicates NVM data to a local NVM pool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2" name="Google Shape;582;p38"/>
          <p:cNvSpPr txBox="1"/>
          <p:nvPr/>
        </p:nvSpPr>
        <p:spPr>
          <a:xfrm>
            <a:off x="6847975" y="1978000"/>
            <a:ext cx="213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Adds address sanitizer (Asan) to the libpmemobj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3" name="Google Shape;583;p38"/>
          <p:cNvSpPr txBox="1"/>
          <p:nvPr/>
        </p:nvSpPr>
        <p:spPr>
          <a:xfrm>
            <a:off x="6842325" y="2535825"/>
            <a:ext cx="213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Supports parity based replication and object checksums 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Performance of TENET and SafePM for a concurrent hash table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9" name="Google Shape;589;p39"/>
          <p:cNvSpPr txBox="1"/>
          <p:nvPr>
            <p:ph idx="12" type="sldNum"/>
          </p:nvPr>
        </p:nvSpPr>
        <p:spPr>
          <a:xfrm>
            <a:off x="8472458" y="47798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0" name="Google Shape;590;p3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72" y="789125"/>
            <a:ext cx="4512004" cy="27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3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789125"/>
            <a:ext cx="4512027" cy="279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39"/>
          <p:cNvSpPr/>
          <p:nvPr/>
        </p:nvSpPr>
        <p:spPr>
          <a:xfrm>
            <a:off x="4306775" y="1423975"/>
            <a:ext cx="109800" cy="14103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9"/>
          <p:cNvSpPr txBox="1"/>
          <p:nvPr/>
        </p:nvSpPr>
        <p:spPr>
          <a:xfrm>
            <a:off x="3762300" y="1984875"/>
            <a:ext cx="8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~3.5X</a:t>
            </a:r>
            <a:endParaRPr b="1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4" name="Google Shape;594;p39"/>
          <p:cNvSpPr/>
          <p:nvPr/>
        </p:nvSpPr>
        <p:spPr>
          <a:xfrm>
            <a:off x="8758950" y="1423975"/>
            <a:ext cx="109800" cy="1674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9"/>
          <p:cNvSpPr txBox="1"/>
          <p:nvPr/>
        </p:nvSpPr>
        <p:spPr>
          <a:xfrm>
            <a:off x="8211450" y="2061175"/>
            <a:ext cx="8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~13X</a:t>
            </a:r>
            <a:endParaRPr b="1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6" name="Google Shape;596;p39"/>
          <p:cNvSpPr/>
          <p:nvPr/>
        </p:nvSpPr>
        <p:spPr>
          <a:xfrm>
            <a:off x="6652075" y="1940475"/>
            <a:ext cx="104700" cy="2163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9"/>
          <p:cNvSpPr txBox="1"/>
          <p:nvPr/>
        </p:nvSpPr>
        <p:spPr>
          <a:xfrm>
            <a:off x="6527225" y="158467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~8% 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598" name="Google Shape;598;p39"/>
          <p:cNvSpPr/>
          <p:nvPr/>
        </p:nvSpPr>
        <p:spPr>
          <a:xfrm>
            <a:off x="4765975" y="3423400"/>
            <a:ext cx="4124100" cy="537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Adding replication (TENET) incurs only a 8% overhead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99" name="Google Shape;599;p39"/>
          <p:cNvCxnSpPr>
            <a:endCxn id="600" idx="2"/>
          </p:cNvCxnSpPr>
          <p:nvPr/>
        </p:nvCxnSpPr>
        <p:spPr>
          <a:xfrm rot="10800000">
            <a:off x="5748175" y="1787950"/>
            <a:ext cx="865800" cy="193500"/>
          </a:xfrm>
          <a:prstGeom prst="curvedConnector2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00" name="Google Shape;600;p39"/>
          <p:cNvSpPr txBox="1"/>
          <p:nvPr/>
        </p:nvSpPr>
        <p:spPr>
          <a:xfrm>
            <a:off x="5200225" y="1326250"/>
            <a:ext cx="1095900" cy="4617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Memory safety only 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01" name="Google Shape;601;p39"/>
          <p:cNvCxnSpPr>
            <a:endCxn id="602" idx="0"/>
          </p:cNvCxnSpPr>
          <p:nvPr/>
        </p:nvCxnSpPr>
        <p:spPr>
          <a:xfrm>
            <a:off x="6645650" y="2178350"/>
            <a:ext cx="809100" cy="358500"/>
          </a:xfrm>
          <a:prstGeom prst="curvedConnector2">
            <a:avLst/>
          </a:prstGeom>
          <a:noFill/>
          <a:ln cap="flat" cmpd="sng" w="19050">
            <a:solidFill>
              <a:srgbClr val="E69138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02" name="Google Shape;602;p39"/>
          <p:cNvSpPr txBox="1"/>
          <p:nvPr/>
        </p:nvSpPr>
        <p:spPr>
          <a:xfrm>
            <a:off x="6854450" y="2536850"/>
            <a:ext cx="1200600" cy="461700"/>
          </a:xfrm>
          <a:prstGeom prst="rect">
            <a:avLst/>
          </a:prstGeom>
          <a:noFill/>
          <a:ln cap="flat" cmpd="sng" w="19050">
            <a:solidFill>
              <a:srgbClr val="E6913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Memory safety + fault tolerance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3" name="Google Shape;603;p39"/>
          <p:cNvSpPr/>
          <p:nvPr/>
        </p:nvSpPr>
        <p:spPr>
          <a:xfrm>
            <a:off x="447900" y="3427250"/>
            <a:ext cx="4124100" cy="537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TENET is up to 13x faster than SafePM 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4" name="Google Shape;604;p39"/>
          <p:cNvSpPr/>
          <p:nvPr/>
        </p:nvSpPr>
        <p:spPr>
          <a:xfrm>
            <a:off x="1605450" y="4178650"/>
            <a:ext cx="6177300" cy="5376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For a fair comparison lets compare the relative performance slowdown against their respective baseline PTM 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05" name="Google Shape;605;p39"/>
          <p:cNvCxnSpPr/>
          <p:nvPr/>
        </p:nvCxnSpPr>
        <p:spPr>
          <a:xfrm rot="10800000">
            <a:off x="1605450" y="1726950"/>
            <a:ext cx="635400" cy="486300"/>
          </a:xfrm>
          <a:prstGeom prst="curvedConnector2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06" name="Google Shape;606;p39"/>
          <p:cNvSpPr txBox="1"/>
          <p:nvPr/>
        </p:nvSpPr>
        <p:spPr>
          <a:xfrm>
            <a:off x="1080625" y="1372950"/>
            <a:ext cx="1020300" cy="4617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Memory safety only 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07" name="Google Shape;607;p39"/>
          <p:cNvCxnSpPr>
            <a:endCxn id="608" idx="0"/>
          </p:cNvCxnSpPr>
          <p:nvPr/>
        </p:nvCxnSpPr>
        <p:spPr>
          <a:xfrm>
            <a:off x="2794025" y="1981300"/>
            <a:ext cx="458100" cy="320100"/>
          </a:xfrm>
          <a:prstGeom prst="curvedConnector2">
            <a:avLst/>
          </a:prstGeom>
          <a:noFill/>
          <a:ln cap="flat" cmpd="sng" w="19050">
            <a:solidFill>
              <a:srgbClr val="E69138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08" name="Google Shape;608;p39"/>
          <p:cNvSpPr txBox="1"/>
          <p:nvPr/>
        </p:nvSpPr>
        <p:spPr>
          <a:xfrm>
            <a:off x="2741975" y="2301400"/>
            <a:ext cx="1020300" cy="461700"/>
          </a:xfrm>
          <a:prstGeom prst="rect">
            <a:avLst/>
          </a:prstGeom>
          <a:noFill/>
          <a:ln cap="flat" cmpd="sng" w="19050">
            <a:solidFill>
              <a:srgbClr val="E6913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Memory safety + 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fault tolerance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Performance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of TENET and SafePM for a concurrent hash table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4" name="Google Shape;614;p40"/>
          <p:cNvSpPr txBox="1"/>
          <p:nvPr>
            <p:ph idx="12" type="sldNum"/>
          </p:nvPr>
        </p:nvSpPr>
        <p:spPr>
          <a:xfrm>
            <a:off x="8472458" y="47798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5" name="Google Shape;615;p4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23875"/>
            <a:ext cx="5396275" cy="334537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40"/>
          <p:cNvSpPr txBox="1"/>
          <p:nvPr/>
        </p:nvSpPr>
        <p:spPr>
          <a:xfrm rot="-5400000">
            <a:off x="371150" y="2084150"/>
            <a:ext cx="156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the better 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7" name="Google Shape;617;p40"/>
          <p:cNvSpPr txBox="1"/>
          <p:nvPr/>
        </p:nvSpPr>
        <p:spPr>
          <a:xfrm>
            <a:off x="334975" y="4113775"/>
            <a:ext cx="816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Char char="●"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Performance is normalized to their respective baseline PTMs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Char char="○"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SafePM normalized to the libpmemobj → throughput (safePM)/throughput (libpmemobj)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Char char="○"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TENET normalized to the TimeStone  → throughput (TENET)/throughput (TimeStone)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8" name="Google Shape;618;p40"/>
          <p:cNvSpPr/>
          <p:nvPr/>
        </p:nvSpPr>
        <p:spPr>
          <a:xfrm>
            <a:off x="4698400" y="1126725"/>
            <a:ext cx="109800" cy="1539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0"/>
          <p:cNvSpPr txBox="1"/>
          <p:nvPr/>
        </p:nvSpPr>
        <p:spPr>
          <a:xfrm>
            <a:off x="4127200" y="720400"/>
            <a:ext cx="114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~55% slower </a:t>
            </a:r>
            <a:endParaRPr b="1" sz="10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 libpmemobj</a:t>
            </a:r>
            <a:r>
              <a:rPr b="1" lang="en" sz="1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2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0" name="Google Shape;620;p40"/>
          <p:cNvSpPr/>
          <p:nvPr/>
        </p:nvSpPr>
        <p:spPr>
          <a:xfrm>
            <a:off x="4345075" y="1126725"/>
            <a:ext cx="109800" cy="1387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0"/>
          <p:cNvSpPr/>
          <p:nvPr/>
        </p:nvSpPr>
        <p:spPr>
          <a:xfrm>
            <a:off x="2007725" y="1126725"/>
            <a:ext cx="109800" cy="361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0"/>
          <p:cNvSpPr/>
          <p:nvPr/>
        </p:nvSpPr>
        <p:spPr>
          <a:xfrm flipH="1">
            <a:off x="1571300" y="1126725"/>
            <a:ext cx="109800" cy="2601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0"/>
          <p:cNvSpPr txBox="1"/>
          <p:nvPr/>
        </p:nvSpPr>
        <p:spPr>
          <a:xfrm>
            <a:off x="1263525" y="735700"/>
            <a:ext cx="143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~12% slower </a:t>
            </a:r>
            <a:endParaRPr b="1" sz="10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 TimeStone</a:t>
            </a:r>
            <a:r>
              <a:rPr b="1" lang="en" sz="10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0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4" name="Google Shape;624;p40"/>
          <p:cNvSpPr/>
          <p:nvPr/>
        </p:nvSpPr>
        <p:spPr>
          <a:xfrm flipH="1">
            <a:off x="3374172" y="1133856"/>
            <a:ext cx="109800" cy="228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0"/>
          <p:cNvSpPr txBox="1"/>
          <p:nvPr/>
        </p:nvSpPr>
        <p:spPr>
          <a:xfrm>
            <a:off x="2600375" y="728050"/>
            <a:ext cx="1430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~4% slower </a:t>
            </a:r>
            <a:endParaRPr b="1" sz="10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 TimeSton</a:t>
            </a:r>
            <a:r>
              <a:rPr b="1" lang="en" sz="11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lang="en" sz="11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1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Google Shape;626;p40"/>
          <p:cNvSpPr/>
          <p:nvPr/>
        </p:nvSpPr>
        <p:spPr>
          <a:xfrm>
            <a:off x="5707975" y="2641625"/>
            <a:ext cx="3341100" cy="635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TENET adds ~12% performance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overhead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 for memory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safety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 and fault tolerance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7" name="Google Shape;627;p40"/>
          <p:cNvSpPr/>
          <p:nvPr/>
        </p:nvSpPr>
        <p:spPr>
          <a:xfrm>
            <a:off x="5707925" y="1508425"/>
            <a:ext cx="3341100" cy="635100"/>
          </a:xfrm>
          <a:prstGeom prst="rect">
            <a:avLst/>
          </a:prstGeom>
          <a:solidFill>
            <a:srgbClr val="CC0000">
              <a:alpha val="39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SafePM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 incurs ~55% performance overhead for only memory safety guarantee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Google Shape;628;p40"/>
          <p:cNvSpPr txBox="1"/>
          <p:nvPr/>
        </p:nvSpPr>
        <p:spPr>
          <a:xfrm>
            <a:off x="5230500" y="956325"/>
            <a:ext cx="3601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latin typeface="Times New Roman"/>
                <a:ea typeface="Times New Roman"/>
                <a:cs typeface="Times New Roman"/>
                <a:sym typeface="Times New Roman"/>
              </a:rPr>
              <a:t>1.0 → is the maximum possible performance </a:t>
            </a:r>
            <a:endParaRPr b="1" i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Performance of TENET and SafePM for a concurrent hash table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4" name="Google Shape;634;p41"/>
          <p:cNvSpPr txBox="1"/>
          <p:nvPr>
            <p:ph idx="12" type="sldNum"/>
          </p:nvPr>
        </p:nvSpPr>
        <p:spPr>
          <a:xfrm>
            <a:off x="8472458" y="47798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5" name="Google Shape;635;p4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23875"/>
            <a:ext cx="5017699" cy="311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41"/>
          <p:cNvSpPr txBox="1"/>
          <p:nvPr/>
        </p:nvSpPr>
        <p:spPr>
          <a:xfrm rot="-5400000">
            <a:off x="371150" y="2020975"/>
            <a:ext cx="156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the better 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7" name="Google Shape;637;p41"/>
          <p:cNvSpPr txBox="1"/>
          <p:nvPr/>
        </p:nvSpPr>
        <p:spPr>
          <a:xfrm>
            <a:off x="123950" y="3911000"/>
            <a:ext cx="504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Performance is normalized to their respective baseline PTMs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SafePM normalized to the libpmemobj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TENET normalized to the TimeStone  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8" name="Google Shape;638;p41"/>
          <p:cNvSpPr/>
          <p:nvPr/>
        </p:nvSpPr>
        <p:spPr>
          <a:xfrm>
            <a:off x="4425300" y="1126725"/>
            <a:ext cx="146700" cy="14379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1"/>
          <p:cNvSpPr txBox="1"/>
          <p:nvPr/>
        </p:nvSpPr>
        <p:spPr>
          <a:xfrm>
            <a:off x="3846175" y="720400"/>
            <a:ext cx="143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~55% slower </a:t>
            </a:r>
            <a:endParaRPr b="1" sz="10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 libpmemobj</a:t>
            </a:r>
            <a:r>
              <a:rPr b="1" lang="en" sz="12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2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0" name="Google Shape;640;p41"/>
          <p:cNvSpPr/>
          <p:nvPr/>
        </p:nvSpPr>
        <p:spPr>
          <a:xfrm>
            <a:off x="4020450" y="1126725"/>
            <a:ext cx="146700" cy="1270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1"/>
          <p:cNvSpPr/>
          <p:nvPr/>
        </p:nvSpPr>
        <p:spPr>
          <a:xfrm>
            <a:off x="1940475" y="1126725"/>
            <a:ext cx="76800" cy="3210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41"/>
          <p:cNvSpPr/>
          <p:nvPr/>
        </p:nvSpPr>
        <p:spPr>
          <a:xfrm>
            <a:off x="1527475" y="1096425"/>
            <a:ext cx="76800" cy="2601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1"/>
          <p:cNvSpPr txBox="1"/>
          <p:nvPr/>
        </p:nvSpPr>
        <p:spPr>
          <a:xfrm>
            <a:off x="1263525" y="735700"/>
            <a:ext cx="143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~11% slower </a:t>
            </a:r>
            <a:endParaRPr b="1" sz="10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 TimeStone</a:t>
            </a:r>
            <a:r>
              <a:rPr b="1" lang="en" sz="10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0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4" name="Google Shape;644;p41"/>
          <p:cNvSpPr/>
          <p:nvPr/>
        </p:nvSpPr>
        <p:spPr>
          <a:xfrm>
            <a:off x="3231800" y="1126725"/>
            <a:ext cx="76800" cy="1995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41"/>
          <p:cNvSpPr txBox="1"/>
          <p:nvPr/>
        </p:nvSpPr>
        <p:spPr>
          <a:xfrm>
            <a:off x="2554850" y="728050"/>
            <a:ext cx="1430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~4% slower </a:t>
            </a:r>
            <a:endParaRPr b="1" sz="10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 TimeSton</a:t>
            </a:r>
            <a:r>
              <a:rPr b="1" lang="en" sz="11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lang="en" sz="11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1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6" name="Google Shape;646;p41"/>
          <p:cNvSpPr/>
          <p:nvPr/>
        </p:nvSpPr>
        <p:spPr>
          <a:xfrm>
            <a:off x="5149950" y="923875"/>
            <a:ext cx="3651900" cy="492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TENET does not require additional crash consistency operations for its memory safety metadata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7" name="Google Shape;647;p41"/>
          <p:cNvSpPr txBox="1"/>
          <p:nvPr/>
        </p:nvSpPr>
        <p:spPr>
          <a:xfrm>
            <a:off x="5242125" y="1498475"/>
            <a:ext cx="373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19709" lvl="0" marL="18288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MPK → hardware primitive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9709" lvl="0" marL="18288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Pointer tags → embedded directly into the object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8" name="Google Shape;648;p41"/>
          <p:cNvSpPr/>
          <p:nvPr/>
        </p:nvSpPr>
        <p:spPr>
          <a:xfrm>
            <a:off x="5210000" y="2254600"/>
            <a:ext cx="3591900" cy="523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TENET does not perform memory safety validation for every NVM access 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9" name="Google Shape;649;p41"/>
          <p:cNvSpPr txBox="1"/>
          <p:nvPr/>
        </p:nvSpPr>
        <p:spPr>
          <a:xfrm>
            <a:off x="5242125" y="2886088"/>
            <a:ext cx="3734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19709" lvl="0" marL="18288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Spatial safety checks performed only at the commit time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9709" lvl="0" marL="18288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Temporal safety checks performed only at the first-dereference of an NVM object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0" name="Google Shape;650;p41"/>
          <p:cNvSpPr/>
          <p:nvPr/>
        </p:nvSpPr>
        <p:spPr>
          <a:xfrm>
            <a:off x="5210000" y="4143650"/>
            <a:ext cx="3591900" cy="523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Refer to the paper for more details on </a:t>
            </a:r>
            <a:r>
              <a:rPr i="1" lang="en" sz="1200">
                <a:latin typeface="Times New Roman"/>
                <a:ea typeface="Times New Roman"/>
                <a:cs typeface="Times New Roman"/>
                <a:sym typeface="Times New Roman"/>
              </a:rPr>
              <a:t>these optimizations 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Boon and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bane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of Non-volatile Memory (NVM)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472458" y="47798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8324" y="0"/>
            <a:ext cx="616201" cy="3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/>
          <p:nvPr/>
        </p:nvSpPr>
        <p:spPr>
          <a:xfrm>
            <a:off x="3160450" y="1870700"/>
            <a:ext cx="2348100" cy="470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5"/>
          <p:cNvPicPr preferRelativeResize="0"/>
          <p:nvPr/>
        </p:nvPicPr>
        <p:blipFill rotWithShape="1">
          <a:blip r:embed="rId4">
            <a:alphaModFix/>
          </a:blip>
          <a:srcRect b="0" l="21186" r="21083" t="0"/>
          <a:stretch/>
        </p:blipFill>
        <p:spPr>
          <a:xfrm rot="5400000">
            <a:off x="2794784" y="3554860"/>
            <a:ext cx="434950" cy="104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 rotWithShape="1">
          <a:blip r:embed="rId4">
            <a:alphaModFix/>
          </a:blip>
          <a:srcRect b="0" l="21186" r="21083" t="0"/>
          <a:stretch/>
        </p:blipFill>
        <p:spPr>
          <a:xfrm rot="5400000">
            <a:off x="4165934" y="3554860"/>
            <a:ext cx="434950" cy="104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 rotWithShape="1">
          <a:blip r:embed="rId4">
            <a:alphaModFix/>
          </a:blip>
          <a:srcRect b="0" l="21186" r="21083" t="0"/>
          <a:stretch/>
        </p:blipFill>
        <p:spPr>
          <a:xfrm rot="5400000">
            <a:off x="5537084" y="3554860"/>
            <a:ext cx="434950" cy="10432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/>
          <p:nvPr/>
        </p:nvSpPr>
        <p:spPr>
          <a:xfrm>
            <a:off x="2244675" y="3704425"/>
            <a:ext cx="4282800" cy="74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3101938" y="4406800"/>
            <a:ext cx="246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NVM Hardware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2533875" y="2770213"/>
            <a:ext cx="3704400" cy="435000"/>
          </a:xfrm>
          <a:prstGeom prst="rect">
            <a:avLst/>
          </a:prstGeom>
          <a:solidFill>
            <a:srgbClr val="E69138">
              <a:alpha val="24400"/>
            </a:srgbClr>
          </a:solidFill>
          <a:ln cap="flat" cmpd="sng" w="19050">
            <a:solidFill>
              <a:srgbClr val="E6913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mmap region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15"/>
          <p:cNvCxnSpPr>
            <a:stCxn id="98" idx="0"/>
            <a:endCxn id="100" idx="2"/>
          </p:cNvCxnSpPr>
          <p:nvPr/>
        </p:nvCxnSpPr>
        <p:spPr>
          <a:xfrm rot="10800000">
            <a:off x="4386075" y="3205225"/>
            <a:ext cx="0" cy="4992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5"/>
          <p:cNvCxnSpPr/>
          <p:nvPr/>
        </p:nvCxnSpPr>
        <p:spPr>
          <a:xfrm rot="10800000">
            <a:off x="5619525" y="3205225"/>
            <a:ext cx="0" cy="4992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5"/>
          <p:cNvCxnSpPr/>
          <p:nvPr/>
        </p:nvCxnSpPr>
        <p:spPr>
          <a:xfrm rot="10800000">
            <a:off x="2928175" y="3205225"/>
            <a:ext cx="0" cy="4992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4" name="Google Shape;104;p15"/>
          <p:cNvSpPr txBox="1"/>
          <p:nvPr/>
        </p:nvSpPr>
        <p:spPr>
          <a:xfrm>
            <a:off x="2303150" y="1722550"/>
            <a:ext cx="4344900" cy="1662300"/>
          </a:xfrm>
          <a:prstGeom prst="rect">
            <a:avLst/>
          </a:prstGeom>
          <a:solidFill>
            <a:srgbClr val="A89E9E">
              <a:alpha val="113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			 Load/store access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5"/>
          <p:cNvCxnSpPr/>
          <p:nvPr/>
        </p:nvCxnSpPr>
        <p:spPr>
          <a:xfrm>
            <a:off x="3167350" y="2320425"/>
            <a:ext cx="0" cy="44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5"/>
          <p:cNvCxnSpPr/>
          <p:nvPr/>
        </p:nvCxnSpPr>
        <p:spPr>
          <a:xfrm>
            <a:off x="5501550" y="2327325"/>
            <a:ext cx="0" cy="44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07" name="Google Shape;10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0824" y="1670451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6596350" y="2807713"/>
            <a:ext cx="212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NVM mapped directly to the user space</a:t>
            </a: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3043400" y="2761700"/>
            <a:ext cx="2637300" cy="400200"/>
          </a:xfrm>
          <a:prstGeom prst="rect">
            <a:avLst/>
          </a:prstGeom>
          <a:solidFill>
            <a:srgbClr val="CC0000">
              <a:alpha val="660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625" y="1434398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83325" y="1841200"/>
            <a:ext cx="683300" cy="6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/>
          <p:nvPr/>
        </p:nvSpPr>
        <p:spPr>
          <a:xfrm>
            <a:off x="2353726" y="2699725"/>
            <a:ext cx="548694" cy="280800"/>
          </a:xfrm>
          <a:prstGeom prst="irregularSeal1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5666800" y="1790250"/>
            <a:ext cx="201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safety bug </a:t>
            </a:r>
            <a:endParaRPr b="1" i="1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buffer overflow</a:t>
            </a:r>
            <a:endParaRPr b="1" i="1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544450" y="935200"/>
            <a:ext cx="8145900" cy="4992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Byte-addressability makes NVM data vulnerable to memory safety bugs in the application 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Other interesting insights in the paper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6" name="Google Shape;656;p42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How the spatial, temporal safety, and fault tolerance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techniques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works in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tandem?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How TENET leverages concurrency properties of PTM (ACID properties) for performance efficiency?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How TENET leverages RCU style grace period to guarantee a consistent recovery?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Array interface design for guaranteeing spatial and temporal safety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How can the TENET’s techniques be applied to the other PTM systems?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More evaluations and in-depth analysis on TENET’s design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7" name="Google Shape;657;p42"/>
          <p:cNvSpPr txBox="1"/>
          <p:nvPr>
            <p:ph idx="12" type="sldNum"/>
          </p:nvPr>
        </p:nvSpPr>
        <p:spPr>
          <a:xfrm>
            <a:off x="8472458" y="47798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8" name="Google Shape;65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8324" y="0"/>
            <a:ext cx="616201" cy="3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4" name="Google Shape;664;p43"/>
          <p:cNvSpPr txBox="1"/>
          <p:nvPr>
            <p:ph idx="12" type="sldNum"/>
          </p:nvPr>
        </p:nvSpPr>
        <p:spPr>
          <a:xfrm>
            <a:off x="8472458" y="47798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5" name="Google Shape;66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8324" y="0"/>
            <a:ext cx="616201" cy="3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43"/>
          <p:cNvSpPr/>
          <p:nvPr/>
        </p:nvSpPr>
        <p:spPr>
          <a:xfrm>
            <a:off x="1982350" y="4199675"/>
            <a:ext cx="4879200" cy="5025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300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i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7" name="Google Shape;667;p43"/>
          <p:cNvSpPr/>
          <p:nvPr/>
        </p:nvSpPr>
        <p:spPr>
          <a:xfrm>
            <a:off x="769500" y="921400"/>
            <a:ext cx="7231500" cy="4575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NVM is vulnerable to data corruption due to software bugs and media errors 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8" name="Google Shape;668;p43"/>
          <p:cNvSpPr txBox="1"/>
          <p:nvPr/>
        </p:nvSpPr>
        <p:spPr>
          <a:xfrm>
            <a:off x="250050" y="1466275"/>
            <a:ext cx="864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NVM is exposed to the user space thus it is vulnerable to spatial and temporal memory safety violations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9" name="Google Shape;669;p43"/>
          <p:cNvSpPr/>
          <p:nvPr/>
        </p:nvSpPr>
        <p:spPr>
          <a:xfrm>
            <a:off x="460700" y="1922525"/>
            <a:ext cx="8292300" cy="502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TENET a NVM programming framework to design memory safe and fault tolerant NVM data structures and applications 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0" name="Google Shape;670;p43"/>
          <p:cNvSpPr txBox="1"/>
          <p:nvPr/>
        </p:nvSpPr>
        <p:spPr>
          <a:xfrm>
            <a:off x="250050" y="2465750"/>
            <a:ext cx="8520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Spatial memory safety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→ Memory protection keys (MPK) + Canary bits validation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Temporal memory safety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→ Encoded pointer tag validation during dereference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TENET guarantees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fault tolerance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for NVM data against uncorrectable media errors (UME)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Replicates the NVM objects to the local SSD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TENET guarantees a robust memory protection and fault tolerance at a modest performance overhead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Hardware (Media) errors are a threat too!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472458" y="47798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8324" y="0"/>
            <a:ext cx="616201" cy="3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/>
          <p:nvPr/>
        </p:nvSpPr>
        <p:spPr>
          <a:xfrm>
            <a:off x="3160450" y="1870700"/>
            <a:ext cx="2348100" cy="470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4">
            <a:alphaModFix/>
          </a:blip>
          <a:srcRect b="0" l="21186" r="21083" t="0"/>
          <a:stretch/>
        </p:blipFill>
        <p:spPr>
          <a:xfrm rot="5400000">
            <a:off x="2794784" y="3554860"/>
            <a:ext cx="434950" cy="104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 rotWithShape="1">
          <a:blip r:embed="rId4">
            <a:alphaModFix/>
          </a:blip>
          <a:srcRect b="0" l="21186" r="21083" t="0"/>
          <a:stretch/>
        </p:blipFill>
        <p:spPr>
          <a:xfrm rot="5400000">
            <a:off x="4165934" y="3554860"/>
            <a:ext cx="434950" cy="104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 rotWithShape="1">
          <a:blip r:embed="rId4">
            <a:alphaModFix/>
          </a:blip>
          <a:srcRect b="0" l="21186" r="21083" t="0"/>
          <a:stretch/>
        </p:blipFill>
        <p:spPr>
          <a:xfrm rot="5400000">
            <a:off x="5537084" y="3554860"/>
            <a:ext cx="434950" cy="1043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/>
          <p:nvPr/>
        </p:nvSpPr>
        <p:spPr>
          <a:xfrm>
            <a:off x="2244675" y="3704425"/>
            <a:ext cx="4282800" cy="74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3101938" y="4406800"/>
            <a:ext cx="246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NVM Hardware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2533875" y="2770213"/>
            <a:ext cx="3704400" cy="435000"/>
          </a:xfrm>
          <a:prstGeom prst="rect">
            <a:avLst/>
          </a:prstGeom>
          <a:solidFill>
            <a:srgbClr val="E69138">
              <a:alpha val="24400"/>
            </a:srgbClr>
          </a:solidFill>
          <a:ln cap="flat" cmpd="sng" w="19050">
            <a:solidFill>
              <a:srgbClr val="E6913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mmap region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16"/>
          <p:cNvCxnSpPr>
            <a:stCxn id="126" idx="0"/>
            <a:endCxn id="128" idx="2"/>
          </p:cNvCxnSpPr>
          <p:nvPr/>
        </p:nvCxnSpPr>
        <p:spPr>
          <a:xfrm rot="10800000">
            <a:off x="4386075" y="3205225"/>
            <a:ext cx="0" cy="4992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6"/>
          <p:cNvCxnSpPr/>
          <p:nvPr/>
        </p:nvCxnSpPr>
        <p:spPr>
          <a:xfrm rot="10800000">
            <a:off x="5619525" y="3205225"/>
            <a:ext cx="0" cy="4992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6"/>
          <p:cNvCxnSpPr/>
          <p:nvPr/>
        </p:nvCxnSpPr>
        <p:spPr>
          <a:xfrm rot="10800000">
            <a:off x="2928175" y="3205225"/>
            <a:ext cx="0" cy="4992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2" name="Google Shape;132;p16"/>
          <p:cNvSpPr txBox="1"/>
          <p:nvPr/>
        </p:nvSpPr>
        <p:spPr>
          <a:xfrm>
            <a:off x="2303150" y="1722550"/>
            <a:ext cx="4344900" cy="1662300"/>
          </a:xfrm>
          <a:prstGeom prst="rect">
            <a:avLst/>
          </a:prstGeom>
          <a:solidFill>
            <a:srgbClr val="A89E9E">
              <a:alpha val="1131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			 Load/store access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" name="Google Shape;133;p16"/>
          <p:cNvCxnSpPr/>
          <p:nvPr/>
        </p:nvCxnSpPr>
        <p:spPr>
          <a:xfrm>
            <a:off x="3167350" y="2320425"/>
            <a:ext cx="0" cy="44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6"/>
          <p:cNvCxnSpPr/>
          <p:nvPr/>
        </p:nvCxnSpPr>
        <p:spPr>
          <a:xfrm>
            <a:off x="5501550" y="2327325"/>
            <a:ext cx="0" cy="44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5" name="Google Shape;135;p16"/>
          <p:cNvSpPr txBox="1"/>
          <p:nvPr/>
        </p:nvSpPr>
        <p:spPr>
          <a:xfrm>
            <a:off x="100050" y="2449663"/>
            <a:ext cx="212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NVM mapped directly to the user space</a:t>
            </a: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7525" y="952864"/>
            <a:ext cx="548675" cy="5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/>
          <p:nvPr/>
        </p:nvSpPr>
        <p:spPr>
          <a:xfrm>
            <a:off x="4572000" y="3762600"/>
            <a:ext cx="411912" cy="324324"/>
          </a:xfrm>
          <a:prstGeom prst="irregularSeal1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311700" y="870038"/>
            <a:ext cx="8686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NVM data is vulnerable to Media Errors </a:t>
            </a:r>
            <a:r>
              <a:rPr b="1" lang="en" sz="16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6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wear-out, power spikes, soft media faults etc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7770" y="3859005"/>
            <a:ext cx="411900" cy="4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6"/>
          <p:cNvSpPr/>
          <p:nvPr/>
        </p:nvSpPr>
        <p:spPr>
          <a:xfrm>
            <a:off x="2490650" y="2641250"/>
            <a:ext cx="411912" cy="324324"/>
          </a:xfrm>
          <a:prstGeom prst="irregularSeal1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3861800" y="2768025"/>
            <a:ext cx="1179900" cy="400200"/>
          </a:xfrm>
          <a:prstGeom prst="rect">
            <a:avLst/>
          </a:prstGeom>
          <a:solidFill>
            <a:srgbClr val="CC0000">
              <a:alpha val="660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5680700" y="2568925"/>
            <a:ext cx="33102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 errors corrupts the NVM data and the entire NVM page (data) is lost</a:t>
            </a:r>
            <a:endParaRPr b="1" i="1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3678550" y="3693100"/>
            <a:ext cx="1479900" cy="8376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Research problem that we tackle..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472458" y="47798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8324" y="0"/>
            <a:ext cx="616201" cy="3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/>
          <p:nvPr/>
        </p:nvSpPr>
        <p:spPr>
          <a:xfrm>
            <a:off x="1071450" y="1177963"/>
            <a:ext cx="7001100" cy="7713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detect memory safety bugs in the application and prevent it from corrupting the NVM data?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1071450" y="2285400"/>
            <a:ext cx="7001100" cy="572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prevent data loss due to the NVM media errors?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2753700" y="3455175"/>
            <a:ext cx="3636600" cy="572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TENET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Talk Outline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400"/>
              <a:buFont typeface="Times New Roman"/>
              <a:buChar char="●"/>
            </a:pPr>
            <a:r>
              <a:rPr b="1" lang="en" sz="240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NVM memory safety errors</a:t>
            </a:r>
            <a:endParaRPr b="1" sz="240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TENET Overview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TENET Design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Evaluation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8472458" y="47798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8324" y="0"/>
            <a:ext cx="616201" cy="3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Times New Roman"/>
                <a:ea typeface="Times New Roman"/>
                <a:cs typeface="Times New Roman"/>
                <a:sym typeface="Times New Roman"/>
              </a:rPr>
              <a:t>Background on types of memory safety violations </a:t>
            </a:r>
            <a:endParaRPr sz="19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9"/>
          <p:cNvSpPr txBox="1"/>
          <p:nvPr>
            <p:ph idx="12" type="sldNum"/>
          </p:nvPr>
        </p:nvSpPr>
        <p:spPr>
          <a:xfrm>
            <a:off x="8472458" y="47798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8324" y="0"/>
            <a:ext cx="616201" cy="324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19"/>
          <p:cNvGrpSpPr/>
          <p:nvPr/>
        </p:nvGrpSpPr>
        <p:grpSpPr>
          <a:xfrm>
            <a:off x="1265125" y="1012128"/>
            <a:ext cx="5957975" cy="572715"/>
            <a:chOff x="1593000" y="2322568"/>
            <a:chExt cx="5957975" cy="643500"/>
          </a:xfrm>
        </p:grpSpPr>
        <p:sp>
          <p:nvSpPr>
            <p:cNvPr id="170" name="Google Shape;170;p1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Memory Safety Violations </a:t>
              </a:r>
              <a:endParaRPr b="1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01</a:t>
              </a:r>
              <a:endParaRPr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400"/>
                <a:buFont typeface="Times New Roman"/>
                <a:buChar char="●"/>
              </a:pPr>
              <a:r>
                <a:rPr lang="en">
                  <a:solidFill>
                    <a:srgbClr val="A72A1E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Spatial Safety Violations </a:t>
              </a:r>
              <a:endParaRPr>
                <a:solidFill>
                  <a:srgbClr val="A72A1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400"/>
                <a:buFont typeface="Times New Roman"/>
                <a:buChar char="●"/>
              </a:pPr>
              <a:r>
                <a:rPr lang="en">
                  <a:solidFill>
                    <a:srgbClr val="A72A1E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Temporal Safety Violations </a:t>
              </a:r>
              <a:endParaRPr>
                <a:solidFill>
                  <a:srgbClr val="A72A1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77" name="Google Shape;177;p19"/>
          <p:cNvSpPr/>
          <p:nvPr/>
        </p:nvSpPr>
        <p:spPr>
          <a:xfrm>
            <a:off x="768500" y="3026125"/>
            <a:ext cx="1270500" cy="460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 (32 bytes)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663150" y="2547888"/>
            <a:ext cx="220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memcpy(</a:t>
            </a:r>
            <a:r>
              <a:rPr b="1"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buff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, src, </a:t>
            </a:r>
            <a:r>
              <a:rPr b="1"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523475" y="2948713"/>
            <a:ext cx="2303400" cy="615600"/>
          </a:xfrm>
          <a:prstGeom prst="rect">
            <a:avLst/>
          </a:prstGeom>
          <a:solidFill>
            <a:srgbClr val="CC0000">
              <a:alpha val="660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614250" y="1911975"/>
            <a:ext cx="263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Spatial Safety Violations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5168275" y="1860013"/>
            <a:ext cx="263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Temporal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 Safety Violations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2" name="Google Shape;182;p19"/>
          <p:cNvCxnSpPr/>
          <p:nvPr/>
        </p:nvCxnSpPr>
        <p:spPr>
          <a:xfrm>
            <a:off x="4620850" y="1807850"/>
            <a:ext cx="0" cy="3057300"/>
          </a:xfrm>
          <a:prstGeom prst="straightConnector1">
            <a:avLst/>
          </a:prstGeom>
          <a:noFill/>
          <a:ln cap="flat" cmpd="sng" w="19050">
            <a:solidFill>
              <a:srgbClr val="861F4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19"/>
          <p:cNvSpPr/>
          <p:nvPr/>
        </p:nvSpPr>
        <p:spPr>
          <a:xfrm>
            <a:off x="181025" y="4074025"/>
            <a:ext cx="4272000" cy="615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Spatial safety violations happens when applications access the memory </a:t>
            </a: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beyond the allocated range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1977" y="2486773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/>
          <p:nvPr/>
        </p:nvSpPr>
        <p:spPr>
          <a:xfrm>
            <a:off x="4919850" y="2686600"/>
            <a:ext cx="797700" cy="529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buff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4767250" y="3564325"/>
            <a:ext cx="137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Ptr = buff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4767238" y="3583588"/>
            <a:ext cx="1125600" cy="400200"/>
          </a:xfrm>
          <a:prstGeom prst="rect">
            <a:avLst/>
          </a:prstGeom>
          <a:solidFill>
            <a:srgbClr val="A89E9E">
              <a:alpha val="50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" name="Google Shape;188;p19"/>
          <p:cNvCxnSpPr>
            <a:stCxn id="187" idx="0"/>
            <a:endCxn id="185" idx="2"/>
          </p:cNvCxnSpPr>
          <p:nvPr/>
        </p:nvCxnSpPr>
        <p:spPr>
          <a:xfrm rot="10800000">
            <a:off x="5318638" y="3215788"/>
            <a:ext cx="11400" cy="36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9"/>
          <p:cNvCxnSpPr/>
          <p:nvPr/>
        </p:nvCxnSpPr>
        <p:spPr>
          <a:xfrm flipH="1" rot="10800000">
            <a:off x="5369100" y="3211975"/>
            <a:ext cx="1248600" cy="3408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id="190" name="Google Shape;190;p19"/>
          <p:cNvPicPr preferRelativeResize="0"/>
          <p:nvPr/>
        </p:nvPicPr>
        <p:blipFill rotWithShape="1">
          <a:blip r:embed="rId4">
            <a:alphaModFix/>
          </a:blip>
          <a:srcRect b="-13263" l="0" r="0" t="0"/>
          <a:stretch/>
        </p:blipFill>
        <p:spPr>
          <a:xfrm>
            <a:off x="5789050" y="3738823"/>
            <a:ext cx="293999" cy="33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19"/>
          <p:cNvCxnSpPr>
            <a:stCxn id="185" idx="3"/>
          </p:cNvCxnSpPr>
          <p:nvPr/>
        </p:nvCxnSpPr>
        <p:spPr>
          <a:xfrm>
            <a:off x="5717550" y="2951200"/>
            <a:ext cx="55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19"/>
          <p:cNvSpPr/>
          <p:nvPr/>
        </p:nvSpPr>
        <p:spPr>
          <a:xfrm>
            <a:off x="6269250" y="2686600"/>
            <a:ext cx="797700" cy="5292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buff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3" name="Google Shape;193;p19"/>
          <p:cNvCxnSpPr>
            <a:stCxn id="192" idx="3"/>
          </p:cNvCxnSpPr>
          <p:nvPr/>
        </p:nvCxnSpPr>
        <p:spPr>
          <a:xfrm>
            <a:off x="7066950" y="2951200"/>
            <a:ext cx="55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19"/>
          <p:cNvSpPr/>
          <p:nvPr/>
        </p:nvSpPr>
        <p:spPr>
          <a:xfrm>
            <a:off x="7618650" y="2686600"/>
            <a:ext cx="797700" cy="529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buff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5" name="Google Shape;195;p19"/>
          <p:cNvCxnSpPr>
            <a:stCxn id="187" idx="3"/>
            <a:endCxn id="194" idx="2"/>
          </p:cNvCxnSpPr>
          <p:nvPr/>
        </p:nvCxnSpPr>
        <p:spPr>
          <a:xfrm flipH="1" rot="10800000">
            <a:off x="5892838" y="3215788"/>
            <a:ext cx="2124600" cy="567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96" name="Google Shape;196;p19"/>
          <p:cNvSpPr txBox="1"/>
          <p:nvPr/>
        </p:nvSpPr>
        <p:spPr>
          <a:xfrm rot="-958020">
            <a:off x="6050359" y="3152125"/>
            <a:ext cx="1967402" cy="3540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use-after-realloc</a:t>
            </a:r>
            <a:endParaRPr b="1" sz="11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 rot="-957682">
            <a:off x="5272167" y="3127262"/>
            <a:ext cx="1035314" cy="3540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use-after-free</a:t>
            </a:r>
            <a:endParaRPr b="1" sz="11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4667800" y="2325175"/>
            <a:ext cx="11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(1)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Alloc                   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6254400" y="2325175"/>
            <a:ext cx="8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(2) Free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7618650" y="2325175"/>
            <a:ext cx="13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(3) Realloc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1619525" y="3580375"/>
            <a:ext cx="154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lang="en" sz="16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uffer overflow</a:t>
            </a:r>
            <a:endParaRPr b="1" sz="16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4686750" y="4074025"/>
            <a:ext cx="4272000" cy="615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Temporal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safety violations happens when applications access the memory </a:t>
            </a:r>
            <a:r>
              <a:rPr b="1" i="1" lang="en">
                <a:latin typeface="Times New Roman"/>
                <a:ea typeface="Times New Roman"/>
                <a:cs typeface="Times New Roman"/>
                <a:sym typeface="Times New Roman"/>
              </a:rPr>
              <a:t>using dangling pointers  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6437" y="3454600"/>
            <a:ext cx="529201" cy="5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Times New Roman"/>
                <a:ea typeface="Times New Roman"/>
                <a:cs typeface="Times New Roman"/>
                <a:sym typeface="Times New Roman"/>
              </a:rPr>
              <a:t>Background on types of </a:t>
            </a:r>
            <a:r>
              <a:rPr b="1" lang="en" sz="2520">
                <a:latin typeface="Times New Roman"/>
                <a:ea typeface="Times New Roman"/>
                <a:cs typeface="Times New Roman"/>
                <a:sym typeface="Times New Roman"/>
              </a:rPr>
              <a:t>Media</a:t>
            </a:r>
            <a:r>
              <a:rPr b="1" lang="en" sz="2520">
                <a:latin typeface="Times New Roman"/>
                <a:ea typeface="Times New Roman"/>
                <a:cs typeface="Times New Roman"/>
                <a:sym typeface="Times New Roman"/>
              </a:rPr>
              <a:t> Errors </a:t>
            </a:r>
            <a:endParaRPr b="1" sz="2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0"/>
          <p:cNvSpPr txBox="1"/>
          <p:nvPr>
            <p:ph idx="12" type="sldNum"/>
          </p:nvPr>
        </p:nvSpPr>
        <p:spPr>
          <a:xfrm>
            <a:off x="8472458" y="47798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0" name="Google Shape;2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8324" y="0"/>
            <a:ext cx="616201" cy="324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20"/>
          <p:cNvGrpSpPr/>
          <p:nvPr/>
        </p:nvGrpSpPr>
        <p:grpSpPr>
          <a:xfrm>
            <a:off x="1235100" y="1077907"/>
            <a:ext cx="5957975" cy="641634"/>
            <a:chOff x="1593000" y="2322568"/>
            <a:chExt cx="5957975" cy="643500"/>
          </a:xfrm>
        </p:grpSpPr>
        <p:sp>
          <p:nvSpPr>
            <p:cNvPr id="212" name="Google Shape;212;p2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NVM Media</a:t>
              </a:r>
              <a:r>
                <a:rPr b="1" lang="en" sz="16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Errors </a:t>
              </a:r>
              <a:endParaRPr b="1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02</a:t>
              </a:r>
              <a:endParaRPr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400"/>
                <a:buFont typeface="Times New Roman"/>
                <a:buChar char="●"/>
              </a:pPr>
              <a:r>
                <a:rPr lang="en">
                  <a:solidFill>
                    <a:srgbClr val="A72A1E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Correctable</a:t>
              </a:r>
              <a:r>
                <a:rPr lang="en">
                  <a:solidFill>
                    <a:srgbClr val="A72A1E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Media Errors </a:t>
              </a:r>
              <a:endParaRPr>
                <a:solidFill>
                  <a:srgbClr val="A72A1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1400"/>
                <a:buFont typeface="Times New Roman"/>
                <a:buChar char="●"/>
              </a:pPr>
              <a:r>
                <a:rPr b="1" lang="en">
                  <a:solidFill>
                    <a:srgbClr val="A72A1E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Unc</a:t>
              </a:r>
              <a:r>
                <a:rPr b="1" lang="en">
                  <a:solidFill>
                    <a:srgbClr val="A72A1E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orrectable Media Errors </a:t>
              </a:r>
              <a:endParaRPr b="1">
                <a:solidFill>
                  <a:srgbClr val="A72A1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19" name="Google Shape;219;p20"/>
          <p:cNvSpPr txBox="1"/>
          <p:nvPr/>
        </p:nvSpPr>
        <p:spPr>
          <a:xfrm>
            <a:off x="244300" y="2042750"/>
            <a:ext cx="86856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NVM has high Random Bit Error Rate (RBER) ~= NAND flash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Uncorrectable media errors (UME) are detected by the hardware ECC but can not be corrected </a:t>
            </a:r>
            <a:endParaRPr b="1" sz="15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UME can happen at random offset and the OS kernel offlines the corrupted NVM page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is responsible for fixing the corrupted NVM page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0"/>
          <p:cNvSpPr/>
          <p:nvPr/>
        </p:nvSpPr>
        <p:spPr>
          <a:xfrm>
            <a:off x="903925" y="3590300"/>
            <a:ext cx="7001100" cy="771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are required to maintain a backup of NVM data to rollback the affected NVM page to prevent data loss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88">
                <a:latin typeface="Times New Roman"/>
                <a:ea typeface="Times New Roman"/>
                <a:cs typeface="Times New Roman"/>
                <a:sym typeface="Times New Roman"/>
              </a:rPr>
              <a:t>Summary of prior Persistent Transactional Memory (PTM) works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21"/>
          <p:cNvSpPr txBox="1"/>
          <p:nvPr>
            <p:ph idx="12" type="sldNum"/>
          </p:nvPr>
        </p:nvSpPr>
        <p:spPr>
          <a:xfrm>
            <a:off x="8472458" y="477983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27" name="Google Shape;227;p21"/>
          <p:cNvGraphicFramePr/>
          <p:nvPr/>
        </p:nvGraphicFramePr>
        <p:xfrm>
          <a:off x="1517688" y="99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{48EA650A-332B-4DFB-8B7C-AE5FF87FC622}</a:tableStyleId>
              </a:tblPr>
              <a:tblGrid>
                <a:gridCol w="1140325"/>
                <a:gridCol w="1004625"/>
                <a:gridCol w="729200"/>
                <a:gridCol w="727300"/>
                <a:gridCol w="747300"/>
                <a:gridCol w="911975"/>
                <a:gridCol w="847900"/>
              </a:tblGrid>
              <a:tr h="62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PTM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Baseline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PTM*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Spatial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Safety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Temporal Safety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Fault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Tolerance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Performance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Overhead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NVM Cost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Overhead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Libpmemobj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libpmemobj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SafePM </a:t>
                      </a: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[Eurosys-22]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libpmemobj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Pangolin </a:t>
                      </a: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[ATC-19]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libpmemobj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67%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Moderate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28" name="Google Shape;2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650" y="1704275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650" y="2866825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475" y="2255533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300" y="226490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350" y="2866825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1"/>
          <p:cNvSpPr/>
          <p:nvPr/>
        </p:nvSpPr>
        <p:spPr>
          <a:xfrm>
            <a:off x="889950" y="3618450"/>
            <a:ext cx="7364100" cy="6630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Times New Roman"/>
                <a:ea typeface="Times New Roman"/>
                <a:cs typeface="Times New Roman"/>
                <a:sym typeface="Times New Roman"/>
              </a:rPr>
              <a:t>Guaranteeing memory safety and fault tolerance at a lower performance overhead and cost is a very challenging problem </a:t>
            </a:r>
            <a:endParaRPr i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>
            <a:off x="7329150" y="4496225"/>
            <a:ext cx="181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Times New Roman"/>
                <a:ea typeface="Times New Roman"/>
                <a:cs typeface="Times New Roman"/>
                <a:sym typeface="Times New Roman"/>
              </a:rPr>
              <a:t>*Performance overhead reported for hash table </a:t>
            </a:r>
            <a:endParaRPr b="1" sz="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latin typeface="Times New Roman"/>
                <a:ea typeface="Times New Roman"/>
                <a:cs typeface="Times New Roman"/>
                <a:sym typeface="Times New Roman"/>
              </a:rPr>
              <a:t>*Pangolin’s overhead is directly referenced from the paper </a:t>
            </a:r>
            <a:endParaRPr b="1" sz="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5" name="Google Shape;2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0400" y="1783080"/>
            <a:ext cx="273500" cy="27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525" y="1764318"/>
            <a:ext cx="273500" cy="27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525" y="2866818"/>
            <a:ext cx="273500" cy="27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6650" y="2345580"/>
            <a:ext cx="273500" cy="27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