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1"/>
  </p:sldMasterIdLst>
  <p:notesMasterIdLst>
    <p:notesMasterId r:id="rId34"/>
  </p:notesMasterIdLst>
  <p:handoutMasterIdLst>
    <p:handoutMasterId r:id="rId35"/>
  </p:handoutMasterIdLst>
  <p:sldIdLst>
    <p:sldId id="690" r:id="rId2"/>
    <p:sldId id="750" r:id="rId3"/>
    <p:sldId id="423" r:id="rId4"/>
    <p:sldId id="729" r:id="rId5"/>
    <p:sldId id="780" r:id="rId6"/>
    <p:sldId id="785" r:id="rId7"/>
    <p:sldId id="759" r:id="rId8"/>
    <p:sldId id="786" r:id="rId9"/>
    <p:sldId id="721" r:id="rId10"/>
    <p:sldId id="761" r:id="rId11"/>
    <p:sldId id="762" r:id="rId12"/>
    <p:sldId id="753" r:id="rId13"/>
    <p:sldId id="724" r:id="rId14"/>
    <p:sldId id="767" r:id="rId15"/>
    <p:sldId id="787" r:id="rId16"/>
    <p:sldId id="788" r:id="rId17"/>
    <p:sldId id="773" r:id="rId18"/>
    <p:sldId id="768" r:id="rId19"/>
    <p:sldId id="774" r:id="rId20"/>
    <p:sldId id="784" r:id="rId21"/>
    <p:sldId id="783" r:id="rId22"/>
    <p:sldId id="778" r:id="rId23"/>
    <p:sldId id="711" r:id="rId24"/>
    <p:sldId id="781" r:id="rId25"/>
    <p:sldId id="718" r:id="rId26"/>
    <p:sldId id="758" r:id="rId27"/>
    <p:sldId id="782" r:id="rId28"/>
    <p:sldId id="728" r:id="rId29"/>
    <p:sldId id="800" r:id="rId30"/>
    <p:sldId id="801" r:id="rId31"/>
    <p:sldId id="772" r:id="rId32"/>
    <p:sldId id="7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4D5D8658-230F-644E-B0B3-15D7E49F966D}">
          <p14:sldIdLst>
            <p14:sldId id="690"/>
          </p14:sldIdLst>
        </p14:section>
        <p14:section name="Backgroud and Motivation" id="{55CEBC3A-B192-7148-A80D-0AEEB8E4D74D}">
          <p14:sldIdLst>
            <p14:sldId id="750"/>
            <p14:sldId id="423"/>
            <p14:sldId id="729"/>
            <p14:sldId id="780"/>
            <p14:sldId id="785"/>
            <p14:sldId id="759"/>
            <p14:sldId id="786"/>
          </p14:sldIdLst>
        </p14:section>
        <p14:section name="ReplayCache" id="{14454AE1-B913-3D42-AFC7-775FA393F476}">
          <p14:sldIdLst>
            <p14:sldId id="721"/>
            <p14:sldId id="761"/>
            <p14:sldId id="762"/>
            <p14:sldId id="753"/>
            <p14:sldId id="724"/>
            <p14:sldId id="767"/>
            <p14:sldId id="787"/>
            <p14:sldId id="788"/>
            <p14:sldId id="773"/>
            <p14:sldId id="768"/>
            <p14:sldId id="774"/>
            <p14:sldId id="784"/>
            <p14:sldId id="783"/>
            <p14:sldId id="778"/>
          </p14:sldIdLst>
        </p14:section>
        <p14:section name="Evaluation" id="{0EF15BEC-4BEF-E546-8C5F-81DA62F01A7B}">
          <p14:sldIdLst>
            <p14:sldId id="711"/>
            <p14:sldId id="781"/>
            <p14:sldId id="718"/>
            <p14:sldId id="758"/>
            <p14:sldId id="782"/>
            <p14:sldId id="728"/>
            <p14:sldId id="800"/>
          </p14:sldIdLst>
        </p14:section>
        <p14:section name="Backup Slides" id="{D09BC60F-FCF4-A747-8357-BEA019E6B50A}">
          <p14:sldIdLst>
            <p14:sldId id="801"/>
            <p14:sldId id="772"/>
            <p14:sldId id="7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i, Jongouk" initials="CJ" lastIdx="3" clrIdx="0">
    <p:extLst>
      <p:ext uri="{19B8F6BF-5375-455C-9EA6-DF929625EA0E}">
        <p15:presenceInfo xmlns:p15="http://schemas.microsoft.com/office/powerpoint/2012/main" userId="S::choi658@purdue.edu::7fa495b1-c84b-41c6-8931-593952714d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A9F"/>
    <a:srgbClr val="608A32"/>
    <a:srgbClr val="567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autoAdjust="0"/>
    <p:restoredTop sz="59980" autoAdjust="0"/>
  </p:normalViewPr>
  <p:slideViewPr>
    <p:cSldViewPr snapToGrid="0" snapToObjects="1" showGuides="1">
      <p:cViewPr varScale="1">
        <p:scale>
          <a:sx n="105" d="100"/>
          <a:sy n="105" d="100"/>
        </p:scale>
        <p:origin x="2760" y="176"/>
      </p:cViewPr>
      <p:guideLst>
        <p:guide orient="horz" pos="2160"/>
        <p:guide pos="384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notesViewPr>
    <p:cSldViewPr snapToGrid="0" snapToObjects="1" showGuides="1">
      <p:cViewPr varScale="1">
        <p:scale>
          <a:sx n="121" d="100"/>
          <a:sy n="121" d="100"/>
        </p:scale>
        <p:origin x="4096" y="1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10/4/21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dirty="0"/>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10/4/21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dirty="0"/>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charset="0"/>
                <a:ea typeface="+mn-ea"/>
                <a:cs typeface="+mn-cs"/>
              </a:rPr>
              <a:t>Hello, this is Jianping Zeng from Purdue. Today, I am going to present the paper--</a:t>
            </a:r>
            <a:r>
              <a:rPr lang="en-US" sz="1200" b="0" i="0" kern="1200" baseline="0" dirty="0" err="1">
                <a:solidFill>
                  <a:schemeClr val="tx1"/>
                </a:solidFill>
                <a:effectLst/>
                <a:latin typeface="Arial" charset="0"/>
                <a:ea typeface="+mn-ea"/>
                <a:cs typeface="+mn-cs"/>
              </a:rPr>
              <a:t>ReplayCache</a:t>
            </a:r>
            <a:r>
              <a:rPr lang="en-US" sz="1200" b="0" i="0" kern="1200" baseline="0" dirty="0">
                <a:solidFill>
                  <a:schemeClr val="tx1"/>
                </a:solidFill>
                <a:effectLst/>
                <a:latin typeface="Arial" charset="0"/>
                <a:ea typeface="+mn-ea"/>
                <a:cs typeface="+mn-cs"/>
              </a:rPr>
              <a:t>: Enabling Caches for Energy Harvesting Systems.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1</a:t>
            </a:fld>
            <a:endParaRPr lang="zh-CN" altLang="en-US"/>
          </a:p>
        </p:txBody>
      </p:sp>
    </p:spTree>
    <p:extLst>
      <p:ext uri="{BB962C8B-B14F-4D97-AF65-F5344CB8AC3E}">
        <p14:creationId xmlns:p14="http://schemas.microsoft.com/office/powerpoint/2010/main" val="236137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We assume the store and load access the same memory location as left figure shows.</a:t>
            </a:r>
          </a:p>
          <a:p>
            <a:r>
              <a:rPr lang="en-US" dirty="0"/>
              <a:t>[click]</a:t>
            </a:r>
          </a:p>
          <a:p>
            <a:r>
              <a:rPr lang="en-US" dirty="0"/>
              <a:t>When power is on, processor is executing the store instruction and writes its data to the cache (we assume a cache hit here). </a:t>
            </a:r>
          </a:p>
          <a:p>
            <a:r>
              <a:rPr lang="en-US" dirty="0"/>
              <a:t>[click]</a:t>
            </a:r>
          </a:p>
          <a:p>
            <a:r>
              <a:rPr lang="en-US" dirty="0"/>
              <a:t>Then processor continues executing following load.</a:t>
            </a:r>
          </a:p>
          <a:p>
            <a:r>
              <a:rPr lang="en-US" dirty="0"/>
              <a:t>[click]</a:t>
            </a:r>
          </a:p>
          <a:p>
            <a:r>
              <a:rPr lang="en-US" dirty="0"/>
              <a:t>When a power failure happens at that load, RF content is JIT checkpointed into NVFF. [click] then all data in RF and Cache are lost when power is off.</a:t>
            </a:r>
          </a:p>
          <a:p>
            <a:endParaRPr lang="en-US" dirty="0"/>
          </a:p>
          <a:p>
            <a:r>
              <a:rPr lang="en-US" dirty="0"/>
              <a:t>[click]</a:t>
            </a:r>
          </a:p>
          <a:p>
            <a:r>
              <a:rPr lang="en-US" dirty="0"/>
              <a:t>When power comes back, [click] RF content is restored from NVFF, [click] here, register r2 and r3 are restored, [click] T</a:t>
            </a:r>
            <a:r>
              <a:rPr lang="en-US" sz="1200" b="0" i="0" u="none" strike="noStrike" kern="1200" dirty="0">
                <a:solidFill>
                  <a:schemeClr val="tx1"/>
                </a:solidFill>
                <a:effectLst/>
                <a:latin typeface="+mn-lt"/>
                <a:ea typeface="+mn-ea"/>
                <a:cs typeface="+mn-cs"/>
              </a:rPr>
              <a:t>hen NVP resumes at the power failure point for executing that load</a:t>
            </a:r>
            <a:r>
              <a:rPr lang="en-US" dirty="0"/>
              <a:t>. But, this time, [click] processor gets an old data instead of the new data just written by store.</a:t>
            </a:r>
          </a:p>
          <a:p>
            <a:endParaRPr lang="en-US" dirty="0"/>
          </a:p>
          <a:p>
            <a:r>
              <a:rPr lang="en-US" dirty="0"/>
              <a:t>[click]</a:t>
            </a:r>
          </a:p>
          <a:p>
            <a:r>
              <a:rPr lang="en-US" dirty="0"/>
              <a:t>Thus, causing crash consistency issue.</a:t>
            </a:r>
          </a:p>
          <a:p>
            <a:endParaRPr lang="en-US" dirty="0"/>
          </a:p>
          <a:p>
            <a:r>
              <a:rPr lang="en-US" dirty="0"/>
              <a:t>[click]</a:t>
            </a:r>
          </a:p>
          <a:p>
            <a:r>
              <a:rPr lang="en-US" dirty="0"/>
              <a:t>We clearly see the crash consistency issue is caused by that </a:t>
            </a:r>
            <a:r>
              <a:rPr lang="en-US" dirty="0" err="1"/>
              <a:t>unpersisted</a:t>
            </a:r>
            <a:r>
              <a:rPr lang="en-US" dirty="0"/>
              <a:t> store left behind the power failure.</a:t>
            </a:r>
          </a:p>
          <a:p>
            <a:r>
              <a:rPr lang="en-US" dirty="0"/>
              <a:t>[click]</a:t>
            </a:r>
          </a:p>
        </p:txBody>
      </p:sp>
      <p:sp>
        <p:nvSpPr>
          <p:cNvPr id="4" name="Slide Number Placeholder 3"/>
          <p:cNvSpPr>
            <a:spLocks noGrp="1"/>
          </p:cNvSpPr>
          <p:nvPr>
            <p:ph type="sldNum" sz="quarter" idx="5"/>
          </p:nvPr>
        </p:nvSpPr>
        <p:spPr/>
        <p:txBody>
          <a:bodyPr/>
          <a:lstStyle/>
          <a:p>
            <a:fld id="{9E420758-0572-0948-BC66-823DA4FB7C08}" type="slidenum">
              <a:rPr lang="en-US" smtClean="0"/>
              <a:t>10</a:t>
            </a:fld>
            <a:endParaRPr lang="en-US" dirty="0"/>
          </a:p>
        </p:txBody>
      </p:sp>
    </p:spTree>
    <p:extLst>
      <p:ext uri="{BB962C8B-B14F-4D97-AF65-F5344CB8AC3E}">
        <p14:creationId xmlns:p14="http://schemas.microsoft.com/office/powerpoint/2010/main" val="26571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deal with </a:t>
            </a:r>
            <a:r>
              <a:rPr lang="en-US" dirty="0" err="1"/>
              <a:t>unpersisted</a:t>
            </a:r>
            <a:r>
              <a:rPr lang="en-US" dirty="0"/>
              <a:t> stores, </a:t>
            </a:r>
            <a:r>
              <a:rPr lang="en-US" sz="1200" b="0" i="0" u="none" strike="noStrike" kern="1200" dirty="0">
                <a:solidFill>
                  <a:schemeClr val="tx1"/>
                </a:solidFill>
                <a:effectLst/>
                <a:latin typeface="+mn-lt"/>
                <a:ea typeface="+mn-ea"/>
                <a:cs typeface="+mn-cs"/>
              </a:rPr>
              <a:t>we propose to replay those stores before resuming the power-interrupted program from the failure point. </a:t>
            </a:r>
            <a:r>
              <a:rPr lang="en-US" dirty="0"/>
              <a:t>Let’s see how it works!</a:t>
            </a:r>
          </a:p>
          <a:p>
            <a:endParaRPr lang="en-US" dirty="0"/>
          </a:p>
          <a:p>
            <a:r>
              <a:rPr lang="en-US" dirty="0"/>
              <a:t>[click] </a:t>
            </a:r>
          </a:p>
          <a:p>
            <a:r>
              <a:rPr lang="en-US" dirty="0"/>
              <a:t>In the slide, figures show the recovery status after power failure happens.</a:t>
            </a:r>
          </a:p>
          <a:p>
            <a:endParaRPr lang="en-US" dirty="0"/>
          </a:p>
          <a:p>
            <a:r>
              <a:rPr lang="en-US" dirty="0"/>
              <a:t>[click] When power comes back, [click] RF data is restored from NVFF.</a:t>
            </a:r>
          </a:p>
          <a:p>
            <a:r>
              <a:rPr lang="en-US" dirty="0"/>
              <a:t>[click] Then all registers are restored with checkpointed values, here register r2 and r3 are restored.</a:t>
            </a:r>
          </a:p>
          <a:p>
            <a:r>
              <a:rPr lang="en-US" dirty="0"/>
              <a:t>[click] Then processor replays that problematic store instruction again with recovered register r2 and r3 and [click] writes its data directly to NVM this time. Here, store data is persisted in NVM.</a:t>
            </a:r>
          </a:p>
          <a:p>
            <a:r>
              <a:rPr lang="en-US" dirty="0"/>
              <a:t>[click] </a:t>
            </a:r>
            <a:r>
              <a:rPr lang="en-US" sz="1200" b="0" i="0" u="none" strike="noStrike" kern="1200" dirty="0">
                <a:solidFill>
                  <a:schemeClr val="tx1"/>
                </a:solidFill>
                <a:effectLst/>
                <a:latin typeface="+mn-lt"/>
                <a:ea typeface="+mn-ea"/>
                <a:cs typeface="+mn-cs"/>
              </a:rPr>
              <a:t>processor then resumes at the power failure point to execute that load instruction [click] by loading the new data.</a:t>
            </a:r>
            <a:endParaRPr lang="en-US" dirty="0"/>
          </a:p>
          <a:p>
            <a:r>
              <a:rPr lang="en-US" dirty="0"/>
              <a:t>[click] As a result, we correctly recover the program status.</a:t>
            </a:r>
          </a:p>
          <a:p>
            <a:endParaRPr lang="en-US" dirty="0"/>
          </a:p>
          <a:p>
            <a:r>
              <a:rPr lang="en-US" sz="1200" b="0" i="0" u="none" strike="noStrike" kern="1200" dirty="0">
                <a:solidFill>
                  <a:schemeClr val="tx1"/>
                </a:solidFill>
                <a:effectLst/>
                <a:latin typeface="+mn-lt"/>
                <a:ea typeface="+mn-ea"/>
                <a:cs typeface="+mn-cs"/>
              </a:rPr>
              <a:t>in this way, replaying </a:t>
            </a:r>
            <a:r>
              <a:rPr lang="en-US" sz="1200" b="0" i="0" u="none" strike="noStrike" kern="1200" dirty="0" err="1">
                <a:solidFill>
                  <a:schemeClr val="tx1"/>
                </a:solidFill>
                <a:effectLst/>
                <a:latin typeface="+mn-lt"/>
                <a:ea typeface="+mn-ea"/>
                <a:cs typeface="+mn-cs"/>
              </a:rPr>
              <a:t>unpersisted</a:t>
            </a:r>
            <a:r>
              <a:rPr lang="en-US" sz="1200" b="0" i="0" u="none" strike="noStrike" kern="1200" dirty="0">
                <a:solidFill>
                  <a:schemeClr val="tx1"/>
                </a:solidFill>
                <a:effectLst/>
                <a:latin typeface="+mn-lt"/>
                <a:ea typeface="+mn-ea"/>
                <a:cs typeface="+mn-cs"/>
              </a:rPr>
              <a:t> stores can achieve crash consistency for volatile cache, but it is not always possible; let's see the reason [click]</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11</a:t>
            </a:fld>
            <a:endParaRPr lang="en-US" dirty="0"/>
          </a:p>
        </p:txBody>
      </p:sp>
    </p:spTree>
    <p:extLst>
      <p:ext uri="{BB962C8B-B14F-4D97-AF65-F5344CB8AC3E}">
        <p14:creationId xmlns:p14="http://schemas.microsoft.com/office/powerpoint/2010/main" val="972674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compiler never expects replaying stores, </a:t>
            </a:r>
            <a:r>
              <a:rPr lang="en-US" sz="1200" b="0" i="0" u="none" strike="noStrike" kern="1200" dirty="0">
                <a:solidFill>
                  <a:schemeClr val="tx1"/>
                </a:solidFill>
                <a:effectLst/>
                <a:latin typeface="+mn-lt"/>
                <a:ea typeface="+mn-ea"/>
                <a:cs typeface="+mn-cs"/>
              </a:rPr>
              <a:t> its operand is likely to be reused as with register r1 in this example.</a:t>
            </a:r>
          </a:p>
          <a:p>
            <a:endParaRPr lang="en-US" dirty="0"/>
          </a:p>
          <a:p>
            <a:r>
              <a:rPr lang="en-US" dirty="0"/>
              <a:t>[click]</a:t>
            </a:r>
          </a:p>
          <a:p>
            <a:r>
              <a:rPr lang="en-US" dirty="0"/>
              <a:t>Because of the Write-after-read (WAR)-dependence on register r1, [click] when a power failure happens, [click] replaying store will write the value to a wrong memory location.</a:t>
            </a:r>
          </a:p>
          <a:p>
            <a:endParaRPr lang="en-US" dirty="0"/>
          </a:p>
          <a:p>
            <a:r>
              <a:rPr lang="en-US" dirty="0"/>
              <a:t>To guarantee correctly program recovery, we propose a program property---store integrity that register operands of stores must be ensured to be not overwritten by following definitions. In other words, </a:t>
            </a:r>
            <a:r>
              <a:rPr lang="en-US" sz="1200" b="0" i="0" u="none" strike="noStrike" kern="1200" dirty="0">
                <a:solidFill>
                  <a:schemeClr val="tx1"/>
                </a:solidFill>
                <a:effectLst/>
                <a:latin typeface="+mn-lt"/>
                <a:ea typeface="+mn-ea"/>
                <a:cs typeface="+mn-cs"/>
              </a:rPr>
              <a:t>there should not be WAR dependence on store registers.</a:t>
            </a:r>
          </a:p>
          <a:p>
            <a:endParaRPr lang="en-US" dirty="0"/>
          </a:p>
          <a:p>
            <a:r>
              <a:rPr lang="en-US" dirty="0"/>
              <a:t>[click]</a:t>
            </a:r>
          </a:p>
          <a:p>
            <a:r>
              <a:rPr lang="en-US" dirty="0"/>
              <a:t>To eliminate WAR-dependence on store registers, we can leverage register renaming to [click] replace the r1 by r3 for the load. In this way, we can recover program status by re-executing stores.</a:t>
            </a:r>
          </a:p>
        </p:txBody>
      </p:sp>
      <p:sp>
        <p:nvSpPr>
          <p:cNvPr id="4" name="Slide Number Placeholder 3"/>
          <p:cNvSpPr>
            <a:spLocks noGrp="1"/>
          </p:cNvSpPr>
          <p:nvPr>
            <p:ph type="sldNum" sz="quarter" idx="5"/>
          </p:nvPr>
        </p:nvSpPr>
        <p:spPr/>
        <p:txBody>
          <a:bodyPr/>
          <a:lstStyle/>
          <a:p>
            <a:fld id="{9E420758-0572-0948-BC66-823DA4FB7C08}" type="slidenum">
              <a:rPr lang="en-US" smtClean="0"/>
              <a:t>12</a:t>
            </a:fld>
            <a:endParaRPr lang="en-US" dirty="0"/>
          </a:p>
        </p:txBody>
      </p:sp>
    </p:spTree>
    <p:extLst>
      <p:ext uri="{BB962C8B-B14F-4D97-AF65-F5344CB8AC3E}">
        <p14:creationId xmlns:p14="http://schemas.microsoft.com/office/powerpoint/2010/main" val="94567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however it is challenging to achieve store integrity for every single store of program due to</a:t>
            </a:r>
            <a:r>
              <a:rPr lang="en-US" dirty="0"/>
              <a:t> limited number of registers in the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assume only 4 registers in the architecture, what if we have the second store using register r3.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have a WAR-dependence again on register r3, which prevents correct replay of the second store.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might want to rename r3 defined by load to another register, e.g., r4. However, [click] it is impossible to perform register renaming because we are out of registers.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that in mind, we propose region level store integrity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13</a:t>
            </a:fld>
            <a:endParaRPr lang="en-US" dirty="0"/>
          </a:p>
        </p:txBody>
      </p:sp>
    </p:spTree>
    <p:extLst>
      <p:ext uri="{BB962C8B-B14F-4D97-AF65-F5344CB8AC3E}">
        <p14:creationId xmlns:p14="http://schemas.microsoft.com/office/powerpoint/2010/main" val="189176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compiler partitions the program into a series of special regions. [click] The beauty of this approach is each region has freedom to reuse all registers.</a:t>
            </a:r>
          </a:p>
          <a:p>
            <a:r>
              <a:rPr lang="en-US" dirty="0"/>
              <a:t>Therefore, [click] we can use r0 to breakdown the WAR dependence on register r3 for second region.</a:t>
            </a:r>
          </a:p>
          <a:p>
            <a:endParaRPr lang="en-US" dirty="0"/>
          </a:p>
          <a:p>
            <a:r>
              <a:rPr lang="en-US" dirty="0"/>
              <a:t>But [click] the WAR-dependence on register r0 still happens for the first region, which will corrupt the replay of store. [click] Therefore we need to provide region level store persistence,  meaning that all stores must be persisted in the NVM by the end of each region. In doing so, it is safe to overwrite the register r0 across the regions.</a:t>
            </a:r>
          </a:p>
        </p:txBody>
      </p:sp>
      <p:sp>
        <p:nvSpPr>
          <p:cNvPr id="4" name="Slide Number Placeholder 3"/>
          <p:cNvSpPr>
            <a:spLocks noGrp="1"/>
          </p:cNvSpPr>
          <p:nvPr>
            <p:ph type="sldNum" sz="quarter" idx="5"/>
          </p:nvPr>
        </p:nvSpPr>
        <p:spPr/>
        <p:txBody>
          <a:bodyPr/>
          <a:lstStyle/>
          <a:p>
            <a:fld id="{9E420758-0572-0948-BC66-823DA4FB7C08}" type="slidenum">
              <a:rPr lang="en-US" smtClean="0"/>
              <a:t>14</a:t>
            </a:fld>
            <a:endParaRPr lang="en-US" dirty="0"/>
          </a:p>
        </p:txBody>
      </p:sp>
    </p:spTree>
    <p:extLst>
      <p:ext uri="{BB962C8B-B14F-4D97-AF65-F5344CB8AC3E}">
        <p14:creationId xmlns:p14="http://schemas.microsoft.com/office/powerpoint/2010/main" val="3909916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realize region-level store persistence, by inserting CLWB instruction after each store so that its writeback can be done asynchronously.</a:t>
            </a:r>
          </a:p>
          <a:p>
            <a:endParaRPr lang="en-US" dirty="0"/>
          </a:p>
          <a:p>
            <a:r>
              <a:rPr lang="en-US" dirty="0"/>
              <a:t>[click] Processor starts to write first store to cache and  [click] writes it back asynchronously while [click] executing following instructions of first region.</a:t>
            </a:r>
          </a:p>
          <a:p>
            <a:endParaRPr lang="en-US" dirty="0"/>
          </a:p>
          <a:p>
            <a:r>
              <a:rPr lang="en-US" dirty="0"/>
              <a:t>[click] Similarly, processor overlaps the persistence of second store ST2 with execution of following instructions. [click] </a:t>
            </a:r>
            <a:r>
              <a:rPr lang="en-US" sz="1200" b="0" i="0" u="none" strike="noStrike" kern="1200" dirty="0">
                <a:solidFill>
                  <a:schemeClr val="tx1"/>
                </a:solidFill>
                <a:effectLst/>
                <a:latin typeface="+mn-lt"/>
                <a:ea typeface="+mn-ea"/>
                <a:cs typeface="+mn-cs"/>
              </a:rPr>
              <a:t>while the ST2's writeback is on the way, program control already reaches the end of the second region; here the processor should wait [click]  until the writeback is completed.</a:t>
            </a:r>
            <a:r>
              <a:rPr lang="en-US" dirty="0"/>
              <a:t> In this way,  each region has freedom to reuse all registers without </a:t>
            </a:r>
            <a:r>
              <a:rPr lang="en-US" sz="1200" b="0" i="0" u="none" strike="noStrike" kern="1200" dirty="0">
                <a:solidFill>
                  <a:schemeClr val="tx1"/>
                </a:solidFill>
                <a:effectLst/>
                <a:latin typeface="+mn-lt"/>
                <a:ea typeface="+mn-ea"/>
                <a:cs typeface="+mn-cs"/>
              </a:rPr>
              <a:t>compromising</a:t>
            </a:r>
            <a:r>
              <a:rPr lang="en-US" dirty="0"/>
              <a:t> store replaying.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15</a:t>
            </a:fld>
            <a:endParaRPr lang="en-US" dirty="0"/>
          </a:p>
        </p:txBody>
      </p:sp>
    </p:spTree>
    <p:extLst>
      <p:ext uri="{BB962C8B-B14F-4D97-AF65-F5344CB8AC3E}">
        <p14:creationId xmlns:p14="http://schemas.microsoft.com/office/powerpoint/2010/main" val="1536211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talk about region level integrity which requires store persistence. Let’s see how to recover the program status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16</a:t>
            </a:fld>
            <a:endParaRPr lang="en-US" dirty="0"/>
          </a:p>
        </p:txBody>
      </p:sp>
    </p:spTree>
    <p:extLst>
      <p:ext uri="{BB962C8B-B14F-4D97-AF65-F5344CB8AC3E}">
        <p14:creationId xmlns:p14="http://schemas.microsoft.com/office/powerpoint/2010/main" val="174043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 power failure happened, we might want to restart the interrupted region from its beginning. However, this naive solution doesn't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What if we have a shifting operation in the code? that shifting operation [click] introduces a WAR dependence on register r0 which is overwritten by last load.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Assume a power failure happens in the bottom of second region.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When power comes back,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re-execution of second region from its beginning [click] will write the value to a wrong memory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deal with this issue, we let compiler to generate per-region recovery code which contains only stores of the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how we recover the program status by leveraging recovery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p>
        </p:txBody>
      </p:sp>
      <p:sp>
        <p:nvSpPr>
          <p:cNvPr id="4" name="Slide Number Placeholder 3"/>
          <p:cNvSpPr>
            <a:spLocks noGrp="1"/>
          </p:cNvSpPr>
          <p:nvPr>
            <p:ph type="sldNum" sz="quarter" idx="5"/>
          </p:nvPr>
        </p:nvSpPr>
        <p:spPr/>
        <p:txBody>
          <a:bodyPr/>
          <a:lstStyle/>
          <a:p>
            <a:fld id="{9E420758-0572-0948-BC66-823DA4FB7C08}" type="slidenum">
              <a:rPr lang="en-US" smtClean="0"/>
              <a:t>17</a:t>
            </a:fld>
            <a:endParaRPr lang="en-US" dirty="0"/>
          </a:p>
        </p:txBody>
      </p:sp>
    </p:spTree>
    <p:extLst>
      <p:ext uri="{BB962C8B-B14F-4D97-AF65-F5344CB8AC3E}">
        <p14:creationId xmlns:p14="http://schemas.microsoft.com/office/powerpoint/2010/main" val="419516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Here, This figure shows the status in the wake of power failure </a:t>
            </a:r>
            <a:r>
              <a:rPr lang="en-US" dirty="0"/>
              <a:t>[click]. Here, the first store ST1 is already persisted in NVM.</a:t>
            </a:r>
          </a:p>
          <a:p>
            <a:endParaRPr lang="en-US" dirty="0"/>
          </a:p>
          <a:p>
            <a:r>
              <a:rPr lang="en-US" dirty="0"/>
              <a:t>[click] When power comes back, the registers are first restored, processor then goes to the beginning of recovery code and writes second store ST2 and third store ST3 directly to NVM this time without going through cache [click] [click].</a:t>
            </a:r>
          </a:p>
          <a:p>
            <a:r>
              <a:rPr lang="en-US" dirty="0"/>
              <a:t>After that, it goes to the failure point to continue program execution. In this way, all status of the program is correctly recovered. </a:t>
            </a:r>
          </a:p>
          <a:p>
            <a:endParaRPr lang="en-US" dirty="0"/>
          </a:p>
          <a:p>
            <a:r>
              <a:rPr lang="en-US" dirty="0"/>
              <a:t>Let’s see how we leverage compiler to implement this idea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18</a:t>
            </a:fld>
            <a:endParaRPr lang="en-US" dirty="0"/>
          </a:p>
        </p:txBody>
      </p:sp>
    </p:spTree>
    <p:extLst>
      <p:ext uri="{BB962C8B-B14F-4D97-AF65-F5344CB8AC3E}">
        <p14:creationId xmlns:p14="http://schemas.microsoft.com/office/powerpoint/2010/main" val="802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glance, region formation appears to be as simple as counting number of stores in program.</a:t>
            </a:r>
          </a:p>
          <a:p>
            <a:endParaRPr lang="en-US" dirty="0"/>
          </a:p>
          <a:p>
            <a:r>
              <a:rPr lang="en-US" dirty="0"/>
              <a:t>However, this is a challenging problem because of circular dependence. As we talked before, when register renaming fails, we have to place a region boundary. Therefore, region partitioning depends on register preservation. On the other hand, register preservation also depends on partitioning. That is because the way register renaming works is affected by where region gets started, which determines the number of stores in the region.</a:t>
            </a:r>
          </a:p>
          <a:p>
            <a:endParaRPr lang="en-US" dirty="0"/>
          </a:p>
          <a:p>
            <a:r>
              <a:rPr lang="en-US" dirty="0"/>
              <a:t>let's see how  to break the circular dependence.</a:t>
            </a:r>
          </a:p>
          <a:p>
            <a:endParaRPr lang="en-US" dirty="0"/>
          </a:p>
          <a:p>
            <a:r>
              <a:rPr lang="en-US" dirty="0"/>
              <a:t>[click]</a:t>
            </a:r>
          </a:p>
        </p:txBody>
      </p:sp>
      <p:sp>
        <p:nvSpPr>
          <p:cNvPr id="4" name="Slide Number Placeholder 3"/>
          <p:cNvSpPr>
            <a:spLocks noGrp="1"/>
          </p:cNvSpPr>
          <p:nvPr>
            <p:ph type="sldNum" sz="quarter" idx="5"/>
          </p:nvPr>
        </p:nvSpPr>
        <p:spPr/>
        <p:txBody>
          <a:bodyPr/>
          <a:lstStyle/>
          <a:p>
            <a:fld id="{9E420758-0572-0948-BC66-823DA4FB7C08}" type="slidenum">
              <a:rPr lang="en-US" smtClean="0"/>
              <a:t>19</a:t>
            </a:fld>
            <a:endParaRPr lang="en-US" dirty="0"/>
          </a:p>
        </p:txBody>
      </p:sp>
    </p:spTree>
    <p:extLst>
      <p:ext uri="{BB962C8B-B14F-4D97-AF65-F5344CB8AC3E}">
        <p14:creationId xmlns:p14="http://schemas.microsoft.com/office/powerpoint/2010/main" val="362792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every IoT device has a battery.  However, because of increasing number of IoT devices, there is a high demand on replacing battery of those systems and thus incurring high cost.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a:t>
            </a:r>
            <a:r>
              <a:rPr lang="en-US" dirty="0" err="1"/>
              <a:t>batteryless</a:t>
            </a:r>
            <a:r>
              <a:rPr lang="en-US" dirty="0"/>
              <a:t> nature, energy harvesting system is becoming more popular and attracting more attention from research and industry community. </a:t>
            </a:r>
            <a:r>
              <a:rPr lang="en-US" sz="1200" b="0" i="0" u="none" strike="noStrike" kern="1200" dirty="0">
                <a:solidFill>
                  <a:schemeClr val="tx1"/>
                </a:solidFill>
                <a:effectLst/>
                <a:latin typeface="+mn-lt"/>
                <a:ea typeface="+mn-ea"/>
                <a:cs typeface="+mn-cs"/>
              </a:rPr>
              <a:t>Also energy harvesting can downsize wearables thanks to the lack of battery </a:t>
            </a:r>
            <a:r>
              <a:rPr lang="en-US" dirty="0"/>
              <a:t>[click]</a:t>
            </a:r>
          </a:p>
        </p:txBody>
      </p:sp>
      <p:sp>
        <p:nvSpPr>
          <p:cNvPr id="4" name="Slide Number Placeholder 3"/>
          <p:cNvSpPr>
            <a:spLocks noGrp="1"/>
          </p:cNvSpPr>
          <p:nvPr>
            <p:ph type="sldNum" sz="quarter" idx="5"/>
          </p:nvPr>
        </p:nvSpPr>
        <p:spPr/>
        <p:txBody>
          <a:bodyPr/>
          <a:lstStyle/>
          <a:p>
            <a:pPr>
              <a:defRPr/>
            </a:pPr>
            <a:fld id="{3BAFC730-654F-4893-BDD8-0D0901FE3727}" type="slidenum">
              <a:rPr lang="en-US" smtClean="0"/>
              <a:pPr>
                <a:defRPr/>
              </a:pPr>
              <a:t>2</a:t>
            </a:fld>
            <a:endParaRPr lang="en-US"/>
          </a:p>
        </p:txBody>
      </p:sp>
    </p:spTree>
    <p:extLst>
      <p:ext uri="{BB962C8B-B14F-4D97-AF65-F5344CB8AC3E}">
        <p14:creationId xmlns:p14="http://schemas.microsoft.com/office/powerpoint/2010/main" val="275128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compiler [click] treats </a:t>
            </a:r>
            <a:r>
              <a:rPr lang="en-US" dirty="0" err="1"/>
              <a:t>callsites</a:t>
            </a:r>
            <a:r>
              <a:rPr lang="en-US" dirty="0"/>
              <a:t> as initial boundaries to break out circular dependence. Unfortunately, existing register allocation has no way to guarantee store integrity for those initial regions.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a little bit background, register allocation uses live ranges of program variables as a basis for allocating them to physical registers.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here, we have 5 live ranges and 3 physical registers. To fully take advantage of high-speed registers, register allocation always shares the same physical register for disjoint live ranges, e.g., x and z can share the same physical register.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register allocation [click], we can see the resulting code in the right side. Here, [click] the store operand r0 is overwritten by the following assignment of  variable z, because it is assigned to the same register r0, </a:t>
            </a:r>
            <a:r>
              <a:rPr lang="en-US" sz="1200" b="0" i="0" u="none" strike="noStrike" kern="1200" dirty="0">
                <a:solidFill>
                  <a:schemeClr val="tx1"/>
                </a:solidFill>
                <a:effectLst/>
                <a:latin typeface="+mn-lt"/>
                <a:ea typeface="+mn-ea"/>
                <a:cs typeface="+mn-cs"/>
              </a:rPr>
              <a:t>which fails to replay the store due to the WAR dependence leading to incorrect recovery.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how our renaming-aware region partitioning solves this problem.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20</a:t>
            </a:fld>
            <a:endParaRPr lang="en-US" dirty="0"/>
          </a:p>
        </p:txBody>
      </p:sp>
    </p:spTree>
    <p:extLst>
      <p:ext uri="{BB962C8B-B14F-4D97-AF65-F5344CB8AC3E}">
        <p14:creationId xmlns:p14="http://schemas.microsoft.com/office/powerpoint/2010/main" val="14812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crux of store register overwriting problem is store variable shares the same physical register with following definitions.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important thing for store integrity is to prevent store operands from being shared with following definitions. [click] To do that, we extend the live ranges of store variables from their last use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extending the live ranges of store operands, we keep checking the number of overlapping live ranges to see if it is greater than the number of available registers. If so, [click] as shown in this example, 4 overlapping but we only have 3 registers,  that indicates we might fail to perform register renaming as we’ve seen before. [click] thus, we need to place a region boundary at this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compiler makes sure register allocation comply with those extended live ranges. [click], here in the the resulting code, we don't have WAR-dependence anymore, [click]. As you can see, currently variable z gets assigned to register r2, which solves the previous problem of incorrect recovery.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pretty much done. The only thing left is handling spill code. Let’s see how to solve it.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21</a:t>
            </a:fld>
            <a:endParaRPr lang="en-US" dirty="0"/>
          </a:p>
        </p:txBody>
      </p:sp>
    </p:spTree>
    <p:extLst>
      <p:ext uri="{BB962C8B-B14F-4D97-AF65-F5344CB8AC3E}">
        <p14:creationId xmlns:p14="http://schemas.microsoft.com/office/powerpoint/2010/main" val="1454903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compiler fails to assign every variable to a register for the third region, [click]  it generates a spill store which saves register r1 to a stack slot of current function. Here, we can see [click] This spill store has a WAR-dependence on register r1 which is overwritten by the following shifting operation. To deal with this issue, [click] we just simply place a region boundary right before that shifting operation, thus guaranteeing the store integrity of spilling store as well.</a:t>
            </a:r>
          </a:p>
        </p:txBody>
      </p:sp>
      <p:sp>
        <p:nvSpPr>
          <p:cNvPr id="4" name="Slide Number Placeholder 3"/>
          <p:cNvSpPr>
            <a:spLocks noGrp="1"/>
          </p:cNvSpPr>
          <p:nvPr>
            <p:ph type="sldNum" sz="quarter" idx="5"/>
          </p:nvPr>
        </p:nvSpPr>
        <p:spPr/>
        <p:txBody>
          <a:bodyPr/>
          <a:lstStyle/>
          <a:p>
            <a:fld id="{9E420758-0572-0948-BC66-823DA4FB7C08}" type="slidenum">
              <a:rPr lang="en-US" smtClean="0"/>
              <a:t>22</a:t>
            </a:fld>
            <a:endParaRPr lang="en-US" dirty="0"/>
          </a:p>
        </p:txBody>
      </p:sp>
    </p:spTree>
    <p:extLst>
      <p:ext uri="{BB962C8B-B14F-4D97-AF65-F5344CB8AC3E}">
        <p14:creationId xmlns:p14="http://schemas.microsoft.com/office/powerpoint/2010/main" val="4293447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gem5-based </a:t>
            </a:r>
            <a:r>
              <a:rPr lang="en-US" dirty="0" err="1"/>
              <a:t>nvpsim</a:t>
            </a:r>
            <a:r>
              <a:rPr lang="en-US" dirty="0"/>
              <a:t> to model a single core in-order ARMv7 processor with 8KB 2-way set-associative L1 instruction and data cache, and 16MB ReRAM as a main memory. We use </a:t>
            </a:r>
            <a:r>
              <a:rPr lang="en-US" dirty="0" err="1"/>
              <a:t>mediabench</a:t>
            </a:r>
            <a:r>
              <a:rPr lang="en-US" dirty="0"/>
              <a:t> and </a:t>
            </a:r>
            <a:r>
              <a:rPr lang="en-US" dirty="0" err="1"/>
              <a:t>mibench</a:t>
            </a:r>
            <a:r>
              <a:rPr lang="en-US" dirty="0"/>
              <a:t> to evaluate our performance and implement out region formation algorithm on top of LLVM compiler. All applications are compiled by LLVM compiler with –O3 flag.</a:t>
            </a:r>
          </a:p>
        </p:txBody>
      </p:sp>
      <p:sp>
        <p:nvSpPr>
          <p:cNvPr id="4" name="Slide Number Placeholder 3"/>
          <p:cNvSpPr>
            <a:spLocks noGrp="1"/>
          </p:cNvSpPr>
          <p:nvPr>
            <p:ph type="sldNum" sz="quarter" idx="5"/>
          </p:nvPr>
        </p:nvSpPr>
        <p:spPr/>
        <p:txBody>
          <a:bodyPr/>
          <a:lstStyle/>
          <a:p>
            <a:fld id="{9E420758-0572-0948-BC66-823DA4FB7C08}" type="slidenum">
              <a:rPr lang="en-US" smtClean="0"/>
              <a:t>23</a:t>
            </a:fld>
            <a:endParaRPr lang="en-US" dirty="0"/>
          </a:p>
        </p:txBody>
      </p:sp>
    </p:spTree>
    <p:extLst>
      <p:ext uri="{BB962C8B-B14F-4D97-AF65-F5344CB8AC3E}">
        <p14:creationId xmlns:p14="http://schemas.microsoft.com/office/powerpoint/2010/main" val="3107310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speedup over non-cache baseline with the power trace </a:t>
            </a:r>
            <a:r>
              <a:rPr lang="en-US" sz="1200" b="0" i="0" u="none" strike="noStrike" kern="1200" dirty="0">
                <a:solidFill>
                  <a:schemeClr val="tx1"/>
                </a:solidFill>
                <a:effectLst/>
                <a:latin typeface="+mn-lt"/>
                <a:ea typeface="+mn-ea"/>
                <a:cs typeface="+mn-cs"/>
              </a:rPr>
              <a:t>collected from real energy harvesting system</a:t>
            </a:r>
            <a:r>
              <a:rPr lang="en-US" dirty="0"/>
              <a:t>. </a:t>
            </a:r>
            <a:r>
              <a:rPr lang="en-US" dirty="0" err="1"/>
              <a:t>ReplayCache</a:t>
            </a:r>
            <a:r>
              <a:rPr lang="en-US" dirty="0"/>
              <a:t> achieves almost 9x speedup and achieves 76% performance of the ideal design—NVSRAM cache. What interesting is WT-volatile cache is still faster than write back nonvolatile cache even though it uses a WT policy, which again confirms our motivation to enable a volatile cache for achieving high performance. </a:t>
            </a:r>
          </a:p>
        </p:txBody>
      </p:sp>
      <p:sp>
        <p:nvSpPr>
          <p:cNvPr id="4" name="Slide Number Placeholder 3"/>
          <p:cNvSpPr>
            <a:spLocks noGrp="1"/>
          </p:cNvSpPr>
          <p:nvPr>
            <p:ph type="sldNum" sz="quarter" idx="5"/>
          </p:nvPr>
        </p:nvSpPr>
        <p:spPr/>
        <p:txBody>
          <a:bodyPr/>
          <a:lstStyle/>
          <a:p>
            <a:fld id="{9E420758-0572-0948-BC66-823DA4FB7C08}" type="slidenum">
              <a:rPr lang="en-US" smtClean="0"/>
              <a:t>24</a:t>
            </a:fld>
            <a:endParaRPr lang="en-US" dirty="0"/>
          </a:p>
        </p:txBody>
      </p:sp>
    </p:spTree>
    <p:extLst>
      <p:ext uri="{BB962C8B-B14F-4D97-AF65-F5344CB8AC3E}">
        <p14:creationId xmlns:p14="http://schemas.microsoft.com/office/powerpoint/2010/main" val="1246758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our ILP execution efficiency. Average 63% of store persistence latency can be hidden by asynchronously store writeback.</a:t>
            </a:r>
          </a:p>
        </p:txBody>
      </p:sp>
      <p:sp>
        <p:nvSpPr>
          <p:cNvPr id="4" name="Slide Number Placeholder 3"/>
          <p:cNvSpPr>
            <a:spLocks noGrp="1"/>
          </p:cNvSpPr>
          <p:nvPr>
            <p:ph type="sldNum" sz="quarter" idx="5"/>
          </p:nvPr>
        </p:nvSpPr>
        <p:spPr/>
        <p:txBody>
          <a:bodyPr/>
          <a:lstStyle/>
          <a:p>
            <a:fld id="{9E420758-0572-0948-BC66-823DA4FB7C08}" type="slidenum">
              <a:rPr lang="en-US" smtClean="0"/>
              <a:t>25</a:t>
            </a:fld>
            <a:endParaRPr lang="en-US" dirty="0"/>
          </a:p>
        </p:txBody>
      </p:sp>
    </p:spTree>
    <p:extLst>
      <p:ext uri="{BB962C8B-B14F-4D97-AF65-F5344CB8AC3E}">
        <p14:creationId xmlns:p14="http://schemas.microsoft.com/office/powerpoint/2010/main" val="3219102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sensitivity of </a:t>
            </a:r>
            <a:r>
              <a:rPr lang="en-US" dirty="0" err="1"/>
              <a:t>ReplayCache</a:t>
            </a:r>
            <a:r>
              <a:rPr lang="en-US" dirty="0"/>
              <a:t> performance to cache size. It shows no matter what cache size is, the performance of </a:t>
            </a:r>
            <a:r>
              <a:rPr lang="en-US" dirty="0" err="1"/>
              <a:t>ReplayCache</a:t>
            </a:r>
            <a:r>
              <a:rPr lang="en-US" dirty="0"/>
              <a:t> is closed to that of NVSRAM cache. </a:t>
            </a:r>
            <a:r>
              <a:rPr lang="en-US" sz="1200" b="0" i="0" u="none" strike="noStrike" kern="1200" dirty="0">
                <a:solidFill>
                  <a:schemeClr val="tx1"/>
                </a:solidFill>
                <a:effectLst/>
                <a:latin typeface="+mn-lt"/>
                <a:ea typeface="+mn-ea"/>
                <a:cs typeface="+mn-cs"/>
              </a:rPr>
              <a:t>what's interesting here</a:t>
            </a:r>
            <a:r>
              <a:rPr lang="en-US" dirty="0"/>
              <a:t> is NVSRAM achieves higher speedup with large cache compared to </a:t>
            </a:r>
            <a:r>
              <a:rPr lang="en-US" dirty="0" err="1"/>
              <a:t>ReplayCache</a:t>
            </a:r>
            <a:r>
              <a:rPr lang="en-US" dirty="0"/>
              <a:t>. The reason is because NVSRAM cache can benefit from warm cache effect across power failure.</a:t>
            </a:r>
          </a:p>
        </p:txBody>
      </p:sp>
      <p:sp>
        <p:nvSpPr>
          <p:cNvPr id="4" name="Slide Number Placeholder 3"/>
          <p:cNvSpPr>
            <a:spLocks noGrp="1"/>
          </p:cNvSpPr>
          <p:nvPr>
            <p:ph type="sldNum" sz="quarter" idx="5"/>
          </p:nvPr>
        </p:nvSpPr>
        <p:spPr/>
        <p:txBody>
          <a:bodyPr/>
          <a:lstStyle/>
          <a:p>
            <a:fld id="{9E420758-0572-0948-BC66-823DA4FB7C08}" type="slidenum">
              <a:rPr lang="en-US" smtClean="0"/>
              <a:t>26</a:t>
            </a:fld>
            <a:endParaRPr lang="en-US" dirty="0"/>
          </a:p>
        </p:txBody>
      </p:sp>
    </p:spTree>
    <p:extLst>
      <p:ext uri="{BB962C8B-B14F-4D97-AF65-F5344CB8AC3E}">
        <p14:creationId xmlns:p14="http://schemas.microsoft.com/office/powerpoint/2010/main" val="1164932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replay-cache is the first software-based crash consistency solution to enabling high-performance write back volatile cache for energy harvesting system. Unlike prior logging approaches, it never amplify write operations by replaying potentially un-persisted stores. More importantly, </a:t>
            </a:r>
            <a:r>
              <a:rPr lang="en-US" sz="1200" b="0" i="0" u="none" strike="noStrike" kern="1200" dirty="0">
                <a:solidFill>
                  <a:schemeClr val="tx1"/>
                </a:solidFill>
                <a:effectLst/>
                <a:latin typeface="+mn-lt"/>
                <a:ea typeface="+mn-ea"/>
                <a:cs typeface="+mn-cs"/>
              </a:rPr>
              <a:t>even though </a:t>
            </a:r>
            <a:r>
              <a:rPr lang="en-US" sz="1200" b="0" i="0" u="none" strike="noStrike" kern="1200" dirty="0" err="1">
                <a:solidFill>
                  <a:schemeClr val="tx1"/>
                </a:solidFill>
                <a:effectLst/>
                <a:latin typeface="+mn-lt"/>
                <a:ea typeface="+mn-ea"/>
                <a:cs typeface="+mn-cs"/>
              </a:rPr>
              <a:t>replaycache</a:t>
            </a:r>
            <a:r>
              <a:rPr lang="en-US" sz="1200" b="0" i="0" u="none" strike="noStrike" kern="1200" dirty="0">
                <a:solidFill>
                  <a:schemeClr val="tx1"/>
                </a:solidFill>
                <a:effectLst/>
                <a:latin typeface="+mn-lt"/>
                <a:ea typeface="+mn-ea"/>
                <a:cs typeface="+mn-cs"/>
              </a:rPr>
              <a:t> is pure SW-based approach, its performance is on par with ideal NVSRAM hardware design.</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27</a:t>
            </a:fld>
            <a:endParaRPr lang="en-US" dirty="0"/>
          </a:p>
        </p:txBody>
      </p:sp>
    </p:spTree>
    <p:extLst>
      <p:ext uri="{BB962C8B-B14F-4D97-AF65-F5344CB8AC3E}">
        <p14:creationId xmlns:p14="http://schemas.microsoft.com/office/powerpoint/2010/main" val="135946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refer to our paper for more details. Thank you!</a:t>
            </a:r>
          </a:p>
        </p:txBody>
      </p:sp>
      <p:sp>
        <p:nvSpPr>
          <p:cNvPr id="4" name="Slide Number Placeholder 3"/>
          <p:cNvSpPr>
            <a:spLocks noGrp="1"/>
          </p:cNvSpPr>
          <p:nvPr>
            <p:ph type="sldNum" sz="quarter" idx="5"/>
          </p:nvPr>
        </p:nvSpPr>
        <p:spPr/>
        <p:txBody>
          <a:bodyPr/>
          <a:lstStyle/>
          <a:p>
            <a:fld id="{9E420758-0572-0948-BC66-823DA4FB7C08}" type="slidenum">
              <a:rPr lang="en-US" smtClean="0"/>
              <a:t>28</a:t>
            </a:fld>
            <a:endParaRPr lang="en-US" dirty="0"/>
          </a:p>
        </p:txBody>
      </p:sp>
    </p:spTree>
    <p:extLst>
      <p:ext uri="{BB962C8B-B14F-4D97-AF65-F5344CB8AC3E}">
        <p14:creationId xmlns:p14="http://schemas.microsoft.com/office/powerpoint/2010/main" val="2087215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29</a:t>
            </a:fld>
            <a:endParaRPr lang="en-US" dirty="0"/>
          </a:p>
        </p:txBody>
      </p:sp>
    </p:spTree>
    <p:extLst>
      <p:ext uri="{BB962C8B-B14F-4D97-AF65-F5344CB8AC3E}">
        <p14:creationId xmlns:p14="http://schemas.microsoft.com/office/powerpoint/2010/main" val="316420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mn-cs"/>
              </a:rPr>
              <a:t>Energy harvesting system </a:t>
            </a:r>
            <a:r>
              <a:rPr lang="en-US" sz="1200" b="0" i="0" u="none" strike="noStrike" kern="1200" dirty="0">
                <a:solidFill>
                  <a:schemeClr val="tx1"/>
                </a:solidFill>
                <a:effectLst/>
                <a:latin typeface="+mn-lt"/>
                <a:ea typeface="+mn-ea"/>
                <a:cs typeface="+mn-cs"/>
              </a:rPr>
              <a:t>can collect energy from various sources without battery</a:t>
            </a:r>
            <a:r>
              <a:rPr lang="en-US" sz="1200" b="0" i="0" kern="1200" baseline="0" dirty="0">
                <a:solidFill>
                  <a:schemeClr val="tx1"/>
                </a:solidFill>
                <a:effectLst/>
                <a:latin typeface="+mn-lt"/>
                <a:ea typeface="+mn-ea"/>
                <a:cs typeface="+mn-cs"/>
              </a:rPr>
              <a:t>, such as WIFI, radio frequency, and solar. However, those energy sources are not stable!</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3</a:t>
            </a:fld>
            <a:endParaRPr lang="zh-CN" altLang="en-US"/>
          </a:p>
        </p:txBody>
      </p:sp>
    </p:spTree>
    <p:extLst>
      <p:ext uri="{BB962C8B-B14F-4D97-AF65-F5344CB8AC3E}">
        <p14:creationId xmlns:p14="http://schemas.microsoft.com/office/powerpoint/2010/main" val="2177353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figure shows the resulting energy consumption breakdown, normalized to the same no-cache baseline, using the office power trace. Overall, </a:t>
            </a:r>
            <a:r>
              <a:rPr lang="en-US" sz="1200" kern="1200" dirty="0" err="1">
                <a:solidFill>
                  <a:schemeClr val="tx1"/>
                </a:solidFill>
                <a:effectLst/>
                <a:latin typeface="+mn-lt"/>
                <a:ea typeface="+mn-ea"/>
                <a:cs typeface="+mn-cs"/>
              </a:rPr>
              <a:t>ReplayCache</a:t>
            </a:r>
            <a:r>
              <a:rPr lang="en-US" sz="1200" kern="1200" dirty="0">
                <a:solidFill>
                  <a:schemeClr val="tx1"/>
                </a:solidFill>
                <a:effectLst/>
                <a:latin typeface="+mn-lt"/>
                <a:ea typeface="+mn-ea"/>
                <a:cs typeface="+mn-cs"/>
              </a:rPr>
              <a:t> turns out to be very effective, allowing NVP to spend more energy for computation rather than memory access compared to other schemes. Also, </a:t>
            </a:r>
            <a:r>
              <a:rPr lang="en-US" sz="1200" kern="1200" dirty="0" err="1">
                <a:solidFill>
                  <a:schemeClr val="tx1"/>
                </a:solidFill>
                <a:effectLst/>
                <a:latin typeface="+mn-lt"/>
                <a:ea typeface="+mn-ea"/>
                <a:cs typeface="+mn-cs"/>
              </a:rPr>
              <a:t>ReplayCache’s</a:t>
            </a:r>
            <a:r>
              <a:rPr lang="en-US" sz="1200" kern="1200" dirty="0">
                <a:solidFill>
                  <a:schemeClr val="tx1"/>
                </a:solidFill>
                <a:effectLst/>
                <a:latin typeface="+mn-lt"/>
                <a:ea typeface="+mn-ea"/>
                <a:cs typeface="+mn-cs"/>
              </a:rPr>
              <a:t> energy consumption is on par with the ideal NVSRAM. As a result, </a:t>
            </a:r>
            <a:r>
              <a:rPr lang="en-US" sz="1200" kern="1200" dirty="0" err="1">
                <a:solidFill>
                  <a:schemeClr val="tx1"/>
                </a:solidFill>
                <a:effectLst/>
                <a:latin typeface="+mn-lt"/>
                <a:ea typeface="+mn-ea"/>
                <a:cs typeface="+mn-cs"/>
              </a:rPr>
              <a:t>ReplayCache</a:t>
            </a:r>
            <a:r>
              <a:rPr lang="en-US" sz="1200" kern="1200" dirty="0">
                <a:solidFill>
                  <a:schemeClr val="tx1"/>
                </a:solidFill>
                <a:effectLst/>
                <a:latin typeface="+mn-lt"/>
                <a:ea typeface="+mn-ea"/>
                <a:cs typeface="+mn-cs"/>
              </a:rPr>
              <a:t> enables NVP to make a further forward progress than the no-cache baseline.</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30</a:t>
            </a:fld>
            <a:endParaRPr lang="en-US" dirty="0"/>
          </a:p>
        </p:txBody>
      </p:sp>
    </p:spTree>
    <p:extLst>
      <p:ext uri="{BB962C8B-B14F-4D97-AF65-F5344CB8AC3E}">
        <p14:creationId xmlns:p14="http://schemas.microsoft.com/office/powerpoint/2010/main" val="1870202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fairly compare the performance of </a:t>
            </a:r>
            <a:r>
              <a:rPr lang="en-US" dirty="0" err="1"/>
              <a:t>ReplayCache</a:t>
            </a:r>
            <a:r>
              <a:rPr lang="en-US" dirty="0"/>
              <a:t>, we evaluate two other cache designs, WT volatile cache [click, click] which directly write data back to NVM without being cached in cache,  and WB nonvolatile [click, click] which uses a nonvolatile memory as a whole cache.</a:t>
            </a:r>
          </a:p>
        </p:txBody>
      </p:sp>
      <p:sp>
        <p:nvSpPr>
          <p:cNvPr id="4" name="Slide Number Placeholder 3"/>
          <p:cNvSpPr>
            <a:spLocks noGrp="1"/>
          </p:cNvSpPr>
          <p:nvPr>
            <p:ph type="sldNum" sz="quarter" idx="5"/>
          </p:nvPr>
        </p:nvSpPr>
        <p:spPr/>
        <p:txBody>
          <a:bodyPr/>
          <a:lstStyle/>
          <a:p>
            <a:fld id="{9E420758-0572-0948-BC66-823DA4FB7C08}" type="slidenum">
              <a:rPr lang="en-US" smtClean="0"/>
              <a:t>31</a:t>
            </a:fld>
            <a:endParaRPr lang="en-US" dirty="0"/>
          </a:p>
        </p:txBody>
      </p:sp>
    </p:spTree>
    <p:extLst>
      <p:ext uri="{BB962C8B-B14F-4D97-AF65-F5344CB8AC3E}">
        <p14:creationId xmlns:p14="http://schemas.microsoft.com/office/powerpoint/2010/main" val="1924115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power failure, </a:t>
            </a:r>
            <a:r>
              <a:rPr lang="en-US" dirty="0" err="1"/>
              <a:t>ReplayCache</a:t>
            </a:r>
            <a:r>
              <a:rPr lang="en-US" dirty="0"/>
              <a:t> achieves slightly lower speedup, 8.5x, compared that of non-cache baseline</a:t>
            </a:r>
          </a:p>
          <a:p>
            <a:r>
              <a:rPr lang="en-US" dirty="0" err="1"/>
              <a:t>ReplayCache</a:t>
            </a:r>
            <a:r>
              <a:rPr lang="en-US" dirty="0"/>
              <a:t> still achieves 76% performance of optimal design. </a:t>
            </a:r>
          </a:p>
        </p:txBody>
      </p:sp>
      <p:sp>
        <p:nvSpPr>
          <p:cNvPr id="4" name="Slide Number Placeholder 3"/>
          <p:cNvSpPr>
            <a:spLocks noGrp="1"/>
          </p:cNvSpPr>
          <p:nvPr>
            <p:ph type="sldNum" sz="quarter" idx="5"/>
          </p:nvPr>
        </p:nvSpPr>
        <p:spPr/>
        <p:txBody>
          <a:bodyPr/>
          <a:lstStyle/>
          <a:p>
            <a:fld id="{9E420758-0572-0948-BC66-823DA4FB7C08}" type="slidenum">
              <a:rPr lang="en-US" smtClean="0"/>
              <a:t>32</a:t>
            </a:fld>
            <a:endParaRPr lang="en-US" dirty="0"/>
          </a:p>
        </p:txBody>
      </p:sp>
    </p:spTree>
    <p:extLst>
      <p:ext uri="{BB962C8B-B14F-4D97-AF65-F5344CB8AC3E}">
        <p14:creationId xmlns:p14="http://schemas.microsoft.com/office/powerpoint/2010/main" val="3618444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instability, no matter which energy source is used,  input energy </a:t>
            </a:r>
            <a:r>
              <a:rPr lang="en-US"/>
              <a:t>fluctuate a lot. </a:t>
            </a:r>
            <a:r>
              <a:rPr lang="en-US" dirty="0"/>
              <a:t>[click]</a:t>
            </a:r>
          </a:p>
        </p:txBody>
      </p:sp>
      <p:sp>
        <p:nvSpPr>
          <p:cNvPr id="4" name="Slide Number Placeholder 3"/>
          <p:cNvSpPr>
            <a:spLocks noGrp="1"/>
          </p:cNvSpPr>
          <p:nvPr>
            <p:ph type="sldNum" sz="quarter" idx="5"/>
          </p:nvPr>
        </p:nvSpPr>
        <p:spPr/>
        <p:txBody>
          <a:bodyPr/>
          <a:lstStyle/>
          <a:p>
            <a:fld id="{9E420758-0572-0948-BC66-823DA4FB7C08}" type="slidenum">
              <a:rPr lang="en-US" smtClean="0"/>
              <a:t>4</a:t>
            </a:fld>
            <a:endParaRPr lang="en-US" dirty="0"/>
          </a:p>
        </p:txBody>
      </p:sp>
    </p:spTree>
    <p:extLst>
      <p:ext uri="{BB962C8B-B14F-4D97-AF65-F5344CB8AC3E}">
        <p14:creationId xmlns:p14="http://schemas.microsoft.com/office/powerpoint/2010/main" val="234339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 energy fluctuation leads to frequent power failure. </a:t>
            </a:r>
          </a:p>
          <a:p>
            <a:r>
              <a:rPr lang="en-US" dirty="0"/>
              <a:t>[click]</a:t>
            </a:r>
          </a:p>
          <a:p>
            <a:r>
              <a:rPr lang="en-US" dirty="0"/>
              <a:t>This is a timeline of program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When a power failure happens in the middle of program execution, [click] processor loses all register content and needs to go back to program beginning to restart program execution for recovery. </a:t>
            </a:r>
          </a:p>
          <a:p>
            <a:endParaRPr lang="en-US" dirty="0"/>
          </a:p>
          <a:p>
            <a:r>
              <a:rPr lang="en-US" dirty="0"/>
              <a:t>[click]</a:t>
            </a:r>
          </a:p>
          <a:p>
            <a:r>
              <a:rPr lang="en-US" dirty="0"/>
              <a:t>If the power failure happens again and again before reaching the end of program [click], program never finishes causing a so-called stagnation problem. [click]</a:t>
            </a:r>
          </a:p>
        </p:txBody>
      </p:sp>
      <p:sp>
        <p:nvSpPr>
          <p:cNvPr id="4" name="Slide Number Placeholder 3"/>
          <p:cNvSpPr>
            <a:spLocks noGrp="1"/>
          </p:cNvSpPr>
          <p:nvPr>
            <p:ph type="sldNum" sz="quarter" idx="5"/>
          </p:nvPr>
        </p:nvSpPr>
        <p:spPr/>
        <p:txBody>
          <a:bodyPr/>
          <a:lstStyle/>
          <a:p>
            <a:fld id="{9E420758-0572-0948-BC66-823DA4FB7C08}" type="slidenum">
              <a:rPr lang="en-US" smtClean="0"/>
              <a:t>5</a:t>
            </a:fld>
            <a:endParaRPr lang="en-US" dirty="0"/>
          </a:p>
        </p:txBody>
      </p:sp>
    </p:spTree>
    <p:extLst>
      <p:ext uri="{BB962C8B-B14F-4D97-AF65-F5344CB8AC3E}">
        <p14:creationId xmlns:p14="http://schemas.microsoft.com/office/powerpoint/2010/main" val="257075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stagnation problem, people come up with nonvolatile processor (NVP) which JIT checkpoints entire RF when power failure is impending. </a:t>
            </a:r>
          </a:p>
          <a:p>
            <a:endParaRPr lang="en-US" dirty="0"/>
          </a:p>
          <a:p>
            <a:r>
              <a:rPr lang="en-US" dirty="0"/>
              <a:t>[click] To achieve this goal, it uses a voltage monitor to checkpoint and restore RF.</a:t>
            </a:r>
          </a:p>
          <a:p>
            <a:endParaRPr lang="en-US" dirty="0"/>
          </a:p>
          <a:p>
            <a:r>
              <a:rPr lang="en-US" dirty="0"/>
              <a:t>[click, click]</a:t>
            </a:r>
          </a:p>
          <a:p>
            <a:r>
              <a:rPr lang="en-US" dirty="0"/>
              <a:t>When input voltage drops below backup threshold, [click] voltage monitor signals backup controller to [click] checkpoint entire RF to (nonvolatile flip-flop) NVFF which is slower than RF because of non-volatile technology used.</a:t>
            </a:r>
          </a:p>
          <a:p>
            <a:endParaRPr lang="en-US" dirty="0"/>
          </a:p>
          <a:p>
            <a:r>
              <a:rPr lang="en-US" dirty="0"/>
              <a:t>[click]</a:t>
            </a:r>
          </a:p>
          <a:p>
            <a:r>
              <a:rPr lang="en-US" dirty="0"/>
              <a:t>When the power is off, [click] volatile register content are lost.</a:t>
            </a:r>
          </a:p>
          <a:p>
            <a:endParaRPr lang="en-US" dirty="0"/>
          </a:p>
          <a:p>
            <a:r>
              <a:rPr lang="en-US" dirty="0"/>
              <a:t>[click] Once power comes back, [click] NVP reversely restores [click] register content from NVFF to the register file as we can see from the figure.</a:t>
            </a:r>
          </a:p>
          <a:p>
            <a:endParaRPr lang="en-US" dirty="0"/>
          </a:p>
          <a:p>
            <a:r>
              <a:rPr lang="en-US" dirty="0"/>
              <a:t>[click]</a:t>
            </a:r>
          </a:p>
          <a:p>
            <a:r>
              <a:rPr lang="en-US" dirty="0"/>
              <a:t>Because of not accessing NVFF during regular program execution, NVP never delay the register access. </a:t>
            </a:r>
            <a:r>
              <a:rPr lang="en-US" sz="1200" b="0" i="0" u="none" strike="noStrike" kern="1200" dirty="0">
                <a:solidFill>
                  <a:schemeClr val="tx1"/>
                </a:solidFill>
                <a:effectLst/>
                <a:latin typeface="+mn-lt"/>
                <a:ea typeface="+mn-ea"/>
                <a:cs typeface="+mn-cs"/>
              </a:rPr>
              <a:t>In the wake of power failure</a:t>
            </a:r>
            <a:r>
              <a:rPr lang="en-US" dirty="0"/>
              <a:t>, NVP can resume the program execution exactly from the failure point without rollback. </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6</a:t>
            </a:fld>
            <a:endParaRPr lang="en-US" dirty="0"/>
          </a:p>
        </p:txBody>
      </p:sp>
    </p:spTree>
    <p:extLst>
      <p:ext uri="{BB962C8B-B14F-4D97-AF65-F5344CB8AC3E}">
        <p14:creationId xmlns:p14="http://schemas.microsoft.com/office/powerpoint/2010/main" val="432806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r>
              <a:rPr lang="en-US" sz="1200" b="0" i="0" u="none" strike="noStrike" kern="1200" dirty="0">
                <a:solidFill>
                  <a:schemeClr val="tx1"/>
                </a:solidFill>
                <a:effectLst/>
                <a:latin typeface="+mn-lt"/>
                <a:ea typeface="+mn-ea"/>
                <a:cs typeface="+mn-cs"/>
              </a:rPr>
              <a:t> NVP usually doesn‘t have a cache even though NVM access latency is so long. The reason is volatile cache puts more pressure on crash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As shown in the figure, [click] when power failure happens, all RF content are checkpointed to NVFF. But cache content are lost.</a:t>
            </a:r>
          </a:p>
        </p:txBody>
      </p:sp>
      <p:sp>
        <p:nvSpPr>
          <p:cNvPr id="4" name="Slide Number Placeholder 3"/>
          <p:cNvSpPr>
            <a:spLocks noGrp="1"/>
          </p:cNvSpPr>
          <p:nvPr>
            <p:ph type="sldNum" sz="quarter" idx="5"/>
          </p:nvPr>
        </p:nvSpPr>
        <p:spPr/>
        <p:txBody>
          <a:bodyPr/>
          <a:lstStyle/>
          <a:p>
            <a:fld id="{9E420758-0572-0948-BC66-823DA4FB7C08}" type="slidenum">
              <a:rPr lang="en-US" smtClean="0"/>
              <a:t>7</a:t>
            </a:fld>
            <a:endParaRPr lang="en-US" dirty="0"/>
          </a:p>
        </p:txBody>
      </p:sp>
    </p:spTree>
    <p:extLst>
      <p:ext uri="{BB962C8B-B14F-4D97-AF65-F5344CB8AC3E}">
        <p14:creationId xmlns:p14="http://schemas.microsoft.com/office/powerpoint/2010/main" val="2504702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deal with this issue, prior solution NVSRAM was proposed to [click] JIT checkpoint entire SRAM Cache to a NVM backup when power is about to be cut off.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After that,  all SRAM cache content are lost when power is off.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when power comes back, [click] it restores cache content from NVM backup reversely.</a:t>
            </a:r>
          </a:p>
          <a:p>
            <a:endParaRPr lang="en-US" dirty="0"/>
          </a:p>
          <a:p>
            <a:r>
              <a:rPr lang="en-US" dirty="0"/>
              <a:t>[click] The biggest problem is we must increase [click] backup voltage to secure this amount [click] of energy only for entire SRAM cache backup, and this secured energy can not be used for other purpose.</a:t>
            </a:r>
          </a:p>
          <a:p>
            <a:endParaRPr lang="en-US" dirty="0"/>
          </a:p>
          <a:p>
            <a:r>
              <a:rPr lang="en-US" dirty="0"/>
              <a:t>[click]</a:t>
            </a:r>
          </a:p>
          <a:p>
            <a:r>
              <a:rPr lang="en-US" dirty="0"/>
              <a:t>If there is no NVSRAM cache,  this energy otherwise can be used for making program progress. Except that, It takes more time to secure high energy, leading to slow booting time. Moreover, laying out nonvolatile technology over SRAM with 3D die stacking causes a big cost.</a:t>
            </a:r>
          </a:p>
        </p:txBody>
      </p:sp>
      <p:sp>
        <p:nvSpPr>
          <p:cNvPr id="4" name="Slide Number Placeholder 3"/>
          <p:cNvSpPr>
            <a:spLocks noGrp="1"/>
          </p:cNvSpPr>
          <p:nvPr>
            <p:ph type="sldNum" sz="quarter" idx="5"/>
          </p:nvPr>
        </p:nvSpPr>
        <p:spPr/>
        <p:txBody>
          <a:bodyPr/>
          <a:lstStyle/>
          <a:p>
            <a:fld id="{9E420758-0572-0948-BC66-823DA4FB7C08}" type="slidenum">
              <a:rPr lang="en-US" smtClean="0"/>
              <a:t>8</a:t>
            </a:fld>
            <a:endParaRPr lang="en-US" dirty="0"/>
          </a:p>
        </p:txBody>
      </p:sp>
    </p:spTree>
    <p:extLst>
      <p:ext uri="{BB962C8B-B14F-4D97-AF65-F5344CB8AC3E}">
        <p14:creationId xmlns:p14="http://schemas.microsoft.com/office/powerpoint/2010/main" val="270522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expensive hardware cost, we propose </a:t>
            </a:r>
            <a:r>
              <a:rPr lang="en-US" dirty="0" err="1"/>
              <a:t>RepalyCache</a:t>
            </a:r>
            <a:r>
              <a:rPr lang="en-US" dirty="0"/>
              <a:t> --- a pure software solution to enabling volatile cache for EHS. </a:t>
            </a:r>
          </a:p>
          <a:p>
            <a:endParaRPr lang="en-US" dirty="0"/>
          </a:p>
          <a:p>
            <a:r>
              <a:rPr lang="en-US" dirty="0"/>
              <a:t>[click] As we have seen before, NVSRAM cache is super expensive [click]</a:t>
            </a:r>
          </a:p>
          <a:p>
            <a:r>
              <a:rPr lang="en-US" dirty="0"/>
              <a:t>[click]</a:t>
            </a:r>
          </a:p>
          <a:p>
            <a:r>
              <a:rPr lang="en-US" dirty="0"/>
              <a:t>People might want to use nonvolatile memory as a whole cache so that it can survive power outages, but it is pretty slow. </a:t>
            </a:r>
          </a:p>
          <a:p>
            <a:endParaRPr lang="en-US" dirty="0"/>
          </a:p>
          <a:p>
            <a:r>
              <a:rPr lang="en-US" dirty="0"/>
              <a:t>[click]</a:t>
            </a:r>
          </a:p>
          <a:p>
            <a:r>
              <a:rPr lang="en-US" dirty="0"/>
              <a:t>Another design is using WT policy for volatile cache which is still slower than WB-volatile cache.</a:t>
            </a:r>
          </a:p>
          <a:p>
            <a:endParaRPr lang="en-US" dirty="0"/>
          </a:p>
          <a:p>
            <a:r>
              <a:rPr lang="en-US" dirty="0"/>
              <a:t>[click]</a:t>
            </a:r>
          </a:p>
          <a:p>
            <a:r>
              <a:rPr lang="en-US" dirty="0"/>
              <a:t>If we go with traditional HW/SW co-design, it is typically sitting there.</a:t>
            </a:r>
          </a:p>
          <a:p>
            <a:endParaRPr lang="en-US" dirty="0"/>
          </a:p>
          <a:p>
            <a:r>
              <a:rPr lang="en-US" dirty="0"/>
              <a:t>[click]</a:t>
            </a:r>
          </a:p>
          <a:p>
            <a:r>
              <a:rPr lang="en-US" sz="1200" b="0" i="0" u="none" strike="noStrike" kern="1200" dirty="0">
                <a:solidFill>
                  <a:schemeClr val="tx1"/>
                </a:solidFill>
                <a:effectLst/>
                <a:latin typeface="+mn-lt"/>
                <a:ea typeface="+mn-ea"/>
                <a:cs typeface="+mn-cs"/>
              </a:rPr>
              <a:t>but our goal is more challenging than that</a:t>
            </a:r>
            <a:r>
              <a:rPr lang="en-US" dirty="0"/>
              <a:t>, even though replay cache is a pure software design, we perform aggressive optimizations to make the performance of replay ache as close to the NVSRAM cache as possible.</a:t>
            </a:r>
          </a:p>
          <a:p>
            <a:endParaRPr lang="en-US" dirty="0"/>
          </a:p>
          <a:p>
            <a:r>
              <a:rPr lang="en-US" sz="1200" b="0" i="0" u="none" strike="noStrike" kern="1200" dirty="0">
                <a:solidFill>
                  <a:schemeClr val="tx1"/>
                </a:solidFill>
                <a:effectLst/>
                <a:latin typeface="+mn-lt"/>
                <a:ea typeface="+mn-ea"/>
                <a:cs typeface="+mn-cs"/>
              </a:rPr>
              <a:t>to make the performance on par with NVSRAM, we are only left with one option volatile cache but it causes crash consistency issue as we've seen before.  let’s see what is the fundamental reason for the inconsistency issue.[click]</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9</a:t>
            </a:fld>
            <a:endParaRPr lang="en-US" dirty="0"/>
          </a:p>
        </p:txBody>
      </p:sp>
    </p:spTree>
    <p:extLst>
      <p:ext uri="{BB962C8B-B14F-4D97-AF65-F5344CB8AC3E}">
        <p14:creationId xmlns:p14="http://schemas.microsoft.com/office/powerpoint/2010/main" val="117912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2E6F-9F4E-4655-931D-9FE0A693D171}"/>
              </a:ext>
            </a:extLst>
          </p:cNvPr>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EC40DD0C-1C7A-4EB5-893E-89209A250E42}"/>
              </a:ext>
            </a:extLst>
          </p:cNvPr>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FB73E4-5AEB-4B02-85C8-73D7397ECDFD}"/>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EA7105FF-25C7-6240-BA24-EC40B6DDAA13}" type="datetime1">
              <a:rPr lang="en-US" smtClean="0"/>
              <a:pPr/>
              <a:t>10/4/21</a:t>
            </a:fld>
            <a:endParaRPr lang="en-US"/>
          </a:p>
        </p:txBody>
      </p:sp>
      <p:sp>
        <p:nvSpPr>
          <p:cNvPr id="5" name="Footer Placeholder 4">
            <a:extLst>
              <a:ext uri="{FF2B5EF4-FFF2-40B4-BE49-F238E27FC236}">
                <a16:creationId xmlns:a16="http://schemas.microsoft.com/office/drawing/2014/main" id="{DE48C379-697A-43B1-A6D1-D1A199D0A831}"/>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83FB8E7A-4070-47EC-AFBF-4BD4AD30D47F}"/>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255010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885-14AD-47E9-A80F-49DAC9637C17}"/>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09FF32E-FDE7-4A47-881E-ECFC373CC6D7}"/>
              </a:ext>
            </a:extLst>
          </p:cNvPr>
          <p:cNvSpPr>
            <a:spLocks noGrp="1"/>
          </p:cNvSpPr>
          <p:nvPr>
            <p:ph type="body" orient="vert" idx="1"/>
          </p:nvPr>
        </p:nvSpPr>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52217-161F-4565-B88A-F40CDE6D7514}"/>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FAE199AE-3376-8640-B516-82DFC9D42671}" type="datetime1">
              <a:rPr lang="en-US" smtClean="0"/>
              <a:pPr/>
              <a:t>10/4/21</a:t>
            </a:fld>
            <a:endParaRPr lang="en-US"/>
          </a:p>
        </p:txBody>
      </p:sp>
      <p:sp>
        <p:nvSpPr>
          <p:cNvPr id="5" name="Footer Placeholder 4">
            <a:extLst>
              <a:ext uri="{FF2B5EF4-FFF2-40B4-BE49-F238E27FC236}">
                <a16:creationId xmlns:a16="http://schemas.microsoft.com/office/drawing/2014/main" id="{421F933E-0FC9-4B54-BFD0-97D1FF886BE3}"/>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38C0B729-9526-407D-8F10-99C9E975C87A}"/>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333401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A55A6-FAF3-4BE9-A37C-59CF4F787AF3}"/>
              </a:ext>
            </a:extLst>
          </p:cNvPr>
          <p:cNvSpPr>
            <a:spLocks noGrp="1"/>
          </p:cNvSpPr>
          <p:nvPr>
            <p:ph type="title" orient="vert"/>
          </p:nvPr>
        </p:nvSpPr>
        <p:spPr>
          <a:xfrm>
            <a:off x="8724900" y="365125"/>
            <a:ext cx="2628900" cy="5811838"/>
          </a:xfrm>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2B86473-0AD6-4D39-B2B0-835D14E5C8ED}"/>
              </a:ext>
            </a:extLst>
          </p:cNvPr>
          <p:cNvSpPr>
            <a:spLocks noGrp="1"/>
          </p:cNvSpPr>
          <p:nvPr>
            <p:ph type="body" orient="vert" idx="1"/>
          </p:nvPr>
        </p:nvSpPr>
        <p:spPr>
          <a:xfrm>
            <a:off x="838200" y="365125"/>
            <a:ext cx="7734300" cy="5811838"/>
          </a:xfrm>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915C4-FB27-487A-90E4-D093092F6F65}"/>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0D6FCF2F-36B0-8F41-A6C6-C9C039A0CE3C}" type="datetime1">
              <a:rPr lang="en-US" smtClean="0"/>
              <a:pPr/>
              <a:t>10/4/21</a:t>
            </a:fld>
            <a:endParaRPr lang="en-US"/>
          </a:p>
        </p:txBody>
      </p:sp>
      <p:sp>
        <p:nvSpPr>
          <p:cNvPr id="5" name="Footer Placeholder 4">
            <a:extLst>
              <a:ext uri="{FF2B5EF4-FFF2-40B4-BE49-F238E27FC236}">
                <a16:creationId xmlns:a16="http://schemas.microsoft.com/office/drawing/2014/main" id="{8E34D677-D105-4ED0-A942-D21422C277B2}"/>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8EBFDCB1-D22E-48E5-A21B-15DE48B180D4}"/>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222132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C68-6205-4502-A7A8-63F842BBF1FA}"/>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5D4D970-7EF1-4706-AC83-D2664FCEF923}"/>
              </a:ext>
            </a:extLst>
          </p:cNvPr>
          <p:cNvSpPr>
            <a:spLocks noGrp="1"/>
          </p:cNvSpPr>
          <p:nvPr>
            <p:ph idx="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03D562-C030-4961-842C-8EA73EF493A5}"/>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2093270C-3D48-6F4C-962E-E9C40794EA4F}" type="datetime1">
              <a:rPr lang="en-US" smtClean="0"/>
              <a:pPr/>
              <a:t>10/4/21</a:t>
            </a:fld>
            <a:endParaRPr lang="en-US" dirty="0"/>
          </a:p>
        </p:txBody>
      </p:sp>
      <p:sp>
        <p:nvSpPr>
          <p:cNvPr id="5" name="Footer Placeholder 4">
            <a:extLst>
              <a:ext uri="{FF2B5EF4-FFF2-40B4-BE49-F238E27FC236}">
                <a16:creationId xmlns:a16="http://schemas.microsoft.com/office/drawing/2014/main" id="{91181B88-B90B-459B-8B19-DEE21BCA7CF9}"/>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54th IEEE/ACM International Symposium on Microarchitecture</a:t>
            </a:r>
          </a:p>
        </p:txBody>
      </p:sp>
      <p:sp>
        <p:nvSpPr>
          <p:cNvPr id="6" name="Slide Number Placeholder 5">
            <a:extLst>
              <a:ext uri="{FF2B5EF4-FFF2-40B4-BE49-F238E27FC236}">
                <a16:creationId xmlns:a16="http://schemas.microsoft.com/office/drawing/2014/main" id="{758DDE5D-0768-4260-8A7F-333A0F0652A3}"/>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38741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FE50-469A-AB7A-B85714EDEA99}"/>
              </a:ext>
            </a:extLst>
          </p:cNvPr>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672185DB-C605-409F-BBE6-4AD52BACA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51C01-A12D-455F-8119-FF95D9B2920D}"/>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1A7187F1-171C-9241-ABFF-3D7BE69A9CEE}" type="datetime1">
              <a:rPr lang="en-US" smtClean="0"/>
              <a:pPr/>
              <a:t>10/4/21</a:t>
            </a:fld>
            <a:endParaRPr lang="en-US"/>
          </a:p>
        </p:txBody>
      </p:sp>
      <p:sp>
        <p:nvSpPr>
          <p:cNvPr id="5" name="Footer Placeholder 4">
            <a:extLst>
              <a:ext uri="{FF2B5EF4-FFF2-40B4-BE49-F238E27FC236}">
                <a16:creationId xmlns:a16="http://schemas.microsoft.com/office/drawing/2014/main" id="{612A2BDD-5B99-4C1E-A4E1-1CD814FE9C2E}"/>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FF486B77-9E01-43B9-BEB7-9B29FCAF17EA}"/>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53793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A2A-72AE-4BAC-BBAA-33C95D2FAB4C}"/>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EBD40DA-F5D5-40E1-B009-3B29D570FE64}"/>
              </a:ext>
            </a:extLst>
          </p:cNvPr>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259A82D-08B7-49E6-B49F-F59A9E0897CA}"/>
              </a:ext>
            </a:extLst>
          </p:cNvPr>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0DB14-CCF5-410D-B0B6-80BDF153D94B}"/>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B218C31-088E-6D4B-BFBA-13C245D6832C}" type="datetime1">
              <a:rPr lang="en-US" smtClean="0"/>
              <a:pPr/>
              <a:t>10/4/21</a:t>
            </a:fld>
            <a:endParaRPr lang="en-US"/>
          </a:p>
        </p:txBody>
      </p:sp>
      <p:sp>
        <p:nvSpPr>
          <p:cNvPr id="6" name="Footer Placeholder 5">
            <a:extLst>
              <a:ext uri="{FF2B5EF4-FFF2-40B4-BE49-F238E27FC236}">
                <a16:creationId xmlns:a16="http://schemas.microsoft.com/office/drawing/2014/main" id="{BB16A00E-E025-4DB1-B985-E3F335C6ACD9}"/>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7" name="Slide Number Placeholder 6">
            <a:extLst>
              <a:ext uri="{FF2B5EF4-FFF2-40B4-BE49-F238E27FC236}">
                <a16:creationId xmlns:a16="http://schemas.microsoft.com/office/drawing/2014/main" id="{BFA94FAB-B093-47EB-87F3-0A82A6A168B6}"/>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30555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0F7B-BE85-4746-AD74-E3F420E20793}"/>
              </a:ext>
            </a:extLst>
          </p:cNvPr>
          <p:cNvSpPr>
            <a:spLocks noGrp="1"/>
          </p:cNvSpPr>
          <p:nvPr>
            <p:ph type="title"/>
          </p:nvPr>
        </p:nvSpPr>
        <p:spPr>
          <a:xfrm>
            <a:off x="839788" y="365125"/>
            <a:ext cx="10515600" cy="132556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54AC7080-BCDF-437E-BBDF-F765E34F3903}"/>
              </a:ext>
            </a:extLst>
          </p:cNvPr>
          <p:cNvSpPr>
            <a:spLocks noGrp="1"/>
          </p:cNvSpPr>
          <p:nvPr>
            <p:ph type="body" idx="1"/>
          </p:nvPr>
        </p:nvSpPr>
        <p:spPr>
          <a:xfrm>
            <a:off x="839788" y="1681163"/>
            <a:ext cx="5157787"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74060-5742-42A4-8A1D-B0D210A12A6F}"/>
              </a:ext>
            </a:extLst>
          </p:cNvPr>
          <p:cNvSpPr>
            <a:spLocks noGrp="1"/>
          </p:cNvSpPr>
          <p:nvPr>
            <p:ph sz="half" idx="2"/>
          </p:nvPr>
        </p:nvSpPr>
        <p:spPr>
          <a:xfrm>
            <a:off x="839788" y="2505075"/>
            <a:ext cx="5157787"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99FF7-DBAF-4015-9C12-8AA8C947AF49}"/>
              </a:ext>
            </a:extLst>
          </p:cNvPr>
          <p:cNvSpPr>
            <a:spLocks noGrp="1"/>
          </p:cNvSpPr>
          <p:nvPr>
            <p:ph type="body" sz="quarter" idx="3"/>
          </p:nvPr>
        </p:nvSpPr>
        <p:spPr>
          <a:xfrm>
            <a:off x="6172200" y="1681163"/>
            <a:ext cx="5183188"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0EAA7-13B5-44BA-9E10-0566E4B09E7A}"/>
              </a:ext>
            </a:extLst>
          </p:cNvPr>
          <p:cNvSpPr>
            <a:spLocks noGrp="1"/>
          </p:cNvSpPr>
          <p:nvPr>
            <p:ph sz="quarter" idx="4"/>
          </p:nvPr>
        </p:nvSpPr>
        <p:spPr>
          <a:xfrm>
            <a:off x="6172200" y="2505075"/>
            <a:ext cx="5183188"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CE263-3411-4B10-8D0B-8BE07342404A}"/>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CB0A49B1-EDEB-B040-95AC-29834C20B0CF}" type="datetime1">
              <a:rPr lang="en-US" smtClean="0"/>
              <a:pPr/>
              <a:t>10/4/21</a:t>
            </a:fld>
            <a:endParaRPr lang="en-US"/>
          </a:p>
        </p:txBody>
      </p:sp>
      <p:sp>
        <p:nvSpPr>
          <p:cNvPr id="8" name="Footer Placeholder 7">
            <a:extLst>
              <a:ext uri="{FF2B5EF4-FFF2-40B4-BE49-F238E27FC236}">
                <a16:creationId xmlns:a16="http://schemas.microsoft.com/office/drawing/2014/main" id="{33E61381-30B5-4A98-B8CA-70B852FAFE95}"/>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9" name="Slide Number Placeholder 8">
            <a:extLst>
              <a:ext uri="{FF2B5EF4-FFF2-40B4-BE49-F238E27FC236}">
                <a16:creationId xmlns:a16="http://schemas.microsoft.com/office/drawing/2014/main" id="{63AEE641-7B6C-450E-BE45-94940B9397DE}"/>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19581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933-F905-4D80-9EE4-49C63987E28B}"/>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1C737299-DEF4-419D-8608-04B91314D049}"/>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C295963-D273-C74D-834B-A797EF15DAAA}" type="datetime1">
              <a:rPr lang="en-US" smtClean="0"/>
              <a:pPr/>
              <a:t>10/4/21</a:t>
            </a:fld>
            <a:endParaRPr lang="en-US"/>
          </a:p>
        </p:txBody>
      </p:sp>
      <p:sp>
        <p:nvSpPr>
          <p:cNvPr id="4" name="Footer Placeholder 3">
            <a:extLst>
              <a:ext uri="{FF2B5EF4-FFF2-40B4-BE49-F238E27FC236}">
                <a16:creationId xmlns:a16="http://schemas.microsoft.com/office/drawing/2014/main" id="{7246AE54-C0F9-4C1B-9845-2A7D3EC14248}"/>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5" name="Slide Number Placeholder 4">
            <a:extLst>
              <a:ext uri="{FF2B5EF4-FFF2-40B4-BE49-F238E27FC236}">
                <a16:creationId xmlns:a16="http://schemas.microsoft.com/office/drawing/2014/main" id="{40D961F2-377A-4F39-B67B-E22267490826}"/>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53699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75B88-56CF-4F8D-8379-E24EFDDC3BD5}"/>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E89BEC8-4E80-B54C-B5C3-DC618F8706E7}" type="datetime1">
              <a:rPr lang="en-US" smtClean="0"/>
              <a:pPr/>
              <a:t>10/4/21</a:t>
            </a:fld>
            <a:endParaRPr lang="en-US"/>
          </a:p>
        </p:txBody>
      </p:sp>
      <p:sp>
        <p:nvSpPr>
          <p:cNvPr id="3" name="Footer Placeholder 2">
            <a:extLst>
              <a:ext uri="{FF2B5EF4-FFF2-40B4-BE49-F238E27FC236}">
                <a16:creationId xmlns:a16="http://schemas.microsoft.com/office/drawing/2014/main" id="{4993F9BA-82AB-42A9-AF59-2AED077AB441}"/>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918FB4E3-0397-47A4-BCF7-B53B2E59B77D}"/>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301680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FEAC-54FA-4FB0-853B-0FA8D69C8509}"/>
              </a:ext>
            </a:extLst>
          </p:cNvPr>
          <p:cNvSpPr>
            <a:spLocks noGrp="1"/>
          </p:cNvSpPr>
          <p:nvPr>
            <p:ph type="title"/>
          </p:nvPr>
        </p:nvSpPr>
        <p:spPr>
          <a:xfrm>
            <a:off x="839788" y="457200"/>
            <a:ext cx="3932237" cy="1600200"/>
          </a:xfrm>
        </p:spPr>
        <p:txBody>
          <a:bodyPr anchor="b"/>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A523592-3480-42BB-97C3-2F5D2A8086BC}"/>
              </a:ext>
            </a:extLst>
          </p:cNvPr>
          <p:cNvSpPr>
            <a:spLocks noGrp="1"/>
          </p:cNvSpPr>
          <p:nvPr>
            <p:ph idx="1"/>
          </p:nvPr>
        </p:nvSpPr>
        <p:spPr>
          <a:xfrm>
            <a:off x="5183188" y="987425"/>
            <a:ext cx="6172200" cy="4873625"/>
          </a:xfr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4EA90-225D-4D54-8CA5-021A0B66118A}"/>
              </a:ext>
            </a:extLst>
          </p:cNvPr>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DC463-B8EA-4904-911F-E5959762FEBA}"/>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A0A0740-E193-834C-8237-53BE815BDD2D}" type="datetime1">
              <a:rPr lang="en-US" smtClean="0"/>
              <a:pPr/>
              <a:t>10/4/21</a:t>
            </a:fld>
            <a:endParaRPr lang="en-US"/>
          </a:p>
        </p:txBody>
      </p:sp>
      <p:sp>
        <p:nvSpPr>
          <p:cNvPr id="6" name="Footer Placeholder 5">
            <a:extLst>
              <a:ext uri="{FF2B5EF4-FFF2-40B4-BE49-F238E27FC236}">
                <a16:creationId xmlns:a16="http://schemas.microsoft.com/office/drawing/2014/main" id="{E5819993-C114-4E31-8438-AC75A5F3DEA0}"/>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7" name="Slide Number Placeholder 6">
            <a:extLst>
              <a:ext uri="{FF2B5EF4-FFF2-40B4-BE49-F238E27FC236}">
                <a16:creationId xmlns:a16="http://schemas.microsoft.com/office/drawing/2014/main" id="{EE2FDAF4-6D20-4F8D-B184-763FEAD91B30}"/>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98757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723-8061-4138-900A-3E3A07B3CD0E}"/>
              </a:ext>
            </a:extLst>
          </p:cNvPr>
          <p:cNvSpPr>
            <a:spLocks noGrp="1"/>
          </p:cNvSpPr>
          <p:nvPr>
            <p:ph type="title"/>
          </p:nvPr>
        </p:nvSpPr>
        <p:spPr>
          <a:xfrm>
            <a:off x="839788" y="457200"/>
            <a:ext cx="3932237" cy="1600200"/>
          </a:xfrm>
        </p:spPr>
        <p:txBody>
          <a:bodyPr anchor="b"/>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2EB06B69-2167-4BD6-96C4-D9B6DEA390E5}"/>
              </a:ext>
            </a:extLst>
          </p:cNvPr>
          <p:cNvSpPr>
            <a:spLocks noGrp="1"/>
          </p:cNvSpPr>
          <p:nvPr>
            <p:ph type="pic" idx="1"/>
          </p:nvPr>
        </p:nvSpPr>
        <p:spPr>
          <a:xfrm>
            <a:off x="5183188" y="987425"/>
            <a:ext cx="6172200" cy="4873625"/>
          </a:xfrm>
        </p:spPr>
        <p:txBody>
          <a:bodyPr/>
          <a:lstStyle>
            <a:lvl1pPr marL="0" indent="0">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6404E-3D2A-49E6-9BC7-0318662F2107}"/>
              </a:ext>
            </a:extLst>
          </p:cNvPr>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A6DD2-E767-4900-9035-E1C5EDD9360D}"/>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F9EFA441-E6E7-4345-B215-7061511BC43B}" type="datetime1">
              <a:rPr lang="en-US" smtClean="0"/>
              <a:pPr/>
              <a:t>10/4/21</a:t>
            </a:fld>
            <a:endParaRPr lang="en-US"/>
          </a:p>
        </p:txBody>
      </p:sp>
      <p:sp>
        <p:nvSpPr>
          <p:cNvPr id="6" name="Footer Placeholder 5">
            <a:extLst>
              <a:ext uri="{FF2B5EF4-FFF2-40B4-BE49-F238E27FC236}">
                <a16:creationId xmlns:a16="http://schemas.microsoft.com/office/drawing/2014/main" id="{8BBE4B98-B99D-4128-BA63-4E542CA27364}"/>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54th IEEE/ACM International Symposium on Microarchitecture</a:t>
            </a:r>
          </a:p>
        </p:txBody>
      </p:sp>
      <p:sp>
        <p:nvSpPr>
          <p:cNvPr id="7" name="Slide Number Placeholder 6">
            <a:extLst>
              <a:ext uri="{FF2B5EF4-FFF2-40B4-BE49-F238E27FC236}">
                <a16:creationId xmlns:a16="http://schemas.microsoft.com/office/drawing/2014/main" id="{19E4C372-88B0-4F92-92FF-2F817BCA2179}"/>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292854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B123-0E00-4ED4-BF7B-7ADCD0F7CE25}"/>
              </a:ext>
            </a:extLst>
          </p:cNvPr>
          <p:cNvSpPr>
            <a:spLocks noGrp="1"/>
          </p:cNvSpPr>
          <p:nvPr>
            <p:ph type="title"/>
          </p:nvPr>
        </p:nvSpPr>
        <p:spPr>
          <a:xfrm>
            <a:off x="41728" y="138234"/>
            <a:ext cx="9655629" cy="6941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17CB4F-A1FB-432E-8F71-B9CAF85F174C}"/>
              </a:ext>
            </a:extLst>
          </p:cNvPr>
          <p:cNvSpPr>
            <a:spLocks noGrp="1"/>
          </p:cNvSpPr>
          <p:nvPr>
            <p:ph type="body" idx="1"/>
          </p:nvPr>
        </p:nvSpPr>
        <p:spPr>
          <a:xfrm>
            <a:off x="41728" y="960903"/>
            <a:ext cx="12147731" cy="53040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E654B1-1D3E-4B1C-A182-762E8FED1398}"/>
              </a:ext>
            </a:extLst>
          </p:cNvPr>
          <p:cNvSpPr>
            <a:spLocks noGrp="1"/>
          </p:cNvSpPr>
          <p:nvPr>
            <p:ph type="dt" sz="half" idx="2"/>
          </p:nvPr>
        </p:nvSpPr>
        <p:spPr>
          <a:xfrm>
            <a:off x="838200" y="64289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A7B7A-F390-B84D-888B-772BCD68E5BC}" type="datetime1">
              <a:rPr lang="en-US" smtClean="0"/>
              <a:t>10/4/21</a:t>
            </a:fld>
            <a:endParaRPr lang="en-US" dirty="0"/>
          </a:p>
        </p:txBody>
      </p:sp>
      <p:sp>
        <p:nvSpPr>
          <p:cNvPr id="5" name="Footer Placeholder 4">
            <a:extLst>
              <a:ext uri="{FF2B5EF4-FFF2-40B4-BE49-F238E27FC236}">
                <a16:creationId xmlns:a16="http://schemas.microsoft.com/office/drawing/2014/main" id="{EBE0CE5C-152A-41F9-B8BB-A80152DBDDCA}"/>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dirty="0"/>
              <a:t>54th IEEE/ACM International Symposium on Microarchitecture</a:t>
            </a:r>
          </a:p>
        </p:txBody>
      </p:sp>
      <p:sp>
        <p:nvSpPr>
          <p:cNvPr id="6" name="Slide Number Placeholder 5">
            <a:extLst>
              <a:ext uri="{FF2B5EF4-FFF2-40B4-BE49-F238E27FC236}">
                <a16:creationId xmlns:a16="http://schemas.microsoft.com/office/drawing/2014/main" id="{FC41B0C6-20AA-4E8A-BBBD-1E089AAF7A01}"/>
              </a:ext>
            </a:extLst>
          </p:cNvPr>
          <p:cNvSpPr>
            <a:spLocks noGrp="1"/>
          </p:cNvSpPr>
          <p:nvPr>
            <p:ph type="sldNum" sz="quarter" idx="4"/>
          </p:nvPr>
        </p:nvSpPr>
        <p:spPr>
          <a:xfrm>
            <a:off x="8610600" y="642892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BEF5F9A7-FFD9-4159-A58F-AE73538ED447}" type="slidenum">
              <a:rPr lang="en-US" smtClean="0"/>
              <a:pPr/>
              <a:t>‹#›</a:t>
            </a:fld>
            <a:endParaRPr lang="en-US" dirty="0"/>
          </a:p>
        </p:txBody>
      </p:sp>
      <p:sp>
        <p:nvSpPr>
          <p:cNvPr id="7" name="object 7" descr="Purdue University Logo" title="Purdue University Logo">
            <a:extLst>
              <a:ext uri="{FF2B5EF4-FFF2-40B4-BE49-F238E27FC236}">
                <a16:creationId xmlns:a16="http://schemas.microsoft.com/office/drawing/2014/main" id="{C8B78A54-7187-40F3-B3A1-A1F6EBBB1584}"/>
              </a:ext>
            </a:extLst>
          </p:cNvPr>
          <p:cNvSpPr/>
          <p:nvPr userDrawn="1"/>
        </p:nvSpPr>
        <p:spPr>
          <a:xfrm>
            <a:off x="10340990" y="189036"/>
            <a:ext cx="1575904" cy="470673"/>
          </a:xfrm>
          <a:prstGeom prst="rect">
            <a:avLst/>
          </a:prstGeom>
          <a:blipFill>
            <a:blip r:embed="rId13" cstate="print"/>
            <a:stretch>
              <a:fillRect/>
            </a:stretch>
          </a:blipFill>
        </p:spPr>
        <p:txBody>
          <a:bodyPr wrap="square" lIns="0" tIns="0" rIns="0" bIns="0" rtlCol="0"/>
          <a:lstStyle/>
          <a:p>
            <a:endParaRPr/>
          </a:p>
        </p:txBody>
      </p:sp>
      <p:sp>
        <p:nvSpPr>
          <p:cNvPr id="11" name="object 95">
            <a:extLst>
              <a:ext uri="{FF2B5EF4-FFF2-40B4-BE49-F238E27FC236}">
                <a16:creationId xmlns:a16="http://schemas.microsoft.com/office/drawing/2014/main" id="{3A04983A-3BE9-4191-9A56-37CD35078BF5}"/>
              </a:ext>
            </a:extLst>
          </p:cNvPr>
          <p:cNvSpPr/>
          <p:nvPr userDrawn="1"/>
        </p:nvSpPr>
        <p:spPr>
          <a:xfrm>
            <a:off x="-2541" y="6310084"/>
            <a:ext cx="12192000" cy="18288"/>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sz="1800"/>
          </a:p>
        </p:txBody>
      </p:sp>
    </p:spTree>
    <p:extLst>
      <p:ext uri="{BB962C8B-B14F-4D97-AF65-F5344CB8AC3E}">
        <p14:creationId xmlns:p14="http://schemas.microsoft.com/office/powerpoint/2010/main" val="1718710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FD0C90D-FA58-45E7-A18E-CBAB04F2C036}"/>
              </a:ext>
            </a:extLst>
          </p:cNvPr>
          <p:cNvSpPr txBox="1">
            <a:spLocks/>
          </p:cNvSpPr>
          <p:nvPr/>
        </p:nvSpPr>
        <p:spPr>
          <a:xfrm>
            <a:off x="0" y="585216"/>
            <a:ext cx="12170228" cy="20574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ReplayCache</a:t>
            </a:r>
            <a:r>
              <a:rPr lang="en-US" sz="54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Enabling Caches for Energy</a:t>
            </a:r>
          </a:p>
          <a:p>
            <a:pPr algn="ctr"/>
            <a:r>
              <a:rPr lang="en-US" sz="54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Harvesting Systems</a:t>
            </a:r>
          </a:p>
        </p:txBody>
      </p:sp>
      <mc:AlternateContent xmlns:mc="http://schemas.openxmlformats.org/markup-compatibility/2006" xmlns:a14="http://schemas.microsoft.com/office/drawing/2010/main">
        <mc:Choice Requires="a14">
          <p:sp>
            <p:nvSpPr>
              <p:cNvPr id="52" name="Text Placeholder 2">
                <a:extLst>
                  <a:ext uri="{FF2B5EF4-FFF2-40B4-BE49-F238E27FC236}">
                    <a16:creationId xmlns:a16="http://schemas.microsoft.com/office/drawing/2014/main" id="{4975810B-9D21-4BC4-9E08-8845CFFFC61D}"/>
                  </a:ext>
                </a:extLst>
              </p:cNvPr>
              <p:cNvSpPr txBox="1">
                <a:spLocks/>
              </p:cNvSpPr>
              <p:nvPr/>
            </p:nvSpPr>
            <p:spPr>
              <a:xfrm>
                <a:off x="1371600" y="2564918"/>
                <a:ext cx="9448799" cy="37078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m:rPr>
                        <m:sty m:val="p"/>
                      </m:rPr>
                      <a:rPr lang="en-US" sz="3200" b="0" i="0" smtClean="0">
                        <a:latin typeface="Cambria Math" panose="02040503050406030204" pitchFamily="18" charset="0"/>
                      </a:rPr>
                      <m:t>Jianping</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Zen</m:t>
                    </m:r>
                    <m:sSup>
                      <m:sSupPr>
                        <m:ctrlPr>
                          <a:rPr lang="en-US" sz="3200" i="1" smtClean="0">
                            <a:latin typeface="Cambria Math" panose="02040503050406030204" pitchFamily="18" charset="0"/>
                          </a:rPr>
                        </m:ctrlPr>
                      </m:sSupPr>
                      <m:e>
                        <m:r>
                          <m:rPr>
                            <m:sty m:val="p"/>
                          </m:rPr>
                          <a:rPr lang="en-US" sz="3200" b="0" i="0" smtClean="0">
                            <a:latin typeface="Cambria Math" panose="02040503050406030204" pitchFamily="18" charset="0"/>
                          </a:rPr>
                          <m:t>g</m:t>
                        </m:r>
                      </m:e>
                      <m:sup>
                        <m:r>
                          <a:rPr lang="en-US" sz="3200" b="0" i="0" smtClean="0">
                            <a:latin typeface="Cambria Math" panose="02040503050406030204" pitchFamily="18" charset="0"/>
                          </a:rPr>
                          <m:t>1</m:t>
                        </m:r>
                      </m:sup>
                    </m:sSup>
                  </m:oMath>
                </a14:m>
                <a:r>
                  <a:rPr lang="en-US" sz="3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m:rPr>
                        <m:sty m:val="p"/>
                      </m:rPr>
                      <a:rPr lang="en-US" sz="3200" b="0" i="0" smtClean="0">
                        <a:latin typeface="Cambria Math" panose="02040503050406030204" pitchFamily="18" charset="0"/>
                      </a:rPr>
                      <m:t>Jongouk</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Cho</m:t>
                    </m:r>
                    <m:sSup>
                      <m:sSupPr>
                        <m:ctrlPr>
                          <a:rPr lang="en-US" sz="3200" i="1" smtClean="0">
                            <a:latin typeface="Cambria Math" panose="02040503050406030204" pitchFamily="18" charset="0"/>
                          </a:rPr>
                        </m:ctrlPr>
                      </m:sSupPr>
                      <m:e>
                        <m:r>
                          <m:rPr>
                            <m:sty m:val="p"/>
                          </m:rPr>
                          <a:rPr lang="en-US" sz="3200" b="0" i="0" smtClean="0">
                            <a:latin typeface="Cambria Math" panose="02040503050406030204" pitchFamily="18" charset="0"/>
                          </a:rPr>
                          <m:t>i</m:t>
                        </m:r>
                      </m:e>
                      <m:sup>
                        <m:r>
                          <a:rPr lang="en-US" sz="3200" b="0" i="0" smtClean="0">
                            <a:latin typeface="Cambria Math" panose="02040503050406030204" pitchFamily="18" charset="0"/>
                          </a:rPr>
                          <m:t>1</m:t>
                        </m:r>
                      </m:sup>
                    </m:sSup>
                  </m:oMath>
                </a14:m>
                <a:r>
                  <a:rPr lang="en-US" sz="3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3200" i="1" dirty="0" smtClean="0">
                            <a:latin typeface="Cambria Math" panose="02040503050406030204" pitchFamily="18" charset="0"/>
                          </a:rPr>
                        </m:ctrlPr>
                      </m:sSupPr>
                      <m:e>
                        <m:r>
                          <m:rPr>
                            <m:nor/>
                          </m:rPr>
                          <a:rPr lang="en-US" sz="3200" dirty="0" smtClean="0">
                            <a:latin typeface="Cambria Math" panose="02040503050406030204" pitchFamily="18" charset="0"/>
                            <a:ea typeface="Cambria Math" panose="02040503050406030204" pitchFamily="18" charset="0"/>
                            <a:cs typeface="Tahoma" panose="020B0604030504040204" pitchFamily="34" charset="0"/>
                          </a:rPr>
                          <m:t>Xinwei</m:t>
                        </m:r>
                        <m:r>
                          <m:rPr>
                            <m:nor/>
                          </m:rPr>
                          <a:rPr lang="en-US" sz="3200" dirty="0" smtClean="0">
                            <a:latin typeface="Cambria Math" panose="02040503050406030204" pitchFamily="18" charset="0"/>
                            <a:ea typeface="Cambria Math" panose="02040503050406030204" pitchFamily="18" charset="0"/>
                            <a:cs typeface="Tahoma" panose="020B0604030504040204" pitchFamily="34" charset="0"/>
                          </a:rPr>
                          <m:t> </m:t>
                        </m:r>
                        <m:r>
                          <m:rPr>
                            <m:nor/>
                          </m:rPr>
                          <a:rPr lang="en-US" sz="3200" dirty="0" smtClean="0">
                            <a:latin typeface="Cambria Math" panose="02040503050406030204" pitchFamily="18" charset="0"/>
                            <a:ea typeface="Cambria Math" panose="02040503050406030204" pitchFamily="18" charset="0"/>
                            <a:cs typeface="Tahoma" panose="020B0604030504040204" pitchFamily="34" charset="0"/>
                          </a:rPr>
                          <m:t>Fu</m:t>
                        </m:r>
                      </m:e>
                      <m:sup>
                        <m:r>
                          <a:rPr lang="en-US" sz="3200" b="0" i="0" dirty="0" smtClean="0">
                            <a:latin typeface="Cambria Math" panose="02040503050406030204" pitchFamily="18" charset="0"/>
                          </a:rPr>
                          <m:t>2</m:t>
                        </m:r>
                      </m:sup>
                    </m:sSup>
                  </m:oMath>
                </a14:m>
                <a:r>
                  <a:rPr lang="en-US" sz="3200" dirty="0">
                    <a:latin typeface="Tahoma" panose="020B0604030504040204" pitchFamily="34" charset="0"/>
                    <a:ea typeface="Tahoma" panose="020B0604030504040204" pitchFamily="34" charset="0"/>
                    <a:cs typeface="Tahoma" panose="020B0604030504040204" pitchFamily="34" charset="0"/>
                  </a:rPr>
                  <a:t>,</a:t>
                </a:r>
              </a:p>
              <a:p>
                <a:pPr marL="0" indent="0" algn="ctr">
                  <a:buNone/>
                </a:pPr>
                <a14:m>
                  <m:oMath xmlns:m="http://schemas.openxmlformats.org/officeDocument/2006/math">
                    <m:r>
                      <m:rPr>
                        <m:sty m:val="p"/>
                      </m:rPr>
                      <a:rPr lang="en-US" sz="3200" b="0" i="0" smtClean="0">
                        <a:latin typeface="Cambria Math" panose="02040503050406030204" pitchFamily="18" charset="0"/>
                      </a:rPr>
                      <m:t>Ajay</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Paddayuru</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Shreepath</m:t>
                    </m:r>
                    <m:sSup>
                      <m:sSupPr>
                        <m:ctrlPr>
                          <a:rPr lang="en-US" sz="3200" i="1" smtClean="0">
                            <a:latin typeface="Cambria Math" panose="02040503050406030204" pitchFamily="18" charset="0"/>
                          </a:rPr>
                        </m:ctrlPr>
                      </m:sSupPr>
                      <m:e>
                        <m:r>
                          <m:rPr>
                            <m:sty m:val="p"/>
                          </m:rPr>
                          <a:rPr lang="en-US" sz="3200" b="0" i="0" smtClean="0">
                            <a:latin typeface="Cambria Math" panose="02040503050406030204" pitchFamily="18" charset="0"/>
                          </a:rPr>
                          <m:t>i</m:t>
                        </m:r>
                      </m:e>
                      <m:sup>
                        <m:r>
                          <a:rPr lang="en-US" sz="3200" b="0" i="0" smtClean="0">
                            <a:latin typeface="Cambria Math" panose="02040503050406030204" pitchFamily="18" charset="0"/>
                          </a:rPr>
                          <m:t>3</m:t>
                        </m:r>
                      </m:sup>
                    </m:sSup>
                  </m:oMath>
                </a14:m>
                <a:r>
                  <a:rPr lang="en-US" sz="3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m:rPr>
                        <m:sty m:val="p"/>
                      </m:rPr>
                      <a:rPr lang="en-US" sz="3200" b="0" i="0" smtClean="0">
                        <a:latin typeface="Cambria Math" panose="02040503050406030204" pitchFamily="18" charset="0"/>
                      </a:rPr>
                      <m:t>Dongyoon</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Le</m:t>
                    </m:r>
                    <m:sSup>
                      <m:sSupPr>
                        <m:ctrlPr>
                          <a:rPr lang="en-US" sz="3200" i="1" smtClean="0">
                            <a:latin typeface="Cambria Math" panose="02040503050406030204" pitchFamily="18" charset="0"/>
                          </a:rPr>
                        </m:ctrlPr>
                      </m:sSupPr>
                      <m:e>
                        <m:r>
                          <m:rPr>
                            <m:sty m:val="p"/>
                          </m:rPr>
                          <a:rPr lang="en-US" sz="3200" b="0" i="0" smtClean="0">
                            <a:latin typeface="Cambria Math" panose="02040503050406030204" pitchFamily="18" charset="0"/>
                          </a:rPr>
                          <m:t>e</m:t>
                        </m:r>
                      </m:e>
                      <m:sup>
                        <m:r>
                          <a:rPr lang="en-US" sz="3200" b="0" i="0" smtClean="0">
                            <a:latin typeface="Cambria Math" panose="02040503050406030204" pitchFamily="18" charset="0"/>
                          </a:rPr>
                          <m:t>3</m:t>
                        </m:r>
                      </m:sup>
                    </m:sSup>
                  </m:oMath>
                </a14:m>
                <a:r>
                  <a:rPr lang="en-US" sz="3200" dirty="0">
                    <a:latin typeface="Tahoma" panose="020B0604030504040204" pitchFamily="34" charset="0"/>
                    <a:ea typeface="Tahoma" panose="020B0604030504040204" pitchFamily="34" charset="0"/>
                    <a:cs typeface="Tahoma" panose="020B0604030504040204" pitchFamily="34" charset="0"/>
                  </a:rPr>
                  <a:t>,</a:t>
                </a:r>
              </a:p>
              <a:p>
                <a:pPr marL="0" indent="0" algn="ctr">
                  <a:buNone/>
                </a:pPr>
                <a14:m>
                  <m:oMath xmlns:m="http://schemas.openxmlformats.org/officeDocument/2006/math">
                    <m:r>
                      <m:rPr>
                        <m:sty m:val="p"/>
                      </m:rPr>
                      <a:rPr lang="en-US" sz="3200" b="0" i="0" smtClean="0">
                        <a:latin typeface="Cambria Math" panose="02040503050406030204" pitchFamily="18" charset="0"/>
                      </a:rPr>
                      <m:t>Changwoo</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Mi</m:t>
                    </m:r>
                    <m:sSup>
                      <m:sSupPr>
                        <m:ctrlPr>
                          <a:rPr lang="en-US" sz="3200" i="1" smtClean="0">
                            <a:latin typeface="Cambria Math" panose="02040503050406030204" pitchFamily="18" charset="0"/>
                          </a:rPr>
                        </m:ctrlPr>
                      </m:sSupPr>
                      <m:e>
                        <m:r>
                          <m:rPr>
                            <m:sty m:val="p"/>
                          </m:rPr>
                          <a:rPr lang="en-US" sz="3200" b="0" i="0" smtClean="0">
                            <a:latin typeface="Cambria Math" panose="02040503050406030204" pitchFamily="18" charset="0"/>
                          </a:rPr>
                          <m:t>n</m:t>
                        </m:r>
                      </m:e>
                      <m:sup>
                        <m:r>
                          <a:rPr lang="en-US" sz="3200" b="0" i="0" smtClean="0">
                            <a:latin typeface="Cambria Math" panose="02040503050406030204" pitchFamily="18" charset="0"/>
                          </a:rPr>
                          <m:t>2</m:t>
                        </m:r>
                      </m:sup>
                    </m:sSup>
                  </m:oMath>
                </a14:m>
                <a:r>
                  <a:rPr lang="en-US" sz="3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m:rPr>
                        <m:sty m:val="p"/>
                      </m:rPr>
                      <a:rPr lang="en-US" sz="3200" b="0" i="0" smtClean="0">
                        <a:latin typeface="Cambria Math" panose="02040503050406030204" pitchFamily="18" charset="0"/>
                      </a:rPr>
                      <m:t>Changhee</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Jun</m:t>
                    </m:r>
                    <m:sSup>
                      <m:sSupPr>
                        <m:ctrlPr>
                          <a:rPr lang="en-US" sz="3200" i="1" smtClean="0">
                            <a:latin typeface="Cambria Math" panose="02040503050406030204" pitchFamily="18" charset="0"/>
                          </a:rPr>
                        </m:ctrlPr>
                      </m:sSupPr>
                      <m:e>
                        <m:r>
                          <m:rPr>
                            <m:sty m:val="p"/>
                          </m:rPr>
                          <a:rPr lang="en-US" sz="3200" b="0" i="0" smtClean="0">
                            <a:latin typeface="Cambria Math" panose="02040503050406030204" pitchFamily="18" charset="0"/>
                          </a:rPr>
                          <m:t>g</m:t>
                        </m:r>
                      </m:e>
                      <m:sup>
                        <m:r>
                          <a:rPr lang="en-US" sz="3200" b="0" i="0" smtClean="0">
                            <a:latin typeface="Cambria Math" panose="02040503050406030204" pitchFamily="18" charset="0"/>
                          </a:rPr>
                          <m:t>1</m:t>
                        </m:r>
                      </m:sup>
                    </m:sSup>
                  </m:oMath>
                </a14:m>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3200" b="0" i="1" dirty="0">
                  <a:latin typeface="Tahoma" panose="020B0604030504040204" pitchFamily="34" charset="0"/>
                  <a:ea typeface="Tahoma" panose="020B0604030504040204" pitchFamily="34" charset="0"/>
                  <a:cs typeface="Tahoma" panose="020B0604030504040204" pitchFamily="34"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sup>
                          <m:r>
                            <a:rPr lang="en-US" sz="3200" b="0" i="0" smtClean="0">
                              <a:latin typeface="Cambria Math" panose="02040503050406030204" pitchFamily="18" charset="0"/>
                            </a:rPr>
                            <m:t>1</m:t>
                          </m:r>
                        </m:sup>
                      </m:sSup>
                      <m:r>
                        <m:rPr>
                          <m:sty m:val="p"/>
                        </m:rPr>
                        <a:rPr lang="en-US" sz="3200" b="0" i="0" smtClean="0">
                          <a:latin typeface="Cambria Math" panose="02040503050406030204" pitchFamily="18" charset="0"/>
                        </a:rPr>
                        <m:t>Purdue</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University</m:t>
                      </m:r>
                    </m:oMath>
                  </m:oMathPara>
                </a14:m>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gn="ctr">
                  <a:buNone/>
                </a:pPr>
                <a14:m>
                  <m:oMathPara xmlns:m="http://schemas.openxmlformats.org/officeDocument/2006/math">
                    <m:oMathParaPr>
                      <m:jc m:val="center"/>
                    </m:oMathParaPr>
                    <m:oMath xmlns:m="http://schemas.openxmlformats.org/officeDocument/2006/math">
                      <m:sPre>
                        <m:sPrePr>
                          <m:ctrlPr>
                            <a:rPr lang="en-US" sz="3200" i="1" dirty="0" smtClean="0">
                              <a:latin typeface="Cambria Math" panose="02040503050406030204" pitchFamily="18" charset="0"/>
                            </a:rPr>
                          </m:ctrlPr>
                        </m:sPrePr>
                        <m:sub/>
                        <m:sup>
                          <m:r>
                            <a:rPr lang="en-US" sz="3200" b="0" i="0" dirty="0" smtClean="0">
                              <a:latin typeface="Cambria Math" panose="02040503050406030204" pitchFamily="18" charset="0"/>
                            </a:rPr>
                            <m:t>2</m:t>
                          </m:r>
                        </m:sup>
                        <m:e>
                          <m:r>
                            <m:rPr>
                              <m:sty m:val="p"/>
                            </m:rPr>
                            <a:rPr lang="en-US" sz="3200" b="0" i="0" dirty="0" smtClean="0">
                              <a:latin typeface="Cambria Math" panose="02040503050406030204" pitchFamily="18" charset="0"/>
                            </a:rPr>
                            <m:t>Virginia</m:t>
                          </m:r>
                          <m:r>
                            <a:rPr lang="en-US" sz="3200" b="0" i="0" dirty="0" smtClean="0">
                              <a:latin typeface="Cambria Math" panose="02040503050406030204" pitchFamily="18" charset="0"/>
                            </a:rPr>
                            <m:t> </m:t>
                          </m:r>
                          <m:r>
                            <m:rPr>
                              <m:sty m:val="p"/>
                            </m:rPr>
                            <a:rPr lang="en-US" sz="3200" b="0" i="0" dirty="0" smtClean="0">
                              <a:latin typeface="Cambria Math" panose="02040503050406030204" pitchFamily="18" charset="0"/>
                            </a:rPr>
                            <m:t>Tech</m:t>
                          </m:r>
                        </m:e>
                      </m:sPre>
                    </m:oMath>
                  </m:oMathPara>
                </a14:m>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gn="ctr">
                  <a:buNone/>
                </a:pPr>
                <a14:m>
                  <m:oMathPara xmlns:m="http://schemas.openxmlformats.org/officeDocument/2006/math">
                    <m:oMathParaPr>
                      <m:jc m:val="center"/>
                    </m:oMathParaPr>
                    <m:oMath xmlns:m="http://schemas.openxmlformats.org/officeDocument/2006/math">
                      <m:sSup>
                        <m:sSupPr>
                          <m:ctrlPr>
                            <a:rPr lang="en-US" sz="3200" i="1">
                              <a:latin typeface="Cambria Math" panose="02040503050406030204" pitchFamily="18" charset="0"/>
                            </a:rPr>
                          </m:ctrlPr>
                        </m:sSupPr>
                        <m:e/>
                        <m:sup>
                          <m:r>
                            <a:rPr lang="en-US" sz="3200" b="0" i="0" smtClean="0">
                              <a:latin typeface="Cambria Math" panose="02040503050406030204" pitchFamily="18" charset="0"/>
                            </a:rPr>
                            <m:t>3</m:t>
                          </m:r>
                        </m:sup>
                      </m:sSup>
                      <m:r>
                        <m:rPr>
                          <m:sty m:val="p"/>
                        </m:rPr>
                        <a:rPr lang="en-US" sz="3200" b="0" i="0" smtClean="0">
                          <a:latin typeface="Cambria Math" panose="02040503050406030204" pitchFamily="18" charset="0"/>
                        </a:rPr>
                        <m:t>Stony</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Brook</m:t>
                      </m:r>
                      <m:r>
                        <a:rPr lang="en-US" sz="3200" i="0">
                          <a:latin typeface="Cambria Math" panose="02040503050406030204" pitchFamily="18" charset="0"/>
                        </a:rPr>
                        <m:t> </m:t>
                      </m:r>
                      <m:r>
                        <m:rPr>
                          <m:sty m:val="p"/>
                        </m:rPr>
                        <a:rPr lang="en-US" sz="3200" i="0">
                          <a:latin typeface="Cambria Math" panose="02040503050406030204" pitchFamily="18" charset="0"/>
                        </a:rPr>
                        <m:t>University</m:t>
                      </m:r>
                    </m:oMath>
                  </m:oMathPara>
                </a14:m>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2" name="Text Placeholder 2">
                <a:extLst>
                  <a:ext uri="{FF2B5EF4-FFF2-40B4-BE49-F238E27FC236}">
                    <a16:creationId xmlns:a16="http://schemas.microsoft.com/office/drawing/2014/main" id="{4975810B-9D21-4BC4-9E08-8845CFFFC61D}"/>
                  </a:ext>
                </a:extLst>
              </p:cNvPr>
              <p:cNvSpPr txBox="1">
                <a:spLocks noRot="1" noChangeAspect="1" noMove="1" noResize="1" noEditPoints="1" noAdjustHandles="1" noChangeArrowheads="1" noChangeShapeType="1" noTextEdit="1"/>
              </p:cNvSpPr>
              <p:nvPr/>
            </p:nvSpPr>
            <p:spPr>
              <a:xfrm>
                <a:off x="1371600" y="2564918"/>
                <a:ext cx="9448799" cy="3707865"/>
              </a:xfrm>
              <a:prstGeom prst="rect">
                <a:avLst/>
              </a:prstGeom>
              <a:blipFill>
                <a:blip r:embed="rId3"/>
                <a:stretch>
                  <a:fillRect t="-3425" b="-479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A738202-64F3-6A41-BB1E-EB1233193990}"/>
              </a:ext>
            </a:extLst>
          </p:cNvPr>
          <p:cNvSpPr>
            <a:spLocks noGrp="1"/>
          </p:cNvSpPr>
          <p:nvPr>
            <p:ph type="ftr" sz="quarter" idx="11"/>
          </p:nvPr>
        </p:nvSpPr>
        <p:spPr/>
        <p:txBody>
          <a:bodyPr/>
          <a:lstStyle/>
          <a:p>
            <a:r>
              <a:rPr lang="en-US"/>
              <a:t>54th IEEE/ACM International Symposium on Microarchitecture</a:t>
            </a:r>
          </a:p>
        </p:txBody>
      </p:sp>
      <p:sp>
        <p:nvSpPr>
          <p:cNvPr id="5" name="Slide Number Placeholder 4">
            <a:extLst>
              <a:ext uri="{FF2B5EF4-FFF2-40B4-BE49-F238E27FC236}">
                <a16:creationId xmlns:a16="http://schemas.microsoft.com/office/drawing/2014/main" id="{CA4C57CF-B5FA-F445-A875-DF7FE12A1122}"/>
              </a:ext>
            </a:extLst>
          </p:cNvPr>
          <p:cNvSpPr>
            <a:spLocks noGrp="1"/>
          </p:cNvSpPr>
          <p:nvPr>
            <p:ph type="sldNum" sz="quarter" idx="12"/>
          </p:nvPr>
        </p:nvSpPr>
        <p:spPr/>
        <p:txBody>
          <a:bodyPr/>
          <a:lstStyle/>
          <a:p>
            <a:fld id="{BEF5F9A7-FFD9-4159-A58F-AE73538ED447}" type="slidenum">
              <a:rPr lang="en-US" smtClean="0"/>
              <a:t>1</a:t>
            </a:fld>
            <a:endParaRPr lang="en-US"/>
          </a:p>
        </p:txBody>
      </p:sp>
    </p:spTree>
    <p:extLst>
      <p:ext uri="{BB962C8B-B14F-4D97-AF65-F5344CB8AC3E}">
        <p14:creationId xmlns:p14="http://schemas.microsoft.com/office/powerpoint/2010/main" val="3839648102"/>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50F5DD85-D6B0-DD41-B256-B4F34D8D1119}"/>
              </a:ext>
            </a:extLst>
          </p:cNvPr>
          <p:cNvSpPr txBox="1">
            <a:spLocks/>
          </p:cNvSpPr>
          <p:nvPr/>
        </p:nvSpPr>
        <p:spPr>
          <a:xfrm>
            <a:off x="0" y="0"/>
            <a:ext cx="9623433" cy="1192166"/>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Reason for Crash Inconsistency of Volatile Cache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8" name="Rectangle 7">
            <a:extLst>
              <a:ext uri="{FF2B5EF4-FFF2-40B4-BE49-F238E27FC236}">
                <a16:creationId xmlns:a16="http://schemas.microsoft.com/office/drawing/2014/main" id="{6F3BD6DB-9087-9046-BE76-27FF8C422D58}"/>
              </a:ext>
            </a:extLst>
          </p:cNvPr>
          <p:cNvSpPr/>
          <p:nvPr/>
        </p:nvSpPr>
        <p:spPr>
          <a:xfrm>
            <a:off x="5813114" y="4916919"/>
            <a:ext cx="2079170" cy="750646"/>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NVFF</a:t>
            </a:r>
          </a:p>
        </p:txBody>
      </p:sp>
      <p:sp>
        <p:nvSpPr>
          <p:cNvPr id="11" name="Rectangle 10">
            <a:extLst>
              <a:ext uri="{FF2B5EF4-FFF2-40B4-BE49-F238E27FC236}">
                <a16:creationId xmlns:a16="http://schemas.microsoft.com/office/drawing/2014/main" id="{3021F0E8-E87F-5444-8AF6-66C18DBD7F99}"/>
              </a:ext>
            </a:extLst>
          </p:cNvPr>
          <p:cNvSpPr/>
          <p:nvPr/>
        </p:nvSpPr>
        <p:spPr>
          <a:xfrm>
            <a:off x="5821025" y="3678166"/>
            <a:ext cx="2079170" cy="750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RF</a:t>
            </a:r>
          </a:p>
        </p:txBody>
      </p:sp>
      <p:sp>
        <p:nvSpPr>
          <p:cNvPr id="12" name="Rectangle 11">
            <a:extLst>
              <a:ext uri="{FF2B5EF4-FFF2-40B4-BE49-F238E27FC236}">
                <a16:creationId xmlns:a16="http://schemas.microsoft.com/office/drawing/2014/main" id="{CB5848A4-7FCE-EE48-81C0-F6237D6E2545}"/>
              </a:ext>
            </a:extLst>
          </p:cNvPr>
          <p:cNvSpPr/>
          <p:nvPr/>
        </p:nvSpPr>
        <p:spPr>
          <a:xfrm>
            <a:off x="5752090" y="2067672"/>
            <a:ext cx="2035945" cy="99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Pipeline</a:t>
            </a:r>
          </a:p>
        </p:txBody>
      </p:sp>
      <p:sp>
        <p:nvSpPr>
          <p:cNvPr id="13" name="Rectangle 12">
            <a:extLst>
              <a:ext uri="{FF2B5EF4-FFF2-40B4-BE49-F238E27FC236}">
                <a16:creationId xmlns:a16="http://schemas.microsoft.com/office/drawing/2014/main" id="{08CB2A77-1603-3E4B-9695-551ADE6CC483}"/>
              </a:ext>
            </a:extLst>
          </p:cNvPr>
          <p:cNvSpPr/>
          <p:nvPr/>
        </p:nvSpPr>
        <p:spPr>
          <a:xfrm>
            <a:off x="8495899" y="3678166"/>
            <a:ext cx="1512276" cy="1989399"/>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NVM</a:t>
            </a:r>
          </a:p>
        </p:txBody>
      </p:sp>
      <p:sp>
        <p:nvSpPr>
          <p:cNvPr id="14" name="Up-Down Arrow 13">
            <a:extLst>
              <a:ext uri="{FF2B5EF4-FFF2-40B4-BE49-F238E27FC236}">
                <a16:creationId xmlns:a16="http://schemas.microsoft.com/office/drawing/2014/main" id="{9518C2E7-5364-B04B-B54A-A12CE1BC24F8}"/>
              </a:ext>
            </a:extLst>
          </p:cNvPr>
          <p:cNvSpPr/>
          <p:nvPr/>
        </p:nvSpPr>
        <p:spPr>
          <a:xfrm>
            <a:off x="6740642" y="3081211"/>
            <a:ext cx="237223" cy="59695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5" name="Up-Down Arrow 14">
            <a:extLst>
              <a:ext uri="{FF2B5EF4-FFF2-40B4-BE49-F238E27FC236}">
                <a16:creationId xmlns:a16="http://schemas.microsoft.com/office/drawing/2014/main" id="{070AF157-800E-6245-BBC8-5FA5C1E4CE6E}"/>
              </a:ext>
            </a:extLst>
          </p:cNvPr>
          <p:cNvSpPr/>
          <p:nvPr/>
        </p:nvSpPr>
        <p:spPr>
          <a:xfrm rot="16200000">
            <a:off x="8023984" y="2203739"/>
            <a:ext cx="250845" cy="72274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Rectangle 15">
            <a:extLst>
              <a:ext uri="{FF2B5EF4-FFF2-40B4-BE49-F238E27FC236}">
                <a16:creationId xmlns:a16="http://schemas.microsoft.com/office/drawing/2014/main" id="{FC3DDAEC-3348-5C4C-879A-FE999EB0FD33}"/>
              </a:ext>
            </a:extLst>
          </p:cNvPr>
          <p:cNvSpPr/>
          <p:nvPr/>
        </p:nvSpPr>
        <p:spPr>
          <a:xfrm>
            <a:off x="5821035" y="4920163"/>
            <a:ext cx="2079170" cy="740081"/>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6">
            <a:extLst>
              <a:ext uri="{FF2B5EF4-FFF2-40B4-BE49-F238E27FC236}">
                <a16:creationId xmlns:a16="http://schemas.microsoft.com/office/drawing/2014/main" id="{BFDF6097-50F0-2C47-BBE3-9455161F4F54}"/>
              </a:ext>
            </a:extLst>
          </p:cNvPr>
          <p:cNvSpPr/>
          <p:nvPr/>
        </p:nvSpPr>
        <p:spPr>
          <a:xfrm>
            <a:off x="8510779" y="2163214"/>
            <a:ext cx="1594006" cy="773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Cache</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18" name="Up-Down Arrow 17">
            <a:extLst>
              <a:ext uri="{FF2B5EF4-FFF2-40B4-BE49-F238E27FC236}">
                <a16:creationId xmlns:a16="http://schemas.microsoft.com/office/drawing/2014/main" id="{F6CB3784-F1CB-D843-9B5C-4D3456995F3C}"/>
              </a:ext>
            </a:extLst>
          </p:cNvPr>
          <p:cNvSpPr/>
          <p:nvPr/>
        </p:nvSpPr>
        <p:spPr>
          <a:xfrm>
            <a:off x="9152978" y="2936980"/>
            <a:ext cx="237223" cy="74118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9" name="Rectangle 18">
            <a:extLst>
              <a:ext uri="{FF2B5EF4-FFF2-40B4-BE49-F238E27FC236}">
                <a16:creationId xmlns:a16="http://schemas.microsoft.com/office/drawing/2014/main" id="{2F7191F7-7F52-EB49-9834-29A97C07761B}"/>
              </a:ext>
            </a:extLst>
          </p:cNvPr>
          <p:cNvSpPr/>
          <p:nvPr/>
        </p:nvSpPr>
        <p:spPr>
          <a:xfrm>
            <a:off x="1064267" y="1685925"/>
            <a:ext cx="2862670" cy="449755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r4 = Load [r3]</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5" name="Curved Right Arrow 24">
            <a:extLst>
              <a:ext uri="{FF2B5EF4-FFF2-40B4-BE49-F238E27FC236}">
                <a16:creationId xmlns:a16="http://schemas.microsoft.com/office/drawing/2014/main" id="{EF0F5FAA-29AE-2D44-BEBD-3C5B84CC8B7A}"/>
              </a:ext>
            </a:extLst>
          </p:cNvPr>
          <p:cNvSpPr/>
          <p:nvPr/>
        </p:nvSpPr>
        <p:spPr>
          <a:xfrm rot="10800000">
            <a:off x="3949034" y="4014856"/>
            <a:ext cx="923575" cy="792087"/>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9" name="Picture 2" descr="Image result for power">
            <a:extLst>
              <a:ext uri="{FF2B5EF4-FFF2-40B4-BE49-F238E27FC236}">
                <a16:creationId xmlns:a16="http://schemas.microsoft.com/office/drawing/2014/main" id="{BA2857D6-3033-0E43-8554-DD9ADD9CD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185" y="1981767"/>
            <a:ext cx="1674829" cy="1696399"/>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Up-Down Arrow 30">
            <a:extLst>
              <a:ext uri="{FF2B5EF4-FFF2-40B4-BE49-F238E27FC236}">
                <a16:creationId xmlns:a16="http://schemas.microsoft.com/office/drawing/2014/main" id="{2F0D7576-AB9F-8240-9471-6643B455535F}"/>
              </a:ext>
            </a:extLst>
          </p:cNvPr>
          <p:cNvSpPr/>
          <p:nvPr/>
        </p:nvSpPr>
        <p:spPr>
          <a:xfrm>
            <a:off x="6744307" y="4447460"/>
            <a:ext cx="237223" cy="469458"/>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A2F9CE8C-DCD8-0249-A5DE-9E970A7AA92D}"/>
              </a:ext>
            </a:extLst>
          </p:cNvPr>
          <p:cNvSpPr/>
          <p:nvPr/>
        </p:nvSpPr>
        <p:spPr>
          <a:xfrm>
            <a:off x="5821025" y="3672883"/>
            <a:ext cx="2079170" cy="750646"/>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46" name="Rectangle 45">
            <a:extLst>
              <a:ext uri="{FF2B5EF4-FFF2-40B4-BE49-F238E27FC236}">
                <a16:creationId xmlns:a16="http://schemas.microsoft.com/office/drawing/2014/main" id="{F1FBA77F-1305-8C42-A7D3-F4FEF0C727DD}"/>
              </a:ext>
            </a:extLst>
          </p:cNvPr>
          <p:cNvSpPr/>
          <p:nvPr/>
        </p:nvSpPr>
        <p:spPr>
          <a:xfrm>
            <a:off x="1062767" y="2711894"/>
            <a:ext cx="286267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47" name="Straight Arrow Connector 46">
            <a:extLst>
              <a:ext uri="{FF2B5EF4-FFF2-40B4-BE49-F238E27FC236}">
                <a16:creationId xmlns:a16="http://schemas.microsoft.com/office/drawing/2014/main" id="{D8C93D8B-DDC5-5948-8051-1EBBA60EDC45}"/>
              </a:ext>
            </a:extLst>
          </p:cNvPr>
          <p:cNvCxnSpPr>
            <a:cxnSpLocks/>
          </p:cNvCxnSpPr>
          <p:nvPr/>
        </p:nvCxnSpPr>
        <p:spPr>
          <a:xfrm flipH="1">
            <a:off x="745033" y="2338973"/>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34" name="Picture 2" descr="Image result for power outage">
            <a:extLst>
              <a:ext uri="{FF2B5EF4-FFF2-40B4-BE49-F238E27FC236}">
                <a16:creationId xmlns:a16="http://schemas.microsoft.com/office/drawing/2014/main" id="{7A86E370-5FC6-CE44-9101-8222F85A8C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2996"/>
          <a:stretch/>
        </p:blipFill>
        <p:spPr bwMode="auto">
          <a:xfrm>
            <a:off x="10236402" y="2918066"/>
            <a:ext cx="1660165" cy="817969"/>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 descr="Image result for power outage">
            <a:extLst>
              <a:ext uri="{FF2B5EF4-FFF2-40B4-BE49-F238E27FC236}">
                <a16:creationId xmlns:a16="http://schemas.microsoft.com/office/drawing/2014/main" id="{B5332036-53AB-7240-B05F-9596F91D9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185" y="1959857"/>
            <a:ext cx="1684265" cy="1740217"/>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2" descr="Image result for power">
            <a:extLst>
              <a:ext uri="{FF2B5EF4-FFF2-40B4-BE49-F238E27FC236}">
                <a16:creationId xmlns:a16="http://schemas.microsoft.com/office/drawing/2014/main" id="{AAE8CE74-4627-D34E-8C05-32421EEBF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4275" y="2070563"/>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Rectangle 26">
            <a:extLst>
              <a:ext uri="{FF2B5EF4-FFF2-40B4-BE49-F238E27FC236}">
                <a16:creationId xmlns:a16="http://schemas.microsoft.com/office/drawing/2014/main" id="{F5223E50-7CA4-D644-A87E-4C19C5A8E235}"/>
              </a:ext>
            </a:extLst>
          </p:cNvPr>
          <p:cNvSpPr/>
          <p:nvPr/>
        </p:nvSpPr>
        <p:spPr>
          <a:xfrm>
            <a:off x="3938095" y="2701354"/>
            <a:ext cx="1091250"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23" name="TextBox 22">
            <a:extLst>
              <a:ext uri="{FF2B5EF4-FFF2-40B4-BE49-F238E27FC236}">
                <a16:creationId xmlns:a16="http://schemas.microsoft.com/office/drawing/2014/main" id="{67F0E15B-F915-644D-BEE0-2BFA4C17F30F}"/>
              </a:ext>
            </a:extLst>
          </p:cNvPr>
          <p:cNvSpPr txBox="1"/>
          <p:nvPr/>
        </p:nvSpPr>
        <p:spPr>
          <a:xfrm>
            <a:off x="4825917" y="4375104"/>
            <a:ext cx="1936877"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JIT Backup</a:t>
            </a:r>
          </a:p>
        </p:txBody>
      </p:sp>
      <p:sp>
        <p:nvSpPr>
          <p:cNvPr id="43" name="TextBox 42">
            <a:extLst>
              <a:ext uri="{FF2B5EF4-FFF2-40B4-BE49-F238E27FC236}">
                <a16:creationId xmlns:a16="http://schemas.microsoft.com/office/drawing/2014/main" id="{A4CE8CD1-13DE-8646-B60C-CF2583C4D83D}"/>
              </a:ext>
            </a:extLst>
          </p:cNvPr>
          <p:cNvSpPr txBox="1"/>
          <p:nvPr/>
        </p:nvSpPr>
        <p:spPr>
          <a:xfrm>
            <a:off x="7004928" y="4403332"/>
            <a:ext cx="1623971"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Recovery</a:t>
            </a:r>
          </a:p>
        </p:txBody>
      </p:sp>
      <p:sp>
        <p:nvSpPr>
          <p:cNvPr id="2" name="Footer Placeholder 1">
            <a:extLst>
              <a:ext uri="{FF2B5EF4-FFF2-40B4-BE49-F238E27FC236}">
                <a16:creationId xmlns:a16="http://schemas.microsoft.com/office/drawing/2014/main" id="{5E66401B-F715-AC4A-A32E-2FDD8D7DE338}"/>
              </a:ext>
            </a:extLst>
          </p:cNvPr>
          <p:cNvSpPr>
            <a:spLocks noGrp="1"/>
          </p:cNvSpPr>
          <p:nvPr>
            <p:ph type="ftr" sz="quarter" idx="11"/>
          </p:nvPr>
        </p:nvSpPr>
        <p:spPr/>
        <p:txBody>
          <a:bodyPr/>
          <a:lstStyle/>
          <a:p>
            <a:r>
              <a:rPr lang="en-US"/>
              <a:t>54th IEEE/ACM International Symposium on Microarchitecture</a:t>
            </a:r>
          </a:p>
        </p:txBody>
      </p:sp>
      <p:sp>
        <p:nvSpPr>
          <p:cNvPr id="3" name="Slide Number Placeholder 2">
            <a:extLst>
              <a:ext uri="{FF2B5EF4-FFF2-40B4-BE49-F238E27FC236}">
                <a16:creationId xmlns:a16="http://schemas.microsoft.com/office/drawing/2014/main" id="{8A9E0F68-3683-D34F-A195-45FE4D269D4C}"/>
              </a:ext>
            </a:extLst>
          </p:cNvPr>
          <p:cNvSpPr>
            <a:spLocks noGrp="1"/>
          </p:cNvSpPr>
          <p:nvPr>
            <p:ph type="sldNum" sz="quarter" idx="12"/>
          </p:nvPr>
        </p:nvSpPr>
        <p:spPr/>
        <p:txBody>
          <a:bodyPr/>
          <a:lstStyle/>
          <a:p>
            <a:fld id="{BEF5F9A7-FFD9-4159-A58F-AE73538ED447}" type="slidenum">
              <a:rPr lang="en-US" smtClean="0"/>
              <a:t>10</a:t>
            </a:fld>
            <a:endParaRPr lang="en-US"/>
          </a:p>
        </p:txBody>
      </p:sp>
      <p:sp>
        <p:nvSpPr>
          <p:cNvPr id="35" name="Rectangle 34">
            <a:extLst>
              <a:ext uri="{FF2B5EF4-FFF2-40B4-BE49-F238E27FC236}">
                <a16:creationId xmlns:a16="http://schemas.microsoft.com/office/drawing/2014/main" id="{95DDA6F4-F916-CB4F-9048-11F626F62D3C}"/>
              </a:ext>
            </a:extLst>
          </p:cNvPr>
          <p:cNvSpPr/>
          <p:nvPr/>
        </p:nvSpPr>
        <p:spPr>
          <a:xfrm>
            <a:off x="8721292" y="3799756"/>
            <a:ext cx="1091250"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Old</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37" name="Rectangle 36">
            <a:extLst>
              <a:ext uri="{FF2B5EF4-FFF2-40B4-BE49-F238E27FC236}">
                <a16:creationId xmlns:a16="http://schemas.microsoft.com/office/drawing/2014/main" id="{01B20D66-012B-9047-B854-AB60589E951C}"/>
              </a:ext>
            </a:extLst>
          </p:cNvPr>
          <p:cNvSpPr/>
          <p:nvPr/>
        </p:nvSpPr>
        <p:spPr>
          <a:xfrm>
            <a:off x="8721292" y="2238339"/>
            <a:ext cx="1091250"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pic>
        <p:nvPicPr>
          <p:cNvPr id="40" name="Picture 2" descr="Image result for power">
            <a:extLst>
              <a:ext uri="{FF2B5EF4-FFF2-40B4-BE49-F238E27FC236}">
                <a16:creationId xmlns:a16="http://schemas.microsoft.com/office/drawing/2014/main" id="{B75B5E5E-C2BB-C64E-82BA-BBF16AFD4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5776" y="2076240"/>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Rectangle 37">
            <a:extLst>
              <a:ext uri="{FF2B5EF4-FFF2-40B4-BE49-F238E27FC236}">
                <a16:creationId xmlns:a16="http://schemas.microsoft.com/office/drawing/2014/main" id="{D90762D8-E70B-DF45-9723-5F8222462153}"/>
              </a:ext>
            </a:extLst>
          </p:cNvPr>
          <p:cNvSpPr/>
          <p:nvPr/>
        </p:nvSpPr>
        <p:spPr>
          <a:xfrm>
            <a:off x="5828355" y="3675251"/>
            <a:ext cx="2079170" cy="750646"/>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a:extLst>
              <a:ext uri="{FF2B5EF4-FFF2-40B4-BE49-F238E27FC236}">
                <a16:creationId xmlns:a16="http://schemas.microsoft.com/office/drawing/2014/main" id="{8B7CFE50-2E85-C74B-9ECB-1CA4B2D80589}"/>
              </a:ext>
            </a:extLst>
          </p:cNvPr>
          <p:cNvSpPr/>
          <p:nvPr/>
        </p:nvSpPr>
        <p:spPr>
          <a:xfrm>
            <a:off x="5832295" y="4925163"/>
            <a:ext cx="2079170" cy="750646"/>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What does 🙁- Slightly Frowning Face Emoji mean?">
            <a:extLst>
              <a:ext uri="{FF2B5EF4-FFF2-40B4-BE49-F238E27FC236}">
                <a16:creationId xmlns:a16="http://schemas.microsoft.com/office/drawing/2014/main" id="{2B9A3E81-55BB-2447-8229-1BF8278DF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341" y="4788465"/>
            <a:ext cx="1183653" cy="1183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5A0B4-3450-D242-B2AF-67C0F64F74C0}"/>
              </a:ext>
            </a:extLst>
          </p:cNvPr>
          <p:cNvSpPr txBox="1"/>
          <p:nvPr/>
        </p:nvSpPr>
        <p:spPr>
          <a:xfrm>
            <a:off x="41856" y="4603386"/>
            <a:ext cx="1314784" cy="646331"/>
          </a:xfrm>
          <a:prstGeom prst="rect">
            <a:avLst/>
          </a:prstGeom>
          <a:noFill/>
        </p:spPr>
        <p:txBody>
          <a:bodyPr wrap="none" rtlCol="0">
            <a:spAutoFit/>
          </a:bodyPr>
          <a:lstStyle/>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interrupted</a:t>
            </a:r>
          </a:p>
        </p:txBody>
      </p:sp>
      <p:cxnSp>
        <p:nvCxnSpPr>
          <p:cNvPr id="6" name="Straight Connector 5">
            <a:extLst>
              <a:ext uri="{FF2B5EF4-FFF2-40B4-BE49-F238E27FC236}">
                <a16:creationId xmlns:a16="http://schemas.microsoft.com/office/drawing/2014/main" id="{07FCCF3A-749A-4B41-827F-19E37B0658A4}"/>
              </a:ext>
            </a:extLst>
          </p:cNvPr>
          <p:cNvCxnSpPr>
            <a:cxnSpLocks/>
          </p:cNvCxnSpPr>
          <p:nvPr/>
        </p:nvCxnSpPr>
        <p:spPr>
          <a:xfrm>
            <a:off x="699248" y="4580486"/>
            <a:ext cx="341621" cy="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578452D-BA17-554B-8E35-0AC45CB3330A}"/>
              </a:ext>
            </a:extLst>
          </p:cNvPr>
          <p:cNvSpPr txBox="1"/>
          <p:nvPr/>
        </p:nvSpPr>
        <p:spPr>
          <a:xfrm>
            <a:off x="843350" y="1293694"/>
            <a:ext cx="340734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r2, r3 are restored from NVFF</a:t>
            </a:r>
          </a:p>
        </p:txBody>
      </p:sp>
      <p:sp>
        <p:nvSpPr>
          <p:cNvPr id="10" name="TextBox 9">
            <a:extLst>
              <a:ext uri="{FF2B5EF4-FFF2-40B4-BE49-F238E27FC236}">
                <a16:creationId xmlns:a16="http://schemas.microsoft.com/office/drawing/2014/main" id="{A22F0FEE-1334-D349-BF20-111169637455}"/>
              </a:ext>
            </a:extLst>
          </p:cNvPr>
          <p:cNvSpPr txBox="1"/>
          <p:nvPr/>
        </p:nvSpPr>
        <p:spPr>
          <a:xfrm>
            <a:off x="2290106" y="2665314"/>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r2</a:t>
            </a:r>
          </a:p>
        </p:txBody>
      </p:sp>
      <p:sp>
        <p:nvSpPr>
          <p:cNvPr id="41" name="TextBox 40">
            <a:extLst>
              <a:ext uri="{FF2B5EF4-FFF2-40B4-BE49-F238E27FC236}">
                <a16:creationId xmlns:a16="http://schemas.microsoft.com/office/drawing/2014/main" id="{04FDFC24-CE76-C641-B2A3-50110076D751}"/>
              </a:ext>
            </a:extLst>
          </p:cNvPr>
          <p:cNvSpPr txBox="1"/>
          <p:nvPr/>
        </p:nvSpPr>
        <p:spPr>
          <a:xfrm>
            <a:off x="3061784" y="2676308"/>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42" name="TextBox 41">
            <a:extLst>
              <a:ext uri="{FF2B5EF4-FFF2-40B4-BE49-F238E27FC236}">
                <a16:creationId xmlns:a16="http://schemas.microsoft.com/office/drawing/2014/main" id="{9C72D606-DD0C-3940-8436-1B73565021D5}"/>
              </a:ext>
            </a:extLst>
          </p:cNvPr>
          <p:cNvSpPr txBox="1"/>
          <p:nvPr/>
        </p:nvSpPr>
        <p:spPr>
          <a:xfrm>
            <a:off x="3178919" y="4138077"/>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22" name="Freeform 21">
            <a:extLst>
              <a:ext uri="{FF2B5EF4-FFF2-40B4-BE49-F238E27FC236}">
                <a16:creationId xmlns:a16="http://schemas.microsoft.com/office/drawing/2014/main" id="{D802E235-D8A1-4340-AC28-D44AECDC8A1B}"/>
              </a:ext>
            </a:extLst>
          </p:cNvPr>
          <p:cNvSpPr/>
          <p:nvPr/>
        </p:nvSpPr>
        <p:spPr>
          <a:xfrm>
            <a:off x="3511604" y="4014855"/>
            <a:ext cx="3346395" cy="1921125"/>
          </a:xfrm>
          <a:custGeom>
            <a:avLst/>
            <a:gdLst>
              <a:gd name="connsiteX0" fmla="*/ 4289612 w 4289612"/>
              <a:gd name="connsiteY0" fmla="*/ 3391619 h 3639494"/>
              <a:gd name="connsiteX1" fmla="*/ 2770094 w 4289612"/>
              <a:gd name="connsiteY1" fmla="*/ 3445407 h 3639494"/>
              <a:gd name="connsiteX2" fmla="*/ 2191871 w 4289612"/>
              <a:gd name="connsiteY2" fmla="*/ 1253537 h 3639494"/>
              <a:gd name="connsiteX3" fmla="*/ 1761565 w 4289612"/>
              <a:gd name="connsiteY3" fmla="*/ 298795 h 3639494"/>
              <a:gd name="connsiteX4" fmla="*/ 981636 w 4289612"/>
              <a:gd name="connsiteY4" fmla="*/ 2960 h 3639494"/>
              <a:gd name="connsiteX5" fmla="*/ 336177 w 4289612"/>
              <a:gd name="connsiteY5" fmla="*/ 164325 h 3639494"/>
              <a:gd name="connsiteX6" fmla="*/ 0 w 4289612"/>
              <a:gd name="connsiteY6" fmla="*/ 446713 h 3639494"/>
              <a:gd name="connsiteX7" fmla="*/ 0 w 4289612"/>
              <a:gd name="connsiteY7" fmla="*/ 446713 h 363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9612" h="3639494">
                <a:moveTo>
                  <a:pt x="4289612" y="3391619"/>
                </a:moveTo>
                <a:cubicBezTo>
                  <a:pt x="3704665" y="3596686"/>
                  <a:pt x="3119718" y="3801754"/>
                  <a:pt x="2770094" y="3445407"/>
                </a:cubicBezTo>
                <a:cubicBezTo>
                  <a:pt x="2420470" y="3089060"/>
                  <a:pt x="2359959" y="1777972"/>
                  <a:pt x="2191871" y="1253537"/>
                </a:cubicBezTo>
                <a:cubicBezTo>
                  <a:pt x="2023783" y="729102"/>
                  <a:pt x="1963271" y="507224"/>
                  <a:pt x="1761565" y="298795"/>
                </a:cubicBezTo>
                <a:cubicBezTo>
                  <a:pt x="1559859" y="90366"/>
                  <a:pt x="1219201" y="25372"/>
                  <a:pt x="981636" y="2960"/>
                </a:cubicBezTo>
                <a:cubicBezTo>
                  <a:pt x="744071" y="-19452"/>
                  <a:pt x="499783" y="90366"/>
                  <a:pt x="336177" y="164325"/>
                </a:cubicBezTo>
                <a:cubicBezTo>
                  <a:pt x="172571" y="238284"/>
                  <a:pt x="0" y="446713"/>
                  <a:pt x="0" y="446713"/>
                </a:cubicBezTo>
                <a:lnTo>
                  <a:pt x="0" y="446713"/>
                </a:lnTo>
              </a:path>
            </a:pathLst>
          </a:custGeom>
          <a:noFill/>
          <a:ln w="50800">
            <a:solidFill>
              <a:srgbClr val="608A32"/>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C8AC76C-65B6-C843-B5B3-21E77EA44AAD}"/>
              </a:ext>
            </a:extLst>
          </p:cNvPr>
          <p:cNvSpPr/>
          <p:nvPr/>
        </p:nvSpPr>
        <p:spPr>
          <a:xfrm>
            <a:off x="19685" y="2438123"/>
            <a:ext cx="12152629" cy="1561612"/>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Crash inconsistency caused by stores left behind power failure</a:t>
            </a:r>
          </a:p>
        </p:txBody>
      </p:sp>
    </p:spTree>
    <p:extLst>
      <p:ext uri="{BB962C8B-B14F-4D97-AF65-F5344CB8AC3E}">
        <p14:creationId xmlns:p14="http://schemas.microsoft.com/office/powerpoint/2010/main" val="17340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1" nodeType="clickEffect">
                                  <p:stCondLst>
                                    <p:cond delay="0"/>
                                  </p:stCondLst>
                                  <p:childTnLst>
                                    <p:animMotion origin="layout" path="M 1.66667E-6 -1.11111E-6 L 0.39258 -0.06805 " pathEditMode="relative" rAng="0" ptsTypes="AA">
                                      <p:cBhvr>
                                        <p:cTn id="44" dur="2000" fill="hold"/>
                                        <p:tgtEl>
                                          <p:spTgt spid="27"/>
                                        </p:tgtEl>
                                        <p:attrNameLst>
                                          <p:attrName>ppt_x</p:attrName>
                                          <p:attrName>ppt_y</p:attrName>
                                        </p:attrNameLst>
                                      </p:cBhvr>
                                      <p:rCtr x="19622" y="-3403"/>
                                    </p:animMotion>
                                  </p:childTnLst>
                                  <p:subTnLst>
                                    <p:set>
                                      <p:cBhvr override="childStyle">
                                        <p:cTn dur="1" fill="hold" display="0" masterRel="sameClick" afterEffect="1">
                                          <p:stCondLst>
                                            <p:cond evt="end" delay="0">
                                              <p:tn val="43"/>
                                            </p:cond>
                                          </p:stCondLst>
                                        </p:cTn>
                                        <p:tgtEl>
                                          <p:spTgt spid="27"/>
                                        </p:tgtEl>
                                        <p:attrNameLst>
                                          <p:attrName>style.visibility</p:attrName>
                                        </p:attrNameLst>
                                      </p:cBhvr>
                                      <p:to>
                                        <p:strVal val="hidden"/>
                                      </p:to>
                                    </p:set>
                                  </p:subTnLst>
                                </p:cTn>
                              </p:par>
                              <p:par>
                                <p:cTn id="45" presetID="1" presetClass="entr" presetSubtype="0" fill="hold" grpId="0" nodeType="withEffect">
                                  <p:stCondLst>
                                    <p:cond delay="1950"/>
                                  </p:stCondLst>
                                  <p:childTnLst>
                                    <p:set>
                                      <p:cBhvr>
                                        <p:cTn id="46" dur="1" fill="hold">
                                          <p:stCondLst>
                                            <p:cond delay="0"/>
                                          </p:stCondLst>
                                        </p:cTn>
                                        <p:tgtEl>
                                          <p:spTgt spid="37">
                                            <p:bg/>
                                          </p:spTgt>
                                        </p:tgtEl>
                                        <p:attrNameLst>
                                          <p:attrName>style.visibility</p:attrName>
                                        </p:attrNameLst>
                                      </p:cBhvr>
                                      <p:to>
                                        <p:strVal val="visible"/>
                                      </p:to>
                                    </p:set>
                                  </p:childTnLst>
                                </p:cTn>
                              </p:par>
                              <p:par>
                                <p:cTn id="47" presetID="1" presetClass="entr" presetSubtype="0" fill="hold" grpId="0" nodeType="withEffect">
                                  <p:stCondLst>
                                    <p:cond delay="1950"/>
                                  </p:stCondLst>
                                  <p:childTnLst>
                                    <p:set>
                                      <p:cBhvr>
                                        <p:cTn id="48" dur="1" fill="hold">
                                          <p:stCondLst>
                                            <p:cond delay="0"/>
                                          </p:stCondLst>
                                        </p:cTn>
                                        <p:tgtEl>
                                          <p:spTgt spid="37">
                                            <p:txEl>
                                              <p:pRg st="0" end="0"/>
                                            </p:txEl>
                                          </p:spTgt>
                                        </p:tgtEl>
                                        <p:attrNameLst>
                                          <p:attrName>style.visibility</p:attrName>
                                        </p:attrNameLst>
                                      </p:cBhvr>
                                      <p:to>
                                        <p:strVal val="visible"/>
                                      </p:to>
                                    </p:set>
                                  </p:childTnLst>
                                </p:cTn>
                              </p:par>
                              <p:par>
                                <p:cTn id="49" presetID="1" presetClass="entr" presetSubtype="0" fill="hold" grpId="0" nodeType="withEffect">
                                  <p:stCondLst>
                                    <p:cond delay="1950"/>
                                  </p:stCondLst>
                                  <p:childTnLst>
                                    <p:set>
                                      <p:cBhvr>
                                        <p:cTn id="5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2.70833E-6 -4.44444E-6 L 0.00104 0.21644 " pathEditMode="relative" rAng="0" ptsTypes="AA">
                                      <p:cBhvr>
                                        <p:cTn id="54" dur="2000" fill="hold"/>
                                        <p:tgtEl>
                                          <p:spTgt spid="46"/>
                                        </p:tgtEl>
                                        <p:attrNameLst>
                                          <p:attrName>ppt_x</p:attrName>
                                          <p:attrName>ppt_y</p:attrName>
                                        </p:attrNameLst>
                                      </p:cBhvr>
                                      <p:rCtr x="52" y="10810"/>
                                    </p:animMotion>
                                  </p:childTnLst>
                                </p:cTn>
                              </p:par>
                              <p:par>
                                <p:cTn id="55" presetID="42" presetClass="path" presetSubtype="0" accel="50000" decel="50000" fill="hold" nodeType="withEffect">
                                  <p:stCondLst>
                                    <p:cond delay="0"/>
                                  </p:stCondLst>
                                  <p:childTnLst>
                                    <p:animMotion origin="layout" path="M 2.29167E-6 2.22222E-6 L 0.00117 0.20625 " pathEditMode="relative" rAng="0" ptsTypes="AA">
                                      <p:cBhvr>
                                        <p:cTn id="56" dur="2000" fill="hold"/>
                                        <p:tgtEl>
                                          <p:spTgt spid="47"/>
                                        </p:tgtEl>
                                        <p:attrNameLst>
                                          <p:attrName>ppt_x</p:attrName>
                                          <p:attrName>ppt_y</p:attrName>
                                        </p:attrNameLst>
                                      </p:cBhvr>
                                      <p:rCtr x="52" y="10301"/>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4.16667E-7 2.22222E-6 L -0.00052 0.18287 " pathEditMode="relative" rAng="0" ptsTypes="AA">
                                      <p:cBhvr>
                                        <p:cTn id="60" dur="2000" fill="hold"/>
                                        <p:tgtEl>
                                          <p:spTgt spid="32"/>
                                        </p:tgtEl>
                                        <p:attrNameLst>
                                          <p:attrName>ppt_x</p:attrName>
                                          <p:attrName>ppt_y</p:attrName>
                                        </p:attrNameLst>
                                      </p:cBhvr>
                                      <p:rCtr x="-26" y="9144"/>
                                    </p:animMotion>
                                  </p:childTnLst>
                                  <p:subTnLst>
                                    <p:set>
                                      <p:cBhvr override="childStyle">
                                        <p:cTn dur="1" fill="hold" display="0" masterRel="sameClick" afterEffect="1">
                                          <p:stCondLst>
                                            <p:cond evt="end" delay="0">
                                              <p:tn val="59"/>
                                            </p:cond>
                                          </p:stCondLst>
                                        </p:cTn>
                                        <p:tgtEl>
                                          <p:spTgt spid="32"/>
                                        </p:tgtEl>
                                        <p:attrNameLst>
                                          <p:attrName>style.visibility</p:attrName>
                                        </p:attrNameLst>
                                      </p:cBhvr>
                                      <p:to>
                                        <p:strVal val="hidden"/>
                                      </p:to>
                                    </p:set>
                                  </p:sub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2000"/>
                                        <p:tgtEl>
                                          <p:spTgt spid="23"/>
                                        </p:tgtEl>
                                      </p:cBhvr>
                                    </p:animEffect>
                                  </p:childTnLst>
                                </p:cTn>
                              </p:par>
                              <p:par>
                                <p:cTn id="66" presetID="1" presetClass="entr" presetSubtype="0" fill="hold" grpId="0" nodeType="withEffect">
                                  <p:stCondLst>
                                    <p:cond delay="1950"/>
                                  </p:stCondLst>
                                  <p:childTnLst>
                                    <p:set>
                                      <p:cBhvr>
                                        <p:cTn id="67" dur="1" fill="hold">
                                          <p:stCondLst>
                                            <p:cond delay="0"/>
                                          </p:stCondLst>
                                        </p:cTn>
                                        <p:tgtEl>
                                          <p:spTgt spid="16"/>
                                        </p:tgtEl>
                                        <p:attrNameLst>
                                          <p:attrName>style.visibility</p:attrName>
                                        </p:attrNameLst>
                                      </p:cBhvr>
                                      <p:to>
                                        <p:strVal val="visible"/>
                                      </p:to>
                                    </p:set>
                                  </p:childTnLst>
                                </p:cTn>
                              </p:par>
                              <p:par>
                                <p:cTn id="68" presetID="3" presetClass="exit" presetSubtype="10" fill="hold" nodeType="withEffect">
                                  <p:stCondLst>
                                    <p:cond delay="0"/>
                                  </p:stCondLst>
                                  <p:childTnLst>
                                    <p:animEffect transition="out" filter="blinds(horizontal)">
                                      <p:cBhvr>
                                        <p:cTn id="69" dur="2000"/>
                                        <p:tgtEl>
                                          <p:spTgt spid="36"/>
                                        </p:tgtEl>
                                      </p:cBhvr>
                                    </p:animEffect>
                                    <p:set>
                                      <p:cBhvr>
                                        <p:cTn id="70" dur="1" fill="hold">
                                          <p:stCondLst>
                                            <p:cond delay="1999"/>
                                          </p:stCondLst>
                                        </p:cTn>
                                        <p:tgtEl>
                                          <p:spTgt spid="3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3" fill="hold" grpId="1" nodeType="clickEffect">
                                  <p:stCondLst>
                                    <p:cond delay="0"/>
                                  </p:stCondLst>
                                  <p:childTnLst>
                                    <p:anim calcmode="lin" valueType="num">
                                      <p:cBhvr additive="base">
                                        <p:cTn id="74" dur="2000"/>
                                        <p:tgtEl>
                                          <p:spTgt spid="37">
                                            <p:txEl>
                                              <p:pRg st="0" end="0"/>
                                            </p:txEl>
                                          </p:spTgt>
                                        </p:tgtEl>
                                        <p:attrNameLst>
                                          <p:attrName>ppt_x</p:attrName>
                                        </p:attrNameLst>
                                      </p:cBhvr>
                                      <p:tavLst>
                                        <p:tav tm="0">
                                          <p:val>
                                            <p:strVal val="ppt_x"/>
                                          </p:val>
                                        </p:tav>
                                        <p:tav tm="100000">
                                          <p:val>
                                            <p:strVal val="1+ppt_w/2"/>
                                          </p:val>
                                        </p:tav>
                                      </p:tavLst>
                                    </p:anim>
                                    <p:anim calcmode="lin" valueType="num">
                                      <p:cBhvr additive="base">
                                        <p:cTn id="75" dur="2000"/>
                                        <p:tgtEl>
                                          <p:spTgt spid="37">
                                            <p:txEl>
                                              <p:pRg st="0" end="0"/>
                                            </p:txEl>
                                          </p:spTgt>
                                        </p:tgtEl>
                                        <p:attrNameLst>
                                          <p:attrName>ppt_y</p:attrName>
                                        </p:attrNameLst>
                                      </p:cBhvr>
                                      <p:tavLst>
                                        <p:tav tm="0">
                                          <p:val>
                                            <p:strVal val="ppt_y"/>
                                          </p:val>
                                        </p:tav>
                                        <p:tav tm="100000">
                                          <p:val>
                                            <p:strVal val="0-ppt_h/2"/>
                                          </p:val>
                                        </p:tav>
                                      </p:tavLst>
                                    </p:anim>
                                    <p:set>
                                      <p:cBhvr>
                                        <p:cTn id="76" dur="1" fill="hold">
                                          <p:stCondLst>
                                            <p:cond delay="1999"/>
                                          </p:stCondLst>
                                        </p:cTn>
                                        <p:tgtEl>
                                          <p:spTgt spid="37">
                                            <p:txEl>
                                              <p:pRg st="0" end="0"/>
                                            </p:txEl>
                                          </p:spTgt>
                                        </p:tgtEl>
                                        <p:attrNameLst>
                                          <p:attrName>style.visibility</p:attrName>
                                        </p:attrNameLst>
                                      </p:cBhvr>
                                      <p:to>
                                        <p:strVal val="hidden"/>
                                      </p:to>
                                    </p:set>
                                  </p:childTnLst>
                                </p:cTn>
                              </p:par>
                              <p:par>
                                <p:cTn id="77" presetID="2" presetClass="exit" presetSubtype="3" fill="hold" grpId="1" nodeType="withEffect">
                                  <p:stCondLst>
                                    <p:cond delay="0"/>
                                  </p:stCondLst>
                                  <p:childTnLst>
                                    <p:anim calcmode="lin" valueType="num">
                                      <p:cBhvr additive="base">
                                        <p:cTn id="78" dur="2000"/>
                                        <p:tgtEl>
                                          <p:spTgt spid="37">
                                            <p:txEl>
                                              <p:pRg st="1" end="1"/>
                                            </p:txEl>
                                          </p:spTgt>
                                        </p:tgtEl>
                                        <p:attrNameLst>
                                          <p:attrName>ppt_x</p:attrName>
                                        </p:attrNameLst>
                                      </p:cBhvr>
                                      <p:tavLst>
                                        <p:tav tm="0">
                                          <p:val>
                                            <p:strVal val="ppt_x"/>
                                          </p:val>
                                        </p:tav>
                                        <p:tav tm="100000">
                                          <p:val>
                                            <p:strVal val="1+ppt_w/2"/>
                                          </p:val>
                                        </p:tav>
                                      </p:tavLst>
                                    </p:anim>
                                    <p:anim calcmode="lin" valueType="num">
                                      <p:cBhvr additive="base">
                                        <p:cTn id="79" dur="2000"/>
                                        <p:tgtEl>
                                          <p:spTgt spid="37">
                                            <p:txEl>
                                              <p:pRg st="1" end="1"/>
                                            </p:txEl>
                                          </p:spTgt>
                                        </p:tgtEl>
                                        <p:attrNameLst>
                                          <p:attrName>ppt_y</p:attrName>
                                        </p:attrNameLst>
                                      </p:cBhvr>
                                      <p:tavLst>
                                        <p:tav tm="0">
                                          <p:val>
                                            <p:strVal val="ppt_y"/>
                                          </p:val>
                                        </p:tav>
                                        <p:tav tm="100000">
                                          <p:val>
                                            <p:strVal val="0-ppt_h/2"/>
                                          </p:val>
                                        </p:tav>
                                      </p:tavLst>
                                    </p:anim>
                                    <p:set>
                                      <p:cBhvr>
                                        <p:cTn id="80" dur="1" fill="hold">
                                          <p:stCondLst>
                                            <p:cond delay="1999"/>
                                          </p:stCondLst>
                                        </p:cTn>
                                        <p:tgtEl>
                                          <p:spTgt spid="37">
                                            <p:txEl>
                                              <p:pRg st="1" end="1"/>
                                            </p:txEl>
                                          </p:spTgt>
                                        </p:tgtEl>
                                        <p:attrNameLst>
                                          <p:attrName>style.visibility</p:attrName>
                                        </p:attrNameLst>
                                      </p:cBhvr>
                                      <p:to>
                                        <p:strVal val="hidden"/>
                                      </p:to>
                                    </p:set>
                                  </p:childTnLst>
                                </p:cTn>
                              </p:par>
                              <p:par>
                                <p:cTn id="81" presetID="2" presetClass="exit" presetSubtype="3" fill="hold" grpId="1" nodeType="withEffect">
                                  <p:stCondLst>
                                    <p:cond delay="0"/>
                                  </p:stCondLst>
                                  <p:childTnLst>
                                    <p:anim calcmode="lin" valueType="num">
                                      <p:cBhvr additive="base">
                                        <p:cTn id="82" dur="2000"/>
                                        <p:tgtEl>
                                          <p:spTgt spid="37">
                                            <p:bg/>
                                          </p:spTgt>
                                        </p:tgtEl>
                                        <p:attrNameLst>
                                          <p:attrName>ppt_x</p:attrName>
                                        </p:attrNameLst>
                                      </p:cBhvr>
                                      <p:tavLst>
                                        <p:tav tm="0">
                                          <p:val>
                                            <p:strVal val="ppt_x"/>
                                          </p:val>
                                        </p:tav>
                                        <p:tav tm="100000">
                                          <p:val>
                                            <p:strVal val="1+ppt_w/2"/>
                                          </p:val>
                                        </p:tav>
                                      </p:tavLst>
                                    </p:anim>
                                    <p:anim calcmode="lin" valueType="num">
                                      <p:cBhvr additive="base">
                                        <p:cTn id="83" dur="2000"/>
                                        <p:tgtEl>
                                          <p:spTgt spid="37">
                                            <p:bg/>
                                          </p:spTgt>
                                        </p:tgtEl>
                                        <p:attrNameLst>
                                          <p:attrName>ppt_y</p:attrName>
                                        </p:attrNameLst>
                                      </p:cBhvr>
                                      <p:tavLst>
                                        <p:tav tm="0">
                                          <p:val>
                                            <p:strVal val="ppt_y"/>
                                          </p:val>
                                        </p:tav>
                                        <p:tav tm="100000">
                                          <p:val>
                                            <p:strVal val="0-ppt_h/2"/>
                                          </p:val>
                                        </p:tav>
                                      </p:tavLst>
                                    </p:anim>
                                    <p:set>
                                      <p:cBhvr>
                                        <p:cTn id="84" dur="1" fill="hold">
                                          <p:stCondLst>
                                            <p:cond delay="1999"/>
                                          </p:stCondLst>
                                        </p:cTn>
                                        <p:tgtEl>
                                          <p:spTgt spid="37">
                                            <p:bg/>
                                          </p:spTgt>
                                        </p:tgtEl>
                                        <p:attrNameLst>
                                          <p:attrName>style.visibility</p:attrName>
                                        </p:attrNameLst>
                                      </p:cBhvr>
                                      <p:to>
                                        <p:strVal val="hidden"/>
                                      </p:to>
                                    </p:set>
                                  </p:childTnLst>
                                </p:cTn>
                              </p:par>
                              <p:par>
                                <p:cTn id="85" presetID="2" presetClass="exit" presetSubtype="3" fill="hold" grpId="1" nodeType="withEffect">
                                  <p:stCondLst>
                                    <p:cond delay="0"/>
                                  </p:stCondLst>
                                  <p:childTnLst>
                                    <p:anim calcmode="lin" valueType="num">
                                      <p:cBhvr additive="base">
                                        <p:cTn id="86" dur="2000"/>
                                        <p:tgtEl>
                                          <p:spTgt spid="38"/>
                                        </p:tgtEl>
                                        <p:attrNameLst>
                                          <p:attrName>ppt_x</p:attrName>
                                        </p:attrNameLst>
                                      </p:cBhvr>
                                      <p:tavLst>
                                        <p:tav tm="0">
                                          <p:val>
                                            <p:strVal val="ppt_x"/>
                                          </p:val>
                                        </p:tav>
                                        <p:tav tm="100000">
                                          <p:val>
                                            <p:strVal val="1+ppt_w/2"/>
                                          </p:val>
                                        </p:tav>
                                      </p:tavLst>
                                    </p:anim>
                                    <p:anim calcmode="lin" valueType="num">
                                      <p:cBhvr additive="base">
                                        <p:cTn id="87" dur="2000"/>
                                        <p:tgtEl>
                                          <p:spTgt spid="38"/>
                                        </p:tgtEl>
                                        <p:attrNameLst>
                                          <p:attrName>ppt_y</p:attrName>
                                        </p:attrNameLst>
                                      </p:cBhvr>
                                      <p:tavLst>
                                        <p:tav tm="0">
                                          <p:val>
                                            <p:strVal val="ppt_y"/>
                                          </p:val>
                                        </p:tav>
                                        <p:tav tm="100000">
                                          <p:val>
                                            <p:strVal val="0-ppt_h/2"/>
                                          </p:val>
                                        </p:tav>
                                      </p:tavLst>
                                    </p:anim>
                                    <p:set>
                                      <p:cBhvr>
                                        <p:cTn id="88" dur="1" fill="hold">
                                          <p:stCondLst>
                                            <p:cond delay="1999"/>
                                          </p:stCondLst>
                                        </p:cTn>
                                        <p:tgtEl>
                                          <p:spTgt spid="38"/>
                                        </p:tgtEl>
                                        <p:attrNameLst>
                                          <p:attrName>style.visibility</p:attrName>
                                        </p:attrNameLst>
                                      </p:cBhvr>
                                      <p:to>
                                        <p:strVal val="hidden"/>
                                      </p:to>
                                    </p:set>
                                  </p:childTnLst>
                                </p:cTn>
                              </p:par>
                              <p:par>
                                <p:cTn id="89" presetID="3" presetClass="entr" presetSubtype="1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blinds(horizontal)">
                                      <p:cBhvr>
                                        <p:cTn id="91" dur="500"/>
                                        <p:tgtEl>
                                          <p:spTgt spid="4"/>
                                        </p:tgtEl>
                                      </p:cBhvr>
                                    </p:animEffect>
                                  </p:childTnLst>
                                </p:cTn>
                              </p:par>
                              <p:par>
                                <p:cTn id="92" presetID="3" presetClass="entr" presetSubtype="10" fill="hold"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blinds(horizontal)">
                                      <p:cBhvr>
                                        <p:cTn id="94" dur="500"/>
                                        <p:tgtEl>
                                          <p:spTgt spid="6"/>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blinds(horizontal)">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64" presetClass="path" presetSubtype="0" accel="50000" decel="50000" fill="hold" grpId="1" nodeType="clickEffect">
                                  <p:stCondLst>
                                    <p:cond delay="0"/>
                                  </p:stCondLst>
                                  <p:childTnLst>
                                    <p:animMotion origin="layout" path="M -4.16667E-7 3.7037E-6 L -4.16667E-7 -0.18102 " pathEditMode="relative" rAng="0" ptsTypes="AA">
                                      <p:cBhvr>
                                        <p:cTn id="103" dur="2000" fill="hold"/>
                                        <p:tgtEl>
                                          <p:spTgt spid="16"/>
                                        </p:tgtEl>
                                        <p:attrNameLst>
                                          <p:attrName>ppt_x</p:attrName>
                                          <p:attrName>ppt_y</p:attrName>
                                        </p:attrNameLst>
                                      </p:cBhvr>
                                      <p:rCtr x="0" y="-9051"/>
                                    </p:animMotion>
                                  </p:childTnLst>
                                </p:cTn>
                              </p:par>
                              <p:par>
                                <p:cTn id="104" presetID="1"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childTnLst>
                                </p:cTn>
                              </p:par>
                              <p:par>
                                <p:cTn id="106" presetID="3" presetClass="entr" presetSubtype="1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blinds(horizontal)">
                                      <p:cBhvr>
                                        <p:cTn id="108" dur="20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down)">
                                      <p:cBhvr>
                                        <p:cTn id="113" dur="500"/>
                                        <p:tgtEl>
                                          <p:spTgt spid="22"/>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blinds(horizontal)">
                                      <p:cBhvr>
                                        <p:cTn id="116" dur="500"/>
                                        <p:tgtEl>
                                          <p:spTgt spid="41"/>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blinds(horizontal)">
                                      <p:cBhvr>
                                        <p:cTn id="119" dur="500"/>
                                        <p:tgtEl>
                                          <p:spTgt spid="4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blinds(horizontal)">
                                      <p:cBhvr>
                                        <p:cTn id="122" dur="500"/>
                                        <p:tgtEl>
                                          <p:spTgt spid="10"/>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22"/>
                                        </p:tgtEl>
                                        <p:attrNameLst>
                                          <p:attrName>style.visibility</p:attrName>
                                        </p:attrNameLst>
                                      </p:cBhvr>
                                      <p:to>
                                        <p:strVal val="hidden"/>
                                      </p:to>
                                    </p:set>
                                  </p:childTnLst>
                                </p:cTn>
                              </p:par>
                              <p:par>
                                <p:cTn id="127" presetID="22" presetClass="entr" presetSubtype="4"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wipe(down)">
                                      <p:cBhvr>
                                        <p:cTn id="129" dur="500"/>
                                        <p:tgtEl>
                                          <p:spTgt spid="25"/>
                                        </p:tgtEl>
                                      </p:cBhvr>
                                    </p:animEffect>
                                  </p:childTnLst>
                                </p:cTn>
                              </p:par>
                            </p:childTnLst>
                          </p:cTn>
                        </p:par>
                      </p:childTnLst>
                    </p:cTn>
                  </p:par>
                  <p:par>
                    <p:cTn id="130" fill="hold">
                      <p:stCondLst>
                        <p:cond delay="indefinite"/>
                      </p:stCondLst>
                      <p:childTnLst>
                        <p:par>
                          <p:cTn id="131" fill="hold">
                            <p:stCondLst>
                              <p:cond delay="0"/>
                            </p:stCondLst>
                            <p:childTnLst>
                              <p:par>
                                <p:cTn id="132" presetID="35" presetClass="path" presetSubtype="0" accel="50000" decel="50000" fill="hold" grpId="1" nodeType="clickEffect">
                                  <p:stCondLst>
                                    <p:cond delay="0"/>
                                  </p:stCondLst>
                                  <p:childTnLst>
                                    <p:animMotion origin="layout" path="M 3.95833E-6 3.7037E-6 L -0.39297 0.05625 " pathEditMode="relative" rAng="0" ptsTypes="AA">
                                      <p:cBhvr>
                                        <p:cTn id="133" dur="2000" fill="hold"/>
                                        <p:tgtEl>
                                          <p:spTgt spid="35"/>
                                        </p:tgtEl>
                                        <p:attrNameLst>
                                          <p:attrName>ppt_x</p:attrName>
                                          <p:attrName>ppt_y</p:attrName>
                                        </p:attrNameLst>
                                      </p:cBhvr>
                                      <p:rCtr x="-19648" y="2801"/>
                                    </p:animMotion>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1026"/>
                                        </p:tgtEl>
                                        <p:attrNameLst>
                                          <p:attrName>style.visibility</p:attrName>
                                        </p:attrNameLst>
                                      </p:cBhvr>
                                      <p:to>
                                        <p:strVal val="visible"/>
                                      </p:to>
                                    </p:set>
                                    <p:anim calcmode="lin" valueType="num">
                                      <p:cBhvr additive="base">
                                        <p:cTn id="138" dur="500" fill="hold"/>
                                        <p:tgtEl>
                                          <p:spTgt spid="1026"/>
                                        </p:tgtEl>
                                        <p:attrNameLst>
                                          <p:attrName>ppt_x</p:attrName>
                                        </p:attrNameLst>
                                      </p:cBhvr>
                                      <p:tavLst>
                                        <p:tav tm="0">
                                          <p:val>
                                            <p:strVal val="#ppt_x"/>
                                          </p:val>
                                        </p:tav>
                                        <p:tav tm="100000">
                                          <p:val>
                                            <p:strVal val="#ppt_x"/>
                                          </p:val>
                                        </p:tav>
                                      </p:tavLst>
                                    </p:anim>
                                    <p:anim calcmode="lin" valueType="num">
                                      <p:cBhvr additive="base">
                                        <p:cTn id="13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44"/>
                                        </p:tgtEl>
                                        <p:attrNameLst>
                                          <p:attrName>style.visibility</p:attrName>
                                        </p:attrNameLst>
                                      </p:cBhvr>
                                      <p:to>
                                        <p:strVal val="visible"/>
                                      </p:to>
                                    </p:set>
                                    <p:anim calcmode="lin" valueType="num">
                                      <p:cBhvr additive="base">
                                        <p:cTn id="144" dur="500" fill="hold"/>
                                        <p:tgtEl>
                                          <p:spTgt spid="44"/>
                                        </p:tgtEl>
                                        <p:attrNameLst>
                                          <p:attrName>ppt_x</p:attrName>
                                        </p:attrNameLst>
                                      </p:cBhvr>
                                      <p:tavLst>
                                        <p:tav tm="0">
                                          <p:val>
                                            <p:strVal val="#ppt_x"/>
                                          </p:val>
                                        </p:tav>
                                        <p:tav tm="100000">
                                          <p:val>
                                            <p:strVal val="#ppt_x"/>
                                          </p:val>
                                        </p:tav>
                                      </p:tavLst>
                                    </p:anim>
                                    <p:anim calcmode="lin" valueType="num">
                                      <p:cBhvr additive="base">
                                        <p:cTn id="14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16" grpId="0" animBg="1"/>
      <p:bldP spid="16" grpId="1" animBg="1"/>
      <p:bldP spid="17" grpId="0" animBg="1"/>
      <p:bldP spid="18" grpId="0" animBg="1"/>
      <p:bldP spid="25" grpId="0" animBg="1"/>
      <p:bldP spid="31" grpId="0" animBg="1"/>
      <p:bldP spid="32" grpId="0" animBg="1"/>
      <p:bldP spid="32" grpId="1" animBg="1"/>
      <p:bldP spid="46" grpId="0" animBg="1"/>
      <p:bldP spid="46" grpId="1" animBg="1"/>
      <p:bldP spid="27" grpId="0" animBg="1"/>
      <p:bldP spid="27" grpId="1" animBg="1"/>
      <p:bldP spid="23" grpId="0"/>
      <p:bldP spid="43" grpId="0"/>
      <p:bldP spid="35" grpId="0" animBg="1"/>
      <p:bldP spid="35" grpId="1" animBg="1"/>
      <p:bldP spid="37" grpId="0" build="allAtOnce" animBg="1"/>
      <p:bldP spid="37" grpId="1" build="allAtOnce" animBg="1"/>
      <p:bldP spid="38" grpId="0" animBg="1"/>
      <p:bldP spid="38" grpId="1" animBg="1"/>
      <p:bldP spid="39" grpId="0" animBg="1"/>
      <p:bldP spid="4" grpId="0"/>
      <p:bldP spid="10" grpId="0"/>
      <p:bldP spid="41" grpId="0"/>
      <p:bldP spid="42" grpId="0"/>
      <p:bldP spid="22" grpId="0" animBg="1"/>
      <p:bldP spid="22" grpId="1"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AC6B74C-CF0A-D145-B448-EC7C24D50160}"/>
              </a:ext>
            </a:extLst>
          </p:cNvPr>
          <p:cNvSpPr txBox="1">
            <a:spLocks/>
          </p:cNvSpPr>
          <p:nvPr/>
        </p:nvSpPr>
        <p:spPr>
          <a:xfrm>
            <a:off x="0" y="0"/>
            <a:ext cx="10302421" cy="1219139"/>
          </a:xfrm>
          <a:prstGeom prst="rect">
            <a:avLst/>
          </a:prstGeom>
        </p:spPr>
        <p:txBody>
          <a:bodyPr vert="horz" lIns="91440" tIns="45720" rIns="91440" bIns="45720" rtlCol="0" anchor="ctr">
            <a:noAutofit/>
          </a:bodyPr>
          <a:lstStyle/>
          <a:p>
            <a:pPr lvl="0">
              <a:spcBef>
                <a:spcPct val="0"/>
              </a:spcBef>
              <a:defRPr/>
            </a:pPr>
            <a:r>
              <a:rPr lang="en-US" altLang="zh-CN" sz="4000" dirty="0" err="1">
                <a:solidFill>
                  <a:srgbClr val="3B31BD"/>
                </a:solidFill>
                <a:latin typeface="Tahoma" panose="020B0604030504040204" pitchFamily="34" charset="0"/>
                <a:ea typeface="Tahoma" panose="020B0604030504040204" pitchFamily="34" charset="0"/>
                <a:cs typeface="Tahoma" panose="020B0604030504040204" pitchFamily="34" charset="0"/>
              </a:rPr>
              <a:t>ReplayCache</a:t>
            </a: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 Solution: Replaying </a:t>
            </a:r>
            <a:r>
              <a:rPr lang="en-US" altLang="zh-CN" sz="4000" dirty="0" err="1">
                <a:solidFill>
                  <a:srgbClr val="3B31BD"/>
                </a:solidFill>
                <a:latin typeface="Tahoma" panose="020B0604030504040204" pitchFamily="34" charset="0"/>
                <a:ea typeface="Tahoma" panose="020B0604030504040204" pitchFamily="34" charset="0"/>
                <a:cs typeface="Tahoma" panose="020B0604030504040204" pitchFamily="34" charset="0"/>
              </a:rPr>
              <a:t>Unpersisted</a:t>
            </a: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 Stores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3" name="Footer Placeholder 2">
            <a:extLst>
              <a:ext uri="{FF2B5EF4-FFF2-40B4-BE49-F238E27FC236}">
                <a16:creationId xmlns:a16="http://schemas.microsoft.com/office/drawing/2014/main" id="{BCE6532A-BB2B-534D-87AD-28AB01860504}"/>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889EAAED-47AE-8B40-9EA0-4A45CADF5BCB}"/>
              </a:ext>
            </a:extLst>
          </p:cNvPr>
          <p:cNvSpPr>
            <a:spLocks noGrp="1"/>
          </p:cNvSpPr>
          <p:nvPr>
            <p:ph type="sldNum" sz="quarter" idx="12"/>
          </p:nvPr>
        </p:nvSpPr>
        <p:spPr/>
        <p:txBody>
          <a:bodyPr/>
          <a:lstStyle/>
          <a:p>
            <a:fld id="{BEF5F9A7-FFD9-4159-A58F-AE73538ED447}" type="slidenum">
              <a:rPr lang="en-US" smtClean="0"/>
              <a:t>11</a:t>
            </a:fld>
            <a:endParaRPr lang="en-US"/>
          </a:p>
        </p:txBody>
      </p:sp>
      <p:sp>
        <p:nvSpPr>
          <p:cNvPr id="27" name="Rectangle 26">
            <a:extLst>
              <a:ext uri="{FF2B5EF4-FFF2-40B4-BE49-F238E27FC236}">
                <a16:creationId xmlns:a16="http://schemas.microsoft.com/office/drawing/2014/main" id="{CEB1B74D-8811-6549-9A7E-80333144AF99}"/>
              </a:ext>
            </a:extLst>
          </p:cNvPr>
          <p:cNvSpPr/>
          <p:nvPr/>
        </p:nvSpPr>
        <p:spPr>
          <a:xfrm>
            <a:off x="5795735" y="4918455"/>
            <a:ext cx="2079170" cy="750646"/>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NVFF</a:t>
            </a:r>
          </a:p>
        </p:txBody>
      </p:sp>
      <p:sp>
        <p:nvSpPr>
          <p:cNvPr id="31" name="Rectangle 30">
            <a:extLst>
              <a:ext uri="{FF2B5EF4-FFF2-40B4-BE49-F238E27FC236}">
                <a16:creationId xmlns:a16="http://schemas.microsoft.com/office/drawing/2014/main" id="{34701566-4A5F-F041-B6DE-EF9462E7B4C3}"/>
              </a:ext>
            </a:extLst>
          </p:cNvPr>
          <p:cNvSpPr/>
          <p:nvPr/>
        </p:nvSpPr>
        <p:spPr>
          <a:xfrm>
            <a:off x="5803646" y="3679702"/>
            <a:ext cx="2079170" cy="750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RF</a:t>
            </a:r>
          </a:p>
        </p:txBody>
      </p:sp>
      <p:sp>
        <p:nvSpPr>
          <p:cNvPr id="32" name="Rectangle 31">
            <a:extLst>
              <a:ext uri="{FF2B5EF4-FFF2-40B4-BE49-F238E27FC236}">
                <a16:creationId xmlns:a16="http://schemas.microsoft.com/office/drawing/2014/main" id="{4A3CE670-FE14-8D45-8083-DBE2ECB01810}"/>
              </a:ext>
            </a:extLst>
          </p:cNvPr>
          <p:cNvSpPr/>
          <p:nvPr/>
        </p:nvSpPr>
        <p:spPr>
          <a:xfrm>
            <a:off x="5767885" y="2069208"/>
            <a:ext cx="2002772" cy="99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Pipeline</a:t>
            </a:r>
          </a:p>
        </p:txBody>
      </p:sp>
      <p:sp>
        <p:nvSpPr>
          <p:cNvPr id="33" name="Rectangle 32">
            <a:extLst>
              <a:ext uri="{FF2B5EF4-FFF2-40B4-BE49-F238E27FC236}">
                <a16:creationId xmlns:a16="http://schemas.microsoft.com/office/drawing/2014/main" id="{1672BB47-5F91-A74F-A712-864746F2AF8F}"/>
              </a:ext>
            </a:extLst>
          </p:cNvPr>
          <p:cNvSpPr/>
          <p:nvPr/>
        </p:nvSpPr>
        <p:spPr>
          <a:xfrm>
            <a:off x="8478520" y="3679702"/>
            <a:ext cx="1512276" cy="1989399"/>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NVM</a:t>
            </a:r>
          </a:p>
        </p:txBody>
      </p:sp>
      <p:sp>
        <p:nvSpPr>
          <p:cNvPr id="34" name="Up-Down Arrow 33">
            <a:extLst>
              <a:ext uri="{FF2B5EF4-FFF2-40B4-BE49-F238E27FC236}">
                <a16:creationId xmlns:a16="http://schemas.microsoft.com/office/drawing/2014/main" id="{5D802509-CD18-1945-9105-216617098B77}"/>
              </a:ext>
            </a:extLst>
          </p:cNvPr>
          <p:cNvSpPr/>
          <p:nvPr/>
        </p:nvSpPr>
        <p:spPr>
          <a:xfrm>
            <a:off x="6723263" y="3082747"/>
            <a:ext cx="237223" cy="59695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8" name="Rectangle 37">
            <a:extLst>
              <a:ext uri="{FF2B5EF4-FFF2-40B4-BE49-F238E27FC236}">
                <a16:creationId xmlns:a16="http://schemas.microsoft.com/office/drawing/2014/main" id="{0F626F9A-7A0F-AF4B-A4CE-932A53CA9061}"/>
              </a:ext>
            </a:extLst>
          </p:cNvPr>
          <p:cNvSpPr/>
          <p:nvPr/>
        </p:nvSpPr>
        <p:spPr>
          <a:xfrm>
            <a:off x="5795735" y="4923737"/>
            <a:ext cx="2079170" cy="740081"/>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43" name="Rectangle 42">
            <a:extLst>
              <a:ext uri="{FF2B5EF4-FFF2-40B4-BE49-F238E27FC236}">
                <a16:creationId xmlns:a16="http://schemas.microsoft.com/office/drawing/2014/main" id="{CC22CF90-FF2D-C44E-927F-B7D9454859D3}"/>
              </a:ext>
            </a:extLst>
          </p:cNvPr>
          <p:cNvSpPr/>
          <p:nvPr/>
        </p:nvSpPr>
        <p:spPr>
          <a:xfrm>
            <a:off x="8439611" y="2164750"/>
            <a:ext cx="1640169" cy="773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Cache</a:t>
            </a:r>
          </a:p>
        </p:txBody>
      </p:sp>
      <p:sp>
        <p:nvSpPr>
          <p:cNvPr id="44" name="Up-Down Arrow 43">
            <a:extLst>
              <a:ext uri="{FF2B5EF4-FFF2-40B4-BE49-F238E27FC236}">
                <a16:creationId xmlns:a16="http://schemas.microsoft.com/office/drawing/2014/main" id="{8A3FDA70-E3BC-264F-8FE8-7F1285D0793D}"/>
              </a:ext>
            </a:extLst>
          </p:cNvPr>
          <p:cNvSpPr/>
          <p:nvPr/>
        </p:nvSpPr>
        <p:spPr>
          <a:xfrm>
            <a:off x="9135599" y="2938516"/>
            <a:ext cx="237223" cy="74118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5" name="Rectangle 44">
            <a:extLst>
              <a:ext uri="{FF2B5EF4-FFF2-40B4-BE49-F238E27FC236}">
                <a16:creationId xmlns:a16="http://schemas.microsoft.com/office/drawing/2014/main" id="{18556714-5840-BD4A-8E11-210B154C8CF8}"/>
              </a:ext>
            </a:extLst>
          </p:cNvPr>
          <p:cNvSpPr/>
          <p:nvPr/>
        </p:nvSpPr>
        <p:spPr>
          <a:xfrm>
            <a:off x="1090523" y="1779172"/>
            <a:ext cx="2815998" cy="4223623"/>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r4 = Load [r3]</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49" name="Up-Down Arrow 48">
            <a:extLst>
              <a:ext uri="{FF2B5EF4-FFF2-40B4-BE49-F238E27FC236}">
                <a16:creationId xmlns:a16="http://schemas.microsoft.com/office/drawing/2014/main" id="{71B7753B-136F-9F49-87FB-06C83CA25764}"/>
              </a:ext>
            </a:extLst>
          </p:cNvPr>
          <p:cNvSpPr/>
          <p:nvPr/>
        </p:nvSpPr>
        <p:spPr>
          <a:xfrm>
            <a:off x="6726928" y="4448996"/>
            <a:ext cx="237223" cy="469458"/>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1" name="Rectangle 50">
            <a:extLst>
              <a:ext uri="{FF2B5EF4-FFF2-40B4-BE49-F238E27FC236}">
                <a16:creationId xmlns:a16="http://schemas.microsoft.com/office/drawing/2014/main" id="{747609B7-EEA8-4C4A-BE67-D98E0DE302F7}"/>
              </a:ext>
            </a:extLst>
          </p:cNvPr>
          <p:cNvSpPr/>
          <p:nvPr/>
        </p:nvSpPr>
        <p:spPr>
          <a:xfrm>
            <a:off x="1105487" y="2704508"/>
            <a:ext cx="2808337"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52" name="Straight Arrow Connector 51">
            <a:extLst>
              <a:ext uri="{FF2B5EF4-FFF2-40B4-BE49-F238E27FC236}">
                <a16:creationId xmlns:a16="http://schemas.microsoft.com/office/drawing/2014/main" id="{41EAC9BF-D93F-384F-85AA-689CA734A700}"/>
              </a:ext>
            </a:extLst>
          </p:cNvPr>
          <p:cNvCxnSpPr>
            <a:cxnSpLocks/>
          </p:cNvCxnSpPr>
          <p:nvPr/>
        </p:nvCxnSpPr>
        <p:spPr>
          <a:xfrm flipH="1">
            <a:off x="815681" y="2270157"/>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6" name="Picture 2" descr="Image result for power">
            <a:extLst>
              <a:ext uri="{FF2B5EF4-FFF2-40B4-BE49-F238E27FC236}">
                <a16:creationId xmlns:a16="http://schemas.microsoft.com/office/drawing/2014/main" id="{901ACA34-093D-A94A-95C1-EF74CF9EF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4119" y="2069208"/>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Rectangle 56">
            <a:extLst>
              <a:ext uri="{FF2B5EF4-FFF2-40B4-BE49-F238E27FC236}">
                <a16:creationId xmlns:a16="http://schemas.microsoft.com/office/drawing/2014/main" id="{E8FFA494-8808-3A4C-934F-BD16DB950E82}"/>
              </a:ext>
            </a:extLst>
          </p:cNvPr>
          <p:cNvSpPr/>
          <p:nvPr/>
        </p:nvSpPr>
        <p:spPr>
          <a:xfrm>
            <a:off x="3910130" y="2693969"/>
            <a:ext cx="1091250"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59" name="TextBox 58">
            <a:extLst>
              <a:ext uri="{FF2B5EF4-FFF2-40B4-BE49-F238E27FC236}">
                <a16:creationId xmlns:a16="http://schemas.microsoft.com/office/drawing/2014/main" id="{423CDC47-DD5E-1948-BCAD-1D50868D2FB7}"/>
              </a:ext>
            </a:extLst>
          </p:cNvPr>
          <p:cNvSpPr txBox="1"/>
          <p:nvPr/>
        </p:nvSpPr>
        <p:spPr>
          <a:xfrm>
            <a:off x="6891323" y="4375475"/>
            <a:ext cx="1623971"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Recovery</a:t>
            </a:r>
          </a:p>
        </p:txBody>
      </p:sp>
      <p:sp>
        <p:nvSpPr>
          <p:cNvPr id="60" name="Rectangle 59">
            <a:extLst>
              <a:ext uri="{FF2B5EF4-FFF2-40B4-BE49-F238E27FC236}">
                <a16:creationId xmlns:a16="http://schemas.microsoft.com/office/drawing/2014/main" id="{8CED6BF9-757E-1A40-A18C-A219DDB02503}"/>
              </a:ext>
            </a:extLst>
          </p:cNvPr>
          <p:cNvSpPr/>
          <p:nvPr/>
        </p:nvSpPr>
        <p:spPr>
          <a:xfrm>
            <a:off x="8695383" y="3793320"/>
            <a:ext cx="1091250"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Old</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46" name="Curved Right Arrow 45">
            <a:extLst>
              <a:ext uri="{FF2B5EF4-FFF2-40B4-BE49-F238E27FC236}">
                <a16:creationId xmlns:a16="http://schemas.microsoft.com/office/drawing/2014/main" id="{87F7AE47-410B-7A44-9B8F-B9EC345EE657}"/>
              </a:ext>
            </a:extLst>
          </p:cNvPr>
          <p:cNvSpPr/>
          <p:nvPr/>
        </p:nvSpPr>
        <p:spPr>
          <a:xfrm rot="10800000">
            <a:off x="3931654" y="2629633"/>
            <a:ext cx="923575" cy="2178845"/>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4" name="Rectangle 63">
            <a:extLst>
              <a:ext uri="{FF2B5EF4-FFF2-40B4-BE49-F238E27FC236}">
                <a16:creationId xmlns:a16="http://schemas.microsoft.com/office/drawing/2014/main" id="{95AD8B22-55A2-674D-A263-01C7C79A78F6}"/>
              </a:ext>
            </a:extLst>
          </p:cNvPr>
          <p:cNvSpPr/>
          <p:nvPr/>
        </p:nvSpPr>
        <p:spPr>
          <a:xfrm>
            <a:off x="8703913" y="3797208"/>
            <a:ext cx="1091250"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pic>
        <p:nvPicPr>
          <p:cNvPr id="28" name="Picture 4" descr="Smiley Face with Shades Circle Button | Magnet America">
            <a:extLst>
              <a:ext uri="{FF2B5EF4-FFF2-40B4-BE49-F238E27FC236}">
                <a16:creationId xmlns:a16="http://schemas.microsoft.com/office/drawing/2014/main" id="{F6D6B5CC-8C68-844A-9D75-2AB9CFBB6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40" y="4845378"/>
            <a:ext cx="1126158" cy="112615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E5BF864E-233C-364E-B9ED-34AF7826E8E0}"/>
              </a:ext>
            </a:extLst>
          </p:cNvPr>
          <p:cNvSpPr/>
          <p:nvPr/>
        </p:nvSpPr>
        <p:spPr>
          <a:xfrm>
            <a:off x="5803646" y="4923736"/>
            <a:ext cx="2079170" cy="740081"/>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D9EED0AE-C70C-9045-89FD-CBAD40DD1FB6}"/>
              </a:ext>
            </a:extLst>
          </p:cNvPr>
          <p:cNvSpPr txBox="1"/>
          <p:nvPr/>
        </p:nvSpPr>
        <p:spPr>
          <a:xfrm>
            <a:off x="31567" y="4633915"/>
            <a:ext cx="1314784" cy="646331"/>
          </a:xfrm>
          <a:prstGeom prst="rect">
            <a:avLst/>
          </a:prstGeom>
          <a:noFill/>
        </p:spPr>
        <p:txBody>
          <a:bodyPr wrap="none" rtlCol="0">
            <a:spAutoFit/>
          </a:bodyPr>
          <a:lstStyle/>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interrupted</a:t>
            </a:r>
          </a:p>
        </p:txBody>
      </p:sp>
      <p:sp>
        <p:nvSpPr>
          <p:cNvPr id="2" name="TextBox 1">
            <a:extLst>
              <a:ext uri="{FF2B5EF4-FFF2-40B4-BE49-F238E27FC236}">
                <a16:creationId xmlns:a16="http://schemas.microsoft.com/office/drawing/2014/main" id="{EBDE0188-1448-9747-B1F9-81A37B1185A4}"/>
              </a:ext>
            </a:extLst>
          </p:cNvPr>
          <p:cNvSpPr txBox="1"/>
          <p:nvPr/>
        </p:nvSpPr>
        <p:spPr>
          <a:xfrm>
            <a:off x="7058025" y="1671638"/>
            <a:ext cx="184731" cy="369332"/>
          </a:xfrm>
          <a:prstGeom prst="rect">
            <a:avLst/>
          </a:prstGeom>
          <a:noFill/>
        </p:spPr>
        <p:txBody>
          <a:bodyPr wrap="none" rtlCol="0">
            <a:spAutoFit/>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1AA8DB1D-1C8D-1E43-A7B3-36499BD09CC3}"/>
              </a:ext>
            </a:extLst>
          </p:cNvPr>
          <p:cNvSpPr txBox="1"/>
          <p:nvPr/>
        </p:nvSpPr>
        <p:spPr>
          <a:xfrm>
            <a:off x="5517923" y="1341169"/>
            <a:ext cx="487524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Recovery status after power failure happens</a:t>
            </a:r>
          </a:p>
        </p:txBody>
      </p:sp>
      <p:sp>
        <p:nvSpPr>
          <p:cNvPr id="35" name="Up-Down Arrow 34">
            <a:extLst>
              <a:ext uri="{FF2B5EF4-FFF2-40B4-BE49-F238E27FC236}">
                <a16:creationId xmlns:a16="http://schemas.microsoft.com/office/drawing/2014/main" id="{9CC484CD-B879-2F4A-84F1-7FD136D5FD57}"/>
              </a:ext>
            </a:extLst>
          </p:cNvPr>
          <p:cNvSpPr/>
          <p:nvPr/>
        </p:nvSpPr>
        <p:spPr>
          <a:xfrm rot="16200000">
            <a:off x="8006605" y="2205275"/>
            <a:ext cx="250845" cy="72274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30" name="Straight Connector 29">
            <a:extLst>
              <a:ext uri="{FF2B5EF4-FFF2-40B4-BE49-F238E27FC236}">
                <a16:creationId xmlns:a16="http://schemas.microsoft.com/office/drawing/2014/main" id="{6A69E853-35ED-C348-BB90-6ABA9A912D5B}"/>
              </a:ext>
            </a:extLst>
          </p:cNvPr>
          <p:cNvCxnSpPr>
            <a:cxnSpLocks/>
          </p:cNvCxnSpPr>
          <p:nvPr/>
        </p:nvCxnSpPr>
        <p:spPr>
          <a:xfrm>
            <a:off x="708561" y="4683725"/>
            <a:ext cx="341621" cy="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sp>
        <p:nvSpPr>
          <p:cNvPr id="36" name="Freeform 35">
            <a:extLst>
              <a:ext uri="{FF2B5EF4-FFF2-40B4-BE49-F238E27FC236}">
                <a16:creationId xmlns:a16="http://schemas.microsoft.com/office/drawing/2014/main" id="{52AB2F96-15A9-2A4D-9742-5354ACC86240}"/>
              </a:ext>
            </a:extLst>
          </p:cNvPr>
          <p:cNvSpPr/>
          <p:nvPr/>
        </p:nvSpPr>
        <p:spPr>
          <a:xfrm>
            <a:off x="2568388" y="2296487"/>
            <a:ext cx="4289612" cy="3639494"/>
          </a:xfrm>
          <a:custGeom>
            <a:avLst/>
            <a:gdLst>
              <a:gd name="connsiteX0" fmla="*/ 4289612 w 4289612"/>
              <a:gd name="connsiteY0" fmla="*/ 3391619 h 3639494"/>
              <a:gd name="connsiteX1" fmla="*/ 2770094 w 4289612"/>
              <a:gd name="connsiteY1" fmla="*/ 3445407 h 3639494"/>
              <a:gd name="connsiteX2" fmla="*/ 2191871 w 4289612"/>
              <a:gd name="connsiteY2" fmla="*/ 1253537 h 3639494"/>
              <a:gd name="connsiteX3" fmla="*/ 1761565 w 4289612"/>
              <a:gd name="connsiteY3" fmla="*/ 298795 h 3639494"/>
              <a:gd name="connsiteX4" fmla="*/ 981636 w 4289612"/>
              <a:gd name="connsiteY4" fmla="*/ 2960 h 3639494"/>
              <a:gd name="connsiteX5" fmla="*/ 336177 w 4289612"/>
              <a:gd name="connsiteY5" fmla="*/ 164325 h 3639494"/>
              <a:gd name="connsiteX6" fmla="*/ 0 w 4289612"/>
              <a:gd name="connsiteY6" fmla="*/ 446713 h 3639494"/>
              <a:gd name="connsiteX7" fmla="*/ 0 w 4289612"/>
              <a:gd name="connsiteY7" fmla="*/ 446713 h 363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9612" h="3639494">
                <a:moveTo>
                  <a:pt x="4289612" y="3391619"/>
                </a:moveTo>
                <a:cubicBezTo>
                  <a:pt x="3704665" y="3596686"/>
                  <a:pt x="3119718" y="3801754"/>
                  <a:pt x="2770094" y="3445407"/>
                </a:cubicBezTo>
                <a:cubicBezTo>
                  <a:pt x="2420470" y="3089060"/>
                  <a:pt x="2359959" y="1777972"/>
                  <a:pt x="2191871" y="1253537"/>
                </a:cubicBezTo>
                <a:cubicBezTo>
                  <a:pt x="2023783" y="729102"/>
                  <a:pt x="1963271" y="507224"/>
                  <a:pt x="1761565" y="298795"/>
                </a:cubicBezTo>
                <a:cubicBezTo>
                  <a:pt x="1559859" y="90366"/>
                  <a:pt x="1219201" y="25372"/>
                  <a:pt x="981636" y="2960"/>
                </a:cubicBezTo>
                <a:cubicBezTo>
                  <a:pt x="744071" y="-19452"/>
                  <a:pt x="499783" y="90366"/>
                  <a:pt x="336177" y="164325"/>
                </a:cubicBezTo>
                <a:cubicBezTo>
                  <a:pt x="172571" y="238284"/>
                  <a:pt x="0" y="446713"/>
                  <a:pt x="0" y="446713"/>
                </a:cubicBezTo>
                <a:lnTo>
                  <a:pt x="0" y="446713"/>
                </a:lnTo>
              </a:path>
            </a:pathLst>
          </a:custGeom>
          <a:noFill/>
          <a:ln w="50800">
            <a:solidFill>
              <a:srgbClr val="608A32"/>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BF0467-40AB-5E49-9180-CCB35B611FA5}"/>
              </a:ext>
            </a:extLst>
          </p:cNvPr>
          <p:cNvSpPr txBox="1"/>
          <p:nvPr/>
        </p:nvSpPr>
        <p:spPr>
          <a:xfrm>
            <a:off x="2300196" y="2634104"/>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r2</a:t>
            </a:r>
          </a:p>
        </p:txBody>
      </p:sp>
      <p:sp>
        <p:nvSpPr>
          <p:cNvPr id="37" name="TextBox 36">
            <a:extLst>
              <a:ext uri="{FF2B5EF4-FFF2-40B4-BE49-F238E27FC236}">
                <a16:creationId xmlns:a16="http://schemas.microsoft.com/office/drawing/2014/main" id="{AFB735B9-4843-6940-9BF4-43EA9861FD92}"/>
              </a:ext>
            </a:extLst>
          </p:cNvPr>
          <p:cNvSpPr txBox="1"/>
          <p:nvPr/>
        </p:nvSpPr>
        <p:spPr>
          <a:xfrm>
            <a:off x="3070892" y="2629633"/>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39" name="TextBox 38">
            <a:extLst>
              <a:ext uri="{FF2B5EF4-FFF2-40B4-BE49-F238E27FC236}">
                <a16:creationId xmlns:a16="http://schemas.microsoft.com/office/drawing/2014/main" id="{06AE5AAA-E7B4-5145-AB00-9142DBF13C80}"/>
              </a:ext>
            </a:extLst>
          </p:cNvPr>
          <p:cNvSpPr txBox="1"/>
          <p:nvPr/>
        </p:nvSpPr>
        <p:spPr>
          <a:xfrm>
            <a:off x="3177245" y="4095064"/>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Tree>
    <p:extLst>
      <p:ext uri="{BB962C8B-B14F-4D97-AF65-F5344CB8AC3E}">
        <p14:creationId xmlns:p14="http://schemas.microsoft.com/office/powerpoint/2010/main" val="14525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par>
                                <p:cTn id="34" presetID="3" presetClass="entr" presetSubtype="1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linds(horizontal)">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blinds(horizontal)">
                                      <p:cBhvr>
                                        <p:cTn id="41" dur="500"/>
                                        <p:tgtEl>
                                          <p:spTgt spid="5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blinds(horizontal)">
                                      <p:cBhvr>
                                        <p:cTn id="46" dur="2000"/>
                                        <p:tgtEl>
                                          <p:spTgt spid="59"/>
                                        </p:tgtEl>
                                      </p:cBhvr>
                                    </p:animEffect>
                                  </p:childTnLst>
                                </p:cTn>
                              </p:par>
                              <p:par>
                                <p:cTn id="47" presetID="64" presetClass="path" presetSubtype="0" accel="50000" decel="50000" fill="hold" grpId="1" nodeType="withEffect">
                                  <p:stCondLst>
                                    <p:cond delay="0"/>
                                  </p:stCondLst>
                                  <p:childTnLst>
                                    <p:animMotion origin="layout" path="M 2.91667E-6 -7.40741E-7 L -0.00026 -0.18079 " pathEditMode="relative" rAng="0" ptsTypes="AA">
                                      <p:cBhvr>
                                        <p:cTn id="48" dur="2000" fill="hold"/>
                                        <p:tgtEl>
                                          <p:spTgt spid="38"/>
                                        </p:tgtEl>
                                        <p:attrNameLst>
                                          <p:attrName>ppt_x</p:attrName>
                                          <p:attrName>ppt_y</p:attrName>
                                        </p:attrNameLst>
                                      </p:cBhvr>
                                      <p:rCtr x="-13" y="-9051"/>
                                    </p:animMotion>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56" presetID="3" presetClass="entr" presetSubtype="1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linds(horizontal)">
                                      <p:cBhvr>
                                        <p:cTn id="58" dur="500"/>
                                        <p:tgtEl>
                                          <p:spTgt spid="3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blinds(horizontal)">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2"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linds(horizontal)">
                                      <p:cBhvr>
                                        <p:cTn id="69" dur="500"/>
                                        <p:tgtEl>
                                          <p:spTgt spid="5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down)">
                                      <p:cBhvr>
                                        <p:cTn id="7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grpId="1" nodeType="clickEffect">
                                  <p:stCondLst>
                                    <p:cond delay="0"/>
                                  </p:stCondLst>
                                  <p:childTnLst>
                                    <p:animMotion origin="layout" path="M -4.58333E-6 -3.7037E-6 L 0.39232 0.16019 " pathEditMode="relative" rAng="0" ptsTypes="AA">
                                      <p:cBhvr>
                                        <p:cTn id="76" dur="2000" fill="hold"/>
                                        <p:tgtEl>
                                          <p:spTgt spid="57"/>
                                        </p:tgtEl>
                                        <p:attrNameLst>
                                          <p:attrName>ppt_x</p:attrName>
                                          <p:attrName>ppt_y</p:attrName>
                                        </p:attrNameLst>
                                      </p:cBhvr>
                                      <p:rCtr x="19609" y="8009"/>
                                    </p:animMotion>
                                  </p:childTnLst>
                                </p:cTn>
                              </p:par>
                              <p:par>
                                <p:cTn id="77" presetID="1" presetClass="entr" presetSubtype="0" fill="hold" grpId="0" nodeType="withEffect">
                                  <p:stCondLst>
                                    <p:cond delay="195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xit" presetSubtype="0" fill="hold" grpId="1" nodeType="withEffect">
                                  <p:stCondLst>
                                    <p:cond delay="1950"/>
                                  </p:stCondLst>
                                  <p:childTnLst>
                                    <p:set>
                                      <p:cBhvr>
                                        <p:cTn id="80" dur="1" fill="hold">
                                          <p:stCondLst>
                                            <p:cond delay="0"/>
                                          </p:stCondLst>
                                        </p:cTn>
                                        <p:tgtEl>
                                          <p:spTgt spid="6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8.33333E-7 2.96296E-6 L -0.00026 0.21736 " pathEditMode="relative" rAng="0" ptsTypes="AA">
                                      <p:cBhvr>
                                        <p:cTn id="84" dur="2000" fill="hold"/>
                                        <p:tgtEl>
                                          <p:spTgt spid="51"/>
                                        </p:tgtEl>
                                        <p:attrNameLst>
                                          <p:attrName>ppt_x</p:attrName>
                                          <p:attrName>ppt_y</p:attrName>
                                        </p:attrNameLst>
                                      </p:cBhvr>
                                      <p:rCtr x="-13" y="10856"/>
                                    </p:animMotion>
                                  </p:childTnLst>
                                </p:cTn>
                              </p:par>
                              <p:par>
                                <p:cTn id="85" presetID="42" presetClass="path" presetSubtype="0" accel="50000" decel="50000" fill="hold" nodeType="withEffect">
                                  <p:stCondLst>
                                    <p:cond delay="0"/>
                                  </p:stCondLst>
                                  <p:childTnLst>
                                    <p:animMotion origin="layout" path="M 2.91667E-6 -2.59259E-6 L 2.91667E-6 0.22778 " pathEditMode="relative" rAng="0" ptsTypes="AA">
                                      <p:cBhvr>
                                        <p:cTn id="86" dur="2000" fill="hold"/>
                                        <p:tgtEl>
                                          <p:spTgt spid="52"/>
                                        </p:tgtEl>
                                        <p:attrNameLst>
                                          <p:attrName>ppt_x</p:attrName>
                                          <p:attrName>ppt_y</p:attrName>
                                        </p:attrNameLst>
                                      </p:cBhvr>
                                      <p:rCtr x="0" y="11389"/>
                                    </p:animMotion>
                                  </p:childTnLst>
                                </p:cTn>
                              </p:par>
                            </p:childTnLst>
                          </p:cTn>
                        </p:par>
                      </p:childTnLst>
                    </p:cTn>
                  </p:par>
                  <p:par>
                    <p:cTn id="87" fill="hold">
                      <p:stCondLst>
                        <p:cond delay="indefinite"/>
                      </p:stCondLst>
                      <p:childTnLst>
                        <p:par>
                          <p:cTn id="88" fill="hold">
                            <p:stCondLst>
                              <p:cond delay="0"/>
                            </p:stCondLst>
                            <p:childTnLst>
                              <p:par>
                                <p:cTn id="89" presetID="35" presetClass="path" presetSubtype="0" accel="50000" decel="50000" fill="hold" grpId="1" nodeType="clickEffect">
                                  <p:stCondLst>
                                    <p:cond delay="0"/>
                                  </p:stCondLst>
                                  <p:childTnLst>
                                    <p:animMotion origin="layout" path="M -3.75E-6 -3.33333E-6 L -0.39336 0.05926 " pathEditMode="relative" rAng="0" ptsTypes="AA">
                                      <p:cBhvr>
                                        <p:cTn id="90" dur="2000" fill="hold"/>
                                        <p:tgtEl>
                                          <p:spTgt spid="64"/>
                                        </p:tgtEl>
                                        <p:attrNameLst>
                                          <p:attrName>ppt_x</p:attrName>
                                          <p:attrName>ppt_y</p:attrName>
                                        </p:attrNameLst>
                                      </p:cBhvr>
                                      <p:rCtr x="-19674" y="2963"/>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2" grpId="0" animBg="1"/>
      <p:bldP spid="33" grpId="0" animBg="1"/>
      <p:bldP spid="34" grpId="0" animBg="1"/>
      <p:bldP spid="38" grpId="0" animBg="1"/>
      <p:bldP spid="38" grpId="1" animBg="1"/>
      <p:bldP spid="43" grpId="0" animBg="1"/>
      <p:bldP spid="44" grpId="0" animBg="1"/>
      <p:bldP spid="49" grpId="0" animBg="1"/>
      <p:bldP spid="51" grpId="0" animBg="1"/>
      <p:bldP spid="51" grpId="1" animBg="1"/>
      <p:bldP spid="57" grpId="1" animBg="1"/>
      <p:bldP spid="57" grpId="2" animBg="1"/>
      <p:bldP spid="59" grpId="0"/>
      <p:bldP spid="60" grpId="0" animBg="1"/>
      <p:bldP spid="60" grpId="1" animBg="1"/>
      <p:bldP spid="46" grpId="0" animBg="1"/>
      <p:bldP spid="64" grpId="0" animBg="1"/>
      <p:bldP spid="64" grpId="1" animBg="1"/>
      <p:bldP spid="29" grpId="0" animBg="1"/>
      <p:bldP spid="26" grpId="0"/>
      <p:bldP spid="35" grpId="0" animBg="1"/>
      <p:bldP spid="36" grpId="0" animBg="1"/>
      <p:bldP spid="6" grpId="0"/>
      <p:bldP spid="37"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CA284A-9DCF-1948-874B-E753DE05EE56}"/>
              </a:ext>
            </a:extLst>
          </p:cNvPr>
          <p:cNvSpPr txBox="1">
            <a:spLocks/>
          </p:cNvSpPr>
          <p:nvPr/>
        </p:nvSpPr>
        <p:spPr>
          <a:xfrm>
            <a:off x="0" y="0"/>
            <a:ext cx="10218379" cy="1123407"/>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Store Integrity: A Property to Ensure Correct Replaying</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0" name="TextBox 19">
            <a:extLst>
              <a:ext uri="{FF2B5EF4-FFF2-40B4-BE49-F238E27FC236}">
                <a16:creationId xmlns:a16="http://schemas.microsoft.com/office/drawing/2014/main" id="{E47A9CBC-3CB9-0846-853F-19E7D1CBA30C}"/>
              </a:ext>
            </a:extLst>
          </p:cNvPr>
          <p:cNvSpPr txBox="1"/>
          <p:nvPr/>
        </p:nvSpPr>
        <p:spPr>
          <a:xfrm>
            <a:off x="738905" y="1395812"/>
            <a:ext cx="11209544" cy="1200329"/>
          </a:xfrm>
          <a:prstGeom prst="rect">
            <a:avLst/>
          </a:prstGeom>
          <a:noFill/>
        </p:spPr>
        <p:txBody>
          <a:bodyPr wrap="none" rtlCol="0">
            <a:spAutoFit/>
          </a:bodyPr>
          <a:lstStyle/>
          <a:p>
            <a:pPr marL="571500" indent="-571500">
              <a:buFont typeface="Arial" panose="020B0604020202020204" pitchFamily="34" charset="0"/>
              <a:buChar char="•"/>
            </a:pPr>
            <a:r>
              <a:rPr lang="en-US" sz="3600" dirty="0">
                <a:solidFill>
                  <a:srgbClr val="C00000"/>
                </a:solidFill>
                <a:latin typeface="Tahoma" panose="020B0604030504040204" pitchFamily="34" charset="0"/>
                <a:ea typeface="Tahoma" panose="020B0604030504040204" pitchFamily="34" charset="0"/>
                <a:cs typeface="Tahoma" panose="020B0604030504040204" pitchFamily="34" charset="0"/>
              </a:rPr>
              <a:t>Store integrity</a:t>
            </a:r>
            <a:r>
              <a:rPr lang="en-US" sz="3600" dirty="0">
                <a:latin typeface="Tahoma" panose="020B0604030504040204" pitchFamily="34" charset="0"/>
                <a:ea typeface="Tahoma" panose="020B0604030504040204" pitchFamily="34" charset="0"/>
                <a:cs typeface="Tahoma" panose="020B0604030504040204" pitchFamily="34" charset="0"/>
              </a:rPr>
              <a:t>: register operands of stores must be</a:t>
            </a:r>
          </a:p>
          <a:p>
            <a:r>
              <a:rPr lang="en-US" sz="3600" dirty="0">
                <a:latin typeface="Tahoma" panose="020B0604030504040204" pitchFamily="34" charset="0"/>
                <a:ea typeface="Tahoma" panose="020B0604030504040204" pitchFamily="34" charset="0"/>
                <a:cs typeface="Tahoma" panose="020B0604030504040204" pitchFamily="34" charset="0"/>
              </a:rPr>
              <a:t>not overwritten by following definitions</a:t>
            </a:r>
          </a:p>
        </p:txBody>
      </p:sp>
      <p:sp>
        <p:nvSpPr>
          <p:cNvPr id="11" name="Rectangle 10">
            <a:extLst>
              <a:ext uri="{FF2B5EF4-FFF2-40B4-BE49-F238E27FC236}">
                <a16:creationId xmlns:a16="http://schemas.microsoft.com/office/drawing/2014/main" id="{F8769D97-C7A7-3D48-9A97-D982ECD3F205}"/>
              </a:ext>
            </a:extLst>
          </p:cNvPr>
          <p:cNvSpPr/>
          <p:nvPr/>
        </p:nvSpPr>
        <p:spPr>
          <a:xfrm>
            <a:off x="336176" y="2681607"/>
            <a:ext cx="3465425"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a:t>
            </a:r>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r1</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Load [r2]</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 name="Footer Placeholder 1">
            <a:extLst>
              <a:ext uri="{FF2B5EF4-FFF2-40B4-BE49-F238E27FC236}">
                <a16:creationId xmlns:a16="http://schemas.microsoft.com/office/drawing/2014/main" id="{352328D8-8418-DF48-AC2D-F36CF80A1F67}"/>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2B2940EB-8A94-A341-ADD4-AE7E235CEC3D}"/>
              </a:ext>
            </a:extLst>
          </p:cNvPr>
          <p:cNvSpPr>
            <a:spLocks noGrp="1"/>
          </p:cNvSpPr>
          <p:nvPr>
            <p:ph type="sldNum" sz="quarter" idx="12"/>
          </p:nvPr>
        </p:nvSpPr>
        <p:spPr/>
        <p:txBody>
          <a:bodyPr/>
          <a:lstStyle/>
          <a:p>
            <a:fld id="{BEF5F9A7-FFD9-4159-A58F-AE73538ED447}" type="slidenum">
              <a:rPr lang="en-US" smtClean="0"/>
              <a:t>12</a:t>
            </a:fld>
            <a:endParaRPr lang="en-US"/>
          </a:p>
        </p:txBody>
      </p:sp>
      <p:sp>
        <p:nvSpPr>
          <p:cNvPr id="5" name="TextBox 4">
            <a:extLst>
              <a:ext uri="{FF2B5EF4-FFF2-40B4-BE49-F238E27FC236}">
                <a16:creationId xmlns:a16="http://schemas.microsoft.com/office/drawing/2014/main" id="{36159B30-2759-3245-ADB4-5A3B91A2F37C}"/>
              </a:ext>
            </a:extLst>
          </p:cNvPr>
          <p:cNvSpPr txBox="1"/>
          <p:nvPr/>
        </p:nvSpPr>
        <p:spPr>
          <a:xfrm>
            <a:off x="415114" y="4513760"/>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r1</a:t>
            </a:r>
          </a:p>
        </p:txBody>
      </p:sp>
      <p:sp>
        <p:nvSpPr>
          <p:cNvPr id="10" name="Curved Right Arrow 9">
            <a:extLst>
              <a:ext uri="{FF2B5EF4-FFF2-40B4-BE49-F238E27FC236}">
                <a16:creationId xmlns:a16="http://schemas.microsoft.com/office/drawing/2014/main" id="{933A126A-DFED-9E42-8867-80732925A997}"/>
              </a:ext>
            </a:extLst>
          </p:cNvPr>
          <p:cNvSpPr/>
          <p:nvPr/>
        </p:nvSpPr>
        <p:spPr>
          <a:xfrm rot="10800000">
            <a:off x="3849112" y="3378576"/>
            <a:ext cx="554446" cy="1683235"/>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7A41B545-1BF9-3549-8479-D268DA8030CC}"/>
              </a:ext>
            </a:extLst>
          </p:cNvPr>
          <p:cNvSpPr/>
          <p:nvPr/>
        </p:nvSpPr>
        <p:spPr>
          <a:xfrm>
            <a:off x="8153400" y="2681607"/>
            <a:ext cx="3465424"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a:t>
            </a:r>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r1</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Load [r2]</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9" name="TextBox 8">
            <a:extLst>
              <a:ext uri="{FF2B5EF4-FFF2-40B4-BE49-F238E27FC236}">
                <a16:creationId xmlns:a16="http://schemas.microsoft.com/office/drawing/2014/main" id="{3A6FE07A-19ED-A04A-BB4C-75CBBAA3FEFA}"/>
              </a:ext>
            </a:extLst>
          </p:cNvPr>
          <p:cNvSpPr txBox="1"/>
          <p:nvPr/>
        </p:nvSpPr>
        <p:spPr>
          <a:xfrm>
            <a:off x="8153400" y="4559188"/>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3" name="TextBox 2">
            <a:extLst>
              <a:ext uri="{FF2B5EF4-FFF2-40B4-BE49-F238E27FC236}">
                <a16:creationId xmlns:a16="http://schemas.microsoft.com/office/drawing/2014/main" id="{837FA89C-7BBB-0940-A5AE-97E87EF1EEAB}"/>
              </a:ext>
            </a:extLst>
          </p:cNvPr>
          <p:cNvSpPr txBox="1"/>
          <p:nvPr/>
        </p:nvSpPr>
        <p:spPr>
          <a:xfrm>
            <a:off x="800748" y="5872476"/>
            <a:ext cx="322261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 Code of no store integrity</a:t>
            </a:r>
          </a:p>
        </p:txBody>
      </p:sp>
      <p:sp>
        <p:nvSpPr>
          <p:cNvPr id="6" name="TextBox 5">
            <a:extLst>
              <a:ext uri="{FF2B5EF4-FFF2-40B4-BE49-F238E27FC236}">
                <a16:creationId xmlns:a16="http://schemas.microsoft.com/office/drawing/2014/main" id="{3867BA02-09C4-B046-A792-E4325BCA2274}"/>
              </a:ext>
            </a:extLst>
          </p:cNvPr>
          <p:cNvSpPr txBox="1"/>
          <p:nvPr/>
        </p:nvSpPr>
        <p:spPr>
          <a:xfrm>
            <a:off x="7886924" y="5872476"/>
            <a:ext cx="397121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(b). Store integrity code by renaming</a:t>
            </a:r>
          </a:p>
        </p:txBody>
      </p:sp>
      <p:sp>
        <p:nvSpPr>
          <p:cNvPr id="7" name="Right Arrow 6">
            <a:extLst>
              <a:ext uri="{FF2B5EF4-FFF2-40B4-BE49-F238E27FC236}">
                <a16:creationId xmlns:a16="http://schemas.microsoft.com/office/drawing/2014/main" id="{25329C4B-27AB-B54E-A7D4-0C23ADF1DB3E}"/>
              </a:ext>
            </a:extLst>
          </p:cNvPr>
          <p:cNvSpPr/>
          <p:nvPr/>
        </p:nvSpPr>
        <p:spPr>
          <a:xfrm>
            <a:off x="3801601" y="5030410"/>
            <a:ext cx="4351799" cy="707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Register Renaming</a:t>
            </a:r>
          </a:p>
        </p:txBody>
      </p:sp>
      <p:sp>
        <p:nvSpPr>
          <p:cNvPr id="8" name="Oval 7">
            <a:extLst>
              <a:ext uri="{FF2B5EF4-FFF2-40B4-BE49-F238E27FC236}">
                <a16:creationId xmlns:a16="http://schemas.microsoft.com/office/drawing/2014/main" id="{3B4F2062-A709-3845-89D8-4812FCE0053F}"/>
              </a:ext>
            </a:extLst>
          </p:cNvPr>
          <p:cNvSpPr/>
          <p:nvPr/>
        </p:nvSpPr>
        <p:spPr>
          <a:xfrm>
            <a:off x="336176" y="4559188"/>
            <a:ext cx="813434" cy="70788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B98A83-C378-0047-83DA-C6CC2C0087A2}"/>
              </a:ext>
            </a:extLst>
          </p:cNvPr>
          <p:cNvSpPr/>
          <p:nvPr/>
        </p:nvSpPr>
        <p:spPr>
          <a:xfrm>
            <a:off x="2695075" y="3247555"/>
            <a:ext cx="827117" cy="84538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5B60F97-2C1C-4F46-9AC3-747CF0C74B5A}"/>
              </a:ext>
            </a:extLst>
          </p:cNvPr>
          <p:cNvCxnSpPr>
            <a:cxnSpLocks/>
            <a:stCxn id="8" idx="7"/>
            <a:endCxn id="16" idx="3"/>
          </p:cNvCxnSpPr>
          <p:nvPr/>
        </p:nvCxnSpPr>
        <p:spPr>
          <a:xfrm flipV="1">
            <a:off x="1030485" y="3969135"/>
            <a:ext cx="1785718" cy="6937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D956A9-1FB1-D849-9D8F-FC85949596C2}"/>
              </a:ext>
            </a:extLst>
          </p:cNvPr>
          <p:cNvSpPr/>
          <p:nvPr/>
        </p:nvSpPr>
        <p:spPr>
          <a:xfrm>
            <a:off x="848893" y="3965966"/>
            <a:ext cx="2027774" cy="707886"/>
          </a:xfrm>
          <a:prstGeom prst="rect">
            <a:avLst/>
          </a:prstGeom>
        </p:spPr>
        <p:txBody>
          <a:bodyPr wrap="square">
            <a:spAutoFit/>
          </a:bodyPr>
          <a:lstStyle/>
          <a:p>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Write-after-read</a:t>
            </a:r>
          </a:p>
          <a:p>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(WAR) dep</a:t>
            </a:r>
            <a:endParaRPr lang="en-US" sz="20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pic>
        <p:nvPicPr>
          <p:cNvPr id="21" name="Picture 2" descr="Image result for power outage">
            <a:extLst>
              <a:ext uri="{FF2B5EF4-FFF2-40B4-BE49-F238E27FC236}">
                <a16:creationId xmlns:a16="http://schemas.microsoft.com/office/drawing/2014/main" id="{A283C992-E37B-6045-B0EE-7BFE93947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097" y="5094770"/>
            <a:ext cx="813434" cy="7184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8824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2"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9" grpId="2"/>
      <p:bldP spid="6" grpId="0"/>
      <p:bldP spid="7" grpId="0" animBg="1"/>
      <p:bldP spid="8" grpId="0" animBg="1"/>
      <p:bldP spid="16"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95773BAD-BA1A-6145-A5E6-00882EDC2BA5}"/>
              </a:ext>
            </a:extLst>
          </p:cNvPr>
          <p:cNvSpPr txBox="1"/>
          <p:nvPr/>
        </p:nvSpPr>
        <p:spPr>
          <a:xfrm>
            <a:off x="326413" y="1080681"/>
            <a:ext cx="9422704" cy="1200329"/>
          </a:xfrm>
          <a:prstGeom prst="rect">
            <a:avLst/>
          </a:prstGeom>
          <a:noFill/>
        </p:spPr>
        <p:txBody>
          <a:bodyPr wrap="square" rtlCol="0">
            <a:spAutoFit/>
          </a:bodyPr>
          <a:lstStyle/>
          <a:p>
            <a:pPr marL="457200" indent="-457200">
              <a:buFont typeface="Arial" panose="020B0604020202020204" pitchFamily="34" charset="0"/>
              <a:buChar char="•"/>
            </a:pPr>
            <a:r>
              <a:rPr lang="en-US" sz="3600" dirty="0">
                <a:solidFill>
                  <a:srgbClr val="C00000"/>
                </a:solidFill>
                <a:latin typeface="Tahoma" panose="020B0604030504040204" pitchFamily="34" charset="0"/>
                <a:ea typeface="Tahoma" panose="020B0604030504040204" pitchFamily="34" charset="0"/>
                <a:cs typeface="Tahoma" panose="020B0604030504040204" pitchFamily="34" charset="0"/>
              </a:rPr>
              <a:t>Limited</a:t>
            </a:r>
            <a:r>
              <a:rPr lang="en-US" sz="3600" dirty="0">
                <a:latin typeface="Tahoma" panose="020B0604030504040204" pitchFamily="34" charset="0"/>
                <a:ea typeface="Tahoma" panose="020B0604030504040204" pitchFamily="34" charset="0"/>
                <a:cs typeface="Tahoma" panose="020B0604030504040204" pitchFamily="34" charset="0"/>
              </a:rPr>
              <a:t> number of registers prevents store integrity</a:t>
            </a:r>
          </a:p>
        </p:txBody>
      </p:sp>
      <p:sp>
        <p:nvSpPr>
          <p:cNvPr id="29" name="标题 1">
            <a:extLst>
              <a:ext uri="{FF2B5EF4-FFF2-40B4-BE49-F238E27FC236}">
                <a16:creationId xmlns:a16="http://schemas.microsoft.com/office/drawing/2014/main" id="{EC63683C-DE68-E241-97BD-D0A26F57599C}"/>
              </a:ext>
            </a:extLst>
          </p:cNvPr>
          <p:cNvSpPr txBox="1">
            <a:spLocks/>
          </p:cNvSpPr>
          <p:nvPr/>
        </p:nvSpPr>
        <p:spPr>
          <a:xfrm>
            <a:off x="0" y="0"/>
            <a:ext cx="9562725" cy="753095"/>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Challenge of Guaranteeing Store Integrity</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1" name="Rectangle 10">
            <a:extLst>
              <a:ext uri="{FF2B5EF4-FFF2-40B4-BE49-F238E27FC236}">
                <a16:creationId xmlns:a16="http://schemas.microsoft.com/office/drawing/2014/main" id="{5860ABF1-11D1-934D-8188-FE327CB6C304}"/>
              </a:ext>
            </a:extLst>
          </p:cNvPr>
          <p:cNvSpPr/>
          <p:nvPr/>
        </p:nvSpPr>
        <p:spPr>
          <a:xfrm>
            <a:off x="4134571" y="2456889"/>
            <a:ext cx="3533257" cy="3669891"/>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[r1]</a:t>
            </a: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r3</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Load [r2]</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 name="Rectangle 1">
            <a:extLst>
              <a:ext uri="{FF2B5EF4-FFF2-40B4-BE49-F238E27FC236}">
                <a16:creationId xmlns:a16="http://schemas.microsoft.com/office/drawing/2014/main" id="{8FBADA25-7FDD-A04A-A2B9-3A7EFB55E105}"/>
              </a:ext>
            </a:extLst>
          </p:cNvPr>
          <p:cNvSpPr/>
          <p:nvPr/>
        </p:nvSpPr>
        <p:spPr>
          <a:xfrm>
            <a:off x="4209732" y="3791474"/>
            <a:ext cx="3343704" cy="753036"/>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Store r2, [r3]</a:t>
            </a:r>
          </a:p>
        </p:txBody>
      </p:sp>
      <p:sp>
        <p:nvSpPr>
          <p:cNvPr id="7" name="Footer Placeholder 6">
            <a:extLst>
              <a:ext uri="{FF2B5EF4-FFF2-40B4-BE49-F238E27FC236}">
                <a16:creationId xmlns:a16="http://schemas.microsoft.com/office/drawing/2014/main" id="{C8617C86-C95F-624B-8643-4EB648E504DD}"/>
              </a:ext>
            </a:extLst>
          </p:cNvPr>
          <p:cNvSpPr>
            <a:spLocks noGrp="1"/>
          </p:cNvSpPr>
          <p:nvPr>
            <p:ph type="ftr" sz="quarter" idx="11"/>
          </p:nvPr>
        </p:nvSpPr>
        <p:spPr/>
        <p:txBody>
          <a:bodyPr/>
          <a:lstStyle/>
          <a:p>
            <a:r>
              <a:rPr lang="en-US"/>
              <a:t>54th IEEE/ACM International Symposium on Microarchitecture</a:t>
            </a:r>
          </a:p>
        </p:txBody>
      </p:sp>
      <p:sp>
        <p:nvSpPr>
          <p:cNvPr id="8" name="Slide Number Placeholder 7">
            <a:extLst>
              <a:ext uri="{FF2B5EF4-FFF2-40B4-BE49-F238E27FC236}">
                <a16:creationId xmlns:a16="http://schemas.microsoft.com/office/drawing/2014/main" id="{A5AFEEAB-B4F0-CF43-A1F7-AFD05A3B0921}"/>
              </a:ext>
            </a:extLst>
          </p:cNvPr>
          <p:cNvSpPr>
            <a:spLocks noGrp="1"/>
          </p:cNvSpPr>
          <p:nvPr>
            <p:ph type="sldNum" sz="quarter" idx="12"/>
          </p:nvPr>
        </p:nvSpPr>
        <p:spPr/>
        <p:txBody>
          <a:bodyPr/>
          <a:lstStyle/>
          <a:p>
            <a:fld id="{BEF5F9A7-FFD9-4159-A58F-AE73538ED447}" type="slidenum">
              <a:rPr lang="en-US" smtClean="0"/>
              <a:t>13</a:t>
            </a:fld>
            <a:endParaRPr lang="en-US"/>
          </a:p>
        </p:txBody>
      </p:sp>
      <p:sp>
        <p:nvSpPr>
          <p:cNvPr id="13" name="TextBox 12">
            <a:extLst>
              <a:ext uri="{FF2B5EF4-FFF2-40B4-BE49-F238E27FC236}">
                <a16:creationId xmlns:a16="http://schemas.microsoft.com/office/drawing/2014/main" id="{2B467315-0BFD-E049-9EF7-871C3C0DB74A}"/>
              </a:ext>
            </a:extLst>
          </p:cNvPr>
          <p:cNvSpPr txBox="1"/>
          <p:nvPr/>
        </p:nvSpPr>
        <p:spPr>
          <a:xfrm>
            <a:off x="6612161" y="3816304"/>
            <a:ext cx="649537" cy="707886"/>
          </a:xfrm>
          <a:prstGeom prst="rect">
            <a:avLst/>
          </a:prstGeom>
          <a:noFill/>
        </p:spPr>
        <p:txBody>
          <a:bodyPr wrap="none" rtlCol="0">
            <a:spAutoFit/>
          </a:bodyPr>
          <a:lstStyle/>
          <a:p>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cxnSp>
        <p:nvCxnSpPr>
          <p:cNvPr id="6" name="Straight Arrow Connector 5">
            <a:extLst>
              <a:ext uri="{FF2B5EF4-FFF2-40B4-BE49-F238E27FC236}">
                <a16:creationId xmlns:a16="http://schemas.microsoft.com/office/drawing/2014/main" id="{307195D5-929D-4C41-8102-77D6D82EC948}"/>
              </a:ext>
            </a:extLst>
          </p:cNvPr>
          <p:cNvCxnSpPr>
            <a:cxnSpLocks/>
            <a:stCxn id="16" idx="2"/>
            <a:endCxn id="17" idx="3"/>
          </p:cNvCxnSpPr>
          <p:nvPr/>
        </p:nvCxnSpPr>
        <p:spPr>
          <a:xfrm flipH="1">
            <a:off x="1841508" y="5235891"/>
            <a:ext cx="234473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75906D-485C-B440-8C0C-396C272EBFB2}"/>
              </a:ext>
            </a:extLst>
          </p:cNvPr>
          <p:cNvSpPr txBox="1"/>
          <p:nvPr/>
        </p:nvSpPr>
        <p:spPr>
          <a:xfrm>
            <a:off x="1107012" y="4881948"/>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r4</a:t>
            </a:r>
          </a:p>
        </p:txBody>
      </p:sp>
      <p:sp>
        <p:nvSpPr>
          <p:cNvPr id="3" name="TextBox 2">
            <a:extLst>
              <a:ext uri="{FF2B5EF4-FFF2-40B4-BE49-F238E27FC236}">
                <a16:creationId xmlns:a16="http://schemas.microsoft.com/office/drawing/2014/main" id="{362ADA67-1A53-B245-AE08-3A79F9B6772A}"/>
              </a:ext>
            </a:extLst>
          </p:cNvPr>
          <p:cNvSpPr txBox="1"/>
          <p:nvPr/>
        </p:nvSpPr>
        <p:spPr>
          <a:xfrm>
            <a:off x="2036566" y="4542112"/>
            <a:ext cx="2134623"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rename?</a:t>
            </a:r>
          </a:p>
        </p:txBody>
      </p:sp>
      <p:pic>
        <p:nvPicPr>
          <p:cNvPr id="3074" name="Picture 2" descr="3 Things You Should Do If You Run Out of Gas | Hurst Towing and Recovery">
            <a:extLst>
              <a:ext uri="{FF2B5EF4-FFF2-40B4-BE49-F238E27FC236}">
                <a16:creationId xmlns:a16="http://schemas.microsoft.com/office/drawing/2014/main" id="{3FACA7A7-E8A6-7745-9992-BAF99AB64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800" y="5331360"/>
            <a:ext cx="1741335" cy="818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B8D9F7-7D79-1448-BA88-A96C67619D18}"/>
              </a:ext>
            </a:extLst>
          </p:cNvPr>
          <p:cNvSpPr txBox="1"/>
          <p:nvPr/>
        </p:nvSpPr>
        <p:spPr>
          <a:xfrm>
            <a:off x="7787640" y="2456889"/>
            <a:ext cx="4499565"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Assume only </a:t>
            </a:r>
            <a:r>
              <a:rPr lang="en-US" sz="3200" dirty="0">
                <a:solidFill>
                  <a:srgbClr val="C00000"/>
                </a:solidFill>
                <a:latin typeface="Tahoma" panose="020B0604030504040204" pitchFamily="34" charset="0"/>
                <a:ea typeface="Tahoma" panose="020B0604030504040204" pitchFamily="34" charset="0"/>
                <a:cs typeface="Tahoma" panose="020B0604030504040204" pitchFamily="34" charset="0"/>
              </a:rPr>
              <a:t>4</a:t>
            </a:r>
            <a:r>
              <a:rPr lang="en-US" sz="3200" dirty="0">
                <a:latin typeface="Tahoma" panose="020B0604030504040204" pitchFamily="34" charset="0"/>
                <a:ea typeface="Tahoma" panose="020B0604030504040204" pitchFamily="34" charset="0"/>
                <a:cs typeface="Tahoma" panose="020B0604030504040204" pitchFamily="34" charset="0"/>
              </a:rPr>
              <a:t> registers</a:t>
            </a:r>
          </a:p>
        </p:txBody>
      </p:sp>
      <p:sp>
        <p:nvSpPr>
          <p:cNvPr id="16" name="Oval 15">
            <a:extLst>
              <a:ext uri="{FF2B5EF4-FFF2-40B4-BE49-F238E27FC236}">
                <a16:creationId xmlns:a16="http://schemas.microsoft.com/office/drawing/2014/main" id="{D2A88E53-9179-3248-88C5-9A8C7350A09E}"/>
              </a:ext>
            </a:extLst>
          </p:cNvPr>
          <p:cNvSpPr/>
          <p:nvPr/>
        </p:nvSpPr>
        <p:spPr>
          <a:xfrm>
            <a:off x="4186243" y="4859374"/>
            <a:ext cx="802111" cy="7530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6C40373-57E0-CE4E-888E-FD26E628C437}"/>
              </a:ext>
            </a:extLst>
          </p:cNvPr>
          <p:cNvSpPr/>
          <p:nvPr/>
        </p:nvSpPr>
        <p:spPr>
          <a:xfrm>
            <a:off x="6459587" y="3765257"/>
            <a:ext cx="802111" cy="7530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6033D9F-D2F3-9C44-8FB1-396D371E612D}"/>
              </a:ext>
            </a:extLst>
          </p:cNvPr>
          <p:cNvCxnSpPr>
            <a:cxnSpLocks/>
            <a:stCxn id="18" idx="4"/>
            <a:endCxn id="16" idx="7"/>
          </p:cNvCxnSpPr>
          <p:nvPr/>
        </p:nvCxnSpPr>
        <p:spPr>
          <a:xfrm flipH="1">
            <a:off x="4870888" y="4518290"/>
            <a:ext cx="1989755" cy="4513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6E0D8EE-2AB2-7143-BAA2-BEAF34CEAA60}"/>
              </a:ext>
            </a:extLst>
          </p:cNvPr>
          <p:cNvSpPr/>
          <p:nvPr/>
        </p:nvSpPr>
        <p:spPr>
          <a:xfrm>
            <a:off x="7756958" y="4262969"/>
            <a:ext cx="3286180" cy="1077218"/>
          </a:xfrm>
          <a:prstGeom prst="rect">
            <a:avLst/>
          </a:prstGeom>
        </p:spPr>
        <p:txBody>
          <a:bodyPr wrap="square">
            <a:spAutoFit/>
          </a:bodyPr>
          <a:lstStyle/>
          <a:p>
            <a:r>
              <a:rPr lang="en-US" sz="3200" dirty="0">
                <a:solidFill>
                  <a:schemeClr val="accent1"/>
                </a:solidFill>
                <a:latin typeface="Tahoma" panose="020B0604030504040204" pitchFamily="34" charset="0"/>
                <a:ea typeface="Tahoma" panose="020B0604030504040204" pitchFamily="34" charset="0"/>
                <a:cs typeface="Tahoma" panose="020B0604030504040204" pitchFamily="34" charset="0"/>
              </a:rPr>
              <a:t>Write-after-read</a:t>
            </a:r>
          </a:p>
          <a:p>
            <a:r>
              <a:rPr lang="en-US" sz="3200" dirty="0">
                <a:solidFill>
                  <a:schemeClr val="accent1"/>
                </a:solidFill>
                <a:latin typeface="Tahoma" panose="020B0604030504040204" pitchFamily="34" charset="0"/>
                <a:ea typeface="Tahoma" panose="020B0604030504040204" pitchFamily="34" charset="0"/>
                <a:cs typeface="Tahoma" panose="020B0604030504040204" pitchFamily="34" charset="0"/>
              </a:rPr>
              <a:t>(WAR) dep</a:t>
            </a:r>
            <a:endPar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1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74"/>
                                        </p:tgtEl>
                                        <p:attrNameLst>
                                          <p:attrName>style.visibility</p:attrName>
                                        </p:attrNameLst>
                                      </p:cBhvr>
                                      <p:to>
                                        <p:strVal val="visible"/>
                                      </p:to>
                                    </p:set>
                                    <p:animEffect transition="in" filter="blinds(horizontal)">
                                      <p:cBhvr>
                                        <p:cTn id="4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7" grpId="0"/>
      <p:bldP spid="3" grpId="0"/>
      <p:bldP spid="16" grpId="0" animBg="1"/>
      <p:bldP spid="18"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CD0FC97B-C85B-B848-88C4-3235129430B7}"/>
              </a:ext>
            </a:extLst>
          </p:cNvPr>
          <p:cNvSpPr txBox="1">
            <a:spLocks/>
          </p:cNvSpPr>
          <p:nvPr/>
        </p:nvSpPr>
        <p:spPr>
          <a:xfrm>
            <a:off x="0" y="0"/>
            <a:ext cx="10392567" cy="762056"/>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Region-Level Store Integrity and Implications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3" name="Footer Placeholder 2">
            <a:extLst>
              <a:ext uri="{FF2B5EF4-FFF2-40B4-BE49-F238E27FC236}">
                <a16:creationId xmlns:a16="http://schemas.microsoft.com/office/drawing/2014/main" id="{DAD4E6BE-3E8F-CA48-A450-884921EA7BC4}"/>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87820079-70CD-474F-B474-8414FEBD4FDD}"/>
              </a:ext>
            </a:extLst>
          </p:cNvPr>
          <p:cNvSpPr>
            <a:spLocks noGrp="1"/>
          </p:cNvSpPr>
          <p:nvPr>
            <p:ph type="sldNum" sz="quarter" idx="12"/>
          </p:nvPr>
        </p:nvSpPr>
        <p:spPr/>
        <p:txBody>
          <a:bodyPr/>
          <a:lstStyle/>
          <a:p>
            <a:fld id="{BEF5F9A7-FFD9-4159-A58F-AE73538ED447}" type="slidenum">
              <a:rPr lang="en-US" smtClean="0"/>
              <a:t>14</a:t>
            </a:fld>
            <a:endParaRPr lang="en-US"/>
          </a:p>
        </p:txBody>
      </p:sp>
      <p:sp>
        <p:nvSpPr>
          <p:cNvPr id="8" name="Rectangle 7">
            <a:extLst>
              <a:ext uri="{FF2B5EF4-FFF2-40B4-BE49-F238E27FC236}">
                <a16:creationId xmlns:a16="http://schemas.microsoft.com/office/drawing/2014/main" id="{736D3A57-37BD-C44C-B175-915E3AD3D8F6}"/>
              </a:ext>
            </a:extLst>
          </p:cNvPr>
          <p:cNvSpPr/>
          <p:nvPr/>
        </p:nvSpPr>
        <p:spPr>
          <a:xfrm>
            <a:off x="1754799" y="1385693"/>
            <a:ext cx="3622381" cy="4447723"/>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[r1]</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Load [r2]</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11" name="Rectangle 10">
            <a:extLst>
              <a:ext uri="{FF2B5EF4-FFF2-40B4-BE49-F238E27FC236}">
                <a16:creationId xmlns:a16="http://schemas.microsoft.com/office/drawing/2014/main" id="{7805A8A2-35A4-1A43-A66A-8ECEBF20732D}"/>
              </a:ext>
            </a:extLst>
          </p:cNvPr>
          <p:cNvSpPr/>
          <p:nvPr/>
        </p:nvSpPr>
        <p:spPr>
          <a:xfrm>
            <a:off x="1767569" y="3272864"/>
            <a:ext cx="3525520" cy="753036"/>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Store r2, [</a:t>
            </a:r>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r3</a:t>
            </a:r>
            <a:r>
              <a:rPr lang="en-US" sz="4000" dirty="0">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Connector 5">
            <a:extLst>
              <a:ext uri="{FF2B5EF4-FFF2-40B4-BE49-F238E27FC236}">
                <a16:creationId xmlns:a16="http://schemas.microsoft.com/office/drawing/2014/main" id="{281203E9-A6C7-5042-B64C-5D7860BC4A90}"/>
              </a:ext>
            </a:extLst>
          </p:cNvPr>
          <p:cNvCxnSpPr>
            <a:cxnSpLocks/>
          </p:cNvCxnSpPr>
          <p:nvPr/>
        </p:nvCxnSpPr>
        <p:spPr>
          <a:xfrm>
            <a:off x="1465729" y="3257159"/>
            <a:ext cx="4058771"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04E999E-B812-D543-984F-E7E6135C1E30}"/>
              </a:ext>
            </a:extLst>
          </p:cNvPr>
          <p:cNvSpPr txBox="1"/>
          <p:nvPr/>
        </p:nvSpPr>
        <p:spPr>
          <a:xfrm>
            <a:off x="6380479" y="1692925"/>
            <a:ext cx="4990277" cy="584775"/>
          </a:xfrm>
          <a:prstGeom prst="rect">
            <a:avLst/>
          </a:prstGeom>
          <a:noFill/>
          <a:ln>
            <a:solidFill>
              <a:schemeClr val="tx1"/>
            </a:solidFill>
          </a:ln>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Region level register reuse</a:t>
            </a:r>
          </a:p>
        </p:txBody>
      </p:sp>
      <p:sp>
        <p:nvSpPr>
          <p:cNvPr id="13" name="TextBox 12">
            <a:extLst>
              <a:ext uri="{FF2B5EF4-FFF2-40B4-BE49-F238E27FC236}">
                <a16:creationId xmlns:a16="http://schemas.microsoft.com/office/drawing/2014/main" id="{5BB6040B-46BB-984F-8594-EF6B3FC9F482}"/>
              </a:ext>
            </a:extLst>
          </p:cNvPr>
          <p:cNvSpPr txBox="1"/>
          <p:nvPr/>
        </p:nvSpPr>
        <p:spPr>
          <a:xfrm>
            <a:off x="1891404" y="4455063"/>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14" name="TextBox 13">
            <a:extLst>
              <a:ext uri="{FF2B5EF4-FFF2-40B4-BE49-F238E27FC236}">
                <a16:creationId xmlns:a16="http://schemas.microsoft.com/office/drawing/2014/main" id="{8545FCA6-ECDB-7048-8512-BEBAB060B5C4}"/>
              </a:ext>
            </a:extLst>
          </p:cNvPr>
          <p:cNvSpPr txBox="1"/>
          <p:nvPr/>
        </p:nvSpPr>
        <p:spPr>
          <a:xfrm>
            <a:off x="1890029" y="4463339"/>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r0</a:t>
            </a:r>
          </a:p>
        </p:txBody>
      </p:sp>
      <p:cxnSp>
        <p:nvCxnSpPr>
          <p:cNvPr id="15" name="Straight Connector 14">
            <a:extLst>
              <a:ext uri="{FF2B5EF4-FFF2-40B4-BE49-F238E27FC236}">
                <a16:creationId xmlns:a16="http://schemas.microsoft.com/office/drawing/2014/main" id="{B4E193AB-E8FF-6A47-9C26-BF0F43219957}"/>
              </a:ext>
            </a:extLst>
          </p:cNvPr>
          <p:cNvCxnSpPr>
            <a:cxnSpLocks/>
          </p:cNvCxnSpPr>
          <p:nvPr/>
        </p:nvCxnSpPr>
        <p:spPr>
          <a:xfrm>
            <a:off x="1465729" y="5674965"/>
            <a:ext cx="4058771"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B2713F5-E6B3-1C4E-9EF3-4A3C3A6207FF}"/>
              </a:ext>
            </a:extLst>
          </p:cNvPr>
          <p:cNvSpPr/>
          <p:nvPr/>
        </p:nvSpPr>
        <p:spPr>
          <a:xfrm>
            <a:off x="1822414" y="4446030"/>
            <a:ext cx="802111" cy="7530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67D75-D7F2-264B-B38D-F8A66D88859F}"/>
              </a:ext>
            </a:extLst>
          </p:cNvPr>
          <p:cNvSpPr/>
          <p:nvPr/>
        </p:nvSpPr>
        <p:spPr>
          <a:xfrm>
            <a:off x="3279179" y="2082392"/>
            <a:ext cx="802111" cy="7530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2DDFA9A-B268-354D-AACA-54A03E65A54B}"/>
              </a:ext>
            </a:extLst>
          </p:cNvPr>
          <p:cNvCxnSpPr>
            <a:cxnSpLocks/>
            <a:stCxn id="17" idx="4"/>
            <a:endCxn id="16" idx="7"/>
          </p:cNvCxnSpPr>
          <p:nvPr/>
        </p:nvCxnSpPr>
        <p:spPr>
          <a:xfrm flipH="1">
            <a:off x="2507059" y="2835425"/>
            <a:ext cx="1173176" cy="17208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CDD5F3E-5535-A94B-8DF8-1BAAFC9FE4FE}"/>
              </a:ext>
            </a:extLst>
          </p:cNvPr>
          <p:cNvSpPr/>
          <p:nvPr/>
        </p:nvSpPr>
        <p:spPr>
          <a:xfrm>
            <a:off x="6348621" y="2824203"/>
            <a:ext cx="5546675" cy="584775"/>
          </a:xfrm>
          <a:prstGeom prst="rect">
            <a:avLst/>
          </a:prstGeom>
          <a:ln>
            <a:solidFill>
              <a:schemeClr val="accent1"/>
            </a:solidFill>
          </a:ln>
        </p:spPr>
        <p:txBody>
          <a:bodyPr wrap="square">
            <a:spAutoFit/>
          </a:bodyPr>
          <a:lstStyle/>
          <a:p>
            <a:r>
              <a:rPr lang="en-US" sz="3200" dirty="0">
                <a:solidFill>
                  <a:schemeClr val="accent1"/>
                </a:solidFill>
                <a:latin typeface="Tahoma" panose="020B0604030504040204" pitchFamily="34" charset="0"/>
                <a:ea typeface="Tahoma" panose="020B0604030504040204" pitchFamily="34" charset="0"/>
                <a:cs typeface="Tahoma" panose="020B0604030504040204" pitchFamily="34" charset="0"/>
              </a:rPr>
              <a:t>Region level store persistence</a:t>
            </a:r>
          </a:p>
        </p:txBody>
      </p:sp>
      <p:sp>
        <p:nvSpPr>
          <p:cNvPr id="12" name="TextBox 11">
            <a:extLst>
              <a:ext uri="{FF2B5EF4-FFF2-40B4-BE49-F238E27FC236}">
                <a16:creationId xmlns:a16="http://schemas.microsoft.com/office/drawing/2014/main" id="{FEF48BA8-842E-0A47-951F-F451C67CA091}"/>
              </a:ext>
            </a:extLst>
          </p:cNvPr>
          <p:cNvSpPr txBox="1"/>
          <p:nvPr/>
        </p:nvSpPr>
        <p:spPr>
          <a:xfrm>
            <a:off x="7064427" y="3564809"/>
            <a:ext cx="3622380" cy="830997"/>
          </a:xfrm>
          <a:prstGeom prst="rect">
            <a:avLst/>
          </a:prstGeom>
          <a:noFill/>
          <a:ln>
            <a:solidFill>
              <a:schemeClr val="tx1"/>
            </a:solidFill>
          </a:ln>
        </p:spPr>
        <p:txBody>
          <a:bodyPr wrap="square" rtlCol="0">
            <a:spAutoFit/>
          </a:bodyPr>
          <a:lstStyle/>
          <a:p>
            <a:pPr marL="342900" indent="-342900">
              <a:buFont typeface="Wingdings" pitchFamily="2" charset="2"/>
              <a:buChar char="Ø"/>
            </a:pPr>
            <a:r>
              <a:rPr lang="en-US" sz="2400" dirty="0">
                <a:solidFill>
                  <a:schemeClr val="accent1"/>
                </a:solidFill>
                <a:latin typeface="Tahoma" panose="020B0604030504040204" pitchFamily="34" charset="0"/>
                <a:ea typeface="Tahoma" panose="020B0604030504040204" pitchFamily="34" charset="0"/>
                <a:cs typeface="Tahoma" panose="020B0604030504040204" pitchFamily="34" charset="0"/>
              </a:rPr>
              <a:t>Safe to overwrite store register across regions</a:t>
            </a:r>
            <a:endParaRPr lang="en-US" sz="2400" dirty="0"/>
          </a:p>
        </p:txBody>
      </p:sp>
      <p:cxnSp>
        <p:nvCxnSpPr>
          <p:cNvPr id="22" name="Curved Connector 21">
            <a:extLst>
              <a:ext uri="{FF2B5EF4-FFF2-40B4-BE49-F238E27FC236}">
                <a16:creationId xmlns:a16="http://schemas.microsoft.com/office/drawing/2014/main" id="{01A0663C-2FCA-EB41-B627-33AD9E21BDE2}"/>
              </a:ext>
            </a:extLst>
          </p:cNvPr>
          <p:cNvCxnSpPr>
            <a:stCxn id="2" idx="1"/>
            <a:endCxn id="5" idx="1"/>
          </p:cNvCxnSpPr>
          <p:nvPr/>
        </p:nvCxnSpPr>
        <p:spPr>
          <a:xfrm rot="10800000" flipV="1">
            <a:off x="6348621" y="1985313"/>
            <a:ext cx="31858" cy="1131278"/>
          </a:xfrm>
          <a:prstGeom prst="curvedConnector3">
            <a:avLst>
              <a:gd name="adj1" fmla="val 81755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99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blinds(horizontal)">
                                      <p:cBhvr>
                                        <p:cTn id="10" dur="500"/>
                                        <p:tgtEl>
                                          <p:spTgt spid="2">
                                            <p:bg/>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blinds(horizontal)">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13" grpId="1"/>
      <p:bldP spid="14" grpId="0"/>
      <p:bldP spid="14" grpId="1"/>
      <p:bldP spid="16" grpId="0" animBg="1"/>
      <p:bldP spid="17" grpId="0" animBg="1"/>
      <p:bldP spid="5"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8EEC07-1045-8A4D-A3EF-4F931B89443B}"/>
              </a:ext>
            </a:extLst>
          </p:cNvPr>
          <p:cNvSpPr/>
          <p:nvPr/>
        </p:nvSpPr>
        <p:spPr>
          <a:xfrm>
            <a:off x="2136818" y="873215"/>
            <a:ext cx="3095010" cy="535458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Store r0, [r1]</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CLWB</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CLWB</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r0 = Load [r2]</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 name="Straight Connector 2">
            <a:extLst>
              <a:ext uri="{FF2B5EF4-FFF2-40B4-BE49-F238E27FC236}">
                <a16:creationId xmlns:a16="http://schemas.microsoft.com/office/drawing/2014/main" id="{CA42E42A-3E94-2746-BB14-3E8703C0678E}"/>
              </a:ext>
            </a:extLst>
          </p:cNvPr>
          <p:cNvCxnSpPr/>
          <p:nvPr/>
        </p:nvCxnSpPr>
        <p:spPr>
          <a:xfrm>
            <a:off x="1844474" y="2726868"/>
            <a:ext cx="3706906"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9D129C60-5A9B-FE46-B888-EFEA6F38C7E7}"/>
              </a:ext>
            </a:extLst>
          </p:cNvPr>
          <p:cNvSpPr>
            <a:spLocks noGrp="1"/>
          </p:cNvSpPr>
          <p:nvPr>
            <p:ph type="sldNum" sz="quarter" idx="12"/>
          </p:nvPr>
        </p:nvSpPr>
        <p:spPr/>
        <p:txBody>
          <a:bodyPr/>
          <a:lstStyle/>
          <a:p>
            <a:fld id="{BEF5F9A7-FFD9-4159-A58F-AE73538ED447}" type="slidenum">
              <a:rPr lang="en-US" smtClean="0"/>
              <a:t>15</a:t>
            </a:fld>
            <a:endParaRPr lang="en-US"/>
          </a:p>
        </p:txBody>
      </p:sp>
      <p:sp>
        <p:nvSpPr>
          <p:cNvPr id="14" name="Rectangle 13">
            <a:extLst>
              <a:ext uri="{FF2B5EF4-FFF2-40B4-BE49-F238E27FC236}">
                <a16:creationId xmlns:a16="http://schemas.microsoft.com/office/drawing/2014/main" id="{5C104122-7B08-024D-A9FF-E1614CE9883F}"/>
              </a:ext>
            </a:extLst>
          </p:cNvPr>
          <p:cNvSpPr/>
          <p:nvPr/>
        </p:nvSpPr>
        <p:spPr>
          <a:xfrm>
            <a:off x="6465784" y="1380637"/>
            <a:ext cx="1922821" cy="99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Pipeline</a:t>
            </a:r>
          </a:p>
        </p:txBody>
      </p:sp>
      <p:sp>
        <p:nvSpPr>
          <p:cNvPr id="19" name="Rectangle 18">
            <a:extLst>
              <a:ext uri="{FF2B5EF4-FFF2-40B4-BE49-F238E27FC236}">
                <a16:creationId xmlns:a16="http://schemas.microsoft.com/office/drawing/2014/main" id="{EA4EF93A-09C1-8848-9581-A511DBA92C89}"/>
              </a:ext>
            </a:extLst>
          </p:cNvPr>
          <p:cNvSpPr/>
          <p:nvPr/>
        </p:nvSpPr>
        <p:spPr>
          <a:xfrm>
            <a:off x="9096469" y="2991131"/>
            <a:ext cx="1512276" cy="296681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NVM</a:t>
            </a:r>
          </a:p>
        </p:txBody>
      </p:sp>
      <p:sp>
        <p:nvSpPr>
          <p:cNvPr id="20" name="Up-Down Arrow 19">
            <a:extLst>
              <a:ext uri="{FF2B5EF4-FFF2-40B4-BE49-F238E27FC236}">
                <a16:creationId xmlns:a16="http://schemas.microsoft.com/office/drawing/2014/main" id="{16F7032A-30E6-AB48-859C-F4B79BBC1E5E}"/>
              </a:ext>
            </a:extLst>
          </p:cNvPr>
          <p:cNvSpPr/>
          <p:nvPr/>
        </p:nvSpPr>
        <p:spPr>
          <a:xfrm rot="16200000">
            <a:off x="8624554" y="1516704"/>
            <a:ext cx="250845" cy="72274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6069AAD4-A31A-EC4C-9C84-45F51F880E4E}"/>
              </a:ext>
            </a:extLst>
          </p:cNvPr>
          <p:cNvSpPr/>
          <p:nvPr/>
        </p:nvSpPr>
        <p:spPr>
          <a:xfrm>
            <a:off x="9111349" y="1476179"/>
            <a:ext cx="1554792" cy="773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Cache</a:t>
            </a:r>
          </a:p>
        </p:txBody>
      </p:sp>
      <p:sp>
        <p:nvSpPr>
          <p:cNvPr id="23" name="Up-Down Arrow 22">
            <a:extLst>
              <a:ext uri="{FF2B5EF4-FFF2-40B4-BE49-F238E27FC236}">
                <a16:creationId xmlns:a16="http://schemas.microsoft.com/office/drawing/2014/main" id="{FE0B751B-1564-BB4C-953A-7777CB18F763}"/>
              </a:ext>
            </a:extLst>
          </p:cNvPr>
          <p:cNvSpPr/>
          <p:nvPr/>
        </p:nvSpPr>
        <p:spPr>
          <a:xfrm>
            <a:off x="9753548" y="2249945"/>
            <a:ext cx="237223" cy="74118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4A392BC6-B4F3-C54A-AE8B-0E1B185EE7A3}"/>
              </a:ext>
            </a:extLst>
          </p:cNvPr>
          <p:cNvSpPr/>
          <p:nvPr/>
        </p:nvSpPr>
        <p:spPr>
          <a:xfrm>
            <a:off x="5199514" y="1158822"/>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
        <p:nvSpPr>
          <p:cNvPr id="25" name="Rectangle 24">
            <a:extLst>
              <a:ext uri="{FF2B5EF4-FFF2-40B4-BE49-F238E27FC236}">
                <a16:creationId xmlns:a16="http://schemas.microsoft.com/office/drawing/2014/main" id="{4CCCA180-05E0-E944-82B9-23FB86C36C99}"/>
              </a:ext>
            </a:extLst>
          </p:cNvPr>
          <p:cNvSpPr/>
          <p:nvPr/>
        </p:nvSpPr>
        <p:spPr>
          <a:xfrm>
            <a:off x="5209674" y="2759789"/>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ST2</a:t>
            </a:r>
          </a:p>
        </p:txBody>
      </p:sp>
      <p:sp>
        <p:nvSpPr>
          <p:cNvPr id="27" name="Rectangle 26">
            <a:extLst>
              <a:ext uri="{FF2B5EF4-FFF2-40B4-BE49-F238E27FC236}">
                <a16:creationId xmlns:a16="http://schemas.microsoft.com/office/drawing/2014/main" id="{0D191CF3-FFC5-F24A-9B3A-AF0C69657B1A}"/>
              </a:ext>
            </a:extLst>
          </p:cNvPr>
          <p:cNvSpPr/>
          <p:nvPr/>
        </p:nvSpPr>
        <p:spPr>
          <a:xfrm>
            <a:off x="9348699" y="1603981"/>
            <a:ext cx="945200"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
        <p:nvSpPr>
          <p:cNvPr id="28" name="Rectangle 27">
            <a:extLst>
              <a:ext uri="{FF2B5EF4-FFF2-40B4-BE49-F238E27FC236}">
                <a16:creationId xmlns:a16="http://schemas.microsoft.com/office/drawing/2014/main" id="{FEFF1EC0-61AF-C748-846B-97F3E6B0B2AC}"/>
              </a:ext>
            </a:extLst>
          </p:cNvPr>
          <p:cNvSpPr/>
          <p:nvPr/>
        </p:nvSpPr>
        <p:spPr>
          <a:xfrm>
            <a:off x="9344526" y="1610381"/>
            <a:ext cx="949373"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ST2</a:t>
            </a:r>
          </a:p>
        </p:txBody>
      </p:sp>
      <p:sp>
        <p:nvSpPr>
          <p:cNvPr id="8" name="Right Arrow 7">
            <a:extLst>
              <a:ext uri="{FF2B5EF4-FFF2-40B4-BE49-F238E27FC236}">
                <a16:creationId xmlns:a16="http://schemas.microsoft.com/office/drawing/2014/main" id="{DDD192A3-061C-5C45-96E5-4037F0ACC3B8}"/>
              </a:ext>
            </a:extLst>
          </p:cNvPr>
          <p:cNvSpPr/>
          <p:nvPr/>
        </p:nvSpPr>
        <p:spPr>
          <a:xfrm>
            <a:off x="1184904" y="1223497"/>
            <a:ext cx="951914" cy="2462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BF9FF02F-54A8-9744-96EE-3C633A82559E}"/>
              </a:ext>
            </a:extLst>
          </p:cNvPr>
          <p:cNvSpPr txBox="1"/>
          <p:nvPr/>
        </p:nvSpPr>
        <p:spPr>
          <a:xfrm>
            <a:off x="1472748" y="991457"/>
            <a:ext cx="44916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a:t>
            </a:r>
          </a:p>
        </p:txBody>
      </p:sp>
      <p:sp>
        <p:nvSpPr>
          <p:cNvPr id="21" name="Right Arrow 20">
            <a:extLst>
              <a:ext uri="{FF2B5EF4-FFF2-40B4-BE49-F238E27FC236}">
                <a16:creationId xmlns:a16="http://schemas.microsoft.com/office/drawing/2014/main" id="{0FD46E86-395A-FC4B-92BD-4254F82713F9}"/>
              </a:ext>
            </a:extLst>
          </p:cNvPr>
          <p:cNvSpPr/>
          <p:nvPr/>
        </p:nvSpPr>
        <p:spPr>
          <a:xfrm>
            <a:off x="1195064" y="1651304"/>
            <a:ext cx="951914" cy="2462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FEBAACC5-047E-BA4D-98F5-39DDB6E6989D}"/>
              </a:ext>
            </a:extLst>
          </p:cNvPr>
          <p:cNvSpPr txBox="1"/>
          <p:nvPr/>
        </p:nvSpPr>
        <p:spPr>
          <a:xfrm>
            <a:off x="1482202" y="1357437"/>
            <a:ext cx="44916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a:t>
            </a:r>
          </a:p>
        </p:txBody>
      </p:sp>
      <p:cxnSp>
        <p:nvCxnSpPr>
          <p:cNvPr id="29" name="Straight Connector 28">
            <a:extLst>
              <a:ext uri="{FF2B5EF4-FFF2-40B4-BE49-F238E27FC236}">
                <a16:creationId xmlns:a16="http://schemas.microsoft.com/office/drawing/2014/main" id="{4CF075FC-57F8-4944-9F6A-54191591D6B1}"/>
              </a:ext>
            </a:extLst>
          </p:cNvPr>
          <p:cNvCxnSpPr/>
          <p:nvPr/>
        </p:nvCxnSpPr>
        <p:spPr>
          <a:xfrm>
            <a:off x="1855265" y="5608865"/>
            <a:ext cx="3706906"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3DBCF4C-7E41-424B-B37A-64705B84C06B}"/>
              </a:ext>
            </a:extLst>
          </p:cNvPr>
          <p:cNvSpPr txBox="1"/>
          <p:nvPr/>
        </p:nvSpPr>
        <p:spPr>
          <a:xfrm>
            <a:off x="6301445" y="794460"/>
            <a:ext cx="561980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CLWB: asynchronously write back store to memory.</a:t>
            </a:r>
          </a:p>
        </p:txBody>
      </p:sp>
      <p:sp>
        <p:nvSpPr>
          <p:cNvPr id="30" name="Right Arrow 29">
            <a:extLst>
              <a:ext uri="{FF2B5EF4-FFF2-40B4-BE49-F238E27FC236}">
                <a16:creationId xmlns:a16="http://schemas.microsoft.com/office/drawing/2014/main" id="{8561777F-B2B1-1346-B0D2-2BD12B09A5A7}"/>
              </a:ext>
            </a:extLst>
          </p:cNvPr>
          <p:cNvSpPr/>
          <p:nvPr/>
        </p:nvSpPr>
        <p:spPr>
          <a:xfrm>
            <a:off x="1187444" y="2603747"/>
            <a:ext cx="951914" cy="2462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1" name="TextBox 30">
            <a:extLst>
              <a:ext uri="{FF2B5EF4-FFF2-40B4-BE49-F238E27FC236}">
                <a16:creationId xmlns:a16="http://schemas.microsoft.com/office/drawing/2014/main" id="{5438DB5F-ED0F-CF4F-B85B-ABAB6B17F301}"/>
              </a:ext>
            </a:extLst>
          </p:cNvPr>
          <p:cNvSpPr txBox="1"/>
          <p:nvPr/>
        </p:nvSpPr>
        <p:spPr>
          <a:xfrm>
            <a:off x="1462588" y="2371707"/>
            <a:ext cx="44916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a:t>
            </a:r>
          </a:p>
        </p:txBody>
      </p:sp>
      <p:sp>
        <p:nvSpPr>
          <p:cNvPr id="32" name="Rectangle 31">
            <a:extLst>
              <a:ext uri="{FF2B5EF4-FFF2-40B4-BE49-F238E27FC236}">
                <a16:creationId xmlns:a16="http://schemas.microsoft.com/office/drawing/2014/main" id="{23D87291-7D81-194D-A1AD-AC57758F9291}"/>
              </a:ext>
            </a:extLst>
          </p:cNvPr>
          <p:cNvSpPr/>
          <p:nvPr/>
        </p:nvSpPr>
        <p:spPr>
          <a:xfrm>
            <a:off x="9348698" y="2472808"/>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ST2</a:t>
            </a:r>
          </a:p>
        </p:txBody>
      </p:sp>
      <p:sp>
        <p:nvSpPr>
          <p:cNvPr id="33" name="Right Arrow 32">
            <a:extLst>
              <a:ext uri="{FF2B5EF4-FFF2-40B4-BE49-F238E27FC236}">
                <a16:creationId xmlns:a16="http://schemas.microsoft.com/office/drawing/2014/main" id="{A52DBA4D-3ABF-5A47-BDE9-D5C710A0ECAA}"/>
              </a:ext>
            </a:extLst>
          </p:cNvPr>
          <p:cNvSpPr/>
          <p:nvPr/>
        </p:nvSpPr>
        <p:spPr>
          <a:xfrm>
            <a:off x="1184904" y="3429000"/>
            <a:ext cx="951914" cy="2462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4" name="TextBox 33">
            <a:extLst>
              <a:ext uri="{FF2B5EF4-FFF2-40B4-BE49-F238E27FC236}">
                <a16:creationId xmlns:a16="http://schemas.microsoft.com/office/drawing/2014/main" id="{8FF998D3-CCFE-0749-A201-9A1D454ECD54}"/>
              </a:ext>
            </a:extLst>
          </p:cNvPr>
          <p:cNvSpPr txBox="1"/>
          <p:nvPr/>
        </p:nvSpPr>
        <p:spPr>
          <a:xfrm>
            <a:off x="1460048" y="3196960"/>
            <a:ext cx="44916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a:t>
            </a:r>
          </a:p>
        </p:txBody>
      </p:sp>
      <p:pic>
        <p:nvPicPr>
          <p:cNvPr id="35" name="Picture 8" descr="Image result for timer image">
            <a:extLst>
              <a:ext uri="{FF2B5EF4-FFF2-40B4-BE49-F238E27FC236}">
                <a16:creationId xmlns:a16="http://schemas.microsoft.com/office/drawing/2014/main" id="{FAD549D0-6FE7-EC45-8940-26211382AA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040" y="5383810"/>
            <a:ext cx="450109" cy="450109"/>
          </a:xfrm>
          <a:prstGeom prst="rect">
            <a:avLst/>
          </a:prstGeom>
          <a:noFill/>
          <a:extLst>
            <a:ext uri="{909E8E84-426E-40DD-AFC4-6F175D3DCCD1}">
              <a14:hiddenFill xmlns:a14="http://schemas.microsoft.com/office/drawing/2010/main">
                <a:solidFill>
                  <a:srgbClr val="FFFFFF"/>
                </a:solidFill>
              </a14:hiddenFill>
            </a:ext>
          </a:extLst>
        </p:spPr>
      </p:pic>
      <p:sp>
        <p:nvSpPr>
          <p:cNvPr id="37" name="标题 1">
            <a:extLst>
              <a:ext uri="{FF2B5EF4-FFF2-40B4-BE49-F238E27FC236}">
                <a16:creationId xmlns:a16="http://schemas.microsoft.com/office/drawing/2014/main" id="{B578508B-C8A4-7F44-BD54-9063E612612F}"/>
              </a:ext>
            </a:extLst>
          </p:cNvPr>
          <p:cNvSpPr txBox="1">
            <a:spLocks/>
          </p:cNvSpPr>
          <p:nvPr/>
        </p:nvSpPr>
        <p:spPr>
          <a:xfrm>
            <a:off x="0" y="0"/>
            <a:ext cx="7106183" cy="762056"/>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Region-Level Store Persistence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Tree>
    <p:extLst>
      <p:ext uri="{BB962C8B-B14F-4D97-AF65-F5344CB8AC3E}">
        <p14:creationId xmlns:p14="http://schemas.microsoft.com/office/powerpoint/2010/main" val="280425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58333E-6 -1.11111E-6 L 0.34036 0.06389 " pathEditMode="relative" rAng="0" ptsTypes="AA">
                                      <p:cBhvr>
                                        <p:cTn id="6" dur="2000" fill="hold"/>
                                        <p:tgtEl>
                                          <p:spTgt spid="24"/>
                                        </p:tgtEl>
                                        <p:attrNameLst>
                                          <p:attrName>ppt_x</p:attrName>
                                          <p:attrName>ppt_y</p:attrName>
                                        </p:attrNameLst>
                                      </p:cBhvr>
                                      <p:rCtr x="17409" y="3102"/>
                                    </p:animMotion>
                                  </p:childTnLst>
                                </p:cTn>
                              </p:par>
                              <p:par>
                                <p:cTn id="7" presetID="1" presetClass="entr" presetSubtype="0" fill="hold" grpId="0" nodeType="withEffect">
                                  <p:stCondLst>
                                    <p:cond delay="199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70833E-6 2.22222E-6 L 0.00144 0.05347 " pathEditMode="relative" rAng="0" ptsTypes="AA">
                                      <p:cBhvr>
                                        <p:cTn id="12" dur="3000" fill="hold"/>
                                        <p:tgtEl>
                                          <p:spTgt spid="9"/>
                                        </p:tgtEl>
                                        <p:attrNameLst>
                                          <p:attrName>ppt_x</p:attrName>
                                          <p:attrName>ppt_y</p:attrName>
                                        </p:attrNameLst>
                                      </p:cBhvr>
                                      <p:rCtr x="65" y="2662"/>
                                    </p:animMotion>
                                  </p:childTnLst>
                                  <p:subTnLst>
                                    <p:set>
                                      <p:cBhvr override="childStyle">
                                        <p:cTn dur="1" fill="hold" display="0" masterRel="sameClick" afterEffect="1">
                                          <p:stCondLst>
                                            <p:cond evt="end" delay="0">
                                              <p:tn val="11"/>
                                            </p:cond>
                                          </p:stCondLst>
                                        </p:cTn>
                                        <p:tgtEl>
                                          <p:spTgt spid="9"/>
                                        </p:tgtEl>
                                        <p:attrNameLst>
                                          <p:attrName>style.visibility</p:attrName>
                                        </p:attrNameLst>
                                      </p:cBhvr>
                                      <p:to>
                                        <p:strVal val="hidden"/>
                                      </p:to>
                                    </p:set>
                                  </p:subTnLst>
                                </p:cTn>
                              </p:par>
                              <p:par>
                                <p:cTn id="13" presetID="42" presetClass="path" presetSubtype="0" accel="50000" decel="50000" fill="hold" grpId="0" nodeType="withEffect">
                                  <p:stCondLst>
                                    <p:cond delay="0"/>
                                  </p:stCondLst>
                                  <p:childTnLst>
                                    <p:animMotion origin="layout" path="M 2.08333E-6 3.7037E-6 L 0.00091 0.06319 " pathEditMode="relative" rAng="0" ptsTypes="AA">
                                      <p:cBhvr>
                                        <p:cTn id="14" dur="3000" fill="hold"/>
                                        <p:tgtEl>
                                          <p:spTgt spid="8"/>
                                        </p:tgtEl>
                                        <p:attrNameLst>
                                          <p:attrName>ppt_x</p:attrName>
                                          <p:attrName>ppt_y</p:attrName>
                                        </p:attrNameLst>
                                      </p:cBhvr>
                                      <p:rCtr x="39" y="3148"/>
                                    </p:animMotion>
                                  </p:childTnLst>
                                  <p:subTnLst>
                                    <p:set>
                                      <p:cBhvr override="childStyle">
                                        <p:cTn dur="1" fill="hold" display="0" masterRel="sameClick" afterEffect="1">
                                          <p:stCondLst>
                                            <p:cond evt="end" delay="0">
                                              <p:tn val="13"/>
                                            </p:cond>
                                          </p:stCondLst>
                                        </p:cTn>
                                        <p:tgtEl>
                                          <p:spTgt spid="8"/>
                                        </p:tgtEl>
                                        <p:attrNameLst>
                                          <p:attrName>style.visibility</p:attrName>
                                        </p:attrNameLst>
                                      </p:cBhvr>
                                      <p:to>
                                        <p:strVal val="hidden"/>
                                      </p:to>
                                    </p:set>
                                  </p:subTnLst>
                                </p:cTn>
                              </p:par>
                              <p:par>
                                <p:cTn id="15" presetID="1" presetClass="entr" presetSubtype="0" fill="hold" grpId="0" nodeType="withEffect">
                                  <p:stCondLst>
                                    <p:cond delay="300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1.25E-6 4.07407E-6 L 0.00117 0.31898 " pathEditMode="relative" rAng="0" ptsTypes="AA">
                                      <p:cBhvr>
                                        <p:cTn id="22" dur="3000" fill="hold"/>
                                        <p:tgtEl>
                                          <p:spTgt spid="27"/>
                                        </p:tgtEl>
                                        <p:attrNameLst>
                                          <p:attrName>ppt_x</p:attrName>
                                          <p:attrName>ppt_y</p:attrName>
                                        </p:attrNameLst>
                                      </p:cBhvr>
                                      <p:rCtr x="52" y="15949"/>
                                    </p:animMotion>
                                  </p:childTnLst>
                                </p:cTn>
                              </p:par>
                              <p:par>
                                <p:cTn id="23" presetID="42" presetClass="path" presetSubtype="0" accel="50000" decel="50000" fill="hold" grpId="1" nodeType="withEffect">
                                  <p:stCondLst>
                                    <p:cond delay="0"/>
                                  </p:stCondLst>
                                  <p:childTnLst>
                                    <p:animMotion origin="layout" path="M 8.33333E-7 -4.81481E-6 L 0.00013 0.13913 " pathEditMode="relative" rAng="0" ptsTypes="AA">
                                      <p:cBhvr>
                                        <p:cTn id="24" dur="3000" fill="hold"/>
                                        <p:tgtEl>
                                          <p:spTgt spid="21"/>
                                        </p:tgtEl>
                                        <p:attrNameLst>
                                          <p:attrName>ppt_x</p:attrName>
                                          <p:attrName>ppt_y</p:attrName>
                                        </p:attrNameLst>
                                      </p:cBhvr>
                                      <p:rCtr x="0" y="6944"/>
                                    </p:animMotion>
                                  </p:childTnLst>
                                  <p:subTnLst>
                                    <p:set>
                                      <p:cBhvr override="childStyle">
                                        <p:cTn dur="1" fill="hold" display="0" masterRel="sameClick" afterEffect="1">
                                          <p:stCondLst>
                                            <p:cond evt="end" delay="0">
                                              <p:tn val="23"/>
                                            </p:cond>
                                          </p:stCondLst>
                                        </p:cTn>
                                        <p:tgtEl>
                                          <p:spTgt spid="21"/>
                                        </p:tgtEl>
                                        <p:attrNameLst>
                                          <p:attrName>style.visibility</p:attrName>
                                        </p:attrNameLst>
                                      </p:cBhvr>
                                      <p:to>
                                        <p:strVal val="hidden"/>
                                      </p:to>
                                    </p:set>
                                  </p:subTnLst>
                                </p:cTn>
                              </p:par>
                              <p:par>
                                <p:cTn id="25" presetID="42" presetClass="path" presetSubtype="0" accel="50000" decel="50000" fill="hold" grpId="1" nodeType="withEffect">
                                  <p:stCondLst>
                                    <p:cond delay="0"/>
                                  </p:stCondLst>
                                  <p:childTnLst>
                                    <p:animMotion origin="layout" path="M -3.95833E-6 1.48148E-6 L -0.00195 0.14792 " pathEditMode="relative" rAng="0" ptsTypes="AA">
                                      <p:cBhvr>
                                        <p:cTn id="26" dur="3000" fill="hold"/>
                                        <p:tgtEl>
                                          <p:spTgt spid="26"/>
                                        </p:tgtEl>
                                        <p:attrNameLst>
                                          <p:attrName>ppt_x</p:attrName>
                                          <p:attrName>ppt_y</p:attrName>
                                        </p:attrNameLst>
                                      </p:cBhvr>
                                      <p:rCtr x="-104" y="7384"/>
                                    </p:animMotion>
                                  </p:childTnLst>
                                  <p:subTnLst>
                                    <p:set>
                                      <p:cBhvr override="childStyle">
                                        <p:cTn dur="1" fill="hold" display="0" masterRel="sameClick" afterEffect="1">
                                          <p:stCondLst>
                                            <p:cond evt="end" delay="0">
                                              <p:tn val="25"/>
                                            </p:cond>
                                          </p:stCondLst>
                                        </p:cTn>
                                        <p:tgtEl>
                                          <p:spTgt spid="26"/>
                                        </p:tgtEl>
                                        <p:attrNameLst>
                                          <p:attrName>style.visibility</p:attrName>
                                        </p:attrNameLst>
                                      </p:cBhvr>
                                      <p:to>
                                        <p:strVal val="hidden"/>
                                      </p:to>
                                    </p:set>
                                  </p:subTnLst>
                                </p:cTn>
                              </p:par>
                              <p:par>
                                <p:cTn id="27" presetID="1" presetClass="entr" presetSubtype="0" fill="hold" grpId="0" nodeType="withEffect">
                                  <p:stCondLst>
                                    <p:cond delay="300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300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0" nodeType="clickEffect">
                                  <p:stCondLst>
                                    <p:cond delay="0"/>
                                  </p:stCondLst>
                                  <p:childTnLst>
                                    <p:animMotion origin="layout" path="M 3.95833E-6 -4.44444E-6 L 0.33945 -0.16851 " pathEditMode="relative" rAng="0" ptsTypes="AA">
                                      <p:cBhvr>
                                        <p:cTn id="34" dur="2000" fill="hold"/>
                                        <p:tgtEl>
                                          <p:spTgt spid="25"/>
                                        </p:tgtEl>
                                        <p:attrNameLst>
                                          <p:attrName>ppt_x</p:attrName>
                                          <p:attrName>ppt_y</p:attrName>
                                        </p:attrNameLst>
                                      </p:cBhvr>
                                      <p:rCtr x="16966" y="-8426"/>
                                    </p:animMotion>
                                  </p:childTnLst>
                                </p:cTn>
                              </p:par>
                              <p:par>
                                <p:cTn id="35" presetID="1" presetClass="entr" presetSubtype="0" fill="hold" grpId="0" nodeType="withEffect">
                                  <p:stCondLst>
                                    <p:cond delay="1990"/>
                                  </p:stCondLst>
                                  <p:childTnLst>
                                    <p:set>
                                      <p:cBhvr>
                                        <p:cTn id="36" dur="1" fill="hold">
                                          <p:stCondLst>
                                            <p:cond delay="0"/>
                                          </p:stCondLst>
                                        </p:cTn>
                                        <p:tgtEl>
                                          <p:spTgt spid="28"/>
                                        </p:tgtEl>
                                        <p:attrNameLst>
                                          <p:attrName>style.visibility</p:attrName>
                                        </p:attrNameLst>
                                      </p:cBhvr>
                                      <p:to>
                                        <p:strVal val="visible"/>
                                      </p:to>
                                    </p:set>
                                  </p:childTnLst>
                                </p:cTn>
                              </p:par>
                              <p:par>
                                <p:cTn id="37" presetID="42" presetClass="path" presetSubtype="0" accel="50000" decel="50000" fill="hold" grpId="1" nodeType="withEffect">
                                  <p:stCondLst>
                                    <p:cond delay="0"/>
                                  </p:stCondLst>
                                  <p:childTnLst>
                                    <p:animMotion origin="layout" path="M 1.66667E-6 -3.7037E-6 L 0.00104 0.12107 " pathEditMode="relative" rAng="0" ptsTypes="AA">
                                      <p:cBhvr>
                                        <p:cTn id="38" dur="2000" fill="hold"/>
                                        <p:tgtEl>
                                          <p:spTgt spid="30"/>
                                        </p:tgtEl>
                                        <p:attrNameLst>
                                          <p:attrName>ppt_x</p:attrName>
                                          <p:attrName>ppt_y</p:attrName>
                                        </p:attrNameLst>
                                      </p:cBhvr>
                                      <p:rCtr x="52" y="6042"/>
                                    </p:animMotion>
                                  </p:childTnLst>
                                  <p:subTnLst>
                                    <p:set>
                                      <p:cBhvr override="childStyle">
                                        <p:cTn dur="1" fill="hold" display="0" masterRel="sameClick" afterEffect="1">
                                          <p:stCondLst>
                                            <p:cond evt="end" delay="0">
                                              <p:tn val="37"/>
                                            </p:cond>
                                          </p:stCondLst>
                                        </p:cTn>
                                        <p:tgtEl>
                                          <p:spTgt spid="30"/>
                                        </p:tgtEl>
                                        <p:attrNameLst>
                                          <p:attrName>style.visibility</p:attrName>
                                        </p:attrNameLst>
                                      </p:cBhvr>
                                      <p:to>
                                        <p:strVal val="hidden"/>
                                      </p:to>
                                    </p:set>
                                  </p:subTnLst>
                                </p:cTn>
                              </p:par>
                              <p:par>
                                <p:cTn id="39" presetID="42" presetClass="path" presetSubtype="0" accel="50000" decel="50000" fill="hold" grpId="1" nodeType="withEffect">
                                  <p:stCondLst>
                                    <p:cond delay="0"/>
                                  </p:stCondLst>
                                  <p:childTnLst>
                                    <p:animMotion origin="layout" path="M -1.25E-6 4.81481E-6 L 0.00013 0.12129 " pathEditMode="relative" rAng="0" ptsTypes="AA">
                                      <p:cBhvr>
                                        <p:cTn id="40" dur="2000" fill="hold"/>
                                        <p:tgtEl>
                                          <p:spTgt spid="31"/>
                                        </p:tgtEl>
                                        <p:attrNameLst>
                                          <p:attrName>ppt_x</p:attrName>
                                          <p:attrName>ppt_y</p:attrName>
                                        </p:attrNameLst>
                                      </p:cBhvr>
                                      <p:rCtr x="0" y="6065"/>
                                    </p:animMotion>
                                  </p:childTnLst>
                                  <p:subTnLst>
                                    <p:set>
                                      <p:cBhvr override="childStyle">
                                        <p:cTn dur="1" fill="hold" display="0" masterRel="sameClick" afterEffect="1">
                                          <p:stCondLst>
                                            <p:cond evt="end" delay="0">
                                              <p:tn val="39"/>
                                            </p:cond>
                                          </p:stCondLst>
                                        </p:cTn>
                                        <p:tgtEl>
                                          <p:spTgt spid="31"/>
                                        </p:tgtEl>
                                        <p:attrNameLst>
                                          <p:attrName>style.visibility</p:attrName>
                                        </p:attrNameLst>
                                      </p:cBhvr>
                                      <p:to>
                                        <p:strVal val="hidden"/>
                                      </p:to>
                                    </p:set>
                                  </p:subTnLst>
                                </p:cTn>
                              </p:par>
                              <p:par>
                                <p:cTn id="41" presetID="1" presetClass="entr" presetSubtype="0" fill="hold" grpId="0" nodeType="withEffect">
                                  <p:stCondLst>
                                    <p:cond delay="200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200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1.45833E-6 -1.85185E-6 L 0.00039 0.12593 " pathEditMode="relative" rAng="0" ptsTypes="AA">
                                      <p:cBhvr>
                                        <p:cTn id="48" dur="2000" fill="hold"/>
                                        <p:tgtEl>
                                          <p:spTgt spid="28"/>
                                        </p:tgtEl>
                                        <p:attrNameLst>
                                          <p:attrName>ppt_x</p:attrName>
                                          <p:attrName>ppt_y</p:attrName>
                                        </p:attrNameLst>
                                      </p:cBhvr>
                                      <p:rCtr x="65" y="6458"/>
                                    </p:animMotion>
                                  </p:childTnLst>
                                  <p:subTnLst>
                                    <p:set>
                                      <p:cBhvr override="childStyle">
                                        <p:cTn dur="1" fill="hold" display="0" masterRel="sameClick" afterEffect="1">
                                          <p:stCondLst>
                                            <p:cond evt="end" delay="0">
                                              <p:tn val="47"/>
                                            </p:cond>
                                          </p:stCondLst>
                                        </p:cTn>
                                        <p:tgtEl>
                                          <p:spTgt spid="28"/>
                                        </p:tgtEl>
                                        <p:attrNameLst>
                                          <p:attrName>style.visibility</p:attrName>
                                        </p:attrNameLst>
                                      </p:cBhvr>
                                      <p:to>
                                        <p:strVal val="hidden"/>
                                      </p:to>
                                    </p:set>
                                  </p:subTnLst>
                                </p:cTn>
                              </p:par>
                              <p:par>
                                <p:cTn id="49" presetID="1" presetClass="entr" presetSubtype="0" fill="hold" grpId="0" nodeType="withEffect">
                                  <p:stCondLst>
                                    <p:cond delay="2000"/>
                                  </p:stCondLst>
                                  <p:childTnLst>
                                    <p:set>
                                      <p:cBhvr>
                                        <p:cTn id="50" dur="1" fill="hold">
                                          <p:stCondLst>
                                            <p:cond delay="0"/>
                                          </p:stCondLst>
                                        </p:cTn>
                                        <p:tgtEl>
                                          <p:spTgt spid="32"/>
                                        </p:tgtEl>
                                        <p:attrNameLst>
                                          <p:attrName>style.visibility</p:attrName>
                                        </p:attrNameLst>
                                      </p:cBhvr>
                                      <p:to>
                                        <p:strVal val="visible"/>
                                      </p:to>
                                    </p:set>
                                  </p:childTnLst>
                                </p:cTn>
                              </p:par>
                              <p:par>
                                <p:cTn id="51" presetID="42" presetClass="path" presetSubtype="0" accel="50000" decel="50000" fill="hold" grpId="1" nodeType="withEffect">
                                  <p:stCondLst>
                                    <p:cond delay="0"/>
                                  </p:stCondLst>
                                  <p:childTnLst>
                                    <p:animMotion origin="layout" path="M 2.08333E-6 -4.07407E-6 L 0.00078 0.29769 " pathEditMode="relative" rAng="0" ptsTypes="AA">
                                      <p:cBhvr>
                                        <p:cTn id="52" dur="2000" fill="hold"/>
                                        <p:tgtEl>
                                          <p:spTgt spid="33"/>
                                        </p:tgtEl>
                                        <p:attrNameLst>
                                          <p:attrName>ppt_x</p:attrName>
                                          <p:attrName>ppt_y</p:attrName>
                                        </p:attrNameLst>
                                      </p:cBhvr>
                                      <p:rCtr x="39" y="14884"/>
                                    </p:animMotion>
                                  </p:childTnLst>
                                </p:cTn>
                              </p:par>
                              <p:par>
                                <p:cTn id="53" presetID="42" presetClass="path" presetSubtype="0" accel="50000" decel="50000" fill="hold" grpId="1" nodeType="withEffect">
                                  <p:stCondLst>
                                    <p:cond delay="0"/>
                                  </p:stCondLst>
                                  <p:childTnLst>
                                    <p:animMotion origin="layout" path="M -1.04167E-6 4.44444E-6 L -0.00026 0.29838 " pathEditMode="relative" rAng="0" ptsTypes="AA">
                                      <p:cBhvr>
                                        <p:cTn id="54" dur="2000" fill="hold"/>
                                        <p:tgtEl>
                                          <p:spTgt spid="34"/>
                                        </p:tgtEl>
                                        <p:attrNameLst>
                                          <p:attrName>ppt_x</p:attrName>
                                          <p:attrName>ppt_y</p:attrName>
                                        </p:attrNameLst>
                                      </p:cBhvr>
                                      <p:rCtr x="-13" y="14907"/>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8.33333E-7 2.22222E-6 L 8.33333E-7 0.4206 " pathEditMode="relative" rAng="0" ptsTypes="AA">
                                      <p:cBhvr>
                                        <p:cTn id="58" dur="4000" fill="hold"/>
                                        <p:tgtEl>
                                          <p:spTgt spid="32"/>
                                        </p:tgtEl>
                                        <p:attrNameLst>
                                          <p:attrName>ppt_x</p:attrName>
                                          <p:attrName>ppt_y</p:attrName>
                                        </p:attrNameLst>
                                      </p:cBhvr>
                                      <p:rCtr x="0" y="21019"/>
                                    </p:animMotion>
                                  </p:childTnLst>
                                </p:cTn>
                              </p:par>
                              <p:par>
                                <p:cTn id="59" presetID="10"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8" presetClass="emph" presetSubtype="0" fill="hold" nodeType="withEffect">
                                  <p:stCondLst>
                                    <p:cond delay="0"/>
                                  </p:stCondLst>
                                  <p:childTnLst>
                                    <p:animRot by="21600000">
                                      <p:cBhvr>
                                        <p:cTn id="63" dur="4000" fill="hold"/>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7" grpId="1" animBg="1"/>
      <p:bldP spid="28" grpId="0" animBg="1"/>
      <p:bldP spid="28" grpId="1" animBg="1"/>
      <p:bldP spid="8" grpId="0" animBg="1"/>
      <p:bldP spid="9" grpId="0"/>
      <p:bldP spid="21" grpId="0" animBg="1"/>
      <p:bldP spid="21" grpId="1" animBg="1"/>
      <p:bldP spid="26" grpId="0"/>
      <p:bldP spid="26" grpId="1"/>
      <p:bldP spid="30" grpId="0" animBg="1"/>
      <p:bldP spid="30" grpId="1" animBg="1"/>
      <p:bldP spid="31" grpId="0"/>
      <p:bldP spid="31" grpId="1"/>
      <p:bldP spid="32" grpId="0" animBg="1"/>
      <p:bldP spid="32" grpId="1" animBg="1"/>
      <p:bldP spid="33" grpId="0" animBg="1"/>
      <p:bldP spid="33" grpId="1" animBg="1"/>
      <p:bldP spid="34" grpId="0"/>
      <p:bldP spid="3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226457-DA2B-AA48-B853-6E23FE2FF3E1}"/>
              </a:ext>
            </a:extLst>
          </p:cNvPr>
          <p:cNvSpPr>
            <a:spLocks noGrp="1"/>
          </p:cNvSpPr>
          <p:nvPr>
            <p:ph type="ftr" sz="quarter" idx="11"/>
          </p:nvPr>
        </p:nvSpPr>
        <p:spPr/>
        <p:txBody>
          <a:body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041D553B-362A-A64C-913E-CBC2424C383C}"/>
              </a:ext>
            </a:extLst>
          </p:cNvPr>
          <p:cNvSpPr>
            <a:spLocks noGrp="1"/>
          </p:cNvSpPr>
          <p:nvPr>
            <p:ph type="sldNum" sz="quarter" idx="12"/>
          </p:nvPr>
        </p:nvSpPr>
        <p:spPr/>
        <p:txBody>
          <a:bodyPr/>
          <a:lstStyle/>
          <a:p>
            <a:fld id="{BEF5F9A7-FFD9-4159-A58F-AE73538ED447}" type="slidenum">
              <a:rPr lang="en-US" smtClean="0"/>
              <a:pPr/>
              <a:t>16</a:t>
            </a:fld>
            <a:endParaRPr lang="en-US"/>
          </a:p>
        </p:txBody>
      </p:sp>
      <p:sp>
        <p:nvSpPr>
          <p:cNvPr id="2" name="TextBox 1">
            <a:extLst>
              <a:ext uri="{FF2B5EF4-FFF2-40B4-BE49-F238E27FC236}">
                <a16:creationId xmlns:a16="http://schemas.microsoft.com/office/drawing/2014/main" id="{71ABB74E-1874-964D-8373-79E53F8E5403}"/>
              </a:ext>
            </a:extLst>
          </p:cNvPr>
          <p:cNvSpPr txBox="1"/>
          <p:nvPr/>
        </p:nvSpPr>
        <p:spPr>
          <a:xfrm>
            <a:off x="51816" y="951486"/>
            <a:ext cx="12285864" cy="5632311"/>
          </a:xfrm>
          <a:prstGeom prst="rect">
            <a:avLst/>
          </a:prstGeom>
          <a:noFill/>
        </p:spPr>
        <p:txBody>
          <a:bodyPr wrap="none" rtlCol="0">
            <a:spAutoFit/>
          </a:bodyPr>
          <a:lstStyle/>
          <a:p>
            <a:pPr marL="285750" indent="-285750">
              <a:buFont typeface="Wingdings" pitchFamily="2" charset="2"/>
              <a:buChar char="Ø"/>
            </a:pPr>
            <a:r>
              <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Stores left behind failure are the root of cause</a:t>
            </a:r>
          </a:p>
          <a:p>
            <a:endPar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Ø"/>
            </a:pPr>
            <a:r>
              <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Replaying them in the wake of failure with store integrity</a:t>
            </a:r>
          </a:p>
          <a:p>
            <a:endPar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Ø"/>
            </a:pPr>
            <a:r>
              <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Due to limited registers, region-level store integrity is</a:t>
            </a:r>
          </a:p>
          <a:p>
            <a:r>
              <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introduced, which in turn requires region-level store</a:t>
            </a:r>
          </a:p>
          <a:p>
            <a:r>
              <a:rPr lang="en-US" sz="3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persistence to allow each region to use all registers.</a:t>
            </a:r>
          </a:p>
          <a:p>
            <a:endParaRPr lang="en-US" sz="3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Ø"/>
            </a:pPr>
            <a:r>
              <a:rPr lang="en-US" sz="3600" b="1" dirty="0">
                <a:latin typeface="Tahoma" panose="020B0604030504040204" pitchFamily="34" charset="0"/>
                <a:ea typeface="Tahoma" panose="020B0604030504040204" pitchFamily="34" charset="0"/>
                <a:cs typeface="Tahoma" panose="020B0604030504040204" pitchFamily="34" charset="0"/>
              </a:rPr>
              <a:t> Recovery protocol</a:t>
            </a:r>
          </a:p>
          <a:p>
            <a:pPr marL="285750" indent="-285750">
              <a:buFont typeface="Wingdings" pitchFamily="2" charset="2"/>
              <a:buChar char="Ø"/>
            </a:pP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9" name="标题 1">
            <a:extLst>
              <a:ext uri="{FF2B5EF4-FFF2-40B4-BE49-F238E27FC236}">
                <a16:creationId xmlns:a16="http://schemas.microsoft.com/office/drawing/2014/main" id="{19395153-6062-0B47-B22D-FFF4EA4FCCAD}"/>
              </a:ext>
            </a:extLst>
          </p:cNvPr>
          <p:cNvSpPr txBox="1">
            <a:spLocks/>
          </p:cNvSpPr>
          <p:nvPr/>
        </p:nvSpPr>
        <p:spPr>
          <a:xfrm>
            <a:off x="51816" y="63954"/>
            <a:ext cx="4407408" cy="762056"/>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Recovery Protocol</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Tree>
    <p:extLst>
      <p:ext uri="{BB962C8B-B14F-4D97-AF65-F5344CB8AC3E}">
        <p14:creationId xmlns:p14="http://schemas.microsoft.com/office/powerpoint/2010/main" val="352742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6DAE4-D5E4-6848-844E-55D3A3E10673}"/>
              </a:ext>
            </a:extLst>
          </p:cNvPr>
          <p:cNvSpPr>
            <a:spLocks noGrp="1"/>
          </p:cNvSpPr>
          <p:nvPr>
            <p:ph sz="half" idx="1"/>
          </p:nvPr>
        </p:nvSpPr>
        <p:spPr>
          <a:xfrm>
            <a:off x="164232" y="1281343"/>
            <a:ext cx="6828111" cy="1518680"/>
          </a:xfrm>
        </p:spPr>
        <p:txBody>
          <a:bodyPr>
            <a:noAutofit/>
          </a:bodyPr>
          <a:lstStyle/>
          <a:p>
            <a:r>
              <a:rPr lang="en-US" sz="3200" dirty="0"/>
              <a:t>Re-executing the region from its beginning </a:t>
            </a:r>
            <a:r>
              <a:rPr lang="en-US" sz="3200" dirty="0">
                <a:solidFill>
                  <a:srgbClr val="C00000"/>
                </a:solidFill>
              </a:rPr>
              <a:t>fails</a:t>
            </a:r>
            <a:r>
              <a:rPr lang="en-US" sz="3200" dirty="0"/>
              <a:t> to recover program status</a:t>
            </a:r>
          </a:p>
        </p:txBody>
      </p:sp>
      <p:sp>
        <p:nvSpPr>
          <p:cNvPr id="5" name="Footer Placeholder 4">
            <a:extLst>
              <a:ext uri="{FF2B5EF4-FFF2-40B4-BE49-F238E27FC236}">
                <a16:creationId xmlns:a16="http://schemas.microsoft.com/office/drawing/2014/main" id="{D9BEBD85-5277-AC4D-991F-8169848FD1F7}"/>
              </a:ext>
            </a:extLst>
          </p:cNvPr>
          <p:cNvSpPr>
            <a:spLocks noGrp="1"/>
          </p:cNvSpPr>
          <p:nvPr>
            <p:ph type="ftr" sz="quarter" idx="11"/>
          </p:nvPr>
        </p:nvSpPr>
        <p:spPr/>
        <p:txBody>
          <a:body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A8FE3695-A56D-7F4F-9B8A-91A2D80C1A51}"/>
              </a:ext>
            </a:extLst>
          </p:cNvPr>
          <p:cNvSpPr>
            <a:spLocks noGrp="1"/>
          </p:cNvSpPr>
          <p:nvPr>
            <p:ph type="sldNum" sz="quarter" idx="12"/>
          </p:nvPr>
        </p:nvSpPr>
        <p:spPr/>
        <p:txBody>
          <a:bodyPr/>
          <a:lstStyle/>
          <a:p>
            <a:fld id="{BEF5F9A7-FFD9-4159-A58F-AE73538ED447}" type="slidenum">
              <a:rPr lang="en-US" smtClean="0"/>
              <a:t>17</a:t>
            </a:fld>
            <a:endParaRPr lang="en-US"/>
          </a:p>
        </p:txBody>
      </p:sp>
      <p:sp>
        <p:nvSpPr>
          <p:cNvPr id="9" name="标题 1">
            <a:extLst>
              <a:ext uri="{FF2B5EF4-FFF2-40B4-BE49-F238E27FC236}">
                <a16:creationId xmlns:a16="http://schemas.microsoft.com/office/drawing/2014/main" id="{857FB2C3-5FA2-A249-AF04-50421D4FE5B0}"/>
              </a:ext>
            </a:extLst>
          </p:cNvPr>
          <p:cNvSpPr txBox="1">
            <a:spLocks/>
          </p:cNvSpPr>
          <p:nvPr/>
        </p:nvSpPr>
        <p:spPr>
          <a:xfrm>
            <a:off x="0" y="0"/>
            <a:ext cx="9652121" cy="828604"/>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Just Restart a Power-interrupted Region?</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1" name="Rectangle 10">
            <a:extLst>
              <a:ext uri="{FF2B5EF4-FFF2-40B4-BE49-F238E27FC236}">
                <a16:creationId xmlns:a16="http://schemas.microsoft.com/office/drawing/2014/main" id="{6D5A5477-0127-A44F-85F1-C666EA6DDAB6}"/>
              </a:ext>
            </a:extLst>
          </p:cNvPr>
          <p:cNvSpPr/>
          <p:nvPr/>
        </p:nvSpPr>
        <p:spPr>
          <a:xfrm>
            <a:off x="7147265" y="1163054"/>
            <a:ext cx="3760352" cy="490813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[r1]</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r0 = Load [r2]</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cxnSp>
        <p:nvCxnSpPr>
          <p:cNvPr id="13" name="Straight Connector 12">
            <a:extLst>
              <a:ext uri="{FF2B5EF4-FFF2-40B4-BE49-F238E27FC236}">
                <a16:creationId xmlns:a16="http://schemas.microsoft.com/office/drawing/2014/main" id="{16FD7721-A168-1043-BF7E-42B6400F2CE1}"/>
              </a:ext>
            </a:extLst>
          </p:cNvPr>
          <p:cNvCxnSpPr>
            <a:cxnSpLocks/>
          </p:cNvCxnSpPr>
          <p:nvPr/>
        </p:nvCxnSpPr>
        <p:spPr>
          <a:xfrm>
            <a:off x="6964385" y="3058264"/>
            <a:ext cx="407552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D5E5E2-47E1-9842-A69F-18C3B5BCC8DD}"/>
              </a:ext>
            </a:extLst>
          </p:cNvPr>
          <p:cNvCxnSpPr>
            <a:cxnSpLocks/>
          </p:cNvCxnSpPr>
          <p:nvPr/>
        </p:nvCxnSpPr>
        <p:spPr>
          <a:xfrm>
            <a:off x="6964385" y="6010698"/>
            <a:ext cx="407552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AD8517-FF17-3841-BC92-66CE02F14D4E}"/>
              </a:ext>
            </a:extLst>
          </p:cNvPr>
          <p:cNvSpPr txBox="1"/>
          <p:nvPr/>
        </p:nvSpPr>
        <p:spPr>
          <a:xfrm>
            <a:off x="7452597" y="3026365"/>
            <a:ext cx="3156633" cy="707886"/>
          </a:xfrm>
          <a:prstGeom prst="rect">
            <a:avLst/>
          </a:prstGeom>
          <a:noFill/>
        </p:spPr>
        <p:txBody>
          <a:bodyPr wrap="none" rtlCol="0">
            <a:spAutoFit/>
          </a:bodyPr>
          <a:lstStyle/>
          <a:p>
            <a:r>
              <a:rPr lang="en-US" sz="4000" dirty="0">
                <a:solidFill>
                  <a:srgbClr val="FFC000"/>
                </a:solidFill>
                <a:latin typeface="Tahoma" panose="020B0604030504040204" pitchFamily="34" charset="0"/>
                <a:ea typeface="Tahoma" panose="020B0604030504040204" pitchFamily="34" charset="0"/>
                <a:cs typeface="Tahoma" panose="020B0604030504040204" pitchFamily="34" charset="0"/>
              </a:rPr>
              <a:t>r3 = r0 &lt;&lt; 2</a:t>
            </a:r>
          </a:p>
        </p:txBody>
      </p:sp>
      <p:sp>
        <p:nvSpPr>
          <p:cNvPr id="18" name="TextBox 17">
            <a:extLst>
              <a:ext uri="{FF2B5EF4-FFF2-40B4-BE49-F238E27FC236}">
                <a16:creationId xmlns:a16="http://schemas.microsoft.com/office/drawing/2014/main" id="{84150D85-0F4E-5D41-9A3B-96B4396CE430}"/>
              </a:ext>
            </a:extLst>
          </p:cNvPr>
          <p:cNvSpPr txBox="1"/>
          <p:nvPr/>
        </p:nvSpPr>
        <p:spPr>
          <a:xfrm>
            <a:off x="10877216" y="5076005"/>
            <a:ext cx="1314784" cy="646331"/>
          </a:xfrm>
          <a:prstGeom prst="rect">
            <a:avLst/>
          </a:prstGeom>
          <a:noFill/>
        </p:spPr>
        <p:txBody>
          <a:bodyPr wrap="none" rtlCol="0">
            <a:spAutoFit/>
          </a:bodyPr>
          <a:lstStyle/>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interrupted</a:t>
            </a:r>
          </a:p>
        </p:txBody>
      </p:sp>
      <p:sp>
        <p:nvSpPr>
          <p:cNvPr id="19" name="Curved Right Arrow 18">
            <a:extLst>
              <a:ext uri="{FF2B5EF4-FFF2-40B4-BE49-F238E27FC236}">
                <a16:creationId xmlns:a16="http://schemas.microsoft.com/office/drawing/2014/main" id="{0F9FA0C2-B0DC-F542-B4CF-8F129F8D45E3}"/>
              </a:ext>
            </a:extLst>
          </p:cNvPr>
          <p:cNvSpPr/>
          <p:nvPr/>
        </p:nvSpPr>
        <p:spPr>
          <a:xfrm rot="10800000" flipH="1">
            <a:off x="6167288" y="2896830"/>
            <a:ext cx="957352" cy="2855374"/>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Rectangle 20">
            <a:extLst>
              <a:ext uri="{FF2B5EF4-FFF2-40B4-BE49-F238E27FC236}">
                <a16:creationId xmlns:a16="http://schemas.microsoft.com/office/drawing/2014/main" id="{06FD8B34-24F8-434B-A198-834B115D2C1A}"/>
              </a:ext>
            </a:extLst>
          </p:cNvPr>
          <p:cNvSpPr/>
          <p:nvPr/>
        </p:nvSpPr>
        <p:spPr>
          <a:xfrm>
            <a:off x="7473242" y="4792877"/>
            <a:ext cx="649537" cy="707886"/>
          </a:xfrm>
          <a:prstGeom prst="rect">
            <a:avLst/>
          </a:prstGeom>
        </p:spPr>
        <p:txBody>
          <a:bodyPr wrap="none">
            <a:spAutoFit/>
          </a:bodyPr>
          <a:lstStyle/>
          <a:p>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r0</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39542167-83F4-5149-BC66-39A9490A6559}"/>
              </a:ext>
            </a:extLst>
          </p:cNvPr>
          <p:cNvSpPr/>
          <p:nvPr/>
        </p:nvSpPr>
        <p:spPr>
          <a:xfrm>
            <a:off x="8593617" y="3026365"/>
            <a:ext cx="649537" cy="707886"/>
          </a:xfrm>
          <a:prstGeom prst="rect">
            <a:avLst/>
          </a:prstGeom>
        </p:spPr>
        <p:txBody>
          <a:bodyPr wrap="none">
            <a:spAutoFit/>
          </a:bodyPr>
          <a:lstStyle/>
          <a:p>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r0</a:t>
            </a:r>
          </a:p>
        </p:txBody>
      </p:sp>
      <p:pic>
        <p:nvPicPr>
          <p:cNvPr id="24" name="Picture 2" descr="What does 🙁- Slightly Frowning Face Emoji mean?">
            <a:extLst>
              <a:ext uri="{FF2B5EF4-FFF2-40B4-BE49-F238E27FC236}">
                <a16:creationId xmlns:a16="http://schemas.microsoft.com/office/drawing/2014/main" id="{395460A9-93DC-7944-98AC-23D9C58C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420" y="4091980"/>
            <a:ext cx="935598" cy="93559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power outage">
            <a:extLst>
              <a:ext uri="{FF2B5EF4-FFF2-40B4-BE49-F238E27FC236}">
                <a16:creationId xmlns:a16="http://schemas.microsoft.com/office/drawing/2014/main" id="{18EE553A-1863-0E44-A0A9-CA149D8EA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337" y="2335980"/>
            <a:ext cx="1064359" cy="1099717"/>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Image result for power">
            <a:extLst>
              <a:ext uri="{FF2B5EF4-FFF2-40B4-BE49-F238E27FC236}">
                <a16:creationId xmlns:a16="http://schemas.microsoft.com/office/drawing/2014/main" id="{5948894F-CB07-BB4A-94D2-0EDACC6A2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9962" y="2343899"/>
            <a:ext cx="1064359" cy="104112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9" name="Straight Connector 28">
            <a:extLst>
              <a:ext uri="{FF2B5EF4-FFF2-40B4-BE49-F238E27FC236}">
                <a16:creationId xmlns:a16="http://schemas.microsoft.com/office/drawing/2014/main" id="{C3210113-3AE8-3A46-8A6E-AF74C3FAC71E}"/>
              </a:ext>
            </a:extLst>
          </p:cNvPr>
          <p:cNvCxnSpPr>
            <a:cxnSpLocks/>
          </p:cNvCxnSpPr>
          <p:nvPr/>
        </p:nvCxnSpPr>
        <p:spPr>
          <a:xfrm>
            <a:off x="10907617" y="5752205"/>
            <a:ext cx="626991" cy="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F1B2C34-0BEF-3849-9C70-6F759ED3863D}"/>
              </a:ext>
            </a:extLst>
          </p:cNvPr>
          <p:cNvSpPr/>
          <p:nvPr/>
        </p:nvSpPr>
        <p:spPr>
          <a:xfrm>
            <a:off x="7379488" y="4807006"/>
            <a:ext cx="802111" cy="7530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36ABB10-A891-8A41-9D40-1A37AAD940C4}"/>
              </a:ext>
            </a:extLst>
          </p:cNvPr>
          <p:cNvSpPr/>
          <p:nvPr/>
        </p:nvSpPr>
        <p:spPr>
          <a:xfrm>
            <a:off x="8485681" y="3051327"/>
            <a:ext cx="802111" cy="7530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F8FA87AA-3602-EA4F-B852-12F882F6B000}"/>
              </a:ext>
            </a:extLst>
          </p:cNvPr>
          <p:cNvCxnSpPr>
            <a:cxnSpLocks/>
            <a:stCxn id="25" idx="4"/>
            <a:endCxn id="20" idx="7"/>
          </p:cNvCxnSpPr>
          <p:nvPr/>
        </p:nvCxnSpPr>
        <p:spPr>
          <a:xfrm flipH="1">
            <a:off x="8064133" y="3804360"/>
            <a:ext cx="822604" cy="111292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06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par>
                                <p:cTn id="18" presetID="3" presetClass="entr" presetSubtype="1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par>
                                <p:cTn id="32" presetID="3" presetClass="entr" presetSubtype="1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linds(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20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linds(horizontal)">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9" grpId="0" animBg="1"/>
      <p:bldP spid="22" grpId="0"/>
      <p:bldP spid="20"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AFE4A7CE-FEC9-B04B-BBE7-C17BAE631C6E}"/>
              </a:ext>
            </a:extLst>
          </p:cNvPr>
          <p:cNvSpPr txBox="1">
            <a:spLocks/>
          </p:cNvSpPr>
          <p:nvPr/>
        </p:nvSpPr>
        <p:spPr>
          <a:xfrm>
            <a:off x="0" y="0"/>
            <a:ext cx="7308941" cy="810104"/>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Region-Level Recovery Protocol</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3F462BBD-8050-784E-903D-763A1D137DC1}"/>
              </a:ext>
            </a:extLst>
          </p:cNvPr>
          <p:cNvSpPr>
            <a:spLocks noGrp="1"/>
          </p:cNvSpPr>
          <p:nvPr>
            <p:ph type="ftr" sz="quarter" idx="11"/>
          </p:nvPr>
        </p:nvSpPr>
        <p:spPr/>
        <p:txBody>
          <a:bodyPr/>
          <a:lstStyle/>
          <a:p>
            <a:r>
              <a:rPr lang="en-US"/>
              <a:t>54th IEEE/ACM International Symposium on Microarchitecture</a:t>
            </a:r>
          </a:p>
        </p:txBody>
      </p:sp>
      <p:sp>
        <p:nvSpPr>
          <p:cNvPr id="8" name="Slide Number Placeholder 7">
            <a:extLst>
              <a:ext uri="{FF2B5EF4-FFF2-40B4-BE49-F238E27FC236}">
                <a16:creationId xmlns:a16="http://schemas.microsoft.com/office/drawing/2014/main" id="{8E945245-A1A8-A94E-B72E-99FDA3B6F335}"/>
              </a:ext>
            </a:extLst>
          </p:cNvPr>
          <p:cNvSpPr>
            <a:spLocks noGrp="1"/>
          </p:cNvSpPr>
          <p:nvPr>
            <p:ph type="sldNum" sz="quarter" idx="12"/>
          </p:nvPr>
        </p:nvSpPr>
        <p:spPr/>
        <p:txBody>
          <a:bodyPr/>
          <a:lstStyle/>
          <a:p>
            <a:fld id="{BEF5F9A7-FFD9-4159-A58F-AE73538ED447}" type="slidenum">
              <a:rPr lang="en-US" smtClean="0"/>
              <a:t>18</a:t>
            </a:fld>
            <a:endParaRPr lang="en-US"/>
          </a:p>
        </p:txBody>
      </p:sp>
      <p:sp>
        <p:nvSpPr>
          <p:cNvPr id="22" name="Rectangle 21">
            <a:extLst>
              <a:ext uri="{FF2B5EF4-FFF2-40B4-BE49-F238E27FC236}">
                <a16:creationId xmlns:a16="http://schemas.microsoft.com/office/drawing/2014/main" id="{8996D916-B5D3-2144-BFFE-A2F07199D25A}"/>
              </a:ext>
            </a:extLst>
          </p:cNvPr>
          <p:cNvSpPr/>
          <p:nvPr/>
        </p:nvSpPr>
        <p:spPr>
          <a:xfrm>
            <a:off x="5600928" y="1157944"/>
            <a:ext cx="3373209" cy="50901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Store r0, [r1]</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r2 = r0 &lt;&lt; 2</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Store r2, [r3+4]</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r0 = Load [r2]</a:t>
            </a:r>
          </a:p>
          <a:p>
            <a:pPr algn="ctr"/>
            <a:r>
              <a:rPr lang="en-US" sz="34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cxnSp>
        <p:nvCxnSpPr>
          <p:cNvPr id="23" name="Straight Connector 22">
            <a:extLst>
              <a:ext uri="{FF2B5EF4-FFF2-40B4-BE49-F238E27FC236}">
                <a16:creationId xmlns:a16="http://schemas.microsoft.com/office/drawing/2014/main" id="{4218B629-A29C-9E41-9EC9-919315DCA3B2}"/>
              </a:ext>
            </a:extLst>
          </p:cNvPr>
          <p:cNvCxnSpPr/>
          <p:nvPr/>
        </p:nvCxnSpPr>
        <p:spPr>
          <a:xfrm>
            <a:off x="5467986" y="2903039"/>
            <a:ext cx="3706906"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F2A5847-7380-E54E-8831-8470D265B809}"/>
              </a:ext>
            </a:extLst>
          </p:cNvPr>
          <p:cNvSpPr/>
          <p:nvPr/>
        </p:nvSpPr>
        <p:spPr>
          <a:xfrm>
            <a:off x="10334188" y="3184429"/>
            <a:ext cx="1512276" cy="207790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NVM</a:t>
            </a:r>
          </a:p>
        </p:txBody>
      </p:sp>
      <p:sp>
        <p:nvSpPr>
          <p:cNvPr id="29" name="Rectangle 28">
            <a:extLst>
              <a:ext uri="{FF2B5EF4-FFF2-40B4-BE49-F238E27FC236}">
                <a16:creationId xmlns:a16="http://schemas.microsoft.com/office/drawing/2014/main" id="{A20A7FF5-1E8C-3643-B437-CCB02EFDAC89}"/>
              </a:ext>
            </a:extLst>
          </p:cNvPr>
          <p:cNvSpPr/>
          <p:nvPr/>
        </p:nvSpPr>
        <p:spPr>
          <a:xfrm>
            <a:off x="10492149" y="3407048"/>
            <a:ext cx="87689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
        <p:nvSpPr>
          <p:cNvPr id="34" name="Right Arrow 33">
            <a:extLst>
              <a:ext uri="{FF2B5EF4-FFF2-40B4-BE49-F238E27FC236}">
                <a16:creationId xmlns:a16="http://schemas.microsoft.com/office/drawing/2014/main" id="{FD222247-1F38-344B-A003-A80A7E359D4E}"/>
              </a:ext>
            </a:extLst>
          </p:cNvPr>
          <p:cNvSpPr/>
          <p:nvPr/>
        </p:nvSpPr>
        <p:spPr>
          <a:xfrm rot="5400000">
            <a:off x="8689789" y="4418466"/>
            <a:ext cx="951914" cy="2462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5" name="TextBox 34">
            <a:extLst>
              <a:ext uri="{FF2B5EF4-FFF2-40B4-BE49-F238E27FC236}">
                <a16:creationId xmlns:a16="http://schemas.microsoft.com/office/drawing/2014/main" id="{5EC79F28-D2EA-914E-836F-EDB46F75882D}"/>
              </a:ext>
            </a:extLst>
          </p:cNvPr>
          <p:cNvSpPr txBox="1"/>
          <p:nvPr/>
        </p:nvSpPr>
        <p:spPr>
          <a:xfrm>
            <a:off x="8973250" y="5050214"/>
            <a:ext cx="1314784" cy="646331"/>
          </a:xfrm>
          <a:prstGeom prst="rect">
            <a:avLst/>
          </a:prstGeom>
          <a:noFill/>
        </p:spPr>
        <p:txBody>
          <a:bodyPr wrap="none" rtlCol="0">
            <a:spAutoFit/>
          </a:bodyPr>
          <a:lstStyle/>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interrupted</a:t>
            </a:r>
          </a:p>
        </p:txBody>
      </p:sp>
      <p:pic>
        <p:nvPicPr>
          <p:cNvPr id="38" name="Picture 2" descr="Image result for power">
            <a:extLst>
              <a:ext uri="{FF2B5EF4-FFF2-40B4-BE49-F238E27FC236}">
                <a16:creationId xmlns:a16="http://schemas.microsoft.com/office/drawing/2014/main" id="{A1889046-6099-424C-BC23-52F8EE3AE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423" y="1595663"/>
            <a:ext cx="973806" cy="978153"/>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Rectangle 38">
            <a:extLst>
              <a:ext uri="{FF2B5EF4-FFF2-40B4-BE49-F238E27FC236}">
                <a16:creationId xmlns:a16="http://schemas.microsoft.com/office/drawing/2014/main" id="{30776DEE-6952-4245-A8DA-D6767944F53F}"/>
              </a:ext>
            </a:extLst>
          </p:cNvPr>
          <p:cNvSpPr/>
          <p:nvPr/>
        </p:nvSpPr>
        <p:spPr>
          <a:xfrm>
            <a:off x="406400" y="3127174"/>
            <a:ext cx="3927884" cy="1268713"/>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a:t>
            </a: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r2</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r3</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a:t>
            </a: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r2</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r3</a:t>
            </a: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+4]</a:t>
            </a:r>
          </a:p>
        </p:txBody>
      </p:sp>
      <p:sp>
        <p:nvSpPr>
          <p:cNvPr id="5" name="TextBox 4">
            <a:extLst>
              <a:ext uri="{FF2B5EF4-FFF2-40B4-BE49-F238E27FC236}">
                <a16:creationId xmlns:a16="http://schemas.microsoft.com/office/drawing/2014/main" id="{9853165E-B452-6148-B264-D861AF51E257}"/>
              </a:ext>
            </a:extLst>
          </p:cNvPr>
          <p:cNvSpPr txBox="1"/>
          <p:nvPr/>
        </p:nvSpPr>
        <p:spPr>
          <a:xfrm>
            <a:off x="1321066" y="2445755"/>
            <a:ext cx="2871042" cy="584775"/>
          </a:xfrm>
          <a:prstGeom prst="rect">
            <a:avLst/>
          </a:prstGeom>
          <a:noFill/>
        </p:spPr>
        <p:txBody>
          <a:bodyPr wrap="none" rtlCol="0">
            <a:spAutoFit/>
          </a:bodyPr>
          <a:lstStyle/>
          <a:p>
            <a:r>
              <a:rPr lang="en-US" sz="3200" dirty="0">
                <a:solidFill>
                  <a:srgbClr val="FFC000"/>
                </a:solidFill>
                <a:latin typeface="Tahoma" panose="020B0604030504040204" pitchFamily="34" charset="0"/>
                <a:ea typeface="Tahoma" panose="020B0604030504040204" pitchFamily="34" charset="0"/>
                <a:cs typeface="Tahoma" panose="020B0604030504040204" pitchFamily="34" charset="0"/>
              </a:rPr>
              <a:t>Recovery Code</a:t>
            </a:r>
          </a:p>
        </p:txBody>
      </p:sp>
      <p:sp>
        <p:nvSpPr>
          <p:cNvPr id="6" name="TextBox 5">
            <a:extLst>
              <a:ext uri="{FF2B5EF4-FFF2-40B4-BE49-F238E27FC236}">
                <a16:creationId xmlns:a16="http://schemas.microsoft.com/office/drawing/2014/main" id="{AA4327B4-5B93-1840-8885-157CCE192E3C}"/>
              </a:ext>
            </a:extLst>
          </p:cNvPr>
          <p:cNvSpPr txBox="1"/>
          <p:nvPr/>
        </p:nvSpPr>
        <p:spPr>
          <a:xfrm>
            <a:off x="1009806" y="4403938"/>
            <a:ext cx="2873415" cy="646331"/>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access NVFF registers</a:t>
            </a:r>
          </a:p>
          <a:p>
            <a:r>
              <a:rPr lang="en-US" dirty="0">
                <a:latin typeface="Tahoma" panose="020B0604030504040204" pitchFamily="34" charset="0"/>
                <a:ea typeface="Tahoma" panose="020B0604030504040204" pitchFamily="34" charset="0"/>
                <a:cs typeface="Tahoma" panose="020B0604030504040204" pitchFamily="34" charset="0"/>
              </a:rPr>
              <a:t>r2 and r3 in recovery code</a:t>
            </a:r>
          </a:p>
        </p:txBody>
      </p:sp>
      <p:sp>
        <p:nvSpPr>
          <p:cNvPr id="64" name="Rectangle 63">
            <a:extLst>
              <a:ext uri="{FF2B5EF4-FFF2-40B4-BE49-F238E27FC236}">
                <a16:creationId xmlns:a16="http://schemas.microsoft.com/office/drawing/2014/main" id="{4EFA951D-98D5-9E4C-B380-617FE75176EB}"/>
              </a:ext>
            </a:extLst>
          </p:cNvPr>
          <p:cNvSpPr/>
          <p:nvPr/>
        </p:nvSpPr>
        <p:spPr>
          <a:xfrm>
            <a:off x="406400" y="3139448"/>
            <a:ext cx="3927884" cy="628683"/>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6" name="Rectangle 65">
            <a:extLst>
              <a:ext uri="{FF2B5EF4-FFF2-40B4-BE49-F238E27FC236}">
                <a16:creationId xmlns:a16="http://schemas.microsoft.com/office/drawing/2014/main" id="{88461964-877A-524C-9A24-FEE5BDB4F26F}"/>
              </a:ext>
            </a:extLst>
          </p:cNvPr>
          <p:cNvSpPr/>
          <p:nvPr/>
        </p:nvSpPr>
        <p:spPr>
          <a:xfrm>
            <a:off x="4433850" y="3184429"/>
            <a:ext cx="872342"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ST2</a:t>
            </a:r>
          </a:p>
        </p:txBody>
      </p:sp>
      <p:sp>
        <p:nvSpPr>
          <p:cNvPr id="14" name="Curved Right Arrow 13">
            <a:extLst>
              <a:ext uri="{FF2B5EF4-FFF2-40B4-BE49-F238E27FC236}">
                <a16:creationId xmlns:a16="http://schemas.microsoft.com/office/drawing/2014/main" id="{0CE8019E-6CD9-6742-877D-F50B8BC0F628}"/>
              </a:ext>
            </a:extLst>
          </p:cNvPr>
          <p:cNvSpPr/>
          <p:nvPr/>
        </p:nvSpPr>
        <p:spPr>
          <a:xfrm rot="16552994">
            <a:off x="5272845" y="1615446"/>
            <a:ext cx="910306" cy="7248440"/>
          </a:xfrm>
          <a:prstGeom prst="curvedRightArrow">
            <a:avLst>
              <a:gd name="adj1" fmla="val 25000"/>
              <a:gd name="adj2" fmla="val 50000"/>
              <a:gd name="adj3" fmla="val 24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Curved Right Arrow 23">
            <a:extLst>
              <a:ext uri="{FF2B5EF4-FFF2-40B4-BE49-F238E27FC236}">
                <a16:creationId xmlns:a16="http://schemas.microsoft.com/office/drawing/2014/main" id="{50E7FAAE-13DB-1349-A3DC-4BE0987308BC}"/>
              </a:ext>
            </a:extLst>
          </p:cNvPr>
          <p:cNvSpPr/>
          <p:nvPr/>
        </p:nvSpPr>
        <p:spPr>
          <a:xfrm rot="5835111">
            <a:off x="5191352" y="-659802"/>
            <a:ext cx="1074403" cy="7353459"/>
          </a:xfrm>
          <a:prstGeom prst="curvedRightArrow">
            <a:avLst>
              <a:gd name="adj1" fmla="val 25000"/>
              <a:gd name="adj2" fmla="val 50000"/>
              <a:gd name="adj3" fmla="val 24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26" name="Straight Connector 25">
            <a:extLst>
              <a:ext uri="{FF2B5EF4-FFF2-40B4-BE49-F238E27FC236}">
                <a16:creationId xmlns:a16="http://schemas.microsoft.com/office/drawing/2014/main" id="{E6A685E7-FAAB-7445-8FE7-469839FD18F3}"/>
              </a:ext>
            </a:extLst>
          </p:cNvPr>
          <p:cNvCxnSpPr/>
          <p:nvPr/>
        </p:nvCxnSpPr>
        <p:spPr>
          <a:xfrm>
            <a:off x="5450628" y="6128681"/>
            <a:ext cx="3706906"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C8B69A2-1D6D-C948-B48E-D83E391F4A4C}"/>
              </a:ext>
            </a:extLst>
          </p:cNvPr>
          <p:cNvSpPr/>
          <p:nvPr/>
        </p:nvSpPr>
        <p:spPr>
          <a:xfrm>
            <a:off x="165285" y="1117600"/>
            <a:ext cx="11884475" cy="509016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B6666240-5859-4D42-9FFD-3FC38682EE15}"/>
              </a:ext>
            </a:extLst>
          </p:cNvPr>
          <p:cNvSpPr txBox="1"/>
          <p:nvPr/>
        </p:nvSpPr>
        <p:spPr>
          <a:xfrm>
            <a:off x="191766" y="1219593"/>
            <a:ext cx="528240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Program Status and NVM status during recovery</a:t>
            </a:r>
          </a:p>
        </p:txBody>
      </p:sp>
      <p:sp>
        <p:nvSpPr>
          <p:cNvPr id="27" name="Rectangle 26">
            <a:extLst>
              <a:ext uri="{FF2B5EF4-FFF2-40B4-BE49-F238E27FC236}">
                <a16:creationId xmlns:a16="http://schemas.microsoft.com/office/drawing/2014/main" id="{A3FCFFF2-6432-054C-A819-A3A81B28F0B4}"/>
              </a:ext>
            </a:extLst>
          </p:cNvPr>
          <p:cNvSpPr/>
          <p:nvPr/>
        </p:nvSpPr>
        <p:spPr>
          <a:xfrm>
            <a:off x="4433850" y="3817691"/>
            <a:ext cx="872342"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ST3</a:t>
            </a:r>
          </a:p>
        </p:txBody>
      </p:sp>
      <p:cxnSp>
        <p:nvCxnSpPr>
          <p:cNvPr id="28" name="Straight Connector 27">
            <a:extLst>
              <a:ext uri="{FF2B5EF4-FFF2-40B4-BE49-F238E27FC236}">
                <a16:creationId xmlns:a16="http://schemas.microsoft.com/office/drawing/2014/main" id="{110394EF-E08C-9840-BE8F-A9C0E03BD400}"/>
              </a:ext>
            </a:extLst>
          </p:cNvPr>
          <p:cNvCxnSpPr>
            <a:cxnSpLocks/>
            <a:endCxn id="35" idx="0"/>
          </p:cNvCxnSpPr>
          <p:nvPr/>
        </p:nvCxnSpPr>
        <p:spPr>
          <a:xfrm flipV="1">
            <a:off x="9004081" y="5050214"/>
            <a:ext cx="626561" cy="56"/>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139F732-339F-FD49-A7F5-29E2A3969B5E}"/>
              </a:ext>
            </a:extLst>
          </p:cNvPr>
          <p:cNvSpPr/>
          <p:nvPr/>
        </p:nvSpPr>
        <p:spPr>
          <a:xfrm>
            <a:off x="9012044" y="1922136"/>
            <a:ext cx="87689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Tree>
    <p:extLst>
      <p:ext uri="{BB962C8B-B14F-4D97-AF65-F5344CB8AC3E}">
        <p14:creationId xmlns:p14="http://schemas.microsoft.com/office/powerpoint/2010/main" val="281119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1.04167E-6 -1.48148E-6 L 0.49726 0.10394 " pathEditMode="relative" rAng="0" ptsTypes="AA">
                                      <p:cBhvr>
                                        <p:cTn id="22" dur="2000" fill="hold"/>
                                        <p:tgtEl>
                                          <p:spTgt spid="66"/>
                                        </p:tgtEl>
                                        <p:attrNameLst>
                                          <p:attrName>ppt_x</p:attrName>
                                          <p:attrName>ppt_y</p:attrName>
                                        </p:attrNameLst>
                                      </p:cBhvr>
                                      <p:rCtr x="24857" y="5185"/>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1.04167E-6 -3.7037E-6 L 0.00169 0.09445 " pathEditMode="relative" rAng="0" ptsTypes="AA">
                                      <p:cBhvr>
                                        <p:cTn id="26" dur="2000" fill="hold"/>
                                        <p:tgtEl>
                                          <p:spTgt spid="64"/>
                                        </p:tgtEl>
                                        <p:attrNameLst>
                                          <p:attrName>ppt_x</p:attrName>
                                          <p:attrName>ppt_y</p:attrName>
                                        </p:attrNameLst>
                                      </p:cBhvr>
                                      <p:rCtr x="78" y="4722"/>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63" presetClass="path" presetSubtype="0" accel="50000" decel="50000" fill="hold" grpId="1" nodeType="withEffect">
                                  <p:stCondLst>
                                    <p:cond delay="0"/>
                                  </p:stCondLst>
                                  <p:childTnLst>
                                    <p:animMotion origin="layout" path="M 1.04167E-6 -2.59259E-6 L 0.49726 0.10394 " pathEditMode="relative" rAng="0" ptsTypes="AA">
                                      <p:cBhvr>
                                        <p:cTn id="32" dur="2000" fill="hold"/>
                                        <p:tgtEl>
                                          <p:spTgt spid="27"/>
                                        </p:tgtEl>
                                        <p:attrNameLst>
                                          <p:attrName>ppt_x</p:attrName>
                                          <p:attrName>ppt_y</p:attrName>
                                        </p:attrNameLst>
                                      </p:cBhvr>
                                      <p:rCtr x="24857" y="518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6" grpId="0" animBg="1"/>
      <p:bldP spid="66" grpId="1" animBg="1"/>
      <p:bldP spid="14" grpId="0" animBg="1"/>
      <p:bldP spid="24" grpId="0" animBg="1"/>
      <p:bldP spid="27" grpId="0" animBg="1"/>
      <p:bldP spid="2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D075FBC-9313-8649-8F7F-BC939A17162D}"/>
              </a:ext>
            </a:extLst>
          </p:cNvPr>
          <p:cNvSpPr>
            <a:spLocks noGrp="1"/>
          </p:cNvSpPr>
          <p:nvPr>
            <p:ph type="ftr" sz="quarter" idx="11"/>
          </p:nvPr>
        </p:nvSpPr>
        <p:spPr/>
        <p:txBody>
          <a:body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01B764E5-FD8A-3944-A2D6-FC21EC5D8655}"/>
              </a:ext>
            </a:extLst>
          </p:cNvPr>
          <p:cNvSpPr>
            <a:spLocks noGrp="1"/>
          </p:cNvSpPr>
          <p:nvPr>
            <p:ph type="sldNum" sz="quarter" idx="12"/>
          </p:nvPr>
        </p:nvSpPr>
        <p:spPr/>
        <p:txBody>
          <a:bodyPr/>
          <a:lstStyle/>
          <a:p>
            <a:fld id="{BEF5F9A7-FFD9-4159-A58F-AE73538ED447}" type="slidenum">
              <a:rPr lang="en-US" smtClean="0"/>
              <a:t>19</a:t>
            </a:fld>
            <a:endParaRPr lang="en-US"/>
          </a:p>
        </p:txBody>
      </p:sp>
      <p:pic>
        <p:nvPicPr>
          <p:cNvPr id="1026" name="Picture 2" descr="How to Use Circular References in Excel | AccountingWEB">
            <a:extLst>
              <a:ext uri="{FF2B5EF4-FFF2-40B4-BE49-F238E27FC236}">
                <a16:creationId xmlns:a16="http://schemas.microsoft.com/office/drawing/2014/main" id="{42058C60-9643-EE44-A9C4-367E6CCC0C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84" t="20942" r="14138" b="19242"/>
          <a:stretch/>
        </p:blipFill>
        <p:spPr bwMode="auto">
          <a:xfrm>
            <a:off x="589422" y="1550496"/>
            <a:ext cx="5960730" cy="37570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0F0BD8-4117-8A43-B5B2-F7497F9CF03D}"/>
              </a:ext>
            </a:extLst>
          </p:cNvPr>
          <p:cNvSpPr txBox="1"/>
          <p:nvPr/>
        </p:nvSpPr>
        <p:spPr>
          <a:xfrm>
            <a:off x="1715610" y="1773985"/>
            <a:ext cx="4030847"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Region partitioning</a:t>
            </a:r>
          </a:p>
        </p:txBody>
      </p:sp>
      <p:sp>
        <p:nvSpPr>
          <p:cNvPr id="10" name="TextBox 9">
            <a:extLst>
              <a:ext uri="{FF2B5EF4-FFF2-40B4-BE49-F238E27FC236}">
                <a16:creationId xmlns:a16="http://schemas.microsoft.com/office/drawing/2014/main" id="{F7E95C8C-E450-354F-881A-CD0CC2FF6ABD}"/>
              </a:ext>
            </a:extLst>
          </p:cNvPr>
          <p:cNvSpPr txBox="1"/>
          <p:nvPr/>
        </p:nvSpPr>
        <p:spPr>
          <a:xfrm>
            <a:off x="1384052" y="3753108"/>
            <a:ext cx="4493410" cy="1200329"/>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Register preservation</a:t>
            </a:r>
          </a:p>
          <a:p>
            <a:r>
              <a:rPr lang="en-US" sz="3600" dirty="0">
                <a:latin typeface="Tahoma" panose="020B0604030504040204" pitchFamily="34" charset="0"/>
                <a:ea typeface="Tahoma" panose="020B0604030504040204" pitchFamily="34" charset="0"/>
                <a:cs typeface="Tahoma" panose="020B0604030504040204" pitchFamily="34" charset="0"/>
              </a:rPr>
              <a:t>(register renaming)</a:t>
            </a:r>
          </a:p>
        </p:txBody>
      </p:sp>
      <p:sp>
        <p:nvSpPr>
          <p:cNvPr id="11" name="标题 1">
            <a:extLst>
              <a:ext uri="{FF2B5EF4-FFF2-40B4-BE49-F238E27FC236}">
                <a16:creationId xmlns:a16="http://schemas.microsoft.com/office/drawing/2014/main" id="{4A98D20B-F19B-AF46-BB24-762655070BAA}"/>
              </a:ext>
            </a:extLst>
          </p:cNvPr>
          <p:cNvSpPr txBox="1">
            <a:spLocks/>
          </p:cNvSpPr>
          <p:nvPr/>
        </p:nvSpPr>
        <p:spPr>
          <a:xfrm>
            <a:off x="0" y="0"/>
            <a:ext cx="8630099" cy="1254340"/>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Challenge to Generate Store-Integrity Regions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2" name="Picture 2" descr="Document Icon Graphic by adeel.anjum00 · Creative Fabrica">
            <a:extLst>
              <a:ext uri="{FF2B5EF4-FFF2-40B4-BE49-F238E27FC236}">
                <a16:creationId xmlns:a16="http://schemas.microsoft.com/office/drawing/2014/main" id="{1815C16B-5985-E44A-8CBF-A3F2019664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959" t="12108" r="31270" b="11484"/>
          <a:stretch/>
        </p:blipFill>
        <p:spPr bwMode="auto">
          <a:xfrm>
            <a:off x="8362120" y="1357112"/>
            <a:ext cx="993913" cy="13379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46EF44C-892D-A649-BA13-E5F485B9DC1F}"/>
              </a:ext>
            </a:extLst>
          </p:cNvPr>
          <p:cNvSpPr/>
          <p:nvPr/>
        </p:nvSpPr>
        <p:spPr>
          <a:xfrm>
            <a:off x="7603692" y="3071646"/>
            <a:ext cx="2510767" cy="99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err="1">
                <a:latin typeface="Tahoma" panose="020B0604030504040204" pitchFamily="34" charset="0"/>
                <a:ea typeface="Tahoma" panose="020B0604030504040204" pitchFamily="34" charset="0"/>
                <a:cs typeface="Tahoma" panose="020B0604030504040204" pitchFamily="34" charset="0"/>
              </a:rPr>
              <a:t>ReplayCache</a:t>
            </a:r>
            <a:r>
              <a:rPr lang="en-US" sz="2800" dirty="0">
                <a:latin typeface="Tahoma" panose="020B0604030504040204" pitchFamily="34" charset="0"/>
                <a:ea typeface="Tahoma" panose="020B0604030504040204" pitchFamily="34" charset="0"/>
                <a:cs typeface="Tahoma" panose="020B0604030504040204" pitchFamily="34" charset="0"/>
              </a:rPr>
              <a:t> Compiler</a:t>
            </a:r>
          </a:p>
        </p:txBody>
      </p:sp>
      <p:pic>
        <p:nvPicPr>
          <p:cNvPr id="13" name="Picture 2" descr="Document Icon Graphic by adeel.anjum00 · Creative Fabrica">
            <a:extLst>
              <a:ext uri="{FF2B5EF4-FFF2-40B4-BE49-F238E27FC236}">
                <a16:creationId xmlns:a16="http://schemas.microsoft.com/office/drawing/2014/main" id="{76173B60-D598-704E-9B7C-1CC8E8F0F3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959" t="12108" r="31270" b="11484"/>
          <a:stretch/>
        </p:blipFill>
        <p:spPr bwMode="auto">
          <a:xfrm>
            <a:off x="8362120" y="4578250"/>
            <a:ext cx="993913" cy="133797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93B1A5C5-10AD-C347-B2CB-AFA3BE6EC300}"/>
              </a:ext>
            </a:extLst>
          </p:cNvPr>
          <p:cNvCxnSpPr>
            <a:cxnSpLocks/>
          </p:cNvCxnSpPr>
          <p:nvPr/>
        </p:nvCxnSpPr>
        <p:spPr>
          <a:xfrm>
            <a:off x="8216346" y="4953437"/>
            <a:ext cx="1285461"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A82AB6-A2F5-194C-BE28-53B3104888A8}"/>
              </a:ext>
            </a:extLst>
          </p:cNvPr>
          <p:cNvCxnSpPr>
            <a:cxnSpLocks/>
          </p:cNvCxnSpPr>
          <p:nvPr/>
        </p:nvCxnSpPr>
        <p:spPr>
          <a:xfrm>
            <a:off x="8216346" y="5347259"/>
            <a:ext cx="1285461"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A2905C-8149-914A-A3F8-C4F35387E968}"/>
              </a:ext>
            </a:extLst>
          </p:cNvPr>
          <p:cNvCxnSpPr>
            <a:cxnSpLocks/>
          </p:cNvCxnSpPr>
          <p:nvPr/>
        </p:nvCxnSpPr>
        <p:spPr>
          <a:xfrm>
            <a:off x="8229600" y="5728689"/>
            <a:ext cx="1272207"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0" name="Down Arrow 19">
            <a:extLst>
              <a:ext uri="{FF2B5EF4-FFF2-40B4-BE49-F238E27FC236}">
                <a16:creationId xmlns:a16="http://schemas.microsoft.com/office/drawing/2014/main" id="{7681B48C-ECFB-DB40-A2D6-54F8D756ACF6}"/>
              </a:ext>
            </a:extLst>
          </p:cNvPr>
          <p:cNvSpPr/>
          <p:nvPr/>
        </p:nvSpPr>
        <p:spPr>
          <a:xfrm>
            <a:off x="8726555" y="2676965"/>
            <a:ext cx="278296" cy="40867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3" name="Down Arrow 22">
            <a:extLst>
              <a:ext uri="{FF2B5EF4-FFF2-40B4-BE49-F238E27FC236}">
                <a16:creationId xmlns:a16="http://schemas.microsoft.com/office/drawing/2014/main" id="{2C8BA897-EF3A-5C40-B88F-42D53F43DAE5}"/>
              </a:ext>
            </a:extLst>
          </p:cNvPr>
          <p:cNvSpPr/>
          <p:nvPr/>
        </p:nvSpPr>
        <p:spPr>
          <a:xfrm>
            <a:off x="8726555" y="4056592"/>
            <a:ext cx="278296" cy="51627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1" name="TextBox 20">
            <a:extLst>
              <a:ext uri="{FF2B5EF4-FFF2-40B4-BE49-F238E27FC236}">
                <a16:creationId xmlns:a16="http://schemas.microsoft.com/office/drawing/2014/main" id="{3163B9DE-9F3E-1E41-B14E-12A42F8124F7}"/>
              </a:ext>
            </a:extLst>
          </p:cNvPr>
          <p:cNvSpPr txBox="1"/>
          <p:nvPr/>
        </p:nvSpPr>
        <p:spPr>
          <a:xfrm>
            <a:off x="9442432" y="1521042"/>
            <a:ext cx="1520096" cy="954107"/>
          </a:xfrm>
          <a:prstGeom prst="rect">
            <a:avLst/>
          </a:prstGeom>
          <a:noFill/>
        </p:spPr>
        <p:txBody>
          <a:bodyPr wrap="non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Original</a:t>
            </a:r>
          </a:p>
          <a:p>
            <a:pPr algn="ctr"/>
            <a:r>
              <a:rPr lang="en-US" sz="2800" dirty="0">
                <a:latin typeface="Tahoma" panose="020B0604030504040204" pitchFamily="34" charset="0"/>
                <a:ea typeface="Tahoma" panose="020B0604030504040204" pitchFamily="34" charset="0"/>
                <a:cs typeface="Tahoma" panose="020B0604030504040204" pitchFamily="34" charset="0"/>
              </a:rPr>
              <a:t>program</a:t>
            </a:r>
          </a:p>
        </p:txBody>
      </p:sp>
      <p:sp>
        <p:nvSpPr>
          <p:cNvPr id="25" name="TextBox 24">
            <a:extLst>
              <a:ext uri="{FF2B5EF4-FFF2-40B4-BE49-F238E27FC236}">
                <a16:creationId xmlns:a16="http://schemas.microsoft.com/office/drawing/2014/main" id="{EA4C4635-FB97-A542-8CFF-89C31D7D396E}"/>
              </a:ext>
            </a:extLst>
          </p:cNvPr>
          <p:cNvSpPr txBox="1"/>
          <p:nvPr/>
        </p:nvSpPr>
        <p:spPr>
          <a:xfrm>
            <a:off x="9480757" y="4546364"/>
            <a:ext cx="1890967" cy="1384995"/>
          </a:xfrm>
          <a:prstGeom prst="rect">
            <a:avLst/>
          </a:prstGeom>
          <a:noFill/>
        </p:spPr>
        <p:txBody>
          <a:bodyPr wrap="non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Region</a:t>
            </a:r>
          </a:p>
          <a:p>
            <a:pPr algn="ctr"/>
            <a:r>
              <a:rPr lang="en-US" sz="2800" dirty="0">
                <a:latin typeface="Tahoma" panose="020B0604030504040204" pitchFamily="34" charset="0"/>
                <a:ea typeface="Tahoma" panose="020B0604030504040204" pitchFamily="34" charset="0"/>
                <a:cs typeface="Tahoma" panose="020B0604030504040204" pitchFamily="34" charset="0"/>
              </a:rPr>
              <a:t>partitioned</a:t>
            </a:r>
          </a:p>
          <a:p>
            <a:pPr algn="ctr"/>
            <a:r>
              <a:rPr lang="en-US" sz="2800" dirty="0">
                <a:latin typeface="Tahoma" panose="020B0604030504040204" pitchFamily="34" charset="0"/>
                <a:ea typeface="Tahoma" panose="020B0604030504040204" pitchFamily="34" charset="0"/>
                <a:cs typeface="Tahoma" panose="020B0604030504040204" pitchFamily="34" charset="0"/>
              </a:rPr>
              <a:t>program</a:t>
            </a:r>
          </a:p>
        </p:txBody>
      </p:sp>
    </p:spTree>
    <p:extLst>
      <p:ext uri="{BB962C8B-B14F-4D97-AF65-F5344CB8AC3E}">
        <p14:creationId xmlns:p14="http://schemas.microsoft.com/office/powerpoint/2010/main" val="168769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79554-4E9F-C147-A954-3F1F1FF57DB0}"/>
              </a:ext>
            </a:extLst>
          </p:cNvPr>
          <p:cNvSpPr>
            <a:spLocks noGrp="1"/>
          </p:cNvSpPr>
          <p:nvPr>
            <p:ph idx="1"/>
          </p:nvPr>
        </p:nvSpPr>
        <p:spPr>
          <a:xfrm>
            <a:off x="5867400" y="1493838"/>
            <a:ext cx="4802992" cy="1020763"/>
          </a:xfrm>
        </p:spPr>
        <p:txBody>
          <a:bodyPr/>
          <a:lstStyle/>
          <a:p>
            <a:r>
              <a:rPr lang="en-US" dirty="0"/>
              <a:t>Batteries are bulky</a:t>
            </a:r>
          </a:p>
          <a:p>
            <a:r>
              <a:rPr lang="en-US" dirty="0"/>
              <a:t>They must be replaced</a:t>
            </a:r>
          </a:p>
          <a:p>
            <a:endParaRPr lang="en-US" dirty="0"/>
          </a:p>
          <a:p>
            <a:endParaRPr lang="en-US" dirty="0"/>
          </a:p>
        </p:txBody>
      </p:sp>
      <p:pic>
        <p:nvPicPr>
          <p:cNvPr id="4" name="Picture 3">
            <a:extLst>
              <a:ext uri="{FF2B5EF4-FFF2-40B4-BE49-F238E27FC236}">
                <a16:creationId xmlns:a16="http://schemas.microsoft.com/office/drawing/2014/main" id="{84F55CE2-EAB3-194D-B1E1-9541940A3698}"/>
              </a:ext>
            </a:extLst>
          </p:cNvPr>
          <p:cNvPicPr>
            <a:picLocks noChangeAspect="1"/>
          </p:cNvPicPr>
          <p:nvPr/>
        </p:nvPicPr>
        <p:blipFill>
          <a:blip r:embed="rId3"/>
          <a:stretch>
            <a:fillRect/>
          </a:stretch>
        </p:blipFill>
        <p:spPr>
          <a:xfrm>
            <a:off x="6111840" y="2873188"/>
            <a:ext cx="4329952" cy="3299012"/>
          </a:xfrm>
          <a:prstGeom prst="rect">
            <a:avLst/>
          </a:prstGeom>
          <a:ln w="38100">
            <a:solidFill>
              <a:schemeClr val="tx1"/>
            </a:solidFill>
          </a:ln>
        </p:spPr>
      </p:pic>
      <p:pic>
        <p:nvPicPr>
          <p:cNvPr id="1026" name="Picture 2" descr="Head Gear – The Evolution of the Helmet Cam - Video &amp; Filmmaker  magazineVideo &amp; Filmmaker magazine">
            <a:extLst>
              <a:ext uri="{FF2B5EF4-FFF2-40B4-BE49-F238E27FC236}">
                <a16:creationId xmlns:a16="http://schemas.microsoft.com/office/drawing/2014/main" id="{76D55CCD-0434-8943-A1B4-1EEA43FDA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642414"/>
            <a:ext cx="3924300" cy="4605986"/>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A5238B9F-7D65-994A-9443-DD448954E530}"/>
              </a:ext>
            </a:extLst>
          </p:cNvPr>
          <p:cNvSpPr txBox="1">
            <a:spLocks/>
          </p:cNvSpPr>
          <p:nvPr/>
        </p:nvSpPr>
        <p:spPr>
          <a:xfrm>
            <a:off x="0" y="0"/>
            <a:ext cx="6785034" cy="684647"/>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Battery is Not the Way to Go!</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F6367858-55DD-5E4D-A4A6-49AE9A10C6DA}"/>
              </a:ext>
            </a:extLst>
          </p:cNvPr>
          <p:cNvSpPr>
            <a:spLocks noGrp="1"/>
          </p:cNvSpPr>
          <p:nvPr>
            <p:ph type="ftr" sz="quarter" idx="11"/>
          </p:nvPr>
        </p:nvSpPr>
        <p:spPr/>
        <p:txBody>
          <a:bodyPr/>
          <a:lstStyle/>
          <a:p>
            <a:r>
              <a:rPr lang="en-US"/>
              <a:t>54th IEEE/ACM International Symposium on Microarchitecture</a:t>
            </a:r>
          </a:p>
        </p:txBody>
      </p:sp>
      <p:sp>
        <p:nvSpPr>
          <p:cNvPr id="5" name="Slide Number Placeholder 4">
            <a:extLst>
              <a:ext uri="{FF2B5EF4-FFF2-40B4-BE49-F238E27FC236}">
                <a16:creationId xmlns:a16="http://schemas.microsoft.com/office/drawing/2014/main" id="{6EB787E8-C8D0-B14D-BB68-8514A00372C3}"/>
              </a:ext>
            </a:extLst>
          </p:cNvPr>
          <p:cNvSpPr>
            <a:spLocks noGrp="1"/>
          </p:cNvSpPr>
          <p:nvPr>
            <p:ph type="sldNum" sz="quarter" idx="12"/>
          </p:nvPr>
        </p:nvSpPr>
        <p:spPr/>
        <p:txBody>
          <a:bodyPr/>
          <a:lstStyle/>
          <a:p>
            <a:fld id="{BEF5F9A7-FFD9-4159-A58F-AE73538ED447}" type="slidenum">
              <a:rPr lang="en-US" smtClean="0"/>
              <a:t>2</a:t>
            </a:fld>
            <a:endParaRPr lang="en-US"/>
          </a:p>
        </p:txBody>
      </p:sp>
    </p:spTree>
    <p:extLst>
      <p:ext uri="{BB962C8B-B14F-4D97-AF65-F5344CB8AC3E}">
        <p14:creationId xmlns:p14="http://schemas.microsoft.com/office/powerpoint/2010/main" val="86847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9DF68D7-6785-C94D-B479-11428A186C53}"/>
              </a:ext>
            </a:extLst>
          </p:cNvPr>
          <p:cNvSpPr>
            <a:spLocks noGrp="1"/>
          </p:cNvSpPr>
          <p:nvPr>
            <p:ph type="ftr" sz="quarter" idx="11"/>
          </p:nvPr>
        </p:nvSpPr>
        <p:spPr/>
        <p:txBody>
          <a:bodyPr/>
          <a:lstStyle/>
          <a:p>
            <a:r>
              <a:rPr lang="en-US" dirty="0"/>
              <a:t>54th IEEE/ACM International Symposium on Microarchitecture</a:t>
            </a:r>
          </a:p>
        </p:txBody>
      </p:sp>
      <p:sp>
        <p:nvSpPr>
          <p:cNvPr id="6" name="Slide Number Placeholder 5">
            <a:extLst>
              <a:ext uri="{FF2B5EF4-FFF2-40B4-BE49-F238E27FC236}">
                <a16:creationId xmlns:a16="http://schemas.microsoft.com/office/drawing/2014/main" id="{78A2A2C3-AEDE-2A46-8101-F2C344F2B210}"/>
              </a:ext>
            </a:extLst>
          </p:cNvPr>
          <p:cNvSpPr>
            <a:spLocks noGrp="1"/>
          </p:cNvSpPr>
          <p:nvPr>
            <p:ph type="sldNum" sz="quarter" idx="12"/>
          </p:nvPr>
        </p:nvSpPr>
        <p:spPr/>
        <p:txBody>
          <a:bodyPr/>
          <a:lstStyle/>
          <a:p>
            <a:fld id="{BEF5F9A7-FFD9-4159-A58F-AE73538ED447}" type="slidenum">
              <a:rPr lang="en-US" smtClean="0"/>
              <a:t>20</a:t>
            </a:fld>
            <a:endParaRPr lang="en-US"/>
          </a:p>
        </p:txBody>
      </p:sp>
      <p:sp>
        <p:nvSpPr>
          <p:cNvPr id="7" name="Rectangle 6">
            <a:extLst>
              <a:ext uri="{FF2B5EF4-FFF2-40B4-BE49-F238E27FC236}">
                <a16:creationId xmlns:a16="http://schemas.microsoft.com/office/drawing/2014/main" id="{3B369C18-CAF4-0B47-8E5A-B2931AF3D0DB}"/>
              </a:ext>
            </a:extLst>
          </p:cNvPr>
          <p:cNvSpPr/>
          <p:nvPr/>
        </p:nvSpPr>
        <p:spPr>
          <a:xfrm>
            <a:off x="-1" y="0"/>
            <a:ext cx="9255513" cy="1323439"/>
          </a:xfrm>
          <a:prstGeom prst="rect">
            <a:avLst/>
          </a:prstGeom>
        </p:spPr>
        <p:txBody>
          <a:bodyPr wrap="square">
            <a:sp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No Store Integrity with Existing Register</a:t>
            </a:r>
          </a:p>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Allocation</a:t>
            </a:r>
          </a:p>
        </p:txBody>
      </p:sp>
      <p:sp>
        <p:nvSpPr>
          <p:cNvPr id="30" name="Rectangle 29">
            <a:extLst>
              <a:ext uri="{FF2B5EF4-FFF2-40B4-BE49-F238E27FC236}">
                <a16:creationId xmlns:a16="http://schemas.microsoft.com/office/drawing/2014/main" id="{B0ED5539-9A39-5B41-B686-BADA53A90096}"/>
              </a:ext>
            </a:extLst>
          </p:cNvPr>
          <p:cNvSpPr/>
          <p:nvPr/>
        </p:nvSpPr>
        <p:spPr>
          <a:xfrm>
            <a:off x="3087094" y="2442163"/>
            <a:ext cx="448020" cy="1553366"/>
          </a:xfrm>
          <a:prstGeom prst="rect">
            <a:avLst/>
          </a:prstGeom>
          <a:solidFill>
            <a:srgbClr val="FFC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2F2749D2-DED7-CC48-8715-B47A22655D9D}"/>
              </a:ext>
            </a:extLst>
          </p:cNvPr>
          <p:cNvSpPr/>
          <p:nvPr/>
        </p:nvSpPr>
        <p:spPr>
          <a:xfrm>
            <a:off x="3864024" y="3056859"/>
            <a:ext cx="448020" cy="523220"/>
          </a:xfrm>
          <a:prstGeom prst="rect">
            <a:avLst/>
          </a:prstGeom>
          <a:solidFill>
            <a:schemeClr val="accent2"/>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4" name="Rectangle 33">
            <a:extLst>
              <a:ext uri="{FF2B5EF4-FFF2-40B4-BE49-F238E27FC236}">
                <a16:creationId xmlns:a16="http://schemas.microsoft.com/office/drawing/2014/main" id="{8A6D01B2-49C1-0B45-9C8F-860D1F883229}"/>
              </a:ext>
            </a:extLst>
          </p:cNvPr>
          <p:cNvSpPr/>
          <p:nvPr/>
        </p:nvSpPr>
        <p:spPr>
          <a:xfrm>
            <a:off x="3087094" y="4818972"/>
            <a:ext cx="448020" cy="1162724"/>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a:extLst>
              <a:ext uri="{FF2B5EF4-FFF2-40B4-BE49-F238E27FC236}">
                <a16:creationId xmlns:a16="http://schemas.microsoft.com/office/drawing/2014/main" id="{8248DF67-EEDE-6C46-9696-9A1600039DA4}"/>
              </a:ext>
            </a:extLst>
          </p:cNvPr>
          <p:cNvSpPr/>
          <p:nvPr/>
        </p:nvSpPr>
        <p:spPr>
          <a:xfrm>
            <a:off x="4610063" y="5981696"/>
            <a:ext cx="448902" cy="207902"/>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EBA4F95A-7A1E-7342-BC7A-AE7108E722A1}"/>
              </a:ext>
            </a:extLst>
          </p:cNvPr>
          <p:cNvSpPr txBox="1"/>
          <p:nvPr/>
        </p:nvSpPr>
        <p:spPr>
          <a:xfrm>
            <a:off x="3158243" y="1919365"/>
            <a:ext cx="362600"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x</a:t>
            </a:r>
          </a:p>
        </p:txBody>
      </p:sp>
      <p:sp>
        <p:nvSpPr>
          <p:cNvPr id="52" name="TextBox 51">
            <a:extLst>
              <a:ext uri="{FF2B5EF4-FFF2-40B4-BE49-F238E27FC236}">
                <a16:creationId xmlns:a16="http://schemas.microsoft.com/office/drawing/2014/main" id="{43CA5032-1040-C248-AC4A-362116EAD8FC}"/>
              </a:ext>
            </a:extLst>
          </p:cNvPr>
          <p:cNvSpPr txBox="1"/>
          <p:nvPr/>
        </p:nvSpPr>
        <p:spPr>
          <a:xfrm>
            <a:off x="3927964" y="2507692"/>
            <a:ext cx="364202"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y</a:t>
            </a:r>
          </a:p>
        </p:txBody>
      </p:sp>
      <p:sp>
        <p:nvSpPr>
          <p:cNvPr id="54" name="TextBox 53">
            <a:extLst>
              <a:ext uri="{FF2B5EF4-FFF2-40B4-BE49-F238E27FC236}">
                <a16:creationId xmlns:a16="http://schemas.microsoft.com/office/drawing/2014/main" id="{D307074A-C838-8248-AB04-168F9AB5B136}"/>
              </a:ext>
            </a:extLst>
          </p:cNvPr>
          <p:cNvSpPr txBox="1"/>
          <p:nvPr/>
        </p:nvSpPr>
        <p:spPr>
          <a:xfrm>
            <a:off x="3118251" y="4295752"/>
            <a:ext cx="344966"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z</a:t>
            </a:r>
          </a:p>
        </p:txBody>
      </p:sp>
      <p:sp>
        <p:nvSpPr>
          <p:cNvPr id="55" name="TextBox 54">
            <a:extLst>
              <a:ext uri="{FF2B5EF4-FFF2-40B4-BE49-F238E27FC236}">
                <a16:creationId xmlns:a16="http://schemas.microsoft.com/office/drawing/2014/main" id="{9ADF423C-9953-3C42-8BAB-EE0CD851FD7E}"/>
              </a:ext>
            </a:extLst>
          </p:cNvPr>
          <p:cNvSpPr txBox="1"/>
          <p:nvPr/>
        </p:nvSpPr>
        <p:spPr>
          <a:xfrm>
            <a:off x="4649821" y="5429173"/>
            <a:ext cx="38343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q</a:t>
            </a:r>
          </a:p>
        </p:txBody>
      </p:sp>
      <p:sp>
        <p:nvSpPr>
          <p:cNvPr id="61" name="Rounded Rectangle 60">
            <a:extLst>
              <a:ext uri="{FF2B5EF4-FFF2-40B4-BE49-F238E27FC236}">
                <a16:creationId xmlns:a16="http://schemas.microsoft.com/office/drawing/2014/main" id="{857E0A35-3018-C843-88EC-1E9A5C0AFC64}"/>
              </a:ext>
            </a:extLst>
          </p:cNvPr>
          <p:cNvSpPr/>
          <p:nvPr/>
        </p:nvSpPr>
        <p:spPr>
          <a:xfrm>
            <a:off x="532377" y="1901359"/>
            <a:ext cx="2350668" cy="4353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call, …</a:t>
            </a:r>
          </a:p>
          <a:p>
            <a:pPr algn="ct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x</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y</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y</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x</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z</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p</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q</a:t>
            </a:r>
            <a:r>
              <a:rPr lang="en-US" sz="2800" dirty="0">
                <a:latin typeface="Tahoma" panose="020B0604030504040204" pitchFamily="34" charset="0"/>
                <a:ea typeface="Tahoma" panose="020B0604030504040204" pitchFamily="34" charset="0"/>
                <a:cs typeface="Tahoma" panose="020B0604030504040204" pitchFamily="34" charset="0"/>
              </a:rPr>
              <a:t> = </a:t>
            </a: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z</a:t>
            </a:r>
            <a:r>
              <a:rPr lang="en-US" sz="2800" dirty="0">
                <a:latin typeface="Tahoma" panose="020B0604030504040204" pitchFamily="34" charset="0"/>
                <a:ea typeface="Tahoma" panose="020B0604030504040204" pitchFamily="34" charset="0"/>
                <a:cs typeface="Tahoma" panose="020B0604030504040204" pitchFamily="34" charset="0"/>
              </a:rPr>
              <a:t>&lt;&lt;2</a:t>
            </a:r>
          </a:p>
        </p:txBody>
      </p:sp>
      <p:cxnSp>
        <p:nvCxnSpPr>
          <p:cNvPr id="62" name="Straight Connector 61">
            <a:extLst>
              <a:ext uri="{FF2B5EF4-FFF2-40B4-BE49-F238E27FC236}">
                <a16:creationId xmlns:a16="http://schemas.microsoft.com/office/drawing/2014/main" id="{DDB6AA36-CE38-5A4F-813D-C4021DE617C6}"/>
              </a:ext>
            </a:extLst>
          </p:cNvPr>
          <p:cNvCxnSpPr>
            <a:cxnSpLocks/>
          </p:cNvCxnSpPr>
          <p:nvPr/>
        </p:nvCxnSpPr>
        <p:spPr>
          <a:xfrm>
            <a:off x="516409" y="2448293"/>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AA6AD82-D1C6-DA47-92DC-BA587D1E4ED2}"/>
              </a:ext>
            </a:extLst>
          </p:cNvPr>
          <p:cNvSpPr txBox="1"/>
          <p:nvPr/>
        </p:nvSpPr>
        <p:spPr>
          <a:xfrm>
            <a:off x="7795260" y="1306516"/>
            <a:ext cx="437388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Assume only </a:t>
            </a: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3</a:t>
            </a:r>
            <a:r>
              <a:rPr lang="en-US" sz="2800" dirty="0">
                <a:latin typeface="Tahoma" panose="020B0604030504040204" pitchFamily="34" charset="0"/>
                <a:ea typeface="Tahoma" panose="020B0604030504040204" pitchFamily="34" charset="0"/>
                <a:cs typeface="Tahoma" panose="020B0604030504040204" pitchFamily="34" charset="0"/>
              </a:rPr>
              <a:t> registers</a:t>
            </a:r>
          </a:p>
          <a:p>
            <a:pPr marL="285750" indent="-285750">
              <a:buFont typeface="Arial" panose="020B0604020202020204" pitchFamily="34" charset="0"/>
              <a:buChar char="•"/>
            </a:pP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Disjoint</a:t>
            </a:r>
            <a:r>
              <a:rPr lang="en-US" sz="2800" dirty="0">
                <a:latin typeface="Tahoma" panose="020B0604030504040204" pitchFamily="34" charset="0"/>
                <a:ea typeface="Tahoma" panose="020B0604030504040204" pitchFamily="34" charset="0"/>
                <a:cs typeface="Tahoma" panose="020B0604030504040204" pitchFamily="34" charset="0"/>
              </a:rPr>
              <a:t> live ranges can</a:t>
            </a: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 share</a:t>
            </a:r>
            <a:r>
              <a:rPr lang="en-US" sz="2800" dirty="0">
                <a:latin typeface="Tahoma" panose="020B0604030504040204" pitchFamily="34" charset="0"/>
                <a:ea typeface="Tahoma" panose="020B0604030504040204" pitchFamily="34" charset="0"/>
                <a:cs typeface="Tahoma" panose="020B0604030504040204" pitchFamily="34" charset="0"/>
              </a:rPr>
              <a:t> the same physical register (</a:t>
            </a:r>
            <a:r>
              <a:rPr lang="en-US" sz="2800" dirty="0" err="1">
                <a:latin typeface="Tahoma" panose="020B0604030504040204" pitchFamily="34" charset="0"/>
                <a:ea typeface="Tahoma" panose="020B0604030504040204" pitchFamily="34" charset="0"/>
                <a:cs typeface="Tahoma" panose="020B0604030504040204" pitchFamily="34" charset="0"/>
              </a:rPr>
              <a:t>x,z</a:t>
            </a:r>
            <a:r>
              <a:rPr lang="en-US" sz="2800" dirty="0">
                <a:latin typeface="Tahoma" panose="020B0604030504040204" pitchFamily="34" charset="0"/>
                <a:ea typeface="Tahoma" panose="020B0604030504040204" pitchFamily="34" charset="0"/>
                <a:cs typeface="Tahoma" panose="020B0604030504040204" pitchFamily="34" charset="0"/>
              </a:rPr>
              <a:t>)</a:t>
            </a:r>
          </a:p>
        </p:txBody>
      </p:sp>
      <p:sp>
        <p:nvSpPr>
          <p:cNvPr id="65" name="Rounded Rectangle 64">
            <a:extLst>
              <a:ext uri="{FF2B5EF4-FFF2-40B4-BE49-F238E27FC236}">
                <a16:creationId xmlns:a16="http://schemas.microsoft.com/office/drawing/2014/main" id="{472FBE14-A08B-4C4D-884D-B4FC5475A17D}"/>
              </a:ext>
            </a:extLst>
          </p:cNvPr>
          <p:cNvSpPr/>
          <p:nvPr/>
        </p:nvSpPr>
        <p:spPr>
          <a:xfrm>
            <a:off x="5321590" y="1901360"/>
            <a:ext cx="2350668" cy="43536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call, …</a:t>
            </a:r>
          </a:p>
          <a:p>
            <a:pPr algn="ct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&lt;&lt;2</a:t>
            </a:r>
          </a:p>
        </p:txBody>
      </p:sp>
      <p:cxnSp>
        <p:nvCxnSpPr>
          <p:cNvPr id="66" name="Straight Connector 65">
            <a:extLst>
              <a:ext uri="{FF2B5EF4-FFF2-40B4-BE49-F238E27FC236}">
                <a16:creationId xmlns:a16="http://schemas.microsoft.com/office/drawing/2014/main" id="{71B3D3BA-56C4-5E44-92C4-326D2B08056D}"/>
              </a:ext>
            </a:extLst>
          </p:cNvPr>
          <p:cNvCxnSpPr>
            <a:cxnSpLocks/>
          </p:cNvCxnSpPr>
          <p:nvPr/>
        </p:nvCxnSpPr>
        <p:spPr>
          <a:xfrm>
            <a:off x="5305622" y="2448293"/>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3587502-EC2E-F747-A475-CF3A28ABA39E}"/>
              </a:ext>
            </a:extLst>
          </p:cNvPr>
          <p:cNvSpPr txBox="1"/>
          <p:nvPr/>
        </p:nvSpPr>
        <p:spPr>
          <a:xfrm>
            <a:off x="3040856" y="1478979"/>
            <a:ext cx="1981766" cy="523220"/>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Live ranges</a:t>
            </a:r>
          </a:p>
        </p:txBody>
      </p:sp>
      <p:sp>
        <p:nvSpPr>
          <p:cNvPr id="68" name="TextBox 67">
            <a:extLst>
              <a:ext uri="{FF2B5EF4-FFF2-40B4-BE49-F238E27FC236}">
                <a16:creationId xmlns:a16="http://schemas.microsoft.com/office/drawing/2014/main" id="{05F8C23C-B250-5C4A-915F-08F60EB90B7B}"/>
              </a:ext>
            </a:extLst>
          </p:cNvPr>
          <p:cNvSpPr txBox="1"/>
          <p:nvPr/>
        </p:nvSpPr>
        <p:spPr>
          <a:xfrm>
            <a:off x="8692726" y="3940697"/>
            <a:ext cx="2254839" cy="2246769"/>
          </a:xfrm>
          <a:prstGeom prst="rect">
            <a:avLst/>
          </a:prstGeom>
          <a:noFill/>
          <a:ln>
            <a:solidFill>
              <a:schemeClr val="dk1"/>
            </a:solidFill>
          </a:ln>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x ----&gt; r0</a:t>
            </a:r>
          </a:p>
          <a:p>
            <a:r>
              <a:rPr lang="en-US" sz="2800" dirty="0">
                <a:latin typeface="Tahoma" panose="020B0604030504040204" pitchFamily="34" charset="0"/>
                <a:ea typeface="Tahoma" panose="020B0604030504040204" pitchFamily="34" charset="0"/>
                <a:cs typeface="Tahoma" panose="020B0604030504040204" pitchFamily="34" charset="0"/>
              </a:rPr>
              <a:t>y --</a:t>
            </a:r>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--&gt; r1</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z ----&gt; r0</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p ----&gt; r1</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q ----&gt; r1</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2AAB2AE9-EB0A-934F-81E1-7AA909C50860}"/>
              </a:ext>
            </a:extLst>
          </p:cNvPr>
          <p:cNvSpPr txBox="1"/>
          <p:nvPr/>
        </p:nvSpPr>
        <p:spPr>
          <a:xfrm>
            <a:off x="8249779" y="3342088"/>
            <a:ext cx="3409844"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Register Assignment</a:t>
            </a:r>
          </a:p>
        </p:txBody>
      </p:sp>
      <p:sp>
        <p:nvSpPr>
          <p:cNvPr id="70" name="Oval 69">
            <a:extLst>
              <a:ext uri="{FF2B5EF4-FFF2-40B4-BE49-F238E27FC236}">
                <a16:creationId xmlns:a16="http://schemas.microsoft.com/office/drawing/2014/main" id="{9DB71F6C-CAE0-D14B-979C-1D512716B3DB}"/>
              </a:ext>
            </a:extLst>
          </p:cNvPr>
          <p:cNvSpPr/>
          <p:nvPr/>
        </p:nvSpPr>
        <p:spPr>
          <a:xfrm>
            <a:off x="5835440" y="4409708"/>
            <a:ext cx="547624" cy="555640"/>
          </a:xfrm>
          <a:prstGeom prst="ellipse">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8A701FE-B7C7-1D45-93C9-8C2A39E3F8BD}"/>
              </a:ext>
            </a:extLst>
          </p:cNvPr>
          <p:cNvSpPr/>
          <p:nvPr/>
        </p:nvSpPr>
        <p:spPr>
          <a:xfrm>
            <a:off x="6262867" y="3632310"/>
            <a:ext cx="547625" cy="511097"/>
          </a:xfrm>
          <a:prstGeom prst="ellipse">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C49381F4-DC0F-BF49-B9C1-FDADF898B0B7}"/>
              </a:ext>
            </a:extLst>
          </p:cNvPr>
          <p:cNvCxnSpPr>
            <a:cxnSpLocks/>
            <a:stCxn id="71" idx="4"/>
            <a:endCxn id="70" idx="7"/>
          </p:cNvCxnSpPr>
          <p:nvPr/>
        </p:nvCxnSpPr>
        <p:spPr>
          <a:xfrm flipH="1">
            <a:off x="6302866" y="4143407"/>
            <a:ext cx="233814" cy="347673"/>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26B8C4-0099-D047-9889-0217F3CCFD1D}"/>
              </a:ext>
            </a:extLst>
          </p:cNvPr>
          <p:cNvSpPr txBox="1"/>
          <p:nvPr/>
        </p:nvSpPr>
        <p:spPr>
          <a:xfrm>
            <a:off x="1062103" y="1417863"/>
            <a:ext cx="126656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Pre-RA</a:t>
            </a:r>
          </a:p>
        </p:txBody>
      </p:sp>
      <p:sp>
        <p:nvSpPr>
          <p:cNvPr id="73" name="TextBox 72">
            <a:extLst>
              <a:ext uri="{FF2B5EF4-FFF2-40B4-BE49-F238E27FC236}">
                <a16:creationId xmlns:a16="http://schemas.microsoft.com/office/drawing/2014/main" id="{E3A37CD4-C19C-2146-B98A-7BF76FC22B34}"/>
              </a:ext>
            </a:extLst>
          </p:cNvPr>
          <p:cNvSpPr txBox="1"/>
          <p:nvPr/>
        </p:nvSpPr>
        <p:spPr>
          <a:xfrm>
            <a:off x="5822188" y="1411613"/>
            <a:ext cx="141025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Post-RA</a:t>
            </a:r>
          </a:p>
        </p:txBody>
      </p:sp>
      <p:sp>
        <p:nvSpPr>
          <p:cNvPr id="26" name="Rectangle 25">
            <a:extLst>
              <a:ext uri="{FF2B5EF4-FFF2-40B4-BE49-F238E27FC236}">
                <a16:creationId xmlns:a16="http://schemas.microsoft.com/office/drawing/2014/main" id="{2AA4A4FB-181D-7E4E-A94E-C87E21691659}"/>
              </a:ext>
            </a:extLst>
          </p:cNvPr>
          <p:cNvSpPr/>
          <p:nvPr/>
        </p:nvSpPr>
        <p:spPr>
          <a:xfrm>
            <a:off x="3844146" y="5182430"/>
            <a:ext cx="448020" cy="799266"/>
          </a:xfrm>
          <a:prstGeom prst="rect">
            <a:avLst/>
          </a:prstGeom>
          <a:solidFill>
            <a:srgbClr val="FF0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39DFD07D-25D4-524F-BC2F-994B7F33E209}"/>
              </a:ext>
            </a:extLst>
          </p:cNvPr>
          <p:cNvSpPr txBox="1"/>
          <p:nvPr/>
        </p:nvSpPr>
        <p:spPr>
          <a:xfrm>
            <a:off x="3893045" y="4599948"/>
            <a:ext cx="38343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a:t>
            </a:r>
          </a:p>
        </p:txBody>
      </p:sp>
    </p:spTree>
    <p:extLst>
      <p:ext uri="{BB962C8B-B14F-4D97-AF65-F5344CB8AC3E}">
        <p14:creationId xmlns:p14="http://schemas.microsoft.com/office/powerpoint/2010/main" val="376571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blinds(horizontal)">
                                      <p:cBhvr>
                                        <p:cTn id="19" dur="500"/>
                                        <p:tgtEl>
                                          <p:spTgt spid="6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linds(horizontal)">
                                      <p:cBhvr>
                                        <p:cTn id="28" dur="500"/>
                                        <p:tgtEl>
                                          <p:spTgt spid="5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linds(horizontal)">
                                      <p:cBhvr>
                                        <p:cTn id="34" dur="500"/>
                                        <p:tgtEl>
                                          <p:spTgt spid="5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linds(horizontal)">
                                      <p:cBhvr>
                                        <p:cTn id="37" dur="500"/>
                                        <p:tgtEl>
                                          <p:spTgt spid="3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blinds(horizontal)">
                                      <p:cBhvr>
                                        <p:cTn id="48" dur="500"/>
                                        <p:tgtEl>
                                          <p:spTgt spid="65"/>
                                        </p:tgtEl>
                                      </p:cBhvr>
                                    </p:animEffect>
                                  </p:childTnLst>
                                </p:cTn>
                              </p:par>
                              <p:par>
                                <p:cTn id="49" presetID="3" presetClass="entr" presetSubtype="1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blinds(horizontal)">
                                      <p:cBhvr>
                                        <p:cTn id="51" dur="500"/>
                                        <p:tgtEl>
                                          <p:spTgt spid="6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blinds(horizontal)">
                                      <p:cBhvr>
                                        <p:cTn id="54" dur="500"/>
                                        <p:tgtEl>
                                          <p:spTgt spid="6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blinds(horizontal)">
                                      <p:cBhvr>
                                        <p:cTn id="57" dur="500"/>
                                        <p:tgtEl>
                                          <p:spTgt spid="6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blinds(horizontal)">
                                      <p:cBhvr>
                                        <p:cTn id="60" dur="500"/>
                                        <p:tgtEl>
                                          <p:spTgt spid="7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blinds(horizontal)">
                                      <p:cBhvr>
                                        <p:cTn id="65" dur="500"/>
                                        <p:tgtEl>
                                          <p:spTgt spid="71"/>
                                        </p:tgtEl>
                                      </p:cBhvr>
                                    </p:animEffect>
                                  </p:childTnLst>
                                </p:cTn>
                              </p:par>
                              <p:par>
                                <p:cTn id="66" presetID="3" presetClass="entr" presetSubtype="1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blinds(horizontal)">
                                      <p:cBhvr>
                                        <p:cTn id="68" dur="500"/>
                                        <p:tgtEl>
                                          <p:spTgt spid="7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blinds(horizontal)">
                                      <p:cBhvr>
                                        <p:cTn id="7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4" grpId="0" animBg="1"/>
      <p:bldP spid="39" grpId="0" animBg="1"/>
      <p:bldP spid="40" grpId="0"/>
      <p:bldP spid="52" grpId="0"/>
      <p:bldP spid="54" grpId="0"/>
      <p:bldP spid="55" grpId="0"/>
      <p:bldP spid="65" grpId="0" animBg="1"/>
      <p:bldP spid="67" grpId="0"/>
      <p:bldP spid="68" grpId="0" animBg="1"/>
      <p:bldP spid="69" grpId="0"/>
      <p:bldP spid="70" grpId="0" animBg="1"/>
      <p:bldP spid="71" grpId="0" animBg="1"/>
      <p:bldP spid="73" grpId="0"/>
      <p:bldP spid="26"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9DF68D7-6785-C94D-B479-11428A186C53}"/>
              </a:ext>
            </a:extLst>
          </p:cNvPr>
          <p:cNvSpPr>
            <a:spLocks noGrp="1"/>
          </p:cNvSpPr>
          <p:nvPr>
            <p:ph type="ftr" sz="quarter" idx="11"/>
          </p:nvPr>
        </p:nvSpPr>
        <p:spPr/>
        <p:txBody>
          <a:bodyPr/>
          <a:lstStyle/>
          <a:p>
            <a:r>
              <a:rPr lang="en-US" dirty="0"/>
              <a:t>54th IEEE/ACM International Symposium on Microarchitecture</a:t>
            </a:r>
          </a:p>
        </p:txBody>
      </p:sp>
      <p:sp>
        <p:nvSpPr>
          <p:cNvPr id="6" name="Slide Number Placeholder 5">
            <a:extLst>
              <a:ext uri="{FF2B5EF4-FFF2-40B4-BE49-F238E27FC236}">
                <a16:creationId xmlns:a16="http://schemas.microsoft.com/office/drawing/2014/main" id="{78A2A2C3-AEDE-2A46-8101-F2C344F2B210}"/>
              </a:ext>
            </a:extLst>
          </p:cNvPr>
          <p:cNvSpPr>
            <a:spLocks noGrp="1"/>
          </p:cNvSpPr>
          <p:nvPr>
            <p:ph type="sldNum" sz="quarter" idx="12"/>
          </p:nvPr>
        </p:nvSpPr>
        <p:spPr/>
        <p:txBody>
          <a:bodyPr/>
          <a:lstStyle/>
          <a:p>
            <a:fld id="{BEF5F9A7-FFD9-4159-A58F-AE73538ED447}" type="slidenum">
              <a:rPr lang="en-US" smtClean="0"/>
              <a:t>21</a:t>
            </a:fld>
            <a:endParaRPr lang="en-US"/>
          </a:p>
        </p:txBody>
      </p:sp>
      <p:sp>
        <p:nvSpPr>
          <p:cNvPr id="7" name="Rectangle 6">
            <a:extLst>
              <a:ext uri="{FF2B5EF4-FFF2-40B4-BE49-F238E27FC236}">
                <a16:creationId xmlns:a16="http://schemas.microsoft.com/office/drawing/2014/main" id="{3B369C18-CAF4-0B47-8E5A-B2931AF3D0DB}"/>
              </a:ext>
            </a:extLst>
          </p:cNvPr>
          <p:cNvSpPr/>
          <p:nvPr/>
        </p:nvSpPr>
        <p:spPr>
          <a:xfrm>
            <a:off x="0" y="0"/>
            <a:ext cx="10570458" cy="707886"/>
          </a:xfrm>
          <a:prstGeom prst="rect">
            <a:avLst/>
          </a:prstGeom>
        </p:spPr>
        <p:txBody>
          <a:bodyPr wrap="none">
            <a:sp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Register-Renaming-Aware Region Partitioning</a:t>
            </a:r>
          </a:p>
        </p:txBody>
      </p:sp>
      <p:sp>
        <p:nvSpPr>
          <p:cNvPr id="23" name="Rectangle 22">
            <a:extLst>
              <a:ext uri="{FF2B5EF4-FFF2-40B4-BE49-F238E27FC236}">
                <a16:creationId xmlns:a16="http://schemas.microsoft.com/office/drawing/2014/main" id="{AB9CA23A-F2D9-764B-8342-458C39BA6C34}"/>
              </a:ext>
            </a:extLst>
          </p:cNvPr>
          <p:cNvSpPr/>
          <p:nvPr/>
        </p:nvSpPr>
        <p:spPr>
          <a:xfrm>
            <a:off x="3304464" y="2822784"/>
            <a:ext cx="475056" cy="1512728"/>
          </a:xfrm>
          <a:prstGeom prst="rect">
            <a:avLst/>
          </a:prstGeom>
          <a:solidFill>
            <a:srgbClr val="FFC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435DA552-4618-1040-AFE2-5449E1B66116}"/>
              </a:ext>
            </a:extLst>
          </p:cNvPr>
          <p:cNvSpPr/>
          <p:nvPr/>
        </p:nvSpPr>
        <p:spPr>
          <a:xfrm>
            <a:off x="4070410" y="3296528"/>
            <a:ext cx="475056" cy="645900"/>
          </a:xfrm>
          <a:prstGeom prst="rect">
            <a:avLst/>
          </a:prstGeom>
          <a:solidFill>
            <a:schemeClr val="accent2"/>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FCA5A821-487D-A749-96AD-0204DB7BB15E}"/>
              </a:ext>
            </a:extLst>
          </p:cNvPr>
          <p:cNvSpPr txBox="1"/>
          <p:nvPr/>
        </p:nvSpPr>
        <p:spPr>
          <a:xfrm>
            <a:off x="3398538" y="2294905"/>
            <a:ext cx="362600"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x</a:t>
            </a:r>
          </a:p>
        </p:txBody>
      </p:sp>
      <p:sp>
        <p:nvSpPr>
          <p:cNvPr id="29" name="TextBox 28">
            <a:extLst>
              <a:ext uri="{FF2B5EF4-FFF2-40B4-BE49-F238E27FC236}">
                <a16:creationId xmlns:a16="http://schemas.microsoft.com/office/drawing/2014/main" id="{583236FD-D3FB-CD45-9E60-0E6EED6EFD9B}"/>
              </a:ext>
            </a:extLst>
          </p:cNvPr>
          <p:cNvSpPr txBox="1"/>
          <p:nvPr/>
        </p:nvSpPr>
        <p:spPr>
          <a:xfrm>
            <a:off x="4181264" y="2743362"/>
            <a:ext cx="364202"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y</a:t>
            </a:r>
          </a:p>
        </p:txBody>
      </p:sp>
      <p:sp>
        <p:nvSpPr>
          <p:cNvPr id="34" name="TextBox 33">
            <a:extLst>
              <a:ext uri="{FF2B5EF4-FFF2-40B4-BE49-F238E27FC236}">
                <a16:creationId xmlns:a16="http://schemas.microsoft.com/office/drawing/2014/main" id="{077EA787-E185-EB4D-B775-302D5EAB2510}"/>
              </a:ext>
            </a:extLst>
          </p:cNvPr>
          <p:cNvSpPr txBox="1"/>
          <p:nvPr/>
        </p:nvSpPr>
        <p:spPr>
          <a:xfrm>
            <a:off x="4545466" y="3373573"/>
            <a:ext cx="1888017" cy="954107"/>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Extended</a:t>
            </a:r>
          </a:p>
          <a:p>
            <a:r>
              <a:rPr lang="en-US" sz="2800" dirty="0">
                <a:latin typeface="Tahoma" panose="020B0604030504040204" pitchFamily="34" charset="0"/>
                <a:ea typeface="Tahoma" panose="020B0604030504040204" pitchFamily="34" charset="0"/>
                <a:cs typeface="Tahoma" panose="020B0604030504040204" pitchFamily="34" charset="0"/>
              </a:rPr>
              <a:t>live ranges</a:t>
            </a:r>
          </a:p>
        </p:txBody>
      </p:sp>
      <p:sp>
        <p:nvSpPr>
          <p:cNvPr id="36" name="TextBox 35">
            <a:extLst>
              <a:ext uri="{FF2B5EF4-FFF2-40B4-BE49-F238E27FC236}">
                <a16:creationId xmlns:a16="http://schemas.microsoft.com/office/drawing/2014/main" id="{02C60DEF-17AF-C948-BB4B-5DFB17D15F3F}"/>
              </a:ext>
            </a:extLst>
          </p:cNvPr>
          <p:cNvSpPr txBox="1"/>
          <p:nvPr/>
        </p:nvSpPr>
        <p:spPr>
          <a:xfrm>
            <a:off x="3091054" y="5272911"/>
            <a:ext cx="1811586" cy="523220"/>
          </a:xfrm>
          <a:prstGeom prst="rect">
            <a:avLst/>
          </a:prstGeom>
          <a:noFill/>
        </p:spPr>
        <p:txBody>
          <a:bodyPr wrap="none" rtlCol="0">
            <a:spAutoFit/>
          </a:bodyPr>
          <a:lstStyle/>
          <a:p>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4 overlaps</a:t>
            </a:r>
          </a:p>
        </p:txBody>
      </p:sp>
      <p:sp>
        <p:nvSpPr>
          <p:cNvPr id="22" name="Rounded Rectangle 21">
            <a:extLst>
              <a:ext uri="{FF2B5EF4-FFF2-40B4-BE49-F238E27FC236}">
                <a16:creationId xmlns:a16="http://schemas.microsoft.com/office/drawing/2014/main" id="{7F187159-570F-E04F-BBB4-23EA9CACEDE8}"/>
              </a:ext>
            </a:extLst>
          </p:cNvPr>
          <p:cNvSpPr/>
          <p:nvPr/>
        </p:nvSpPr>
        <p:spPr>
          <a:xfrm>
            <a:off x="532377" y="1929734"/>
            <a:ext cx="2350668" cy="43377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call, …</a:t>
            </a:r>
          </a:p>
          <a:p>
            <a:pPr algn="ct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x</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y</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y</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x</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z</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p</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q</a:t>
            </a:r>
            <a:r>
              <a:rPr lang="en-US" sz="2800" dirty="0">
                <a:latin typeface="Tahoma" panose="020B0604030504040204" pitchFamily="34" charset="0"/>
                <a:ea typeface="Tahoma" panose="020B0604030504040204" pitchFamily="34" charset="0"/>
                <a:cs typeface="Tahoma" panose="020B0604030504040204" pitchFamily="34" charset="0"/>
              </a:rPr>
              <a:t> = </a:t>
            </a: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z</a:t>
            </a:r>
            <a:r>
              <a:rPr lang="en-US" sz="2800" dirty="0">
                <a:latin typeface="Tahoma" panose="020B0604030504040204" pitchFamily="34" charset="0"/>
                <a:ea typeface="Tahoma" panose="020B0604030504040204" pitchFamily="34" charset="0"/>
                <a:cs typeface="Tahoma" panose="020B0604030504040204" pitchFamily="34" charset="0"/>
              </a:rPr>
              <a:t>&lt;&lt;2</a:t>
            </a:r>
          </a:p>
        </p:txBody>
      </p:sp>
      <p:cxnSp>
        <p:nvCxnSpPr>
          <p:cNvPr id="37" name="Straight Connector 36">
            <a:extLst>
              <a:ext uri="{FF2B5EF4-FFF2-40B4-BE49-F238E27FC236}">
                <a16:creationId xmlns:a16="http://schemas.microsoft.com/office/drawing/2014/main" id="{12B10DC4-7B1C-3C46-8EC8-755902E8E536}"/>
              </a:ext>
            </a:extLst>
          </p:cNvPr>
          <p:cNvCxnSpPr>
            <a:cxnSpLocks/>
          </p:cNvCxnSpPr>
          <p:nvPr/>
        </p:nvCxnSpPr>
        <p:spPr>
          <a:xfrm>
            <a:off x="532377" y="2450530"/>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5D97CDE-E682-DE45-BF88-4F344FFB9C80}"/>
              </a:ext>
            </a:extLst>
          </p:cNvPr>
          <p:cNvCxnSpPr>
            <a:cxnSpLocks/>
          </p:cNvCxnSpPr>
          <p:nvPr/>
        </p:nvCxnSpPr>
        <p:spPr>
          <a:xfrm>
            <a:off x="490127" y="5037321"/>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0A4DDB-6E97-1648-BBF4-F5C48AE2A68C}"/>
              </a:ext>
            </a:extLst>
          </p:cNvPr>
          <p:cNvSpPr txBox="1"/>
          <p:nvPr/>
        </p:nvSpPr>
        <p:spPr>
          <a:xfrm>
            <a:off x="197925" y="660595"/>
            <a:ext cx="11994076"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Store operands must </a:t>
            </a: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not share</a:t>
            </a: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 same </a:t>
            </a:r>
            <a:r>
              <a:rPr lang="en-US" sz="2800" dirty="0">
                <a:latin typeface="Tahoma" panose="020B0604030504040204" pitchFamily="34" charset="0"/>
                <a:ea typeface="Tahoma" panose="020B0604030504040204" pitchFamily="34" charset="0"/>
                <a:cs typeface="Tahoma" panose="020B0604030504040204" pitchFamily="34" charset="0"/>
              </a:rPr>
              <a:t>registers with following definitions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Assume 3 registers</a:t>
            </a:r>
          </a:p>
          <a:p>
            <a:pPr marL="457200" indent="-457200" algn="ctr">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9" name="TextBox 38">
            <a:extLst>
              <a:ext uri="{FF2B5EF4-FFF2-40B4-BE49-F238E27FC236}">
                <a16:creationId xmlns:a16="http://schemas.microsoft.com/office/drawing/2014/main" id="{F5825C27-754F-714D-AF97-9EEB520BB57E}"/>
              </a:ext>
            </a:extLst>
          </p:cNvPr>
          <p:cNvSpPr txBox="1"/>
          <p:nvPr/>
        </p:nvSpPr>
        <p:spPr>
          <a:xfrm>
            <a:off x="1108916" y="1486026"/>
            <a:ext cx="126656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Pre-RA</a:t>
            </a:r>
          </a:p>
        </p:txBody>
      </p:sp>
      <p:sp>
        <p:nvSpPr>
          <p:cNvPr id="40" name="Rectangle 39">
            <a:extLst>
              <a:ext uri="{FF2B5EF4-FFF2-40B4-BE49-F238E27FC236}">
                <a16:creationId xmlns:a16="http://schemas.microsoft.com/office/drawing/2014/main" id="{D32BAA71-4459-7D42-B85B-564CA52BEEA2}"/>
              </a:ext>
            </a:extLst>
          </p:cNvPr>
          <p:cNvSpPr/>
          <p:nvPr/>
        </p:nvSpPr>
        <p:spPr>
          <a:xfrm>
            <a:off x="3298127" y="3231461"/>
            <a:ext cx="477906" cy="1096219"/>
          </a:xfrm>
          <a:prstGeom prst="rect">
            <a:avLst/>
          </a:prstGeom>
          <a:pattFill prst="wdUpDiag">
            <a:fgClr>
              <a:srgbClr val="FFC000"/>
            </a:fgClr>
            <a:bgClr>
              <a:schemeClr val="bg1"/>
            </a:bgClr>
          </a:patt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10210689-1139-C546-B914-D0DBF24BF808}"/>
              </a:ext>
            </a:extLst>
          </p:cNvPr>
          <p:cNvSpPr/>
          <p:nvPr/>
        </p:nvSpPr>
        <p:spPr>
          <a:xfrm>
            <a:off x="4069728" y="3153566"/>
            <a:ext cx="482076" cy="1297782"/>
          </a:xfrm>
          <a:prstGeom prst="rect">
            <a:avLst/>
          </a:prstGeom>
          <a:pattFill prst="wdUpDiag">
            <a:fgClr>
              <a:schemeClr val="accent2"/>
            </a:fgClr>
            <a:bgClr>
              <a:schemeClr val="bg1"/>
            </a:bgClr>
          </a:patt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34">
            <a:extLst>
              <a:ext uri="{FF2B5EF4-FFF2-40B4-BE49-F238E27FC236}">
                <a16:creationId xmlns:a16="http://schemas.microsoft.com/office/drawing/2014/main" id="{52A73A54-1C62-3842-845C-30471E9024D8}"/>
              </a:ext>
            </a:extLst>
          </p:cNvPr>
          <p:cNvSpPr/>
          <p:nvPr/>
        </p:nvSpPr>
        <p:spPr>
          <a:xfrm>
            <a:off x="2909771" y="4748848"/>
            <a:ext cx="4002800" cy="576946"/>
          </a:xfrm>
          <a:prstGeom prst="rect">
            <a:avLst/>
          </a:prstGeom>
          <a:solidFill>
            <a:schemeClr val="accent1">
              <a:alpha val="1794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42" name="Rounded Rectangle 41">
            <a:extLst>
              <a:ext uri="{FF2B5EF4-FFF2-40B4-BE49-F238E27FC236}">
                <a16:creationId xmlns:a16="http://schemas.microsoft.com/office/drawing/2014/main" id="{C02787D4-7B94-6340-8091-91836C58B4FE}"/>
              </a:ext>
            </a:extLst>
          </p:cNvPr>
          <p:cNvSpPr/>
          <p:nvPr/>
        </p:nvSpPr>
        <p:spPr>
          <a:xfrm>
            <a:off x="7363263" y="1929734"/>
            <a:ext cx="2350668" cy="43377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call, …</a:t>
            </a:r>
          </a:p>
          <a:p>
            <a:pPr algn="ct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r2</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r2</a:t>
            </a:r>
            <a:r>
              <a:rPr lang="en-US" sz="2800" dirty="0">
                <a:latin typeface="Tahoma" panose="020B0604030504040204" pitchFamily="34" charset="0"/>
                <a:ea typeface="Tahoma" panose="020B0604030504040204" pitchFamily="34" charset="0"/>
                <a:cs typeface="Tahoma" panose="020B0604030504040204" pitchFamily="34" charset="0"/>
              </a:rPr>
              <a:t>&lt;&lt;2</a:t>
            </a:r>
          </a:p>
        </p:txBody>
      </p:sp>
      <p:cxnSp>
        <p:nvCxnSpPr>
          <p:cNvPr id="43" name="Straight Connector 42">
            <a:extLst>
              <a:ext uri="{FF2B5EF4-FFF2-40B4-BE49-F238E27FC236}">
                <a16:creationId xmlns:a16="http://schemas.microsoft.com/office/drawing/2014/main" id="{2E57D98A-C5DB-AD4C-9A70-A68D7D6115EF}"/>
              </a:ext>
            </a:extLst>
          </p:cNvPr>
          <p:cNvCxnSpPr>
            <a:cxnSpLocks/>
          </p:cNvCxnSpPr>
          <p:nvPr/>
        </p:nvCxnSpPr>
        <p:spPr>
          <a:xfrm>
            <a:off x="7347295" y="2418792"/>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F4DA18-790D-C949-94B2-A60C6AA35EA6}"/>
              </a:ext>
            </a:extLst>
          </p:cNvPr>
          <p:cNvCxnSpPr>
            <a:cxnSpLocks/>
          </p:cNvCxnSpPr>
          <p:nvPr/>
        </p:nvCxnSpPr>
        <p:spPr>
          <a:xfrm>
            <a:off x="7347295" y="5003838"/>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0143312-6138-A343-9AE4-2D85B916B50E}"/>
              </a:ext>
            </a:extLst>
          </p:cNvPr>
          <p:cNvSpPr txBox="1"/>
          <p:nvPr/>
        </p:nvSpPr>
        <p:spPr>
          <a:xfrm>
            <a:off x="7875046" y="1479918"/>
            <a:ext cx="141025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Post-RA</a:t>
            </a:r>
          </a:p>
        </p:txBody>
      </p:sp>
      <p:sp>
        <p:nvSpPr>
          <p:cNvPr id="49" name="Rectangle 48">
            <a:extLst>
              <a:ext uri="{FF2B5EF4-FFF2-40B4-BE49-F238E27FC236}">
                <a16:creationId xmlns:a16="http://schemas.microsoft.com/office/drawing/2014/main" id="{236BD999-BD4A-174A-861D-47C041551F65}"/>
              </a:ext>
            </a:extLst>
          </p:cNvPr>
          <p:cNvSpPr/>
          <p:nvPr/>
        </p:nvSpPr>
        <p:spPr>
          <a:xfrm>
            <a:off x="4955648" y="4818972"/>
            <a:ext cx="448020" cy="1162724"/>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50" name="Rectangle 49">
            <a:extLst>
              <a:ext uri="{FF2B5EF4-FFF2-40B4-BE49-F238E27FC236}">
                <a16:creationId xmlns:a16="http://schemas.microsoft.com/office/drawing/2014/main" id="{AADA2D31-FB46-B147-BD99-1A2BD81E714F}"/>
              </a:ext>
            </a:extLst>
          </p:cNvPr>
          <p:cNvSpPr/>
          <p:nvPr/>
        </p:nvSpPr>
        <p:spPr>
          <a:xfrm>
            <a:off x="6478617" y="5981696"/>
            <a:ext cx="448902" cy="207902"/>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50">
            <a:extLst>
              <a:ext uri="{FF2B5EF4-FFF2-40B4-BE49-F238E27FC236}">
                <a16:creationId xmlns:a16="http://schemas.microsoft.com/office/drawing/2014/main" id="{AA515B4C-3925-A544-8F35-B8B1B158A191}"/>
              </a:ext>
            </a:extLst>
          </p:cNvPr>
          <p:cNvSpPr txBox="1"/>
          <p:nvPr/>
        </p:nvSpPr>
        <p:spPr>
          <a:xfrm>
            <a:off x="4986805" y="4295752"/>
            <a:ext cx="344966"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z</a:t>
            </a:r>
          </a:p>
        </p:txBody>
      </p:sp>
      <p:sp>
        <p:nvSpPr>
          <p:cNvPr id="53" name="TextBox 52">
            <a:extLst>
              <a:ext uri="{FF2B5EF4-FFF2-40B4-BE49-F238E27FC236}">
                <a16:creationId xmlns:a16="http://schemas.microsoft.com/office/drawing/2014/main" id="{B5CAE32C-CE0C-9E4B-A36F-49A0E99CE3FB}"/>
              </a:ext>
            </a:extLst>
          </p:cNvPr>
          <p:cNvSpPr txBox="1"/>
          <p:nvPr/>
        </p:nvSpPr>
        <p:spPr>
          <a:xfrm>
            <a:off x="6518375" y="5429173"/>
            <a:ext cx="38343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q</a:t>
            </a:r>
          </a:p>
        </p:txBody>
      </p:sp>
      <p:sp>
        <p:nvSpPr>
          <p:cNvPr id="54" name="Rectangle 53">
            <a:extLst>
              <a:ext uri="{FF2B5EF4-FFF2-40B4-BE49-F238E27FC236}">
                <a16:creationId xmlns:a16="http://schemas.microsoft.com/office/drawing/2014/main" id="{807A7799-9222-384A-8A34-C1E052D77168}"/>
              </a:ext>
            </a:extLst>
          </p:cNvPr>
          <p:cNvSpPr/>
          <p:nvPr/>
        </p:nvSpPr>
        <p:spPr>
          <a:xfrm>
            <a:off x="5712700" y="5182430"/>
            <a:ext cx="448020" cy="799266"/>
          </a:xfrm>
          <a:prstGeom prst="rect">
            <a:avLst/>
          </a:prstGeom>
          <a:solidFill>
            <a:srgbClr val="FF0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55" name="TextBox 54">
            <a:extLst>
              <a:ext uri="{FF2B5EF4-FFF2-40B4-BE49-F238E27FC236}">
                <a16:creationId xmlns:a16="http://schemas.microsoft.com/office/drawing/2014/main" id="{33C862BE-1AD6-9B45-9CE4-38954A198086}"/>
              </a:ext>
            </a:extLst>
          </p:cNvPr>
          <p:cNvSpPr txBox="1"/>
          <p:nvPr/>
        </p:nvSpPr>
        <p:spPr>
          <a:xfrm>
            <a:off x="5761599" y="4599948"/>
            <a:ext cx="38343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a:t>
            </a:r>
          </a:p>
        </p:txBody>
      </p:sp>
      <p:sp>
        <p:nvSpPr>
          <p:cNvPr id="56" name="TextBox 55">
            <a:extLst>
              <a:ext uri="{FF2B5EF4-FFF2-40B4-BE49-F238E27FC236}">
                <a16:creationId xmlns:a16="http://schemas.microsoft.com/office/drawing/2014/main" id="{A5C6BE34-909D-834D-ABF6-0620CD44A142}"/>
              </a:ext>
            </a:extLst>
          </p:cNvPr>
          <p:cNvSpPr txBox="1"/>
          <p:nvPr/>
        </p:nvSpPr>
        <p:spPr>
          <a:xfrm>
            <a:off x="10189669" y="3153565"/>
            <a:ext cx="1775737" cy="2246769"/>
          </a:xfrm>
          <a:prstGeom prst="rect">
            <a:avLst/>
          </a:prstGeom>
          <a:noFill/>
          <a:ln>
            <a:solidFill>
              <a:schemeClr val="dk1"/>
            </a:solidFill>
          </a:ln>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x ----&gt; r0</a:t>
            </a:r>
          </a:p>
          <a:p>
            <a:r>
              <a:rPr lang="en-US" sz="2800" dirty="0">
                <a:latin typeface="Tahoma" panose="020B0604030504040204" pitchFamily="34" charset="0"/>
                <a:ea typeface="Tahoma" panose="020B0604030504040204" pitchFamily="34" charset="0"/>
                <a:cs typeface="Tahoma" panose="020B0604030504040204" pitchFamily="34" charset="0"/>
              </a:rPr>
              <a:t>y --</a:t>
            </a:r>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--&gt; r1</a:t>
            </a:r>
          </a:p>
          <a:p>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sym typeface="Wingdings" pitchFamily="2" charset="2"/>
              </a:rPr>
              <a:t>z ----&gt; r2</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p ----&gt; r1</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q ----&gt; r1</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57" name="TextBox 56">
            <a:extLst>
              <a:ext uri="{FF2B5EF4-FFF2-40B4-BE49-F238E27FC236}">
                <a16:creationId xmlns:a16="http://schemas.microsoft.com/office/drawing/2014/main" id="{3D5344BA-E7E6-9544-BE43-01C3B5866AB6}"/>
              </a:ext>
            </a:extLst>
          </p:cNvPr>
          <p:cNvSpPr txBox="1"/>
          <p:nvPr/>
        </p:nvSpPr>
        <p:spPr>
          <a:xfrm>
            <a:off x="10179911" y="2178509"/>
            <a:ext cx="2012089" cy="954107"/>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Register</a:t>
            </a:r>
          </a:p>
          <a:p>
            <a:r>
              <a:rPr lang="en-US" sz="2800" dirty="0">
                <a:latin typeface="Tahoma" panose="020B0604030504040204" pitchFamily="34" charset="0"/>
                <a:ea typeface="Tahoma" panose="020B0604030504040204" pitchFamily="34" charset="0"/>
                <a:cs typeface="Tahoma" panose="020B0604030504040204" pitchFamily="34" charset="0"/>
              </a:rPr>
              <a:t>Assignment</a:t>
            </a:r>
          </a:p>
        </p:txBody>
      </p:sp>
      <p:sp>
        <p:nvSpPr>
          <p:cNvPr id="58" name="Oval 57">
            <a:extLst>
              <a:ext uri="{FF2B5EF4-FFF2-40B4-BE49-F238E27FC236}">
                <a16:creationId xmlns:a16="http://schemas.microsoft.com/office/drawing/2014/main" id="{2C54263C-1DC7-DD49-821C-05FE8434CA7C}"/>
              </a:ext>
            </a:extLst>
          </p:cNvPr>
          <p:cNvSpPr/>
          <p:nvPr/>
        </p:nvSpPr>
        <p:spPr>
          <a:xfrm>
            <a:off x="7865372" y="4411198"/>
            <a:ext cx="547624" cy="555640"/>
          </a:xfrm>
          <a:prstGeom prst="ellipse">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9E776C-7434-0C41-A9B8-E894858260D1}"/>
              </a:ext>
            </a:extLst>
          </p:cNvPr>
          <p:cNvSpPr/>
          <p:nvPr/>
        </p:nvSpPr>
        <p:spPr>
          <a:xfrm>
            <a:off x="8256250" y="3660634"/>
            <a:ext cx="547625" cy="511097"/>
          </a:xfrm>
          <a:prstGeom prst="ellipse">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51C3579C-FCEE-2E48-83BE-D3B4E41D359E}"/>
              </a:ext>
            </a:extLst>
          </p:cNvPr>
          <p:cNvCxnSpPr>
            <a:cxnSpLocks/>
            <a:stCxn id="59" idx="4"/>
            <a:endCxn id="58" idx="7"/>
          </p:cNvCxnSpPr>
          <p:nvPr/>
        </p:nvCxnSpPr>
        <p:spPr>
          <a:xfrm flipH="1">
            <a:off x="8332798" y="4171731"/>
            <a:ext cx="197265" cy="32083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65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4.16667E-6 2.59259E-6 L 0.00026 0.13356 " pathEditMode="relative" rAng="0" ptsTypes="AA">
                                      <p:cBhvr>
                                        <p:cTn id="8" dur="2000" fill="hold"/>
                                        <p:tgtEl>
                                          <p:spTgt spid="40"/>
                                        </p:tgtEl>
                                        <p:attrNameLst>
                                          <p:attrName>ppt_x</p:attrName>
                                          <p:attrName>ppt_y</p:attrName>
                                        </p:attrNameLst>
                                      </p:cBhvr>
                                      <p:rCtr x="13" y="6667"/>
                                    </p:animMotion>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42" presetClass="path" presetSubtype="0" accel="50000" decel="50000" fill="hold" grpId="1" nodeType="withEffect">
                                  <p:stCondLst>
                                    <p:cond delay="0"/>
                                  </p:stCondLst>
                                  <p:childTnLst>
                                    <p:animMotion origin="layout" path="M 4.375E-6 1.85185E-6 L -0.00013 0.11643 " pathEditMode="relative" rAng="0" ptsTypes="AA">
                                      <p:cBhvr>
                                        <p:cTn id="12" dur="2000" fill="hold"/>
                                        <p:tgtEl>
                                          <p:spTgt spid="41"/>
                                        </p:tgtEl>
                                        <p:attrNameLst>
                                          <p:attrName>ppt_x</p:attrName>
                                          <p:attrName>ppt_y</p:attrName>
                                        </p:attrNameLst>
                                      </p:cBhvr>
                                      <p:rCtr x="-13" y="5810"/>
                                    </p:animMotion>
                                  </p:childTnLst>
                                </p:cTn>
                              </p:par>
                              <p:par>
                                <p:cTn id="13" presetID="3" presetClass="entr" presetSubtype="1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ppt_x"/>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ppt_x"/>
                                          </p:val>
                                        </p:tav>
                                        <p:tav tm="100000">
                                          <p:val>
                                            <p:strVal val="#ppt_x"/>
                                          </p:val>
                                        </p:tav>
                                      </p:tavLst>
                                    </p:anim>
                                    <p:anim calcmode="lin" valueType="num">
                                      <p:cBhvr additive="base">
                                        <p:cTn id="2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par>
                                <p:cTn id="37" presetID="3" presetClass="entr" presetSubtype="1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linds(horizontal)">
                                      <p:cBhvr>
                                        <p:cTn id="39" dur="500"/>
                                        <p:tgtEl>
                                          <p:spTgt spid="43"/>
                                        </p:tgtEl>
                                      </p:cBhvr>
                                    </p:animEffect>
                                  </p:childTnLst>
                                </p:cTn>
                              </p:par>
                              <p:par>
                                <p:cTn id="40" presetID="3" presetClass="entr" presetSubtype="1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blinds(horizontal)">
                                      <p:cBhvr>
                                        <p:cTn id="45" dur="500"/>
                                        <p:tgtEl>
                                          <p:spTgt spid="4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linds(horizontal)">
                                      <p:cBhvr>
                                        <p:cTn id="51" dur="500"/>
                                        <p:tgtEl>
                                          <p:spTgt spid="5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blinds(horizontal)">
                                      <p:cBhvr>
                                        <p:cTn id="56" dur="500"/>
                                        <p:tgtEl>
                                          <p:spTgt spid="59"/>
                                        </p:tgtEl>
                                      </p:cBhvr>
                                    </p:animEffect>
                                  </p:childTnLst>
                                </p:cTn>
                              </p:par>
                              <p:par>
                                <p:cTn id="57" presetID="3" presetClass="entr" presetSubtype="1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blinds(horizontal)">
                                      <p:cBhvr>
                                        <p:cTn id="59" dur="500"/>
                                        <p:tgtEl>
                                          <p:spTgt spid="6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blinds(horizontal)">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40" grpId="0" animBg="1"/>
      <p:bldP spid="40" grpId="1" animBg="1"/>
      <p:bldP spid="41" grpId="0" animBg="1"/>
      <p:bldP spid="41" grpId="1" animBg="1"/>
      <p:bldP spid="35" grpId="0" animBg="1"/>
      <p:bldP spid="42" grpId="0" animBg="1"/>
      <p:bldP spid="45" grpId="0"/>
      <p:bldP spid="56" grpId="0" animBg="1"/>
      <p:bldP spid="57" grpId="0"/>
      <p:bldP spid="58" grpId="0" animBg="1"/>
      <p:bldP spid="5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9DF68D7-6785-C94D-B479-11428A186C53}"/>
              </a:ext>
            </a:extLst>
          </p:cNvPr>
          <p:cNvSpPr>
            <a:spLocks noGrp="1"/>
          </p:cNvSpPr>
          <p:nvPr>
            <p:ph type="ftr" sz="quarter" idx="11"/>
          </p:nvPr>
        </p:nvSpPr>
        <p:spPr>
          <a:xfrm>
            <a:off x="3779520" y="6373548"/>
            <a:ext cx="4373880" cy="420498"/>
          </a:xfrm>
        </p:spPr>
        <p:txBody>
          <a:body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78A2A2C3-AEDE-2A46-8101-F2C344F2B210}"/>
              </a:ext>
            </a:extLst>
          </p:cNvPr>
          <p:cNvSpPr>
            <a:spLocks noGrp="1"/>
          </p:cNvSpPr>
          <p:nvPr>
            <p:ph type="sldNum" sz="quarter" idx="12"/>
          </p:nvPr>
        </p:nvSpPr>
        <p:spPr/>
        <p:txBody>
          <a:bodyPr/>
          <a:lstStyle/>
          <a:p>
            <a:fld id="{BEF5F9A7-FFD9-4159-A58F-AE73538ED447}" type="slidenum">
              <a:rPr lang="en-US" smtClean="0"/>
              <a:t>22</a:t>
            </a:fld>
            <a:endParaRPr lang="en-US"/>
          </a:p>
        </p:txBody>
      </p:sp>
      <p:sp>
        <p:nvSpPr>
          <p:cNvPr id="7" name="Rectangle 6">
            <a:extLst>
              <a:ext uri="{FF2B5EF4-FFF2-40B4-BE49-F238E27FC236}">
                <a16:creationId xmlns:a16="http://schemas.microsoft.com/office/drawing/2014/main" id="{3B369C18-CAF4-0B47-8E5A-B2931AF3D0DB}"/>
              </a:ext>
            </a:extLst>
          </p:cNvPr>
          <p:cNvSpPr/>
          <p:nvPr/>
        </p:nvSpPr>
        <p:spPr>
          <a:xfrm>
            <a:off x="0" y="0"/>
            <a:ext cx="8354788" cy="707886"/>
          </a:xfrm>
          <a:prstGeom prst="rect">
            <a:avLst/>
          </a:prstGeom>
        </p:spPr>
        <p:txBody>
          <a:bodyPr wrap="none">
            <a:sp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Spilling-Store-Registers Preservation</a:t>
            </a:r>
            <a:endParaRPr lang="zh-CN" altLang="en-US" sz="4000" dirty="0">
              <a:solidFill>
                <a:srgbClr val="3B31BD"/>
              </a:solidFill>
              <a:latin typeface="Tahoma" panose="020B0604030504040204" pitchFamily="34" charset="0"/>
              <a:cs typeface="Tahoma" panose="020B0604030504040204" pitchFamily="34" charset="0"/>
            </a:endParaRPr>
          </a:p>
        </p:txBody>
      </p:sp>
      <p:sp>
        <p:nvSpPr>
          <p:cNvPr id="41" name="TextBox 40">
            <a:extLst>
              <a:ext uri="{FF2B5EF4-FFF2-40B4-BE49-F238E27FC236}">
                <a16:creationId xmlns:a16="http://schemas.microsoft.com/office/drawing/2014/main" id="{07D665A4-9024-5445-A9A1-53DDCC8DFC3E}"/>
              </a:ext>
            </a:extLst>
          </p:cNvPr>
          <p:cNvSpPr txBox="1"/>
          <p:nvPr/>
        </p:nvSpPr>
        <p:spPr>
          <a:xfrm>
            <a:off x="7816094" y="1351247"/>
            <a:ext cx="3409844"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Register Assignment</a:t>
            </a:r>
          </a:p>
        </p:txBody>
      </p:sp>
      <p:sp>
        <p:nvSpPr>
          <p:cNvPr id="17" name="Rounded Rectangle 16">
            <a:extLst>
              <a:ext uri="{FF2B5EF4-FFF2-40B4-BE49-F238E27FC236}">
                <a16:creationId xmlns:a16="http://schemas.microsoft.com/office/drawing/2014/main" id="{BEF349A8-1055-484F-ADE6-E475865B7111}"/>
              </a:ext>
            </a:extLst>
          </p:cNvPr>
          <p:cNvSpPr/>
          <p:nvPr/>
        </p:nvSpPr>
        <p:spPr>
          <a:xfrm>
            <a:off x="3002060" y="1152531"/>
            <a:ext cx="2350668" cy="43377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call, …</a:t>
            </a:r>
          </a:p>
          <a:p>
            <a:pPr algn="ct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err="1">
                <a:latin typeface="Tahoma" panose="020B0604030504040204" pitchFamily="34" charset="0"/>
                <a:ea typeface="Tahoma" panose="020B0604030504040204" pitchFamily="34" charset="0"/>
                <a:cs typeface="Tahoma" panose="020B0604030504040204" pitchFamily="34" charset="0"/>
              </a:rPr>
              <a:t>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C000"/>
                </a:solidFill>
                <a:latin typeface="Tahoma" panose="020B0604030504040204" pitchFamily="34" charset="0"/>
                <a:ea typeface="Tahoma" panose="020B0604030504040204" pitchFamily="34" charset="0"/>
                <a:cs typeface="Tahoma" panose="020B0604030504040204" pitchFamily="34" charset="0"/>
              </a:rPr>
              <a:t>r0</a:t>
            </a: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r2</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p>
          <a:p>
            <a:pPr algn="ctr"/>
            <a:r>
              <a:rPr lang="en-US" sz="2800" dirty="0">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r1</a:t>
            </a:r>
            <a:r>
              <a:rPr lang="en-US" sz="2800" dirty="0">
                <a:latin typeface="Tahoma" panose="020B0604030504040204" pitchFamily="34" charset="0"/>
                <a:ea typeface="Tahoma" panose="020B0604030504040204" pitchFamily="34" charset="0"/>
                <a:cs typeface="Tahoma" panose="020B0604030504040204" pitchFamily="34" charset="0"/>
              </a:rPr>
              <a:t> = </a:t>
            </a:r>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rPr>
              <a:t>r2</a:t>
            </a:r>
            <a:r>
              <a:rPr lang="en-US" sz="2800" dirty="0">
                <a:latin typeface="Tahoma" panose="020B0604030504040204" pitchFamily="34" charset="0"/>
                <a:ea typeface="Tahoma" panose="020B0604030504040204" pitchFamily="34" charset="0"/>
                <a:cs typeface="Tahoma" panose="020B0604030504040204" pitchFamily="34" charset="0"/>
              </a:rPr>
              <a:t>&lt;&lt;2</a:t>
            </a:r>
          </a:p>
        </p:txBody>
      </p:sp>
      <p:cxnSp>
        <p:nvCxnSpPr>
          <p:cNvPr id="18" name="Straight Connector 17">
            <a:extLst>
              <a:ext uri="{FF2B5EF4-FFF2-40B4-BE49-F238E27FC236}">
                <a16:creationId xmlns:a16="http://schemas.microsoft.com/office/drawing/2014/main" id="{8E8A43F8-BC2D-184E-AB53-F64FBEB9E361}"/>
              </a:ext>
            </a:extLst>
          </p:cNvPr>
          <p:cNvCxnSpPr>
            <a:cxnSpLocks/>
          </p:cNvCxnSpPr>
          <p:nvPr/>
        </p:nvCxnSpPr>
        <p:spPr>
          <a:xfrm>
            <a:off x="2986092" y="1641589"/>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FDB860-D0F6-7541-9819-CA1E0118BD96}"/>
              </a:ext>
            </a:extLst>
          </p:cNvPr>
          <p:cNvCxnSpPr>
            <a:cxnSpLocks/>
          </p:cNvCxnSpPr>
          <p:nvPr/>
        </p:nvCxnSpPr>
        <p:spPr>
          <a:xfrm>
            <a:off x="2986092" y="4213188"/>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F5D53-8D83-A144-8C52-074D8C99D6DE}"/>
              </a:ext>
            </a:extLst>
          </p:cNvPr>
          <p:cNvCxnSpPr>
            <a:cxnSpLocks/>
          </p:cNvCxnSpPr>
          <p:nvPr/>
        </p:nvCxnSpPr>
        <p:spPr>
          <a:xfrm>
            <a:off x="3002060" y="5053164"/>
            <a:ext cx="241964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D0D660-035C-3F41-BED0-E00D8D2E5E80}"/>
              </a:ext>
            </a:extLst>
          </p:cNvPr>
          <p:cNvSpPr txBox="1"/>
          <p:nvPr/>
        </p:nvSpPr>
        <p:spPr>
          <a:xfrm>
            <a:off x="8326174" y="2095270"/>
            <a:ext cx="2254839" cy="2246769"/>
          </a:xfrm>
          <a:prstGeom prst="rect">
            <a:avLst/>
          </a:prstGeom>
          <a:noFill/>
          <a:ln>
            <a:solidFill>
              <a:schemeClr val="dk1"/>
            </a:solidFill>
          </a:ln>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x ----&gt; r0</a:t>
            </a:r>
          </a:p>
          <a:p>
            <a:r>
              <a:rPr lang="en-US" sz="2800" dirty="0">
                <a:latin typeface="Tahoma" panose="020B0604030504040204" pitchFamily="34" charset="0"/>
                <a:ea typeface="Tahoma" panose="020B0604030504040204" pitchFamily="34" charset="0"/>
                <a:cs typeface="Tahoma" panose="020B0604030504040204" pitchFamily="34" charset="0"/>
              </a:rPr>
              <a:t>y --</a:t>
            </a:r>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--&gt; r1</a:t>
            </a:r>
          </a:p>
          <a:p>
            <a:r>
              <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sym typeface="Wingdings" pitchFamily="2" charset="2"/>
              </a:rPr>
              <a:t>z ----&gt; r2</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p ----&gt; r1</a:t>
            </a:r>
          </a:p>
          <a:p>
            <a:r>
              <a:rPr lang="en-US" sz="2800" dirty="0">
                <a:latin typeface="Tahoma" panose="020B0604030504040204" pitchFamily="34" charset="0"/>
                <a:ea typeface="Tahoma" panose="020B0604030504040204" pitchFamily="34" charset="0"/>
                <a:cs typeface="Tahoma" panose="020B0604030504040204" pitchFamily="34" charset="0"/>
                <a:sym typeface="Wingdings" pitchFamily="2" charset="2"/>
              </a:rPr>
              <a:t>q ----&gt; r1</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id="{D51DEC88-EFEA-3446-8941-B2EA37B4D50E}"/>
              </a:ext>
            </a:extLst>
          </p:cNvPr>
          <p:cNvSpPr txBox="1"/>
          <p:nvPr/>
        </p:nvSpPr>
        <p:spPr>
          <a:xfrm>
            <a:off x="5368696" y="4463460"/>
            <a:ext cx="1704593" cy="523220"/>
          </a:xfrm>
          <a:prstGeom prst="rect">
            <a:avLst/>
          </a:prstGeom>
          <a:noFill/>
        </p:spPr>
        <p:txBody>
          <a:bodyPr wrap="square" rtlCol="0">
            <a:spAutoFit/>
          </a:bodyPr>
          <a:lstStyle/>
          <a:p>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stack spill</a:t>
            </a:r>
          </a:p>
        </p:txBody>
      </p:sp>
      <p:sp>
        <p:nvSpPr>
          <p:cNvPr id="26" name="Rectangle 25">
            <a:extLst>
              <a:ext uri="{FF2B5EF4-FFF2-40B4-BE49-F238E27FC236}">
                <a16:creationId xmlns:a16="http://schemas.microsoft.com/office/drawing/2014/main" id="{20766CE3-BAB5-5240-8E3D-8AB3BFB87F6F}"/>
              </a:ext>
            </a:extLst>
          </p:cNvPr>
          <p:cNvSpPr/>
          <p:nvPr/>
        </p:nvSpPr>
        <p:spPr>
          <a:xfrm>
            <a:off x="3311297" y="4463460"/>
            <a:ext cx="1687820" cy="523220"/>
          </a:xfrm>
          <a:prstGeom prst="rect">
            <a:avLst/>
          </a:prstGeom>
        </p:spPr>
        <p:txBody>
          <a:bodyPr wrap="square">
            <a:spAutoFit/>
          </a:bodyPr>
          <a:lstStyle/>
          <a:p>
            <a:pPr algn="ctr"/>
            <a:r>
              <a:rPr lang="en-US" sz="2800" dirty="0" err="1">
                <a:solidFill>
                  <a:srgbClr val="C00000"/>
                </a:solidFill>
                <a:latin typeface="Tahoma" panose="020B0604030504040204" pitchFamily="34" charset="0"/>
                <a:ea typeface="Tahoma" panose="020B0604030504040204" pitchFamily="34" charset="0"/>
                <a:cs typeface="Tahoma" panose="020B0604030504040204" pitchFamily="34" charset="0"/>
              </a:rPr>
              <a:t>st</a:t>
            </a: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 r1,…</a:t>
            </a:r>
          </a:p>
        </p:txBody>
      </p:sp>
      <p:sp>
        <p:nvSpPr>
          <p:cNvPr id="13" name="Oval 12">
            <a:extLst>
              <a:ext uri="{FF2B5EF4-FFF2-40B4-BE49-F238E27FC236}">
                <a16:creationId xmlns:a16="http://schemas.microsoft.com/office/drawing/2014/main" id="{DB3F3FB8-627B-0C43-B844-B21FCE2A3C17}"/>
              </a:ext>
            </a:extLst>
          </p:cNvPr>
          <p:cNvSpPr/>
          <p:nvPr/>
        </p:nvSpPr>
        <p:spPr>
          <a:xfrm>
            <a:off x="3120634" y="5053164"/>
            <a:ext cx="547625" cy="437144"/>
          </a:xfrm>
          <a:prstGeom prst="ellipse">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C3AEDD1-9874-6D4B-AAA0-650B39BC797B}"/>
              </a:ext>
            </a:extLst>
          </p:cNvPr>
          <p:cNvSpPr/>
          <p:nvPr/>
        </p:nvSpPr>
        <p:spPr>
          <a:xfrm>
            <a:off x="3925823" y="4463459"/>
            <a:ext cx="451105" cy="523221"/>
          </a:xfrm>
          <a:prstGeom prst="ellipse">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26CA640-FDC4-0F44-9232-695E24F6DF99}"/>
              </a:ext>
            </a:extLst>
          </p:cNvPr>
          <p:cNvCxnSpPr>
            <a:cxnSpLocks/>
            <a:stCxn id="14" idx="4"/>
            <a:endCxn id="13" idx="7"/>
          </p:cNvCxnSpPr>
          <p:nvPr/>
        </p:nvCxnSpPr>
        <p:spPr>
          <a:xfrm flipH="1">
            <a:off x="3588061" y="4986680"/>
            <a:ext cx="563315" cy="130502"/>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5A742-2237-4B40-AFA0-74DEF9430B82}"/>
              </a:ext>
            </a:extLst>
          </p:cNvPr>
          <p:cNvSpPr>
            <a:spLocks noGrp="1"/>
          </p:cNvSpPr>
          <p:nvPr>
            <p:ph sz="half" idx="1"/>
          </p:nvPr>
        </p:nvSpPr>
        <p:spPr>
          <a:xfrm>
            <a:off x="838199" y="1825625"/>
            <a:ext cx="10995837" cy="4351338"/>
          </a:xfrm>
        </p:spPr>
        <p:txBody>
          <a:bodyPr/>
          <a:lstStyle/>
          <a:p>
            <a:pPr>
              <a:buFont typeface="Wingdings" pitchFamily="2" charset="2"/>
              <a:buChar char="Ø"/>
            </a:pPr>
            <a:r>
              <a:rPr lang="en-US" dirty="0"/>
              <a:t>Gem5-based </a:t>
            </a:r>
            <a:r>
              <a:rPr lang="en-US" dirty="0" err="1">
                <a:solidFill>
                  <a:srgbClr val="C00000"/>
                </a:solidFill>
              </a:rPr>
              <a:t>NVPSim</a:t>
            </a:r>
            <a:r>
              <a:rPr lang="en-US" dirty="0"/>
              <a:t> modeling a single core in-order ARMv7 processor with </a:t>
            </a:r>
            <a:r>
              <a:rPr lang="en-US" dirty="0">
                <a:solidFill>
                  <a:srgbClr val="C00000"/>
                </a:solidFill>
              </a:rPr>
              <a:t>8kB 2-way set-associative L1 I/D cache</a:t>
            </a:r>
            <a:r>
              <a:rPr lang="en-US" dirty="0"/>
              <a:t>, and 16MB ReRAM as main memory. </a:t>
            </a:r>
          </a:p>
          <a:p>
            <a:pPr>
              <a:buFont typeface="Wingdings" pitchFamily="2" charset="2"/>
              <a:buChar char="Ø"/>
            </a:pPr>
            <a:r>
              <a:rPr lang="en-US" dirty="0">
                <a:solidFill>
                  <a:srgbClr val="C00000"/>
                </a:solidFill>
              </a:rPr>
              <a:t>LLVM</a:t>
            </a:r>
            <a:r>
              <a:rPr lang="en-US" dirty="0"/>
              <a:t>-based region formation.</a:t>
            </a:r>
          </a:p>
          <a:p>
            <a:pPr>
              <a:buFont typeface="Wingdings" pitchFamily="2" charset="2"/>
              <a:buChar char="Ø"/>
            </a:pPr>
            <a:r>
              <a:rPr lang="en-US" dirty="0" err="1"/>
              <a:t>Mediabench</a:t>
            </a:r>
            <a:r>
              <a:rPr lang="en-US" dirty="0"/>
              <a:t> + </a:t>
            </a:r>
            <a:r>
              <a:rPr lang="en-US" dirty="0" err="1"/>
              <a:t>Mibench</a:t>
            </a:r>
            <a:r>
              <a:rPr lang="en-US" dirty="0"/>
              <a:t>.</a:t>
            </a:r>
          </a:p>
          <a:p>
            <a:pPr marL="0" indent="0">
              <a:buNone/>
            </a:pPr>
            <a:endParaRPr lang="en-US" dirty="0"/>
          </a:p>
        </p:txBody>
      </p:sp>
      <p:sp>
        <p:nvSpPr>
          <p:cNvPr id="7" name="标题 1">
            <a:extLst>
              <a:ext uri="{FF2B5EF4-FFF2-40B4-BE49-F238E27FC236}">
                <a16:creationId xmlns:a16="http://schemas.microsoft.com/office/drawing/2014/main" id="{807E6C61-0FE2-3847-9264-D21D2AF50003}"/>
              </a:ext>
            </a:extLst>
          </p:cNvPr>
          <p:cNvSpPr txBox="1">
            <a:spLocks/>
          </p:cNvSpPr>
          <p:nvPr/>
        </p:nvSpPr>
        <p:spPr>
          <a:xfrm>
            <a:off x="0" y="0"/>
            <a:ext cx="6585150" cy="720607"/>
          </a:xfrm>
          <a:prstGeom prst="rect">
            <a:avLst/>
          </a:prstGeom>
        </p:spPr>
        <p:txBody>
          <a:bodyPr vert="horz" lIns="91440" tIns="45720" rIns="91440" bIns="45720" rtlCol="0" anchor="ctr">
            <a:noAutofit/>
          </a:bodyPr>
          <a:lstStyle/>
          <a:p>
            <a:pPr lvl="0" algn="ctr">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Methodology and Evaluation</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D1236B59-9B84-7B47-895E-1EF2802F99E6}"/>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4C6665CE-FEE4-6048-A7FE-4E2C442EFD04}"/>
              </a:ext>
            </a:extLst>
          </p:cNvPr>
          <p:cNvSpPr>
            <a:spLocks noGrp="1"/>
          </p:cNvSpPr>
          <p:nvPr>
            <p:ph type="sldNum" sz="quarter" idx="12"/>
          </p:nvPr>
        </p:nvSpPr>
        <p:spPr/>
        <p:txBody>
          <a:bodyPr/>
          <a:lstStyle/>
          <a:p>
            <a:fld id="{BEF5F9A7-FFD9-4159-A58F-AE73538ED447}" type="slidenum">
              <a:rPr lang="en-US" smtClean="0"/>
              <a:t>23</a:t>
            </a:fld>
            <a:endParaRPr lang="en-US"/>
          </a:p>
        </p:txBody>
      </p:sp>
    </p:spTree>
    <p:extLst>
      <p:ext uri="{BB962C8B-B14F-4D97-AF65-F5344CB8AC3E}">
        <p14:creationId xmlns:p14="http://schemas.microsoft.com/office/powerpoint/2010/main" val="2835714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AB3DE67-AC44-F845-8244-C9AD37919CED}"/>
              </a:ext>
            </a:extLst>
          </p:cNvPr>
          <p:cNvSpPr/>
          <p:nvPr/>
        </p:nvSpPr>
        <p:spPr>
          <a:xfrm>
            <a:off x="6302554" y="5130938"/>
            <a:ext cx="1223370"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Arrow Connector 11">
            <a:extLst>
              <a:ext uri="{FF2B5EF4-FFF2-40B4-BE49-F238E27FC236}">
                <a16:creationId xmlns:a16="http://schemas.microsoft.com/office/drawing/2014/main" id="{8889859C-823B-5146-A019-87A9A227AE06}"/>
              </a:ext>
            </a:extLst>
          </p:cNvPr>
          <p:cNvCxnSpPr>
            <a:cxnSpLocks/>
          </p:cNvCxnSpPr>
          <p:nvPr/>
        </p:nvCxnSpPr>
        <p:spPr>
          <a:xfrm>
            <a:off x="1380505" y="5667208"/>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7B7464-B463-644A-A709-8B7DE086AE19}"/>
              </a:ext>
            </a:extLst>
          </p:cNvPr>
          <p:cNvCxnSpPr>
            <a:cxnSpLocks/>
          </p:cNvCxnSpPr>
          <p:nvPr/>
        </p:nvCxnSpPr>
        <p:spPr>
          <a:xfrm flipV="1">
            <a:off x="1494804" y="3069040"/>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6FBCFE5-6F8D-564B-A8DE-AC9102743381}"/>
              </a:ext>
            </a:extLst>
          </p:cNvPr>
          <p:cNvSpPr txBox="1"/>
          <p:nvPr/>
        </p:nvSpPr>
        <p:spPr>
          <a:xfrm>
            <a:off x="1420393" y="5634059"/>
            <a:ext cx="2002471" cy="646331"/>
          </a:xfrm>
          <a:prstGeom prst="rect">
            <a:avLst/>
          </a:prstGeom>
          <a:noFill/>
        </p:spPr>
        <p:txBody>
          <a:bodyPr wrap="none" rtlCol="0">
            <a:spAutoFit/>
          </a:bodyPr>
          <a:lstStyle/>
          <a:p>
            <a:r>
              <a:rPr lang="en-US" sz="3600" dirty="0" err="1">
                <a:latin typeface="Tahoma" panose="020B0604030504040204" pitchFamily="34" charset="0"/>
                <a:ea typeface="Tahoma" panose="020B0604030504040204" pitchFamily="34" charset="0"/>
                <a:cs typeface="Tahoma" panose="020B0604030504040204" pitchFamily="34" charset="0"/>
              </a:rPr>
              <a:t>NVCache</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DDDEE8A7-60F1-3F48-AAFC-C4D2AAD5D530}"/>
              </a:ext>
            </a:extLst>
          </p:cNvPr>
          <p:cNvSpPr txBox="1"/>
          <p:nvPr/>
        </p:nvSpPr>
        <p:spPr>
          <a:xfrm>
            <a:off x="3706984" y="5678134"/>
            <a:ext cx="1944763"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NVSRAM</a:t>
            </a:r>
          </a:p>
        </p:txBody>
      </p:sp>
      <p:sp>
        <p:nvSpPr>
          <p:cNvPr id="16" name="TextBox 15">
            <a:extLst>
              <a:ext uri="{FF2B5EF4-FFF2-40B4-BE49-F238E27FC236}">
                <a16:creationId xmlns:a16="http://schemas.microsoft.com/office/drawing/2014/main" id="{846CD985-A41E-2241-81EA-5081BD6A0752}"/>
              </a:ext>
            </a:extLst>
          </p:cNvPr>
          <p:cNvSpPr txBox="1"/>
          <p:nvPr/>
        </p:nvSpPr>
        <p:spPr>
          <a:xfrm rot="16200000">
            <a:off x="77773" y="3972136"/>
            <a:ext cx="2145139"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Speedup</a:t>
            </a:r>
          </a:p>
        </p:txBody>
      </p:sp>
      <p:sp>
        <p:nvSpPr>
          <p:cNvPr id="17" name="Rectangle 16">
            <a:extLst>
              <a:ext uri="{FF2B5EF4-FFF2-40B4-BE49-F238E27FC236}">
                <a16:creationId xmlns:a16="http://schemas.microsoft.com/office/drawing/2014/main" id="{0FB9E8EF-B394-F746-AB52-4C28AE26B96C}"/>
              </a:ext>
            </a:extLst>
          </p:cNvPr>
          <p:cNvSpPr/>
          <p:nvPr/>
        </p:nvSpPr>
        <p:spPr>
          <a:xfrm>
            <a:off x="4038791" y="3875455"/>
            <a:ext cx="1223370" cy="1788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90C30C3C-B65B-494C-8C91-47F3AE15F9D4}"/>
              </a:ext>
            </a:extLst>
          </p:cNvPr>
          <p:cNvSpPr txBox="1"/>
          <p:nvPr/>
        </p:nvSpPr>
        <p:spPr>
          <a:xfrm>
            <a:off x="5685620" y="5666360"/>
            <a:ext cx="2506264"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WT-</a:t>
            </a:r>
            <a:r>
              <a:rPr lang="en-US" sz="3600" dirty="0" err="1">
                <a:latin typeface="Tahoma" panose="020B0604030504040204" pitchFamily="34" charset="0"/>
                <a:ea typeface="Tahoma" panose="020B0604030504040204" pitchFamily="34" charset="0"/>
                <a:cs typeface="Tahoma" panose="020B0604030504040204" pitchFamily="34" charset="0"/>
              </a:rPr>
              <a:t>VCache</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6874D0E5-D736-FA45-98DC-D7BD6240B316}"/>
              </a:ext>
            </a:extLst>
          </p:cNvPr>
          <p:cNvSpPr/>
          <p:nvPr/>
        </p:nvSpPr>
        <p:spPr>
          <a:xfrm>
            <a:off x="8750628" y="4338768"/>
            <a:ext cx="1223369" cy="132792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id="{37C41159-99BB-1F44-ACA1-7A859B208DFA}"/>
              </a:ext>
            </a:extLst>
          </p:cNvPr>
          <p:cNvSpPr txBox="1"/>
          <p:nvPr/>
        </p:nvSpPr>
        <p:spPr>
          <a:xfrm>
            <a:off x="8161572" y="5647245"/>
            <a:ext cx="2770054" cy="646331"/>
          </a:xfrm>
          <a:prstGeom prst="rect">
            <a:avLst/>
          </a:prstGeom>
          <a:noFill/>
        </p:spPr>
        <p:txBody>
          <a:bodyPr wrap="none" rtlCol="0">
            <a:spAutoFit/>
          </a:bodyPr>
          <a:lstStyle/>
          <a:p>
            <a:r>
              <a:rPr lang="en-US" sz="3600" dirty="0" err="1">
                <a:solidFill>
                  <a:srgbClr val="FFC000"/>
                </a:solidFill>
                <a:latin typeface="Tahoma" panose="020B0604030504040204" pitchFamily="34" charset="0"/>
                <a:ea typeface="Tahoma" panose="020B0604030504040204" pitchFamily="34" charset="0"/>
                <a:cs typeface="Tahoma" panose="020B0604030504040204" pitchFamily="34" charset="0"/>
              </a:rPr>
              <a:t>ReplayCache</a:t>
            </a:r>
            <a:endParaRPr lang="en-US" sz="36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C14EBE34-BB66-8F4F-9982-73F1321DB065}"/>
              </a:ext>
            </a:extLst>
          </p:cNvPr>
          <p:cNvSpPr txBox="1"/>
          <p:nvPr/>
        </p:nvSpPr>
        <p:spPr>
          <a:xfrm>
            <a:off x="2137321" y="4792558"/>
            <a:ext cx="61427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3.3</a:t>
            </a:r>
          </a:p>
        </p:txBody>
      </p:sp>
      <p:sp>
        <p:nvSpPr>
          <p:cNvPr id="27" name="TextBox 26">
            <a:extLst>
              <a:ext uri="{FF2B5EF4-FFF2-40B4-BE49-F238E27FC236}">
                <a16:creationId xmlns:a16="http://schemas.microsoft.com/office/drawing/2014/main" id="{FA120DCB-459B-9245-893D-B4F1B678A6B5}"/>
              </a:ext>
            </a:extLst>
          </p:cNvPr>
          <p:cNvSpPr txBox="1"/>
          <p:nvPr/>
        </p:nvSpPr>
        <p:spPr>
          <a:xfrm>
            <a:off x="4213522" y="3384108"/>
            <a:ext cx="78258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11.3</a:t>
            </a:r>
          </a:p>
        </p:txBody>
      </p:sp>
      <p:sp>
        <p:nvSpPr>
          <p:cNvPr id="28" name="TextBox 27">
            <a:extLst>
              <a:ext uri="{FF2B5EF4-FFF2-40B4-BE49-F238E27FC236}">
                <a16:creationId xmlns:a16="http://schemas.microsoft.com/office/drawing/2014/main" id="{AD8AEFE3-D9BE-E34D-B989-0917DE8348E0}"/>
              </a:ext>
            </a:extLst>
          </p:cNvPr>
          <p:cNvSpPr txBox="1"/>
          <p:nvPr/>
        </p:nvSpPr>
        <p:spPr>
          <a:xfrm>
            <a:off x="6607233" y="4669273"/>
            <a:ext cx="611258"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4.2</a:t>
            </a:r>
          </a:p>
        </p:txBody>
      </p:sp>
      <p:sp>
        <p:nvSpPr>
          <p:cNvPr id="29" name="TextBox 28">
            <a:extLst>
              <a:ext uri="{FF2B5EF4-FFF2-40B4-BE49-F238E27FC236}">
                <a16:creationId xmlns:a16="http://schemas.microsoft.com/office/drawing/2014/main" id="{F7E40CA6-B321-094B-AAB7-9578DB086705}"/>
              </a:ext>
            </a:extLst>
          </p:cNvPr>
          <p:cNvSpPr txBox="1"/>
          <p:nvPr/>
        </p:nvSpPr>
        <p:spPr>
          <a:xfrm>
            <a:off x="9011609" y="3924491"/>
            <a:ext cx="614271" cy="461665"/>
          </a:xfrm>
          <a:prstGeom prst="rect">
            <a:avLst/>
          </a:prstGeom>
          <a:noFill/>
        </p:spPr>
        <p:txBody>
          <a:bodyPr wrap="none" rtlCol="0">
            <a:spAutoFit/>
          </a:bodyPr>
          <a:lstStyle/>
          <a:p>
            <a:r>
              <a:rPr lang="en-US" sz="2400" dirty="0">
                <a:solidFill>
                  <a:srgbClr val="FFC000"/>
                </a:solidFill>
                <a:latin typeface="Tahoma" panose="020B0604030504040204" pitchFamily="34" charset="0"/>
                <a:ea typeface="Tahoma" panose="020B0604030504040204" pitchFamily="34" charset="0"/>
                <a:cs typeface="Tahoma" panose="020B0604030504040204" pitchFamily="34" charset="0"/>
              </a:rPr>
              <a:t>8.9</a:t>
            </a:r>
          </a:p>
        </p:txBody>
      </p:sp>
      <p:sp>
        <p:nvSpPr>
          <p:cNvPr id="6" name="Slide Number Placeholder 5">
            <a:extLst>
              <a:ext uri="{FF2B5EF4-FFF2-40B4-BE49-F238E27FC236}">
                <a16:creationId xmlns:a16="http://schemas.microsoft.com/office/drawing/2014/main" id="{A0618366-D7D4-7445-ADB3-29B119A0D74D}"/>
              </a:ext>
            </a:extLst>
          </p:cNvPr>
          <p:cNvSpPr>
            <a:spLocks noGrp="1"/>
          </p:cNvSpPr>
          <p:nvPr>
            <p:ph type="sldNum" sz="quarter" idx="12"/>
          </p:nvPr>
        </p:nvSpPr>
        <p:spPr/>
        <p:txBody>
          <a:bodyPr/>
          <a:lstStyle/>
          <a:p>
            <a:fld id="{BEF5F9A7-FFD9-4159-A58F-AE73538ED447}" type="slidenum">
              <a:rPr lang="en-US" smtClean="0"/>
              <a:t>24</a:t>
            </a:fld>
            <a:endParaRPr lang="en-US"/>
          </a:p>
        </p:txBody>
      </p:sp>
      <p:sp>
        <p:nvSpPr>
          <p:cNvPr id="10" name="Rectangle 9">
            <a:extLst>
              <a:ext uri="{FF2B5EF4-FFF2-40B4-BE49-F238E27FC236}">
                <a16:creationId xmlns:a16="http://schemas.microsoft.com/office/drawing/2014/main" id="{AE41E904-A718-B34A-B441-24863C42978A}"/>
              </a:ext>
            </a:extLst>
          </p:cNvPr>
          <p:cNvSpPr/>
          <p:nvPr/>
        </p:nvSpPr>
        <p:spPr>
          <a:xfrm>
            <a:off x="1788475" y="5254223"/>
            <a:ext cx="1223370" cy="41298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FEBAE5F-A390-3145-B369-2CBE19057389}"/>
              </a:ext>
            </a:extLst>
          </p:cNvPr>
          <p:cNvPicPr>
            <a:picLocks noChangeAspect="1"/>
          </p:cNvPicPr>
          <p:nvPr/>
        </p:nvPicPr>
        <p:blipFill>
          <a:blip r:embed="rId3"/>
          <a:stretch>
            <a:fillRect/>
          </a:stretch>
        </p:blipFill>
        <p:spPr>
          <a:xfrm>
            <a:off x="6535386" y="1579877"/>
            <a:ext cx="5020221" cy="2151523"/>
          </a:xfrm>
          <a:prstGeom prst="rect">
            <a:avLst/>
          </a:prstGeom>
        </p:spPr>
      </p:pic>
      <p:sp>
        <p:nvSpPr>
          <p:cNvPr id="20" name="标题 1">
            <a:extLst>
              <a:ext uri="{FF2B5EF4-FFF2-40B4-BE49-F238E27FC236}">
                <a16:creationId xmlns:a16="http://schemas.microsoft.com/office/drawing/2014/main" id="{1DB56BD5-C056-0D43-9CE0-414BA0DA3D17}"/>
              </a:ext>
            </a:extLst>
          </p:cNvPr>
          <p:cNvSpPr txBox="1">
            <a:spLocks/>
          </p:cNvSpPr>
          <p:nvPr/>
        </p:nvSpPr>
        <p:spPr>
          <a:xfrm>
            <a:off x="0" y="0"/>
            <a:ext cx="9834334" cy="1065533"/>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Speedup over No-cache Baseline with Real Power Trace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Tree>
    <p:extLst>
      <p:ext uri="{BB962C8B-B14F-4D97-AF65-F5344CB8AC3E}">
        <p14:creationId xmlns:p14="http://schemas.microsoft.com/office/powerpoint/2010/main" val="1576632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359D6DD-00E6-1145-828C-566FDD6C8692}"/>
              </a:ext>
            </a:extLst>
          </p:cNvPr>
          <p:cNvSpPr txBox="1">
            <a:spLocks/>
          </p:cNvSpPr>
          <p:nvPr/>
        </p:nvSpPr>
        <p:spPr>
          <a:xfrm>
            <a:off x="0" y="0"/>
            <a:ext cx="7709693" cy="784119"/>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ILP Efficiency (no power failure)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0" name="Rectangle 9">
            <a:extLst>
              <a:ext uri="{FF2B5EF4-FFF2-40B4-BE49-F238E27FC236}">
                <a16:creationId xmlns:a16="http://schemas.microsoft.com/office/drawing/2014/main" id="{C4F4FD0C-B0B6-3D4D-8B00-227F6AD800AE}"/>
              </a:ext>
            </a:extLst>
          </p:cNvPr>
          <p:cNvSpPr/>
          <p:nvPr/>
        </p:nvSpPr>
        <p:spPr>
          <a:xfrm>
            <a:off x="5838505" y="1961559"/>
            <a:ext cx="1570134" cy="229927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Arrow Connector 10">
            <a:extLst>
              <a:ext uri="{FF2B5EF4-FFF2-40B4-BE49-F238E27FC236}">
                <a16:creationId xmlns:a16="http://schemas.microsoft.com/office/drawing/2014/main" id="{AF552C2B-C5C0-C74C-BCE1-7AA64C7D0503}"/>
              </a:ext>
            </a:extLst>
          </p:cNvPr>
          <p:cNvCxnSpPr>
            <a:cxnSpLocks/>
          </p:cNvCxnSpPr>
          <p:nvPr/>
        </p:nvCxnSpPr>
        <p:spPr>
          <a:xfrm flipV="1">
            <a:off x="2558835" y="4260832"/>
            <a:ext cx="7709706" cy="103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DE4ED28-3317-404B-BD37-9016CAF17F5B}"/>
              </a:ext>
            </a:extLst>
          </p:cNvPr>
          <p:cNvCxnSpPr>
            <a:cxnSpLocks/>
          </p:cNvCxnSpPr>
          <p:nvPr/>
        </p:nvCxnSpPr>
        <p:spPr>
          <a:xfrm flipV="1">
            <a:off x="2673134" y="1209040"/>
            <a:ext cx="0" cy="316712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8D39B9E-D898-7041-9692-F91A94A6F1F6}"/>
              </a:ext>
            </a:extLst>
          </p:cNvPr>
          <p:cNvSpPr txBox="1"/>
          <p:nvPr/>
        </p:nvSpPr>
        <p:spPr>
          <a:xfrm>
            <a:off x="2762843" y="4222869"/>
            <a:ext cx="2953589" cy="707886"/>
          </a:xfrm>
          <a:prstGeom prst="rect">
            <a:avLst/>
          </a:prstGeom>
          <a:noFill/>
        </p:spPr>
        <p:txBody>
          <a:bodyPr wrap="square" rtlCol="0">
            <a:spAutoFit/>
          </a:bodyPr>
          <a:lstStyle/>
          <a:p>
            <a:r>
              <a:rPr lang="en-US" sz="4000" dirty="0" err="1">
                <a:latin typeface="Tahoma" panose="020B0604030504040204" pitchFamily="34" charset="0"/>
                <a:ea typeface="Tahoma" panose="020B0604030504040204" pitchFamily="34" charset="0"/>
                <a:cs typeface="Tahoma" panose="020B0604030504040204" pitchFamily="34" charset="0"/>
              </a:rPr>
              <a:t>Mediabench</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EDD001E0-2BEA-CD4E-9B22-0CC73CC1B8C4}"/>
              </a:ext>
            </a:extLst>
          </p:cNvPr>
          <p:cNvSpPr txBox="1"/>
          <p:nvPr/>
        </p:nvSpPr>
        <p:spPr>
          <a:xfrm rot="16200000">
            <a:off x="634156" y="2425674"/>
            <a:ext cx="2918587" cy="707886"/>
          </a:xfrm>
          <a:prstGeom prst="rect">
            <a:avLst/>
          </a:prstGeom>
          <a:noFill/>
        </p:spPr>
        <p:txBody>
          <a:bodyPr wrap="squar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ILP Eff. (%)</a:t>
            </a:r>
          </a:p>
        </p:txBody>
      </p:sp>
      <p:sp>
        <p:nvSpPr>
          <p:cNvPr id="16" name="Rectangle 15">
            <a:extLst>
              <a:ext uri="{FF2B5EF4-FFF2-40B4-BE49-F238E27FC236}">
                <a16:creationId xmlns:a16="http://schemas.microsoft.com/office/drawing/2014/main" id="{319BF3BC-474A-CF4F-923E-7C7FF484D4B1}"/>
              </a:ext>
            </a:extLst>
          </p:cNvPr>
          <p:cNvSpPr/>
          <p:nvPr/>
        </p:nvSpPr>
        <p:spPr>
          <a:xfrm>
            <a:off x="3246942" y="2438235"/>
            <a:ext cx="1570134" cy="180067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27BFA8CE-0470-6542-9F56-57AA0FA201B5}"/>
              </a:ext>
            </a:extLst>
          </p:cNvPr>
          <p:cNvSpPr txBox="1"/>
          <p:nvPr/>
        </p:nvSpPr>
        <p:spPr>
          <a:xfrm>
            <a:off x="5716432" y="4222869"/>
            <a:ext cx="2083857" cy="707886"/>
          </a:xfrm>
          <a:prstGeom prst="rect">
            <a:avLst/>
          </a:prstGeom>
          <a:noFill/>
        </p:spPr>
        <p:txBody>
          <a:bodyPr wrap="square" rtlCol="0">
            <a:spAutoFit/>
          </a:bodyPr>
          <a:lstStyle/>
          <a:p>
            <a:r>
              <a:rPr lang="en-US" sz="4000" dirty="0" err="1">
                <a:latin typeface="Tahoma" panose="020B0604030504040204" pitchFamily="34" charset="0"/>
                <a:ea typeface="Tahoma" panose="020B0604030504040204" pitchFamily="34" charset="0"/>
                <a:cs typeface="Tahoma" panose="020B0604030504040204" pitchFamily="34" charset="0"/>
              </a:rPr>
              <a:t>Mibench</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a:extLst>
              <a:ext uri="{FF2B5EF4-FFF2-40B4-BE49-F238E27FC236}">
                <a16:creationId xmlns:a16="http://schemas.microsoft.com/office/drawing/2014/main" id="{FAA313C4-B3A8-6D44-BB22-D97EC0EC7D76}"/>
              </a:ext>
            </a:extLst>
          </p:cNvPr>
          <p:cNvSpPr/>
          <p:nvPr/>
        </p:nvSpPr>
        <p:spPr>
          <a:xfrm>
            <a:off x="8331700" y="2315444"/>
            <a:ext cx="1570134" cy="191197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D4033B8A-D9BE-0549-A726-DEEC63152B66}"/>
              </a:ext>
            </a:extLst>
          </p:cNvPr>
          <p:cNvSpPr txBox="1"/>
          <p:nvPr/>
        </p:nvSpPr>
        <p:spPr>
          <a:xfrm>
            <a:off x="8023849" y="4222869"/>
            <a:ext cx="2366765" cy="707886"/>
          </a:xfrm>
          <a:prstGeom prst="rect">
            <a:avLst/>
          </a:prstGeom>
          <a:noFill/>
        </p:spPr>
        <p:txBody>
          <a:bodyPr wrap="squar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Geomean</a:t>
            </a:r>
          </a:p>
        </p:txBody>
      </p:sp>
      <p:sp>
        <p:nvSpPr>
          <p:cNvPr id="21" name="TextBox 20">
            <a:extLst>
              <a:ext uri="{FF2B5EF4-FFF2-40B4-BE49-F238E27FC236}">
                <a16:creationId xmlns:a16="http://schemas.microsoft.com/office/drawing/2014/main" id="{E6750D21-FD25-1B4C-BEF1-1AB5C859B677}"/>
              </a:ext>
            </a:extLst>
          </p:cNvPr>
          <p:cNvSpPr txBox="1"/>
          <p:nvPr/>
        </p:nvSpPr>
        <p:spPr>
          <a:xfrm>
            <a:off x="3657338" y="1961558"/>
            <a:ext cx="1056899" cy="584775"/>
          </a:xfrm>
          <a:prstGeom prst="rect">
            <a:avLst/>
          </a:prstGeom>
          <a:noFill/>
        </p:spPr>
        <p:txBody>
          <a:bodyPr wrap="squar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60%</a:t>
            </a:r>
          </a:p>
        </p:txBody>
      </p:sp>
      <p:sp>
        <p:nvSpPr>
          <p:cNvPr id="22" name="TextBox 21">
            <a:extLst>
              <a:ext uri="{FF2B5EF4-FFF2-40B4-BE49-F238E27FC236}">
                <a16:creationId xmlns:a16="http://schemas.microsoft.com/office/drawing/2014/main" id="{CEF0CB25-0A99-534A-A842-17122D64DDB4}"/>
              </a:ext>
            </a:extLst>
          </p:cNvPr>
          <p:cNvSpPr txBox="1"/>
          <p:nvPr/>
        </p:nvSpPr>
        <p:spPr>
          <a:xfrm>
            <a:off x="6278843" y="1456624"/>
            <a:ext cx="1198922" cy="584775"/>
          </a:xfrm>
          <a:prstGeom prst="rect">
            <a:avLst/>
          </a:prstGeom>
          <a:noFill/>
        </p:spPr>
        <p:txBody>
          <a:bodyPr wrap="squar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71%</a:t>
            </a:r>
          </a:p>
        </p:txBody>
      </p:sp>
      <p:sp>
        <p:nvSpPr>
          <p:cNvPr id="23" name="TextBox 22">
            <a:extLst>
              <a:ext uri="{FF2B5EF4-FFF2-40B4-BE49-F238E27FC236}">
                <a16:creationId xmlns:a16="http://schemas.microsoft.com/office/drawing/2014/main" id="{12053DB8-0EB8-F64D-89E4-F4B87E4582D0}"/>
              </a:ext>
            </a:extLst>
          </p:cNvPr>
          <p:cNvSpPr txBox="1"/>
          <p:nvPr/>
        </p:nvSpPr>
        <p:spPr>
          <a:xfrm>
            <a:off x="8642073" y="1794157"/>
            <a:ext cx="1198922" cy="584775"/>
          </a:xfrm>
          <a:prstGeom prst="rect">
            <a:avLst/>
          </a:prstGeom>
          <a:noFill/>
        </p:spPr>
        <p:txBody>
          <a:bodyPr wrap="squar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63%</a:t>
            </a:r>
          </a:p>
        </p:txBody>
      </p:sp>
      <p:sp>
        <p:nvSpPr>
          <p:cNvPr id="3" name="Footer Placeholder 2">
            <a:extLst>
              <a:ext uri="{FF2B5EF4-FFF2-40B4-BE49-F238E27FC236}">
                <a16:creationId xmlns:a16="http://schemas.microsoft.com/office/drawing/2014/main" id="{9CA1AEFC-FB7F-8347-B79E-F75093461BA7}"/>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28C11543-15F2-194A-9DFB-21EBC39DA41C}"/>
              </a:ext>
            </a:extLst>
          </p:cNvPr>
          <p:cNvSpPr>
            <a:spLocks noGrp="1"/>
          </p:cNvSpPr>
          <p:nvPr>
            <p:ph type="sldNum" sz="quarter" idx="12"/>
          </p:nvPr>
        </p:nvSpPr>
        <p:spPr/>
        <p:txBody>
          <a:bodyPr/>
          <a:lstStyle/>
          <a:p>
            <a:fld id="{BEF5F9A7-FFD9-4159-A58F-AE73538ED447}" type="slidenum">
              <a:rPr lang="en-US" smtClean="0"/>
              <a:t>25</a:t>
            </a:fld>
            <a:endParaRPr lang="en-US"/>
          </a:p>
        </p:txBody>
      </p:sp>
    </p:spTree>
    <p:extLst>
      <p:ext uri="{BB962C8B-B14F-4D97-AF65-F5344CB8AC3E}">
        <p14:creationId xmlns:p14="http://schemas.microsoft.com/office/powerpoint/2010/main" val="170229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D64C0D-1691-9944-8D93-484C9A967373}"/>
              </a:ext>
            </a:extLst>
          </p:cNvPr>
          <p:cNvSpPr/>
          <p:nvPr/>
        </p:nvSpPr>
        <p:spPr>
          <a:xfrm>
            <a:off x="239362" y="4248591"/>
            <a:ext cx="494922" cy="384684"/>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 name="Rectangle 7">
            <a:extLst>
              <a:ext uri="{FF2B5EF4-FFF2-40B4-BE49-F238E27FC236}">
                <a16:creationId xmlns:a16="http://schemas.microsoft.com/office/drawing/2014/main" id="{C90429BF-EE83-6347-947E-6D4DFFD718F0}"/>
              </a:ext>
            </a:extLst>
          </p:cNvPr>
          <p:cNvSpPr/>
          <p:nvPr/>
        </p:nvSpPr>
        <p:spPr>
          <a:xfrm>
            <a:off x="1281776" y="4132603"/>
            <a:ext cx="543514" cy="52237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cxnSp>
        <p:nvCxnSpPr>
          <p:cNvPr id="9" name="Straight Arrow Connector 8">
            <a:extLst>
              <a:ext uri="{FF2B5EF4-FFF2-40B4-BE49-F238E27FC236}">
                <a16:creationId xmlns:a16="http://schemas.microsoft.com/office/drawing/2014/main" id="{2683DDF0-B5E2-D042-BF95-24A6BBA3A5DE}"/>
              </a:ext>
            </a:extLst>
          </p:cNvPr>
          <p:cNvCxnSpPr>
            <a:cxnSpLocks/>
          </p:cNvCxnSpPr>
          <p:nvPr/>
        </p:nvCxnSpPr>
        <p:spPr>
          <a:xfrm>
            <a:off x="16928" y="4628480"/>
            <a:ext cx="12303409" cy="42671"/>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BEBD14F-F75F-3843-952C-0FFBB9C255C6}"/>
              </a:ext>
            </a:extLst>
          </p:cNvPr>
          <p:cNvCxnSpPr>
            <a:cxnSpLocks/>
          </p:cNvCxnSpPr>
          <p:nvPr/>
        </p:nvCxnSpPr>
        <p:spPr>
          <a:xfrm flipV="1">
            <a:off x="83101" y="850232"/>
            <a:ext cx="26669" cy="389255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49DC5C7-30D5-EE45-B4F7-45F9B66C6207}"/>
              </a:ext>
            </a:extLst>
          </p:cNvPr>
          <p:cNvSpPr txBox="1"/>
          <p:nvPr/>
        </p:nvSpPr>
        <p:spPr>
          <a:xfrm>
            <a:off x="571816" y="4664068"/>
            <a:ext cx="1329210"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512B</a:t>
            </a:r>
          </a:p>
        </p:txBody>
      </p:sp>
      <p:sp>
        <p:nvSpPr>
          <p:cNvPr id="13" name="TextBox 12">
            <a:extLst>
              <a:ext uri="{FF2B5EF4-FFF2-40B4-BE49-F238E27FC236}">
                <a16:creationId xmlns:a16="http://schemas.microsoft.com/office/drawing/2014/main" id="{258A8783-9E4B-2A4D-98F3-D3AFBDF3E6F8}"/>
              </a:ext>
            </a:extLst>
          </p:cNvPr>
          <p:cNvSpPr txBox="1"/>
          <p:nvPr/>
        </p:nvSpPr>
        <p:spPr>
          <a:xfrm rot="16200000">
            <a:off x="-641149" y="1905468"/>
            <a:ext cx="2145139"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Speedup</a:t>
            </a:r>
          </a:p>
        </p:txBody>
      </p:sp>
      <p:sp>
        <p:nvSpPr>
          <p:cNvPr id="14" name="Rectangle 13">
            <a:extLst>
              <a:ext uri="{FF2B5EF4-FFF2-40B4-BE49-F238E27FC236}">
                <a16:creationId xmlns:a16="http://schemas.microsoft.com/office/drawing/2014/main" id="{02E047BA-FEF9-CB41-B20C-28919249D498}"/>
              </a:ext>
            </a:extLst>
          </p:cNvPr>
          <p:cNvSpPr/>
          <p:nvPr/>
        </p:nvSpPr>
        <p:spPr>
          <a:xfrm>
            <a:off x="740108" y="3859339"/>
            <a:ext cx="541668" cy="78508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16" name="Rectangle 15">
            <a:extLst>
              <a:ext uri="{FF2B5EF4-FFF2-40B4-BE49-F238E27FC236}">
                <a16:creationId xmlns:a16="http://schemas.microsoft.com/office/drawing/2014/main" id="{F5D95650-C1B5-7B49-9312-5C1075733D85}"/>
              </a:ext>
            </a:extLst>
          </p:cNvPr>
          <p:cNvSpPr/>
          <p:nvPr/>
        </p:nvSpPr>
        <p:spPr>
          <a:xfrm>
            <a:off x="1827055" y="3910351"/>
            <a:ext cx="528106" cy="71802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18" name="TextBox 17">
            <a:extLst>
              <a:ext uri="{FF2B5EF4-FFF2-40B4-BE49-F238E27FC236}">
                <a16:creationId xmlns:a16="http://schemas.microsoft.com/office/drawing/2014/main" id="{F1ED66DE-FA3A-F445-8693-E20B923474E5}"/>
              </a:ext>
            </a:extLst>
          </p:cNvPr>
          <p:cNvSpPr txBox="1"/>
          <p:nvPr/>
        </p:nvSpPr>
        <p:spPr>
          <a:xfrm>
            <a:off x="132629" y="3750327"/>
            <a:ext cx="705642" cy="584775"/>
          </a:xfrm>
          <a:prstGeom prst="rect">
            <a:avLst/>
          </a:prstGeom>
          <a:noFill/>
        </p:spPr>
        <p:txBody>
          <a:bodyPr wrap="none" rtlCol="0">
            <a:spAutoFit/>
          </a:bodyPr>
          <a:lstStyle/>
          <a:p>
            <a:r>
              <a:rPr lang="en-US" sz="3200" dirty="0"/>
              <a:t>2.5</a:t>
            </a:r>
          </a:p>
        </p:txBody>
      </p:sp>
      <p:sp>
        <p:nvSpPr>
          <p:cNvPr id="23" name="TextBox 22">
            <a:extLst>
              <a:ext uri="{FF2B5EF4-FFF2-40B4-BE49-F238E27FC236}">
                <a16:creationId xmlns:a16="http://schemas.microsoft.com/office/drawing/2014/main" id="{C8127A89-2D1E-8145-9927-7E4008D6500D}"/>
              </a:ext>
            </a:extLst>
          </p:cNvPr>
          <p:cNvSpPr txBox="1"/>
          <p:nvPr/>
        </p:nvSpPr>
        <p:spPr>
          <a:xfrm>
            <a:off x="643063" y="3325577"/>
            <a:ext cx="705642" cy="584775"/>
          </a:xfrm>
          <a:prstGeom prst="rect">
            <a:avLst/>
          </a:prstGeom>
          <a:noFill/>
        </p:spPr>
        <p:txBody>
          <a:bodyPr wrap="none" rtlCol="0">
            <a:spAutoFit/>
          </a:bodyPr>
          <a:lstStyle/>
          <a:p>
            <a:r>
              <a:rPr lang="en-US" sz="3200" dirty="0"/>
              <a:t>4.6</a:t>
            </a:r>
          </a:p>
        </p:txBody>
      </p:sp>
      <p:sp>
        <p:nvSpPr>
          <p:cNvPr id="24" name="TextBox 23">
            <a:extLst>
              <a:ext uri="{FF2B5EF4-FFF2-40B4-BE49-F238E27FC236}">
                <a16:creationId xmlns:a16="http://schemas.microsoft.com/office/drawing/2014/main" id="{6190378D-C3FA-F742-A3AA-C84DA1C5BD33}"/>
              </a:ext>
            </a:extLst>
          </p:cNvPr>
          <p:cNvSpPr txBox="1"/>
          <p:nvPr/>
        </p:nvSpPr>
        <p:spPr>
          <a:xfrm>
            <a:off x="1216712" y="3663816"/>
            <a:ext cx="705642" cy="584775"/>
          </a:xfrm>
          <a:prstGeom prst="rect">
            <a:avLst/>
          </a:prstGeom>
          <a:noFill/>
        </p:spPr>
        <p:txBody>
          <a:bodyPr wrap="none" rtlCol="0">
            <a:spAutoFit/>
          </a:bodyPr>
          <a:lstStyle/>
          <a:p>
            <a:r>
              <a:rPr lang="en-US" sz="3200" dirty="0"/>
              <a:t>3.2</a:t>
            </a:r>
          </a:p>
        </p:txBody>
      </p:sp>
      <p:sp>
        <p:nvSpPr>
          <p:cNvPr id="25" name="TextBox 24">
            <a:extLst>
              <a:ext uri="{FF2B5EF4-FFF2-40B4-BE49-F238E27FC236}">
                <a16:creationId xmlns:a16="http://schemas.microsoft.com/office/drawing/2014/main" id="{B09E71EA-8EC6-5F49-99B0-E279381DB106}"/>
              </a:ext>
            </a:extLst>
          </p:cNvPr>
          <p:cNvSpPr txBox="1"/>
          <p:nvPr/>
        </p:nvSpPr>
        <p:spPr>
          <a:xfrm>
            <a:off x="1765288" y="3401139"/>
            <a:ext cx="705642" cy="584775"/>
          </a:xfrm>
          <a:prstGeom prst="rect">
            <a:avLst/>
          </a:prstGeom>
          <a:noFill/>
        </p:spPr>
        <p:txBody>
          <a:bodyPr wrap="none" rtlCol="0">
            <a:spAutoFit/>
          </a:bodyPr>
          <a:lstStyle/>
          <a:p>
            <a:r>
              <a:rPr lang="en-US" sz="3200" dirty="0"/>
              <a:t>4.3</a:t>
            </a:r>
          </a:p>
        </p:txBody>
      </p:sp>
      <p:sp>
        <p:nvSpPr>
          <p:cNvPr id="26" name="Rectangle 25">
            <a:extLst>
              <a:ext uri="{FF2B5EF4-FFF2-40B4-BE49-F238E27FC236}">
                <a16:creationId xmlns:a16="http://schemas.microsoft.com/office/drawing/2014/main" id="{EA344165-2B10-4143-9FD9-B39844EF05B3}"/>
              </a:ext>
            </a:extLst>
          </p:cNvPr>
          <p:cNvSpPr/>
          <p:nvPr/>
        </p:nvSpPr>
        <p:spPr>
          <a:xfrm>
            <a:off x="2654016" y="4230206"/>
            <a:ext cx="494922" cy="40306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27" name="Rectangle 26">
            <a:extLst>
              <a:ext uri="{FF2B5EF4-FFF2-40B4-BE49-F238E27FC236}">
                <a16:creationId xmlns:a16="http://schemas.microsoft.com/office/drawing/2014/main" id="{7A61E6F4-BEFD-7342-A631-08FCE8B98987}"/>
              </a:ext>
            </a:extLst>
          </p:cNvPr>
          <p:cNvSpPr/>
          <p:nvPr/>
        </p:nvSpPr>
        <p:spPr>
          <a:xfrm>
            <a:off x="3696430" y="4132739"/>
            <a:ext cx="543514" cy="52237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28" name="TextBox 27">
            <a:extLst>
              <a:ext uri="{FF2B5EF4-FFF2-40B4-BE49-F238E27FC236}">
                <a16:creationId xmlns:a16="http://schemas.microsoft.com/office/drawing/2014/main" id="{B9D21412-D59E-414B-9B33-499963974E8E}"/>
              </a:ext>
            </a:extLst>
          </p:cNvPr>
          <p:cNvSpPr txBox="1"/>
          <p:nvPr/>
        </p:nvSpPr>
        <p:spPr>
          <a:xfrm>
            <a:off x="3050638" y="4664068"/>
            <a:ext cx="1069524"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1KB</a:t>
            </a:r>
          </a:p>
        </p:txBody>
      </p:sp>
      <p:sp>
        <p:nvSpPr>
          <p:cNvPr id="29" name="Rectangle 28">
            <a:extLst>
              <a:ext uri="{FF2B5EF4-FFF2-40B4-BE49-F238E27FC236}">
                <a16:creationId xmlns:a16="http://schemas.microsoft.com/office/drawing/2014/main" id="{E3BFEF69-2878-564F-AE7B-7CB3D5B56753}"/>
              </a:ext>
            </a:extLst>
          </p:cNvPr>
          <p:cNvSpPr/>
          <p:nvPr/>
        </p:nvSpPr>
        <p:spPr>
          <a:xfrm>
            <a:off x="3154762" y="3587556"/>
            <a:ext cx="541668" cy="105686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0" name="Rectangle 29">
            <a:extLst>
              <a:ext uri="{FF2B5EF4-FFF2-40B4-BE49-F238E27FC236}">
                <a16:creationId xmlns:a16="http://schemas.microsoft.com/office/drawing/2014/main" id="{30889DCA-73AC-5248-8B69-1B16B5A6AFE5}"/>
              </a:ext>
            </a:extLst>
          </p:cNvPr>
          <p:cNvSpPr/>
          <p:nvPr/>
        </p:nvSpPr>
        <p:spPr>
          <a:xfrm>
            <a:off x="4241709" y="3749567"/>
            <a:ext cx="528106" cy="89485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1" name="TextBox 30">
            <a:extLst>
              <a:ext uri="{FF2B5EF4-FFF2-40B4-BE49-F238E27FC236}">
                <a16:creationId xmlns:a16="http://schemas.microsoft.com/office/drawing/2014/main" id="{A40C7833-5848-6E4E-99CE-31D54DBB17E4}"/>
              </a:ext>
            </a:extLst>
          </p:cNvPr>
          <p:cNvSpPr txBox="1"/>
          <p:nvPr/>
        </p:nvSpPr>
        <p:spPr>
          <a:xfrm>
            <a:off x="2564461" y="3733524"/>
            <a:ext cx="705642" cy="584775"/>
          </a:xfrm>
          <a:prstGeom prst="rect">
            <a:avLst/>
          </a:prstGeom>
          <a:noFill/>
        </p:spPr>
        <p:txBody>
          <a:bodyPr wrap="square" rtlCol="0">
            <a:spAutoFit/>
          </a:bodyPr>
          <a:lstStyle/>
          <a:p>
            <a:r>
              <a:rPr lang="en-US" sz="3200" dirty="0"/>
              <a:t>2.7</a:t>
            </a:r>
          </a:p>
        </p:txBody>
      </p:sp>
      <p:sp>
        <p:nvSpPr>
          <p:cNvPr id="32" name="Rectangle 31">
            <a:extLst>
              <a:ext uri="{FF2B5EF4-FFF2-40B4-BE49-F238E27FC236}">
                <a16:creationId xmlns:a16="http://schemas.microsoft.com/office/drawing/2014/main" id="{B7446E02-9635-1B4B-947D-8E47B52D3373}"/>
              </a:ext>
            </a:extLst>
          </p:cNvPr>
          <p:cNvSpPr/>
          <p:nvPr/>
        </p:nvSpPr>
        <p:spPr>
          <a:xfrm>
            <a:off x="5097752" y="4223122"/>
            <a:ext cx="494922" cy="41015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3" name="Rectangle 32">
            <a:extLst>
              <a:ext uri="{FF2B5EF4-FFF2-40B4-BE49-F238E27FC236}">
                <a16:creationId xmlns:a16="http://schemas.microsoft.com/office/drawing/2014/main" id="{644FE8C1-FA14-FE41-BACD-BFD2C4853654}"/>
              </a:ext>
            </a:extLst>
          </p:cNvPr>
          <p:cNvSpPr/>
          <p:nvPr/>
        </p:nvSpPr>
        <p:spPr>
          <a:xfrm>
            <a:off x="6140166" y="4070338"/>
            <a:ext cx="543514" cy="5847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4" name="TextBox 33">
            <a:extLst>
              <a:ext uri="{FF2B5EF4-FFF2-40B4-BE49-F238E27FC236}">
                <a16:creationId xmlns:a16="http://schemas.microsoft.com/office/drawing/2014/main" id="{285BD038-8BEF-1647-8BC3-97B747C64F90}"/>
              </a:ext>
            </a:extLst>
          </p:cNvPr>
          <p:cNvSpPr txBox="1"/>
          <p:nvPr/>
        </p:nvSpPr>
        <p:spPr>
          <a:xfrm>
            <a:off x="5558542" y="4664068"/>
            <a:ext cx="1069524"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2KB</a:t>
            </a:r>
          </a:p>
        </p:txBody>
      </p:sp>
      <p:sp>
        <p:nvSpPr>
          <p:cNvPr id="35" name="Rectangle 34">
            <a:extLst>
              <a:ext uri="{FF2B5EF4-FFF2-40B4-BE49-F238E27FC236}">
                <a16:creationId xmlns:a16="http://schemas.microsoft.com/office/drawing/2014/main" id="{11A20FAF-BE6F-9E4D-B556-A4A182F7ACEE}"/>
              </a:ext>
            </a:extLst>
          </p:cNvPr>
          <p:cNvSpPr/>
          <p:nvPr/>
        </p:nvSpPr>
        <p:spPr>
          <a:xfrm>
            <a:off x="5598498" y="3263052"/>
            <a:ext cx="541668" cy="138136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6" name="Rectangle 35">
            <a:extLst>
              <a:ext uri="{FF2B5EF4-FFF2-40B4-BE49-F238E27FC236}">
                <a16:creationId xmlns:a16="http://schemas.microsoft.com/office/drawing/2014/main" id="{6E491FD4-DAAC-DE41-95EE-FEB247AB831C}"/>
              </a:ext>
            </a:extLst>
          </p:cNvPr>
          <p:cNvSpPr/>
          <p:nvPr/>
        </p:nvSpPr>
        <p:spPr>
          <a:xfrm>
            <a:off x="6685445" y="3429001"/>
            <a:ext cx="528106" cy="121542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8" name="Rectangle 37">
            <a:extLst>
              <a:ext uri="{FF2B5EF4-FFF2-40B4-BE49-F238E27FC236}">
                <a16:creationId xmlns:a16="http://schemas.microsoft.com/office/drawing/2014/main" id="{8997CBBD-3F59-1F4F-8448-D345E7041286}"/>
              </a:ext>
            </a:extLst>
          </p:cNvPr>
          <p:cNvSpPr/>
          <p:nvPr/>
        </p:nvSpPr>
        <p:spPr>
          <a:xfrm>
            <a:off x="7524327" y="4155728"/>
            <a:ext cx="494922" cy="477547"/>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39" name="Rectangle 38">
            <a:extLst>
              <a:ext uri="{FF2B5EF4-FFF2-40B4-BE49-F238E27FC236}">
                <a16:creationId xmlns:a16="http://schemas.microsoft.com/office/drawing/2014/main" id="{1EF8CDB9-7B94-2A44-9C74-04063970B883}"/>
              </a:ext>
            </a:extLst>
          </p:cNvPr>
          <p:cNvSpPr/>
          <p:nvPr/>
        </p:nvSpPr>
        <p:spPr>
          <a:xfrm>
            <a:off x="8566741" y="3910352"/>
            <a:ext cx="543514" cy="7287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40" name="TextBox 39">
            <a:extLst>
              <a:ext uri="{FF2B5EF4-FFF2-40B4-BE49-F238E27FC236}">
                <a16:creationId xmlns:a16="http://schemas.microsoft.com/office/drawing/2014/main" id="{FE72E45B-B49D-4A4B-92F2-FD54AA7C9541}"/>
              </a:ext>
            </a:extLst>
          </p:cNvPr>
          <p:cNvSpPr txBox="1"/>
          <p:nvPr/>
        </p:nvSpPr>
        <p:spPr>
          <a:xfrm>
            <a:off x="8113453" y="4664068"/>
            <a:ext cx="1069524"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4KB</a:t>
            </a:r>
          </a:p>
        </p:txBody>
      </p:sp>
      <p:sp>
        <p:nvSpPr>
          <p:cNvPr id="41" name="Rectangle 40">
            <a:extLst>
              <a:ext uri="{FF2B5EF4-FFF2-40B4-BE49-F238E27FC236}">
                <a16:creationId xmlns:a16="http://schemas.microsoft.com/office/drawing/2014/main" id="{E0D9348C-9A17-784F-BD28-0EFDF60F946F}"/>
              </a:ext>
            </a:extLst>
          </p:cNvPr>
          <p:cNvSpPr/>
          <p:nvPr/>
        </p:nvSpPr>
        <p:spPr>
          <a:xfrm>
            <a:off x="8025073" y="2897836"/>
            <a:ext cx="541668" cy="173054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42" name="Rectangle 41">
            <a:extLst>
              <a:ext uri="{FF2B5EF4-FFF2-40B4-BE49-F238E27FC236}">
                <a16:creationId xmlns:a16="http://schemas.microsoft.com/office/drawing/2014/main" id="{11EC89D1-22EB-D64D-9CEB-933F2F9EC971}"/>
              </a:ext>
            </a:extLst>
          </p:cNvPr>
          <p:cNvSpPr/>
          <p:nvPr/>
        </p:nvSpPr>
        <p:spPr>
          <a:xfrm>
            <a:off x="9112020" y="3170643"/>
            <a:ext cx="528106" cy="1457736"/>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44" name="Rectangle 43">
            <a:extLst>
              <a:ext uri="{FF2B5EF4-FFF2-40B4-BE49-F238E27FC236}">
                <a16:creationId xmlns:a16="http://schemas.microsoft.com/office/drawing/2014/main" id="{CD03E2D6-F0CC-5642-9357-6DBF02F399FB}"/>
              </a:ext>
            </a:extLst>
          </p:cNvPr>
          <p:cNvSpPr/>
          <p:nvPr/>
        </p:nvSpPr>
        <p:spPr>
          <a:xfrm>
            <a:off x="9997291" y="4070338"/>
            <a:ext cx="494922" cy="57002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45" name="Rectangle 44">
            <a:extLst>
              <a:ext uri="{FF2B5EF4-FFF2-40B4-BE49-F238E27FC236}">
                <a16:creationId xmlns:a16="http://schemas.microsoft.com/office/drawing/2014/main" id="{AB3117D3-7494-8C41-8C22-4D13597E4627}"/>
              </a:ext>
            </a:extLst>
          </p:cNvPr>
          <p:cNvSpPr/>
          <p:nvPr/>
        </p:nvSpPr>
        <p:spPr>
          <a:xfrm>
            <a:off x="11039705" y="3917434"/>
            <a:ext cx="543514" cy="7287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46" name="TextBox 45">
            <a:extLst>
              <a:ext uri="{FF2B5EF4-FFF2-40B4-BE49-F238E27FC236}">
                <a16:creationId xmlns:a16="http://schemas.microsoft.com/office/drawing/2014/main" id="{E74A9EB7-2FEA-C54E-90BA-12EE9B27DA02}"/>
              </a:ext>
            </a:extLst>
          </p:cNvPr>
          <p:cNvSpPr txBox="1"/>
          <p:nvPr/>
        </p:nvSpPr>
        <p:spPr>
          <a:xfrm>
            <a:off x="10586417" y="4671151"/>
            <a:ext cx="1069524"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8KB</a:t>
            </a:r>
          </a:p>
        </p:txBody>
      </p:sp>
      <p:sp>
        <p:nvSpPr>
          <p:cNvPr id="47" name="Rectangle 46">
            <a:extLst>
              <a:ext uri="{FF2B5EF4-FFF2-40B4-BE49-F238E27FC236}">
                <a16:creationId xmlns:a16="http://schemas.microsoft.com/office/drawing/2014/main" id="{A0AEB7F6-B6EC-8647-B5F3-65181AF01CD3}"/>
              </a:ext>
            </a:extLst>
          </p:cNvPr>
          <p:cNvSpPr/>
          <p:nvPr/>
        </p:nvSpPr>
        <p:spPr>
          <a:xfrm>
            <a:off x="10498037" y="2636455"/>
            <a:ext cx="541668" cy="201504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48" name="Rectangle 47">
            <a:extLst>
              <a:ext uri="{FF2B5EF4-FFF2-40B4-BE49-F238E27FC236}">
                <a16:creationId xmlns:a16="http://schemas.microsoft.com/office/drawing/2014/main" id="{DB01C38E-FCDA-C746-92AE-80C1F91DE8FA}"/>
              </a:ext>
            </a:extLst>
          </p:cNvPr>
          <p:cNvSpPr/>
          <p:nvPr/>
        </p:nvSpPr>
        <p:spPr>
          <a:xfrm>
            <a:off x="11584984" y="3052088"/>
            <a:ext cx="528106" cy="1599416"/>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2" name="TextBox 51">
            <a:extLst>
              <a:ext uri="{FF2B5EF4-FFF2-40B4-BE49-F238E27FC236}">
                <a16:creationId xmlns:a16="http://schemas.microsoft.com/office/drawing/2014/main" id="{16C9E875-F090-CE43-81B5-719E750960A5}"/>
              </a:ext>
            </a:extLst>
          </p:cNvPr>
          <p:cNvSpPr txBox="1"/>
          <p:nvPr/>
        </p:nvSpPr>
        <p:spPr>
          <a:xfrm>
            <a:off x="3054000" y="3052087"/>
            <a:ext cx="705642" cy="584775"/>
          </a:xfrm>
          <a:prstGeom prst="rect">
            <a:avLst/>
          </a:prstGeom>
          <a:noFill/>
        </p:spPr>
        <p:txBody>
          <a:bodyPr wrap="square" rtlCol="0">
            <a:spAutoFit/>
          </a:bodyPr>
          <a:lstStyle/>
          <a:p>
            <a:r>
              <a:rPr lang="en-US" sz="3200" dirty="0"/>
              <a:t>5.7</a:t>
            </a:r>
          </a:p>
        </p:txBody>
      </p:sp>
      <p:sp>
        <p:nvSpPr>
          <p:cNvPr id="53" name="TextBox 52">
            <a:extLst>
              <a:ext uri="{FF2B5EF4-FFF2-40B4-BE49-F238E27FC236}">
                <a16:creationId xmlns:a16="http://schemas.microsoft.com/office/drawing/2014/main" id="{DD8AC806-7BB7-1047-896B-D8FED5CE4AAF}"/>
              </a:ext>
            </a:extLst>
          </p:cNvPr>
          <p:cNvSpPr txBox="1"/>
          <p:nvPr/>
        </p:nvSpPr>
        <p:spPr>
          <a:xfrm>
            <a:off x="3615142" y="3629493"/>
            <a:ext cx="705642" cy="584775"/>
          </a:xfrm>
          <a:prstGeom prst="rect">
            <a:avLst/>
          </a:prstGeom>
          <a:noFill/>
        </p:spPr>
        <p:txBody>
          <a:bodyPr wrap="square" rtlCol="0">
            <a:spAutoFit/>
          </a:bodyPr>
          <a:lstStyle/>
          <a:p>
            <a:r>
              <a:rPr lang="en-US" sz="3200" dirty="0"/>
              <a:t>3.5</a:t>
            </a:r>
          </a:p>
        </p:txBody>
      </p:sp>
      <p:sp>
        <p:nvSpPr>
          <p:cNvPr id="54" name="TextBox 53">
            <a:extLst>
              <a:ext uri="{FF2B5EF4-FFF2-40B4-BE49-F238E27FC236}">
                <a16:creationId xmlns:a16="http://schemas.microsoft.com/office/drawing/2014/main" id="{1957D2F9-E6FF-8B48-84A0-C98E08672F8C}"/>
              </a:ext>
            </a:extLst>
          </p:cNvPr>
          <p:cNvSpPr txBox="1"/>
          <p:nvPr/>
        </p:nvSpPr>
        <p:spPr>
          <a:xfrm>
            <a:off x="4160942" y="3228507"/>
            <a:ext cx="705642" cy="584775"/>
          </a:xfrm>
          <a:prstGeom prst="rect">
            <a:avLst/>
          </a:prstGeom>
          <a:noFill/>
        </p:spPr>
        <p:txBody>
          <a:bodyPr wrap="square" rtlCol="0">
            <a:spAutoFit/>
          </a:bodyPr>
          <a:lstStyle/>
          <a:p>
            <a:r>
              <a:rPr lang="en-US" sz="3200" dirty="0"/>
              <a:t>5.1</a:t>
            </a:r>
          </a:p>
        </p:txBody>
      </p:sp>
      <p:sp>
        <p:nvSpPr>
          <p:cNvPr id="55" name="Rectangle 54">
            <a:extLst>
              <a:ext uri="{FF2B5EF4-FFF2-40B4-BE49-F238E27FC236}">
                <a16:creationId xmlns:a16="http://schemas.microsoft.com/office/drawing/2014/main" id="{D18DFA53-3E59-6540-94AB-83689E936971}"/>
              </a:ext>
            </a:extLst>
          </p:cNvPr>
          <p:cNvSpPr/>
          <p:nvPr/>
        </p:nvSpPr>
        <p:spPr>
          <a:xfrm>
            <a:off x="1204680" y="1279723"/>
            <a:ext cx="1138449" cy="410152"/>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6" name="Rectangle 55">
            <a:extLst>
              <a:ext uri="{FF2B5EF4-FFF2-40B4-BE49-F238E27FC236}">
                <a16:creationId xmlns:a16="http://schemas.microsoft.com/office/drawing/2014/main" id="{7EA2B13E-85BC-D047-AD0F-6E6F8C43C4DC}"/>
              </a:ext>
            </a:extLst>
          </p:cNvPr>
          <p:cNvSpPr/>
          <p:nvPr/>
        </p:nvSpPr>
        <p:spPr>
          <a:xfrm>
            <a:off x="7854671" y="1284631"/>
            <a:ext cx="1138449" cy="4137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7" name="Rectangle 56">
            <a:extLst>
              <a:ext uri="{FF2B5EF4-FFF2-40B4-BE49-F238E27FC236}">
                <a16:creationId xmlns:a16="http://schemas.microsoft.com/office/drawing/2014/main" id="{0667A438-1F27-AF4B-AD5A-1A9958ED7DF5}"/>
              </a:ext>
            </a:extLst>
          </p:cNvPr>
          <p:cNvSpPr/>
          <p:nvPr/>
        </p:nvSpPr>
        <p:spPr>
          <a:xfrm>
            <a:off x="4548340" y="1288205"/>
            <a:ext cx="1138449" cy="41015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8" name="Rectangle 57">
            <a:extLst>
              <a:ext uri="{FF2B5EF4-FFF2-40B4-BE49-F238E27FC236}">
                <a16:creationId xmlns:a16="http://schemas.microsoft.com/office/drawing/2014/main" id="{086BB0DF-1BD4-174D-8E1B-89A7C4436173}"/>
              </a:ext>
            </a:extLst>
          </p:cNvPr>
          <p:cNvSpPr/>
          <p:nvPr/>
        </p:nvSpPr>
        <p:spPr>
          <a:xfrm>
            <a:off x="1204680" y="1991124"/>
            <a:ext cx="1138449" cy="41015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9" name="TextBox 58">
            <a:extLst>
              <a:ext uri="{FF2B5EF4-FFF2-40B4-BE49-F238E27FC236}">
                <a16:creationId xmlns:a16="http://schemas.microsoft.com/office/drawing/2014/main" id="{24BC4D25-8DF0-FC40-80AC-85C6F7501084}"/>
              </a:ext>
            </a:extLst>
          </p:cNvPr>
          <p:cNvSpPr txBox="1"/>
          <p:nvPr/>
        </p:nvSpPr>
        <p:spPr>
          <a:xfrm>
            <a:off x="2368734" y="1189145"/>
            <a:ext cx="1800493" cy="584775"/>
          </a:xfrm>
          <a:prstGeom prst="rect">
            <a:avLst/>
          </a:prstGeom>
          <a:noFill/>
        </p:spPr>
        <p:txBody>
          <a:bodyPr wrap="none" rtlCol="0">
            <a:spAutoFit/>
          </a:bodyPr>
          <a:lstStyle/>
          <a:p>
            <a:r>
              <a:rPr lang="en-US" sz="3200" dirty="0" err="1">
                <a:latin typeface="Tahoma" panose="020B0604030504040204" pitchFamily="34" charset="0"/>
                <a:ea typeface="Tahoma" panose="020B0604030504040204" pitchFamily="34" charset="0"/>
                <a:cs typeface="Tahoma" panose="020B0604030504040204" pitchFamily="34" charset="0"/>
              </a:rPr>
              <a:t>NVCache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60" name="TextBox 59">
            <a:extLst>
              <a:ext uri="{FF2B5EF4-FFF2-40B4-BE49-F238E27FC236}">
                <a16:creationId xmlns:a16="http://schemas.microsoft.com/office/drawing/2014/main" id="{8D5442AE-9B9C-764B-A501-26EC940A3FF7}"/>
              </a:ext>
            </a:extLst>
          </p:cNvPr>
          <p:cNvSpPr txBox="1"/>
          <p:nvPr/>
        </p:nvSpPr>
        <p:spPr>
          <a:xfrm>
            <a:off x="5782304" y="1224937"/>
            <a:ext cx="1750800"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NVSRAM</a:t>
            </a:r>
          </a:p>
        </p:txBody>
      </p:sp>
      <p:sp>
        <p:nvSpPr>
          <p:cNvPr id="61" name="TextBox 60">
            <a:extLst>
              <a:ext uri="{FF2B5EF4-FFF2-40B4-BE49-F238E27FC236}">
                <a16:creationId xmlns:a16="http://schemas.microsoft.com/office/drawing/2014/main" id="{51C77FED-6270-9C4B-9D0E-4BB2016BDCA5}"/>
              </a:ext>
            </a:extLst>
          </p:cNvPr>
          <p:cNvSpPr txBox="1"/>
          <p:nvPr/>
        </p:nvSpPr>
        <p:spPr>
          <a:xfrm>
            <a:off x="8993120" y="1220440"/>
            <a:ext cx="2248116"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WT-</a:t>
            </a:r>
            <a:r>
              <a:rPr lang="en-US" sz="3200" dirty="0" err="1">
                <a:latin typeface="Tahoma" panose="020B0604030504040204" pitchFamily="34" charset="0"/>
                <a:ea typeface="Tahoma" panose="020B0604030504040204" pitchFamily="34" charset="0"/>
                <a:cs typeface="Tahoma" panose="020B0604030504040204" pitchFamily="34" charset="0"/>
              </a:rPr>
              <a:t>VCache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62" name="TextBox 61">
            <a:extLst>
              <a:ext uri="{FF2B5EF4-FFF2-40B4-BE49-F238E27FC236}">
                <a16:creationId xmlns:a16="http://schemas.microsoft.com/office/drawing/2014/main" id="{545AE2AA-8BE1-6047-A18B-D5D7E2BAE678}"/>
              </a:ext>
            </a:extLst>
          </p:cNvPr>
          <p:cNvSpPr txBox="1"/>
          <p:nvPr/>
        </p:nvSpPr>
        <p:spPr>
          <a:xfrm>
            <a:off x="2368734" y="1904420"/>
            <a:ext cx="2484334" cy="584775"/>
          </a:xfrm>
          <a:prstGeom prst="rect">
            <a:avLst/>
          </a:prstGeom>
          <a:noFill/>
        </p:spPr>
        <p:txBody>
          <a:bodyPr wrap="none" rtlCol="0">
            <a:spAutoFit/>
          </a:bodyPr>
          <a:lstStyle/>
          <a:p>
            <a:r>
              <a:rPr lang="en-US" sz="3200" dirty="0" err="1">
                <a:latin typeface="Tahoma" panose="020B0604030504040204" pitchFamily="34" charset="0"/>
                <a:ea typeface="Tahoma" panose="020B0604030504040204" pitchFamily="34" charset="0"/>
                <a:cs typeface="Tahoma" panose="020B0604030504040204" pitchFamily="34" charset="0"/>
              </a:rPr>
              <a:t>ReplayCache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64" name="TextBox 63">
            <a:extLst>
              <a:ext uri="{FF2B5EF4-FFF2-40B4-BE49-F238E27FC236}">
                <a16:creationId xmlns:a16="http://schemas.microsoft.com/office/drawing/2014/main" id="{D3D9FD50-F2AC-DA4C-BBC9-567EEA0030E7}"/>
              </a:ext>
            </a:extLst>
          </p:cNvPr>
          <p:cNvSpPr txBox="1"/>
          <p:nvPr/>
        </p:nvSpPr>
        <p:spPr>
          <a:xfrm>
            <a:off x="4988726" y="3685091"/>
            <a:ext cx="705642" cy="584775"/>
          </a:xfrm>
          <a:prstGeom prst="rect">
            <a:avLst/>
          </a:prstGeom>
          <a:noFill/>
        </p:spPr>
        <p:txBody>
          <a:bodyPr wrap="square" rtlCol="0">
            <a:spAutoFit/>
          </a:bodyPr>
          <a:lstStyle/>
          <a:p>
            <a:r>
              <a:rPr lang="en-US" sz="3200" dirty="0"/>
              <a:t>2.9</a:t>
            </a:r>
          </a:p>
        </p:txBody>
      </p:sp>
      <p:sp>
        <p:nvSpPr>
          <p:cNvPr id="65" name="TextBox 64">
            <a:extLst>
              <a:ext uri="{FF2B5EF4-FFF2-40B4-BE49-F238E27FC236}">
                <a16:creationId xmlns:a16="http://schemas.microsoft.com/office/drawing/2014/main" id="{77703CE3-A3F4-B84A-927F-623770E3951F}"/>
              </a:ext>
            </a:extLst>
          </p:cNvPr>
          <p:cNvSpPr txBox="1"/>
          <p:nvPr/>
        </p:nvSpPr>
        <p:spPr>
          <a:xfrm>
            <a:off x="5558542" y="2759112"/>
            <a:ext cx="705642" cy="584775"/>
          </a:xfrm>
          <a:prstGeom prst="rect">
            <a:avLst/>
          </a:prstGeom>
          <a:noFill/>
        </p:spPr>
        <p:txBody>
          <a:bodyPr wrap="square" rtlCol="0">
            <a:spAutoFit/>
          </a:bodyPr>
          <a:lstStyle/>
          <a:p>
            <a:r>
              <a:rPr lang="en-US" sz="3200" dirty="0"/>
              <a:t>7.3</a:t>
            </a:r>
          </a:p>
        </p:txBody>
      </p:sp>
      <p:sp>
        <p:nvSpPr>
          <p:cNvPr id="66" name="TextBox 65">
            <a:extLst>
              <a:ext uri="{FF2B5EF4-FFF2-40B4-BE49-F238E27FC236}">
                <a16:creationId xmlns:a16="http://schemas.microsoft.com/office/drawing/2014/main" id="{77E1E349-06B1-1249-A593-DE4B538EF6D3}"/>
              </a:ext>
            </a:extLst>
          </p:cNvPr>
          <p:cNvSpPr txBox="1"/>
          <p:nvPr/>
        </p:nvSpPr>
        <p:spPr>
          <a:xfrm>
            <a:off x="6072053" y="3579982"/>
            <a:ext cx="705642" cy="584775"/>
          </a:xfrm>
          <a:prstGeom prst="rect">
            <a:avLst/>
          </a:prstGeom>
          <a:noFill/>
        </p:spPr>
        <p:txBody>
          <a:bodyPr wrap="square" rtlCol="0">
            <a:spAutoFit/>
          </a:bodyPr>
          <a:lstStyle/>
          <a:p>
            <a:r>
              <a:rPr lang="en-US" sz="3200" dirty="0"/>
              <a:t>4.0</a:t>
            </a:r>
          </a:p>
        </p:txBody>
      </p:sp>
      <p:sp>
        <p:nvSpPr>
          <p:cNvPr id="67" name="TextBox 66">
            <a:extLst>
              <a:ext uri="{FF2B5EF4-FFF2-40B4-BE49-F238E27FC236}">
                <a16:creationId xmlns:a16="http://schemas.microsoft.com/office/drawing/2014/main" id="{A305285D-EFF5-114F-B72C-BC1214C2C68F}"/>
              </a:ext>
            </a:extLst>
          </p:cNvPr>
          <p:cNvSpPr txBox="1"/>
          <p:nvPr/>
        </p:nvSpPr>
        <p:spPr>
          <a:xfrm>
            <a:off x="6596677" y="2947998"/>
            <a:ext cx="705642" cy="584775"/>
          </a:xfrm>
          <a:prstGeom prst="rect">
            <a:avLst/>
          </a:prstGeom>
          <a:noFill/>
        </p:spPr>
        <p:txBody>
          <a:bodyPr wrap="square" rtlCol="0">
            <a:spAutoFit/>
          </a:bodyPr>
          <a:lstStyle/>
          <a:p>
            <a:r>
              <a:rPr lang="en-US" sz="3200" dirty="0"/>
              <a:t>6.5</a:t>
            </a:r>
          </a:p>
        </p:txBody>
      </p:sp>
      <p:sp>
        <p:nvSpPr>
          <p:cNvPr id="68" name="TextBox 67">
            <a:extLst>
              <a:ext uri="{FF2B5EF4-FFF2-40B4-BE49-F238E27FC236}">
                <a16:creationId xmlns:a16="http://schemas.microsoft.com/office/drawing/2014/main" id="{C82553D3-12EB-1D4E-9979-B72E9BF14110}"/>
              </a:ext>
            </a:extLst>
          </p:cNvPr>
          <p:cNvSpPr txBox="1"/>
          <p:nvPr/>
        </p:nvSpPr>
        <p:spPr>
          <a:xfrm>
            <a:off x="7407811" y="3653379"/>
            <a:ext cx="705642" cy="584775"/>
          </a:xfrm>
          <a:prstGeom prst="rect">
            <a:avLst/>
          </a:prstGeom>
          <a:noFill/>
        </p:spPr>
        <p:txBody>
          <a:bodyPr wrap="square" rtlCol="0">
            <a:spAutoFit/>
          </a:bodyPr>
          <a:lstStyle/>
          <a:p>
            <a:r>
              <a:rPr lang="en-US" sz="3200" dirty="0"/>
              <a:t>3.0</a:t>
            </a:r>
          </a:p>
        </p:txBody>
      </p:sp>
      <p:sp>
        <p:nvSpPr>
          <p:cNvPr id="69" name="TextBox 68">
            <a:extLst>
              <a:ext uri="{FF2B5EF4-FFF2-40B4-BE49-F238E27FC236}">
                <a16:creationId xmlns:a16="http://schemas.microsoft.com/office/drawing/2014/main" id="{C788D005-0BEF-7C40-BDDF-1CBFE1AB3E11}"/>
              </a:ext>
            </a:extLst>
          </p:cNvPr>
          <p:cNvSpPr txBox="1"/>
          <p:nvPr/>
        </p:nvSpPr>
        <p:spPr>
          <a:xfrm>
            <a:off x="7943086" y="2381733"/>
            <a:ext cx="705642" cy="584775"/>
          </a:xfrm>
          <a:prstGeom prst="rect">
            <a:avLst/>
          </a:prstGeom>
          <a:noFill/>
        </p:spPr>
        <p:txBody>
          <a:bodyPr wrap="square" rtlCol="0">
            <a:spAutoFit/>
          </a:bodyPr>
          <a:lstStyle/>
          <a:p>
            <a:r>
              <a:rPr lang="en-US" sz="3200" dirty="0"/>
              <a:t>9.1</a:t>
            </a:r>
          </a:p>
        </p:txBody>
      </p:sp>
      <p:sp>
        <p:nvSpPr>
          <p:cNvPr id="70" name="TextBox 69">
            <a:extLst>
              <a:ext uri="{FF2B5EF4-FFF2-40B4-BE49-F238E27FC236}">
                <a16:creationId xmlns:a16="http://schemas.microsoft.com/office/drawing/2014/main" id="{49B7B597-9A04-1C4F-B87D-5F5736C45F8A}"/>
              </a:ext>
            </a:extLst>
          </p:cNvPr>
          <p:cNvSpPr txBox="1"/>
          <p:nvPr/>
        </p:nvSpPr>
        <p:spPr>
          <a:xfrm>
            <a:off x="8514920" y="3413829"/>
            <a:ext cx="705642" cy="584775"/>
          </a:xfrm>
          <a:prstGeom prst="rect">
            <a:avLst/>
          </a:prstGeom>
          <a:noFill/>
        </p:spPr>
        <p:txBody>
          <a:bodyPr wrap="square" rtlCol="0">
            <a:spAutoFit/>
          </a:bodyPr>
          <a:lstStyle/>
          <a:p>
            <a:r>
              <a:rPr lang="en-US" sz="3200" dirty="0"/>
              <a:t>4.3</a:t>
            </a:r>
          </a:p>
        </p:txBody>
      </p:sp>
      <p:sp>
        <p:nvSpPr>
          <p:cNvPr id="71" name="TextBox 70">
            <a:extLst>
              <a:ext uri="{FF2B5EF4-FFF2-40B4-BE49-F238E27FC236}">
                <a16:creationId xmlns:a16="http://schemas.microsoft.com/office/drawing/2014/main" id="{70F5925B-E28B-E648-B971-8DA9AE3F7D41}"/>
              </a:ext>
            </a:extLst>
          </p:cNvPr>
          <p:cNvSpPr txBox="1"/>
          <p:nvPr/>
        </p:nvSpPr>
        <p:spPr>
          <a:xfrm>
            <a:off x="9010619" y="2692726"/>
            <a:ext cx="705642" cy="584775"/>
          </a:xfrm>
          <a:prstGeom prst="rect">
            <a:avLst/>
          </a:prstGeom>
          <a:noFill/>
        </p:spPr>
        <p:txBody>
          <a:bodyPr wrap="square" rtlCol="0">
            <a:spAutoFit/>
          </a:bodyPr>
          <a:lstStyle/>
          <a:p>
            <a:r>
              <a:rPr lang="en-US" sz="3200" dirty="0"/>
              <a:t>7.6</a:t>
            </a:r>
          </a:p>
        </p:txBody>
      </p:sp>
      <p:sp>
        <p:nvSpPr>
          <p:cNvPr id="72" name="TextBox 71">
            <a:extLst>
              <a:ext uri="{FF2B5EF4-FFF2-40B4-BE49-F238E27FC236}">
                <a16:creationId xmlns:a16="http://schemas.microsoft.com/office/drawing/2014/main" id="{ABA54266-967F-744F-8B9E-2301E7B88990}"/>
              </a:ext>
            </a:extLst>
          </p:cNvPr>
          <p:cNvSpPr txBox="1"/>
          <p:nvPr/>
        </p:nvSpPr>
        <p:spPr>
          <a:xfrm>
            <a:off x="9872834" y="3544212"/>
            <a:ext cx="705642" cy="584775"/>
          </a:xfrm>
          <a:prstGeom prst="rect">
            <a:avLst/>
          </a:prstGeom>
          <a:noFill/>
        </p:spPr>
        <p:txBody>
          <a:bodyPr wrap="square" rtlCol="0">
            <a:spAutoFit/>
          </a:bodyPr>
          <a:lstStyle/>
          <a:p>
            <a:r>
              <a:rPr lang="en-US" sz="3200" dirty="0"/>
              <a:t>3.2</a:t>
            </a:r>
          </a:p>
        </p:txBody>
      </p:sp>
      <p:sp>
        <p:nvSpPr>
          <p:cNvPr id="73" name="TextBox 72">
            <a:extLst>
              <a:ext uri="{FF2B5EF4-FFF2-40B4-BE49-F238E27FC236}">
                <a16:creationId xmlns:a16="http://schemas.microsoft.com/office/drawing/2014/main" id="{C59BD314-307A-C74C-B73A-09D3A3FB7661}"/>
              </a:ext>
            </a:extLst>
          </p:cNvPr>
          <p:cNvSpPr txBox="1"/>
          <p:nvPr/>
        </p:nvSpPr>
        <p:spPr>
          <a:xfrm>
            <a:off x="10299996" y="2124135"/>
            <a:ext cx="937750" cy="584775"/>
          </a:xfrm>
          <a:prstGeom prst="rect">
            <a:avLst/>
          </a:prstGeom>
          <a:noFill/>
        </p:spPr>
        <p:txBody>
          <a:bodyPr wrap="square" rtlCol="0">
            <a:spAutoFit/>
          </a:bodyPr>
          <a:lstStyle/>
          <a:p>
            <a:r>
              <a:rPr lang="en-US" sz="3200" dirty="0"/>
              <a:t>10.6</a:t>
            </a:r>
          </a:p>
        </p:txBody>
      </p:sp>
      <p:sp>
        <p:nvSpPr>
          <p:cNvPr id="74" name="TextBox 73">
            <a:extLst>
              <a:ext uri="{FF2B5EF4-FFF2-40B4-BE49-F238E27FC236}">
                <a16:creationId xmlns:a16="http://schemas.microsoft.com/office/drawing/2014/main" id="{8AD16D5C-0A9B-9149-B30A-C8C59B70015D}"/>
              </a:ext>
            </a:extLst>
          </p:cNvPr>
          <p:cNvSpPr txBox="1"/>
          <p:nvPr/>
        </p:nvSpPr>
        <p:spPr>
          <a:xfrm>
            <a:off x="10985523" y="3413829"/>
            <a:ext cx="705642" cy="584775"/>
          </a:xfrm>
          <a:prstGeom prst="rect">
            <a:avLst/>
          </a:prstGeom>
          <a:noFill/>
        </p:spPr>
        <p:txBody>
          <a:bodyPr wrap="square" rtlCol="0">
            <a:spAutoFit/>
          </a:bodyPr>
          <a:lstStyle/>
          <a:p>
            <a:r>
              <a:rPr lang="en-US" sz="3200" dirty="0"/>
              <a:t>4.4</a:t>
            </a:r>
          </a:p>
        </p:txBody>
      </p:sp>
      <p:sp>
        <p:nvSpPr>
          <p:cNvPr id="75" name="TextBox 74">
            <a:extLst>
              <a:ext uri="{FF2B5EF4-FFF2-40B4-BE49-F238E27FC236}">
                <a16:creationId xmlns:a16="http://schemas.microsoft.com/office/drawing/2014/main" id="{16DCD1B2-27D1-4B47-B280-4A8B0A21A346}"/>
              </a:ext>
            </a:extLst>
          </p:cNvPr>
          <p:cNvSpPr txBox="1"/>
          <p:nvPr/>
        </p:nvSpPr>
        <p:spPr>
          <a:xfrm>
            <a:off x="11496216" y="2554481"/>
            <a:ext cx="705642" cy="584775"/>
          </a:xfrm>
          <a:prstGeom prst="rect">
            <a:avLst/>
          </a:prstGeom>
          <a:noFill/>
        </p:spPr>
        <p:txBody>
          <a:bodyPr wrap="square" rtlCol="0">
            <a:spAutoFit/>
          </a:bodyPr>
          <a:lstStyle/>
          <a:p>
            <a:r>
              <a:rPr lang="en-US" sz="3200" dirty="0"/>
              <a:t>8.5</a:t>
            </a:r>
          </a:p>
        </p:txBody>
      </p:sp>
      <p:sp>
        <p:nvSpPr>
          <p:cNvPr id="63" name="标题 1">
            <a:extLst>
              <a:ext uri="{FF2B5EF4-FFF2-40B4-BE49-F238E27FC236}">
                <a16:creationId xmlns:a16="http://schemas.microsoft.com/office/drawing/2014/main" id="{CBFCB1ED-ACD5-9B48-B5DA-4F179F2A56E8}"/>
              </a:ext>
            </a:extLst>
          </p:cNvPr>
          <p:cNvSpPr txBox="1">
            <a:spLocks/>
          </p:cNvSpPr>
          <p:nvPr/>
        </p:nvSpPr>
        <p:spPr>
          <a:xfrm>
            <a:off x="0" y="0"/>
            <a:ext cx="5621122" cy="784119"/>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Sensitivity to Cache Size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9FD9EF4A-7E00-6D43-AFF8-1892B46CD99E}"/>
              </a:ext>
            </a:extLst>
          </p:cNvPr>
          <p:cNvSpPr>
            <a:spLocks noGrp="1"/>
          </p:cNvSpPr>
          <p:nvPr>
            <p:ph type="ftr" sz="quarter" idx="11"/>
          </p:nvPr>
        </p:nvSpPr>
        <p:spPr/>
        <p:txBody>
          <a:bodyPr/>
          <a:lstStyle/>
          <a:p>
            <a:r>
              <a:rPr lang="en-US" dirty="0"/>
              <a:t>54th IEEE/ACM International Symposium on Microarchitecture</a:t>
            </a:r>
          </a:p>
        </p:txBody>
      </p:sp>
      <p:sp>
        <p:nvSpPr>
          <p:cNvPr id="3" name="Slide Number Placeholder 2">
            <a:extLst>
              <a:ext uri="{FF2B5EF4-FFF2-40B4-BE49-F238E27FC236}">
                <a16:creationId xmlns:a16="http://schemas.microsoft.com/office/drawing/2014/main" id="{52FDFBAA-3E5B-3142-AB60-8E057F1109B6}"/>
              </a:ext>
            </a:extLst>
          </p:cNvPr>
          <p:cNvSpPr>
            <a:spLocks noGrp="1"/>
          </p:cNvSpPr>
          <p:nvPr>
            <p:ph type="sldNum" sz="quarter" idx="12"/>
          </p:nvPr>
        </p:nvSpPr>
        <p:spPr/>
        <p:txBody>
          <a:bodyPr/>
          <a:lstStyle/>
          <a:p>
            <a:fld id="{BEF5F9A7-FFD9-4159-A58F-AE73538ED447}" type="slidenum">
              <a:rPr lang="en-US" smtClean="0"/>
              <a:t>26</a:t>
            </a:fld>
            <a:endParaRPr lang="en-US" dirty="0"/>
          </a:p>
        </p:txBody>
      </p:sp>
      <p:sp>
        <p:nvSpPr>
          <p:cNvPr id="4" name="TextBox 3">
            <a:extLst>
              <a:ext uri="{FF2B5EF4-FFF2-40B4-BE49-F238E27FC236}">
                <a16:creationId xmlns:a16="http://schemas.microsoft.com/office/drawing/2014/main" id="{0049F665-EA32-1342-8030-F5FF10BD8F67}"/>
              </a:ext>
            </a:extLst>
          </p:cNvPr>
          <p:cNvSpPr txBox="1"/>
          <p:nvPr/>
        </p:nvSpPr>
        <p:spPr>
          <a:xfrm>
            <a:off x="9279467" y="5808133"/>
            <a:ext cx="225337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Office power trace</a:t>
            </a:r>
          </a:p>
        </p:txBody>
      </p:sp>
    </p:spTree>
    <p:extLst>
      <p:ext uri="{BB962C8B-B14F-4D97-AF65-F5344CB8AC3E}">
        <p14:creationId xmlns:p14="http://schemas.microsoft.com/office/powerpoint/2010/main" val="331861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ED388-8030-B840-BD0F-9182D7ED7A3F}"/>
              </a:ext>
            </a:extLst>
          </p:cNvPr>
          <p:cNvSpPr>
            <a:spLocks noGrp="1"/>
          </p:cNvSpPr>
          <p:nvPr>
            <p:ph sz="half" idx="1"/>
          </p:nvPr>
        </p:nvSpPr>
        <p:spPr>
          <a:xfrm>
            <a:off x="22474" y="1200375"/>
            <a:ext cx="4664110" cy="4696096"/>
          </a:xfrm>
        </p:spPr>
        <p:txBody>
          <a:bodyPr>
            <a:noAutofit/>
          </a:bodyPr>
          <a:lstStyle/>
          <a:p>
            <a:r>
              <a:rPr lang="en-US" dirty="0"/>
              <a:t>A pure </a:t>
            </a:r>
            <a:r>
              <a:rPr lang="en-US" dirty="0">
                <a:solidFill>
                  <a:srgbClr val="C00000"/>
                </a:solidFill>
              </a:rPr>
              <a:t>software</a:t>
            </a:r>
            <a:r>
              <a:rPr lang="en-US" dirty="0"/>
              <a:t> design for enabling </a:t>
            </a:r>
            <a:r>
              <a:rPr lang="en-US" dirty="0">
                <a:solidFill>
                  <a:srgbClr val="C00000"/>
                </a:solidFill>
              </a:rPr>
              <a:t>WB volatile</a:t>
            </a:r>
            <a:r>
              <a:rPr lang="en-US" dirty="0"/>
              <a:t> </a:t>
            </a:r>
            <a:r>
              <a:rPr lang="en-US" dirty="0">
                <a:solidFill>
                  <a:srgbClr val="C00000"/>
                </a:solidFill>
              </a:rPr>
              <a:t>cache</a:t>
            </a:r>
          </a:p>
          <a:p>
            <a:pPr marL="0" indent="0">
              <a:buNone/>
            </a:pPr>
            <a:r>
              <a:rPr lang="en-US" dirty="0"/>
              <a:t>  with crash consistency</a:t>
            </a:r>
          </a:p>
          <a:p>
            <a:pPr marL="0" indent="0">
              <a:buNone/>
            </a:pPr>
            <a:r>
              <a:rPr lang="en-US" dirty="0"/>
              <a:t>  guarantee.</a:t>
            </a:r>
          </a:p>
          <a:p>
            <a:pPr marL="0" indent="0">
              <a:buNone/>
            </a:pPr>
            <a:endParaRPr lang="en-US" dirty="0">
              <a:solidFill>
                <a:srgbClr val="C00000"/>
              </a:solidFill>
            </a:endParaRPr>
          </a:p>
          <a:p>
            <a:r>
              <a:rPr lang="en-US" dirty="0">
                <a:solidFill>
                  <a:srgbClr val="C00000"/>
                </a:solidFill>
              </a:rPr>
              <a:t>Never amplify writes.</a:t>
            </a:r>
          </a:p>
          <a:p>
            <a:pPr marL="0" indent="0">
              <a:buNone/>
            </a:pPr>
            <a:endParaRPr lang="en-US" dirty="0"/>
          </a:p>
          <a:p>
            <a:r>
              <a:rPr lang="en-US" dirty="0">
                <a:solidFill>
                  <a:srgbClr val="C00000"/>
                </a:solidFill>
              </a:rPr>
              <a:t>Comparable performance</a:t>
            </a:r>
            <a:r>
              <a:rPr lang="en-US" dirty="0"/>
              <a:t> to an ideal NVSRAM cache for realistic power traces.</a:t>
            </a:r>
          </a:p>
        </p:txBody>
      </p:sp>
      <p:sp>
        <p:nvSpPr>
          <p:cNvPr id="7" name="标题 1">
            <a:extLst>
              <a:ext uri="{FF2B5EF4-FFF2-40B4-BE49-F238E27FC236}">
                <a16:creationId xmlns:a16="http://schemas.microsoft.com/office/drawing/2014/main" id="{CB622C48-31AE-4043-8519-9817B5F5762C}"/>
              </a:ext>
            </a:extLst>
          </p:cNvPr>
          <p:cNvSpPr txBox="1">
            <a:spLocks/>
          </p:cNvSpPr>
          <p:nvPr/>
        </p:nvSpPr>
        <p:spPr>
          <a:xfrm>
            <a:off x="0" y="0"/>
            <a:ext cx="2699605" cy="784119"/>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Conclusion</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8" name="Picture 2" descr="Replay">
            <a:extLst>
              <a:ext uri="{FF2B5EF4-FFF2-40B4-BE49-F238E27FC236}">
                <a16:creationId xmlns:a16="http://schemas.microsoft.com/office/drawing/2014/main" id="{25B3B779-FD9E-ED4D-9221-D49332622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369" y="741173"/>
            <a:ext cx="3695700" cy="21971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3075F6-5FBE-4147-8365-AE75AB00B550}"/>
              </a:ext>
            </a:extLst>
          </p:cNvPr>
          <p:cNvSpPr txBox="1"/>
          <p:nvPr/>
        </p:nvSpPr>
        <p:spPr>
          <a:xfrm>
            <a:off x="8089519" y="1345638"/>
            <a:ext cx="4154022" cy="954107"/>
          </a:xfrm>
          <a:prstGeom prst="rect">
            <a:avLst/>
          </a:prstGeom>
          <a:noFill/>
        </p:spPr>
        <p:txBody>
          <a:bodyPr wrap="none" rtlCol="0">
            <a:spAutoFit/>
          </a:bodyPr>
          <a:lstStyle/>
          <a:p>
            <a:r>
              <a:rPr lang="en-US" sz="2800" i="1" dirty="0" err="1">
                <a:solidFill>
                  <a:srgbClr val="C00000"/>
                </a:solidFill>
                <a:latin typeface="Tahoma" panose="020B0604030504040204" pitchFamily="34" charset="0"/>
                <a:ea typeface="Tahoma" panose="020B0604030504040204" pitchFamily="34" charset="0"/>
                <a:cs typeface="Tahoma" panose="020B0604030504040204" pitchFamily="34" charset="0"/>
              </a:rPr>
              <a:t>Unpersisted</a:t>
            </a:r>
            <a:r>
              <a:rPr lang="en-US" sz="2800" i="1" dirty="0">
                <a:solidFill>
                  <a:srgbClr val="C00000"/>
                </a:solidFill>
                <a:latin typeface="Tahoma" panose="020B0604030504040204" pitchFamily="34" charset="0"/>
                <a:ea typeface="Tahoma" panose="020B0604030504040204" pitchFamily="34" charset="0"/>
                <a:cs typeface="Tahoma" panose="020B0604030504040204" pitchFamily="34" charset="0"/>
              </a:rPr>
              <a:t> stores in a </a:t>
            </a:r>
          </a:p>
          <a:p>
            <a:r>
              <a:rPr lang="en-US" sz="2800" i="1" dirty="0">
                <a:solidFill>
                  <a:srgbClr val="C00000"/>
                </a:solidFill>
                <a:latin typeface="Tahoma" panose="020B0604030504040204" pitchFamily="34" charset="0"/>
                <a:ea typeface="Tahoma" panose="020B0604030504040204" pitchFamily="34" charset="0"/>
                <a:cs typeface="Tahoma" panose="020B0604030504040204" pitchFamily="34" charset="0"/>
              </a:rPr>
              <a:t>power-interrupted region</a:t>
            </a:r>
          </a:p>
        </p:txBody>
      </p:sp>
      <p:cxnSp>
        <p:nvCxnSpPr>
          <p:cNvPr id="11" name="Straight Arrow Connector 10">
            <a:extLst>
              <a:ext uri="{FF2B5EF4-FFF2-40B4-BE49-F238E27FC236}">
                <a16:creationId xmlns:a16="http://schemas.microsoft.com/office/drawing/2014/main" id="{C45EB655-364C-AE4E-A966-3A65D4712EF3}"/>
              </a:ext>
            </a:extLst>
          </p:cNvPr>
          <p:cNvCxnSpPr/>
          <p:nvPr/>
        </p:nvCxnSpPr>
        <p:spPr>
          <a:xfrm>
            <a:off x="5225681" y="5301594"/>
            <a:ext cx="65028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4299416-7D1B-C64A-AEB5-38310D328D4F}"/>
              </a:ext>
            </a:extLst>
          </p:cNvPr>
          <p:cNvSpPr txBox="1"/>
          <p:nvPr/>
        </p:nvSpPr>
        <p:spPr>
          <a:xfrm>
            <a:off x="5866825" y="4744834"/>
            <a:ext cx="1675459" cy="369332"/>
          </a:xfrm>
          <a:prstGeom prst="rect">
            <a:avLst/>
          </a:prstGeom>
          <a:noFill/>
        </p:spPr>
        <p:txBody>
          <a:bodyPr wrap="none" rtlCol="0">
            <a:spAutoFit/>
          </a:bodyPr>
          <a:lstStyle/>
          <a:p>
            <a:r>
              <a:rPr lang="en-US" b="1" dirty="0" err="1">
                <a:solidFill>
                  <a:srgbClr val="0070C0"/>
                </a:solidFill>
                <a:latin typeface="Tahoma" panose="020B0604030504040204" pitchFamily="34" charset="0"/>
                <a:ea typeface="Tahoma" panose="020B0604030504040204" pitchFamily="34" charset="0"/>
                <a:cs typeface="Tahoma" panose="020B0604030504040204" pitchFamily="34" charset="0"/>
              </a:rPr>
              <a:t>ReplayCache</a:t>
            </a:r>
            <a:endParaRPr lang="en-US"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5-Point Star 12">
            <a:extLst>
              <a:ext uri="{FF2B5EF4-FFF2-40B4-BE49-F238E27FC236}">
                <a16:creationId xmlns:a16="http://schemas.microsoft.com/office/drawing/2014/main" id="{662480CF-C3D0-CE4A-BB7F-BC19DE83684F}"/>
              </a:ext>
            </a:extLst>
          </p:cNvPr>
          <p:cNvSpPr/>
          <p:nvPr/>
        </p:nvSpPr>
        <p:spPr>
          <a:xfrm>
            <a:off x="6264940" y="4341789"/>
            <a:ext cx="494935" cy="40416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0CFE60F3-F7A9-1744-B77F-210542308E17}"/>
              </a:ext>
            </a:extLst>
          </p:cNvPr>
          <p:cNvSpPr txBox="1"/>
          <p:nvPr/>
        </p:nvSpPr>
        <p:spPr>
          <a:xfrm>
            <a:off x="8559402" y="4107587"/>
            <a:ext cx="1483377" cy="646331"/>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NVSRAM</a:t>
            </a:r>
          </a:p>
          <a:p>
            <a:r>
              <a:rPr lang="en-US" b="1" dirty="0">
                <a:latin typeface="Tahoma" panose="020B0604030504040204" pitchFamily="34" charset="0"/>
                <a:ea typeface="Tahoma" panose="020B0604030504040204" pitchFamily="34" charset="0"/>
                <a:cs typeface="Tahoma" panose="020B0604030504040204" pitchFamily="34" charset="0"/>
              </a:rPr>
              <a:t>Cache</a:t>
            </a:r>
          </a:p>
        </p:txBody>
      </p:sp>
      <p:sp>
        <p:nvSpPr>
          <p:cNvPr id="15" name="Oval 14">
            <a:extLst>
              <a:ext uri="{FF2B5EF4-FFF2-40B4-BE49-F238E27FC236}">
                <a16:creationId xmlns:a16="http://schemas.microsoft.com/office/drawing/2014/main" id="{9BC35D77-CA42-A44C-8485-D694916BED12}"/>
              </a:ext>
            </a:extLst>
          </p:cNvPr>
          <p:cNvSpPr/>
          <p:nvPr/>
        </p:nvSpPr>
        <p:spPr>
          <a:xfrm>
            <a:off x="8605594" y="4698772"/>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953282FF-D71D-DC41-B477-62A1A45DD2F0}"/>
              </a:ext>
            </a:extLst>
          </p:cNvPr>
          <p:cNvSpPr txBox="1"/>
          <p:nvPr/>
        </p:nvSpPr>
        <p:spPr>
          <a:xfrm>
            <a:off x="10556959" y="5322526"/>
            <a:ext cx="1026371" cy="323165"/>
          </a:xfrm>
          <a:prstGeom prst="rect">
            <a:avLst/>
          </a:prstGeom>
          <a:noFill/>
        </p:spPr>
        <p:txBody>
          <a:bodyPr wrap="none" rtlCol="0">
            <a:spAutoFit/>
          </a:bodyPr>
          <a:lstStyle/>
          <a:p>
            <a:r>
              <a:rPr lang="en-US" sz="1500" dirty="0">
                <a:latin typeface="Tahoma" panose="020B0604030504040204" pitchFamily="34" charset="0"/>
                <a:ea typeface="Tahoma" panose="020B0604030504040204" pitchFamily="34" charset="0"/>
                <a:cs typeface="Tahoma" panose="020B0604030504040204" pitchFamily="34" charset="0"/>
              </a:rPr>
              <a:t>Expensive</a:t>
            </a:r>
          </a:p>
        </p:txBody>
      </p:sp>
      <p:sp>
        <p:nvSpPr>
          <p:cNvPr id="17" name="TextBox 16">
            <a:extLst>
              <a:ext uri="{FF2B5EF4-FFF2-40B4-BE49-F238E27FC236}">
                <a16:creationId xmlns:a16="http://schemas.microsoft.com/office/drawing/2014/main" id="{1EDFE6C1-BCAB-1241-AA4B-E4A3682A9569}"/>
              </a:ext>
            </a:extLst>
          </p:cNvPr>
          <p:cNvSpPr txBox="1"/>
          <p:nvPr/>
        </p:nvSpPr>
        <p:spPr>
          <a:xfrm rot="16200000">
            <a:off x="5217985" y="2205301"/>
            <a:ext cx="582211" cy="323165"/>
          </a:xfrm>
          <a:prstGeom prst="rect">
            <a:avLst/>
          </a:prstGeom>
          <a:noFill/>
        </p:spPr>
        <p:txBody>
          <a:bodyPr wrap="none" rtlCol="0">
            <a:spAutoFit/>
          </a:bodyPr>
          <a:lstStyle/>
          <a:p>
            <a:r>
              <a:rPr lang="en-US" sz="1500" dirty="0">
                <a:latin typeface="Tahoma" panose="020B0604030504040204" pitchFamily="34" charset="0"/>
                <a:ea typeface="Tahoma" panose="020B0604030504040204" pitchFamily="34" charset="0"/>
                <a:cs typeface="Tahoma" panose="020B0604030504040204" pitchFamily="34" charset="0"/>
              </a:rPr>
              <a:t>Slow</a:t>
            </a:r>
          </a:p>
        </p:txBody>
      </p:sp>
      <p:pic>
        <p:nvPicPr>
          <p:cNvPr id="18" name="Graphic 5">
            <a:extLst>
              <a:ext uri="{FF2B5EF4-FFF2-40B4-BE49-F238E27FC236}">
                <a16:creationId xmlns:a16="http://schemas.microsoft.com/office/drawing/2014/main" id="{0895EFCA-646B-F143-9968-6647B9EF1816}"/>
              </a:ext>
            </a:extLst>
          </p:cNvPr>
          <p:cNvPicPr>
            <a:picLocks noChangeAspect="1"/>
          </p:cNvPicPr>
          <p:nvPr/>
        </p:nvPicPr>
        <p:blipFill>
          <a:blip r:embed="rId4"/>
          <a:srcRect/>
          <a:stretch/>
        </p:blipFill>
        <p:spPr>
          <a:xfrm>
            <a:off x="9659176" y="3618681"/>
            <a:ext cx="1227067" cy="1244786"/>
          </a:xfrm>
          <a:prstGeom prst="rect">
            <a:avLst/>
          </a:prstGeom>
        </p:spPr>
      </p:pic>
      <p:sp>
        <p:nvSpPr>
          <p:cNvPr id="19" name="TextBox 18">
            <a:extLst>
              <a:ext uri="{FF2B5EF4-FFF2-40B4-BE49-F238E27FC236}">
                <a16:creationId xmlns:a16="http://schemas.microsoft.com/office/drawing/2014/main" id="{FAF650E1-45FC-5147-9AB1-73583F6B4958}"/>
              </a:ext>
            </a:extLst>
          </p:cNvPr>
          <p:cNvSpPr txBox="1"/>
          <p:nvPr/>
        </p:nvSpPr>
        <p:spPr>
          <a:xfrm>
            <a:off x="5368645" y="4911331"/>
            <a:ext cx="787395" cy="369332"/>
          </a:xfrm>
          <a:prstGeom prst="rect">
            <a:avLst/>
          </a:prstGeom>
          <a:noFill/>
        </p:spPr>
        <p:txBody>
          <a:bodyPr wrap="none" rtlCol="0">
            <a:spAutoFit/>
          </a:bodyPr>
          <a:lstStyle/>
          <a:p>
            <a:r>
              <a:rPr lang="en-US" b="1" i="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Ideal</a:t>
            </a:r>
            <a:endParaRPr lang="en-US" sz="2100" b="1" i="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CA22E2EB-EF4B-6540-B8B9-E56BD36CEC52}"/>
              </a:ext>
            </a:extLst>
          </p:cNvPr>
          <p:cNvSpPr txBox="1"/>
          <p:nvPr/>
        </p:nvSpPr>
        <p:spPr>
          <a:xfrm>
            <a:off x="6589463" y="3354644"/>
            <a:ext cx="1516762"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WT-</a:t>
            </a:r>
            <a:r>
              <a:rPr lang="en-US" b="1" dirty="0" err="1">
                <a:latin typeface="Tahoma" panose="020B0604030504040204" pitchFamily="34" charset="0"/>
                <a:ea typeface="Tahoma" panose="020B0604030504040204" pitchFamily="34" charset="0"/>
                <a:cs typeface="Tahoma" panose="020B0604030504040204" pitchFamily="34" charset="0"/>
              </a:rPr>
              <a:t>VCache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21" name="Oval 20">
            <a:extLst>
              <a:ext uri="{FF2B5EF4-FFF2-40B4-BE49-F238E27FC236}">
                <a16:creationId xmlns:a16="http://schemas.microsoft.com/office/drawing/2014/main" id="{46C97976-0600-274E-A317-2CF509A3F872}"/>
              </a:ext>
            </a:extLst>
          </p:cNvPr>
          <p:cNvSpPr/>
          <p:nvPr/>
        </p:nvSpPr>
        <p:spPr>
          <a:xfrm>
            <a:off x="6404323" y="3467411"/>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07CE7FFE-C663-7545-ABC5-7D2494088559}"/>
              </a:ext>
            </a:extLst>
          </p:cNvPr>
          <p:cNvSpPr/>
          <p:nvPr/>
        </p:nvSpPr>
        <p:spPr>
          <a:xfrm>
            <a:off x="4550743" y="2774700"/>
            <a:ext cx="4956664" cy="39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24BCEB27-AD42-2147-A5E4-A0FF72EC63CF}"/>
              </a:ext>
            </a:extLst>
          </p:cNvPr>
          <p:cNvSpPr txBox="1"/>
          <p:nvPr/>
        </p:nvSpPr>
        <p:spPr>
          <a:xfrm rot="16200000">
            <a:off x="3388575" y="3451605"/>
            <a:ext cx="3302507" cy="415498"/>
          </a:xfrm>
          <a:prstGeom prst="rect">
            <a:avLst/>
          </a:prstGeom>
          <a:noFill/>
        </p:spPr>
        <p:txBody>
          <a:bodyPr wrap="none" rtlCol="0">
            <a:spAutoFit/>
          </a:bodyPr>
          <a:lstStyle/>
          <a:p>
            <a:r>
              <a:rPr lang="en-US" sz="2100" b="1" dirty="0">
                <a:latin typeface="Tahoma" panose="020B0604030504040204" pitchFamily="34" charset="0"/>
                <a:ea typeface="Tahoma" panose="020B0604030504040204" pitchFamily="34" charset="0"/>
                <a:cs typeface="Tahoma" panose="020B0604030504040204" pitchFamily="34" charset="0"/>
              </a:rPr>
              <a:t>Performance Overhead</a:t>
            </a:r>
          </a:p>
        </p:txBody>
      </p:sp>
      <p:cxnSp>
        <p:nvCxnSpPr>
          <p:cNvPr id="24" name="Straight Arrow Connector 23">
            <a:extLst>
              <a:ext uri="{FF2B5EF4-FFF2-40B4-BE49-F238E27FC236}">
                <a16:creationId xmlns:a16="http://schemas.microsoft.com/office/drawing/2014/main" id="{7378F303-CCF4-CA40-8456-4FA1A7A0B657}"/>
              </a:ext>
            </a:extLst>
          </p:cNvPr>
          <p:cNvCxnSpPr>
            <a:cxnSpLocks/>
          </p:cNvCxnSpPr>
          <p:nvPr/>
        </p:nvCxnSpPr>
        <p:spPr>
          <a:xfrm flipV="1">
            <a:off x="5339981" y="2142015"/>
            <a:ext cx="0" cy="32738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79F423EB-A0E4-7D47-BEEA-787D6DAC3F69}"/>
              </a:ext>
            </a:extLst>
          </p:cNvPr>
          <p:cNvSpPr txBox="1"/>
          <p:nvPr/>
        </p:nvSpPr>
        <p:spPr>
          <a:xfrm>
            <a:off x="6266066" y="2811356"/>
            <a:ext cx="1712328"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WB-</a:t>
            </a:r>
            <a:r>
              <a:rPr lang="en-US" b="1" dirty="0" err="1">
                <a:latin typeface="Tahoma" panose="020B0604030504040204" pitchFamily="34" charset="0"/>
                <a:ea typeface="Tahoma" panose="020B0604030504040204" pitchFamily="34" charset="0"/>
                <a:cs typeface="Tahoma" panose="020B0604030504040204" pitchFamily="34" charset="0"/>
              </a:rPr>
              <a:t>NVCache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a:extLst>
              <a:ext uri="{FF2B5EF4-FFF2-40B4-BE49-F238E27FC236}">
                <a16:creationId xmlns:a16="http://schemas.microsoft.com/office/drawing/2014/main" id="{4C37221C-EC64-FA47-9099-77E919096053}"/>
              </a:ext>
            </a:extLst>
          </p:cNvPr>
          <p:cNvSpPr/>
          <p:nvPr/>
        </p:nvSpPr>
        <p:spPr>
          <a:xfrm>
            <a:off x="6088904" y="2910574"/>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30" name="Arc 29">
            <a:extLst>
              <a:ext uri="{FF2B5EF4-FFF2-40B4-BE49-F238E27FC236}">
                <a16:creationId xmlns:a16="http://schemas.microsoft.com/office/drawing/2014/main" id="{30B34AFE-5548-EF4D-9CA5-6A09C1D1A51B}"/>
              </a:ext>
            </a:extLst>
          </p:cNvPr>
          <p:cNvSpPr/>
          <p:nvPr/>
        </p:nvSpPr>
        <p:spPr>
          <a:xfrm rot="10800000">
            <a:off x="6087079" y="17793"/>
            <a:ext cx="8316778" cy="49268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Tahoma" panose="020B0604030504040204" pitchFamily="34" charset="0"/>
              <a:ea typeface="Tahoma" panose="020B0604030504040204" pitchFamily="34" charset="0"/>
              <a:cs typeface="Tahoma" panose="020B0604030504040204" pitchFamily="34" charset="0"/>
            </a:endParaRPr>
          </a:p>
        </p:txBody>
      </p:sp>
      <p:sp>
        <p:nvSpPr>
          <p:cNvPr id="27" name="Footer Placeholder 1">
            <a:extLst>
              <a:ext uri="{FF2B5EF4-FFF2-40B4-BE49-F238E27FC236}">
                <a16:creationId xmlns:a16="http://schemas.microsoft.com/office/drawing/2014/main" id="{0564EE74-B5D7-524B-B835-B7558C27272B}"/>
              </a:ext>
            </a:extLst>
          </p:cNvPr>
          <p:cNvSpPr>
            <a:spLocks noGrp="1"/>
          </p:cNvSpPr>
          <p:nvPr>
            <p:ph type="ftr" sz="quarter" idx="11"/>
          </p:nvPr>
        </p:nvSpPr>
        <p:spPr>
          <a:xfrm>
            <a:off x="3779520" y="6373548"/>
            <a:ext cx="4373880" cy="420498"/>
          </a:xfrm>
        </p:spPr>
        <p:txBody>
          <a:bodyPr/>
          <a:lstStyle/>
          <a:p>
            <a:r>
              <a:rPr lang="en-US" dirty="0"/>
              <a:t>54th IEEE/ACM International Symposium on Microarchitecture</a:t>
            </a:r>
          </a:p>
        </p:txBody>
      </p:sp>
      <p:sp>
        <p:nvSpPr>
          <p:cNvPr id="28" name="Slide Number Placeholder 2">
            <a:extLst>
              <a:ext uri="{FF2B5EF4-FFF2-40B4-BE49-F238E27FC236}">
                <a16:creationId xmlns:a16="http://schemas.microsoft.com/office/drawing/2014/main" id="{209F78DD-06D1-004B-ADE6-BACF7AC80565}"/>
              </a:ext>
            </a:extLst>
          </p:cNvPr>
          <p:cNvSpPr>
            <a:spLocks noGrp="1"/>
          </p:cNvSpPr>
          <p:nvPr>
            <p:ph type="sldNum" sz="quarter" idx="12"/>
          </p:nvPr>
        </p:nvSpPr>
        <p:spPr>
          <a:xfrm>
            <a:off x="8610600" y="6428920"/>
            <a:ext cx="2743200" cy="365125"/>
          </a:xfrm>
        </p:spPr>
        <p:txBody>
          <a:bodyPr/>
          <a:lstStyle/>
          <a:p>
            <a:fld id="{BEF5F9A7-FFD9-4159-A58F-AE73538ED447}" type="slidenum">
              <a:rPr lang="en-US" smtClean="0"/>
              <a:t>27</a:t>
            </a:fld>
            <a:endParaRPr lang="en-US" dirty="0"/>
          </a:p>
        </p:txBody>
      </p:sp>
    </p:spTree>
    <p:extLst>
      <p:ext uri="{BB962C8B-B14F-4D97-AF65-F5344CB8AC3E}">
        <p14:creationId xmlns:p14="http://schemas.microsoft.com/office/powerpoint/2010/main" val="3557256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30B824-5F36-6540-BDF8-B32B524EC075}"/>
              </a:ext>
            </a:extLst>
          </p:cNvPr>
          <p:cNvSpPr txBox="1"/>
          <p:nvPr/>
        </p:nvSpPr>
        <p:spPr>
          <a:xfrm>
            <a:off x="3202937" y="1806698"/>
            <a:ext cx="6277239" cy="3046988"/>
          </a:xfrm>
          <a:prstGeom prst="rect">
            <a:avLst/>
          </a:prstGeom>
          <a:noFill/>
        </p:spPr>
        <p:txBody>
          <a:bodyPr wrap="square" rtlCol="0">
            <a:spAutoFit/>
          </a:bodyPr>
          <a:lstStyle/>
          <a:p>
            <a:r>
              <a:rPr lang="en-US" sz="9600" dirty="0">
                <a:solidFill>
                  <a:srgbClr val="FFC000"/>
                </a:solidFill>
                <a:latin typeface="Tahoma" panose="020B0604030504040204" pitchFamily="34" charset="0"/>
                <a:ea typeface="Tahoma" panose="020B0604030504040204" pitchFamily="34" charset="0"/>
                <a:cs typeface="Tahoma" panose="020B0604030504040204" pitchFamily="34" charset="0"/>
              </a:rPr>
              <a:t>Thank You</a:t>
            </a:r>
          </a:p>
          <a:p>
            <a:pPr algn="ctr"/>
            <a:r>
              <a:rPr lang="en-US" sz="9600" dirty="0">
                <a:solidFill>
                  <a:srgbClr val="FFC000"/>
                </a:solidFill>
                <a:latin typeface="Tahoma" panose="020B0604030504040204" pitchFamily="34" charset="0"/>
                <a:ea typeface="Tahoma" panose="020B0604030504040204" pitchFamily="34" charset="0"/>
                <a:cs typeface="Tahoma" panose="020B0604030504040204" pitchFamily="34" charset="0"/>
              </a:rPr>
              <a:t>Q&amp;A</a:t>
            </a:r>
          </a:p>
        </p:txBody>
      </p:sp>
      <p:sp>
        <p:nvSpPr>
          <p:cNvPr id="3" name="Footer Placeholder 2">
            <a:extLst>
              <a:ext uri="{FF2B5EF4-FFF2-40B4-BE49-F238E27FC236}">
                <a16:creationId xmlns:a16="http://schemas.microsoft.com/office/drawing/2014/main" id="{740043D8-EF61-514E-A5CC-77255792AED9}"/>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E9779BE9-7B3C-9E4A-8BCA-FC91DBDC458D}"/>
              </a:ext>
            </a:extLst>
          </p:cNvPr>
          <p:cNvSpPr>
            <a:spLocks noGrp="1"/>
          </p:cNvSpPr>
          <p:nvPr>
            <p:ph type="sldNum" sz="quarter" idx="12"/>
          </p:nvPr>
        </p:nvSpPr>
        <p:spPr/>
        <p:txBody>
          <a:bodyPr/>
          <a:lstStyle/>
          <a:p>
            <a:fld id="{BEF5F9A7-FFD9-4159-A58F-AE73538ED447}" type="slidenum">
              <a:rPr lang="en-US" smtClean="0"/>
              <a:t>28</a:t>
            </a:fld>
            <a:endParaRPr lang="en-US"/>
          </a:p>
        </p:txBody>
      </p:sp>
    </p:spTree>
    <p:extLst>
      <p:ext uri="{BB962C8B-B14F-4D97-AF65-F5344CB8AC3E}">
        <p14:creationId xmlns:p14="http://schemas.microsoft.com/office/powerpoint/2010/main" val="2795230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A1AEFC-FB7F-8347-B79E-F75093461BA7}"/>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28C11543-15F2-194A-9DFB-21EBC39DA41C}"/>
              </a:ext>
            </a:extLst>
          </p:cNvPr>
          <p:cNvSpPr>
            <a:spLocks noGrp="1"/>
          </p:cNvSpPr>
          <p:nvPr>
            <p:ph type="sldNum" sz="quarter" idx="12"/>
          </p:nvPr>
        </p:nvSpPr>
        <p:spPr/>
        <p:txBody>
          <a:bodyPr/>
          <a:lstStyle/>
          <a:p>
            <a:fld id="{BEF5F9A7-FFD9-4159-A58F-AE73538ED447}" type="slidenum">
              <a:rPr lang="en-US" smtClean="0"/>
              <a:t>29</a:t>
            </a:fld>
            <a:endParaRPr lang="en-US"/>
          </a:p>
        </p:txBody>
      </p:sp>
      <p:sp>
        <p:nvSpPr>
          <p:cNvPr id="2" name="Rectangle 1">
            <a:extLst>
              <a:ext uri="{FF2B5EF4-FFF2-40B4-BE49-F238E27FC236}">
                <a16:creationId xmlns:a16="http://schemas.microsoft.com/office/drawing/2014/main" id="{573F4AC8-2D3A-5A4D-A633-F3B329AE373D}"/>
              </a:ext>
            </a:extLst>
          </p:cNvPr>
          <p:cNvSpPr/>
          <p:nvPr/>
        </p:nvSpPr>
        <p:spPr>
          <a:xfrm>
            <a:off x="1172552" y="3264877"/>
            <a:ext cx="10510025" cy="1754326"/>
          </a:xfrm>
          <a:prstGeom prst="rect">
            <a:avLst/>
          </a:prstGeom>
        </p:spPr>
        <p:txBody>
          <a:bodyPr wrap="square">
            <a:spAutoFit/>
          </a:bodyPr>
          <a:lstStyle/>
          <a:p>
            <a:r>
              <a:rPr lang="en-US" sz="3600" dirty="0">
                <a:solidFill>
                  <a:srgbClr val="000000"/>
                </a:solidFill>
                <a:latin typeface="Tahoma" panose="020B0604030504040204" pitchFamily="34" charset="0"/>
                <a:ea typeface="Tahoma" panose="020B0604030504040204" pitchFamily="34" charset="0"/>
                <a:cs typeface="Tahoma" panose="020B0604030504040204" pitchFamily="34" charset="0"/>
              </a:rPr>
              <a:t>This presentation and recording belong to the authors. No distribution is allowed without the authors' permission.</a:t>
            </a:r>
            <a:endParaRPr lang="en-US" sz="3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D2E6E786-4C62-B943-B327-EF5069CA3B40}"/>
              </a:ext>
            </a:extLst>
          </p:cNvPr>
          <p:cNvSpPr/>
          <p:nvPr/>
        </p:nvSpPr>
        <p:spPr>
          <a:xfrm>
            <a:off x="592931" y="1119578"/>
            <a:ext cx="10510025" cy="1138773"/>
          </a:xfrm>
          <a:prstGeom prst="rect">
            <a:avLst/>
          </a:prstGeom>
        </p:spPr>
        <p:txBody>
          <a:bodyPr wrap="square">
            <a:spAutoFit/>
          </a:bodyPr>
          <a:lstStyle/>
          <a:p>
            <a:pPr algn="ctr"/>
            <a:r>
              <a:rPr lang="en-US" sz="4000" b="0" i="0" u="none" strike="noStrike" dirty="0">
                <a:solidFill>
                  <a:srgbClr val="FFC000"/>
                </a:solidFill>
                <a:effectLst/>
                <a:latin typeface="Tahoma" panose="020B0604030504040204" pitchFamily="34" charset="0"/>
                <a:ea typeface="Tahoma" panose="020B0604030504040204" pitchFamily="34" charset="0"/>
                <a:cs typeface="Tahoma" panose="020B0604030504040204" pitchFamily="34" charset="0"/>
              </a:rPr>
              <a:t>Jianping Zeng @Purdue University</a:t>
            </a:r>
          </a:p>
          <a:p>
            <a:pPr algn="ctr"/>
            <a:r>
              <a:rPr lang="en-US" sz="2800" dirty="0">
                <a:solidFill>
                  <a:srgbClr val="000000"/>
                </a:solidFill>
                <a:latin typeface="Tahoma" panose="020B0604030504040204" pitchFamily="34" charset="0"/>
                <a:ea typeface="Tahoma" panose="020B0604030504040204" pitchFamily="34" charset="0"/>
                <a:cs typeface="Tahoma" panose="020B0604030504040204" pitchFamily="34" charset="0"/>
              </a:rPr>
              <a:t>(zeng207@purdue.edu)</a:t>
            </a:r>
            <a:endParaRPr lang="en-US" sz="2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378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7608490" cy="752822"/>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Energy Harvesting Systems (EHS)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33792"/>
            <a:ext cx="9144000" cy="5303520"/>
          </a:xfrm>
          <a:prstGeom prst="rect">
            <a:avLst/>
          </a:prstGeom>
        </p:spPr>
      </p:pic>
      <p:sp>
        <p:nvSpPr>
          <p:cNvPr id="10" name="TextBox 9"/>
          <p:cNvSpPr txBox="1"/>
          <p:nvPr/>
        </p:nvSpPr>
        <p:spPr>
          <a:xfrm>
            <a:off x="2028056" y="1452893"/>
            <a:ext cx="2952328" cy="2862322"/>
          </a:xfrm>
          <a:prstGeom prst="rect">
            <a:avLst/>
          </a:prstGeom>
          <a:noFill/>
        </p:spPr>
        <p:txBody>
          <a:bodyPr wrap="square" rtlCol="0">
            <a:spAutoFit/>
          </a:bodyPr>
          <a:lstStyle/>
          <a:p>
            <a:pPr algn="ctr"/>
            <a:r>
              <a:rPr lang="en-US" sz="6000" b="1" dirty="0" err="1">
                <a:solidFill>
                  <a:srgbClr val="FF0000"/>
                </a:solidFill>
                <a:latin typeface="Tahoma" panose="020B0604030504040204" pitchFamily="34" charset="0"/>
                <a:ea typeface="Tahoma" panose="020B0604030504040204" pitchFamily="34" charset="0"/>
                <a:cs typeface="Tahoma" panose="020B0604030504040204" pitchFamily="34" charset="0"/>
              </a:rPr>
              <a:t>WiFi</a:t>
            </a:r>
            <a:endPar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r>
              <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rPr>
              <a:t> RF</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9976" y="793466"/>
            <a:ext cx="1490922" cy="1318854"/>
          </a:xfrm>
          <a:prstGeom prst="rect">
            <a:avLst/>
          </a:prstGeom>
        </p:spPr>
      </p:pic>
      <p:sp>
        <p:nvSpPr>
          <p:cNvPr id="15" name="TextBox 14"/>
          <p:cNvSpPr txBox="1"/>
          <p:nvPr/>
        </p:nvSpPr>
        <p:spPr>
          <a:xfrm>
            <a:off x="6275512" y="1971787"/>
            <a:ext cx="2376264" cy="1015663"/>
          </a:xfrm>
          <a:prstGeom prst="rect">
            <a:avLst/>
          </a:prstGeom>
          <a:noFill/>
        </p:spPr>
        <p:txBody>
          <a:bodyPr wrap="square" rtlCol="0">
            <a:spAutoFit/>
          </a:bodyPr>
          <a:lstStyle/>
          <a:p>
            <a:r>
              <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rPr>
              <a:t>Solar</a:t>
            </a:r>
          </a:p>
        </p:txBody>
      </p:sp>
      <p:sp>
        <p:nvSpPr>
          <p:cNvPr id="3" name="Footer Placeholder 2">
            <a:extLst>
              <a:ext uri="{FF2B5EF4-FFF2-40B4-BE49-F238E27FC236}">
                <a16:creationId xmlns:a16="http://schemas.microsoft.com/office/drawing/2014/main" id="{231CBCAD-16CD-2A42-A5BC-B2598CA6346B}"/>
              </a:ext>
            </a:extLst>
          </p:cNvPr>
          <p:cNvSpPr>
            <a:spLocks noGrp="1"/>
          </p:cNvSpPr>
          <p:nvPr>
            <p:ph type="ftr" sz="quarter" idx="11"/>
          </p:nvPr>
        </p:nvSpPr>
        <p:spPr/>
        <p:txBody>
          <a:bodyPr/>
          <a:lstStyle/>
          <a:p>
            <a:r>
              <a:rPr lang="en-US"/>
              <a:t>54th IEEE/ACM International Symposium on Microarchitecture</a:t>
            </a:r>
          </a:p>
        </p:txBody>
      </p:sp>
      <p:sp>
        <p:nvSpPr>
          <p:cNvPr id="5" name="Slide Number Placeholder 4">
            <a:extLst>
              <a:ext uri="{FF2B5EF4-FFF2-40B4-BE49-F238E27FC236}">
                <a16:creationId xmlns:a16="http://schemas.microsoft.com/office/drawing/2014/main" id="{ACD0DE38-0D67-8F43-8392-18C6DAAC2120}"/>
              </a:ext>
            </a:extLst>
          </p:cNvPr>
          <p:cNvSpPr>
            <a:spLocks noGrp="1"/>
          </p:cNvSpPr>
          <p:nvPr>
            <p:ph type="sldNum" sz="quarter" idx="12"/>
          </p:nvPr>
        </p:nvSpPr>
        <p:spPr/>
        <p:txBody>
          <a:bodyPr/>
          <a:lstStyle/>
          <a:p>
            <a:fld id="{BEF5F9A7-FFD9-4159-A58F-AE73538ED447}" type="slidenum">
              <a:rPr lang="en-US" smtClean="0"/>
              <a:t>3</a:t>
            </a:fld>
            <a:endParaRPr lang="en-US"/>
          </a:p>
        </p:txBody>
      </p:sp>
    </p:spTree>
    <p:extLst>
      <p:ext uri="{BB962C8B-B14F-4D97-AF65-F5344CB8AC3E}">
        <p14:creationId xmlns:p14="http://schemas.microsoft.com/office/powerpoint/2010/main" val="366545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0429BF-EE83-6347-947E-6D4DFFD718F0}"/>
              </a:ext>
            </a:extLst>
          </p:cNvPr>
          <p:cNvSpPr/>
          <p:nvPr/>
        </p:nvSpPr>
        <p:spPr>
          <a:xfrm>
            <a:off x="1190935" y="3302425"/>
            <a:ext cx="1307897" cy="52237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Arrow Connector 8">
            <a:extLst>
              <a:ext uri="{FF2B5EF4-FFF2-40B4-BE49-F238E27FC236}">
                <a16:creationId xmlns:a16="http://schemas.microsoft.com/office/drawing/2014/main" id="{2683DDF0-B5E2-D042-BF95-24A6BBA3A5DE}"/>
              </a:ext>
            </a:extLst>
          </p:cNvPr>
          <p:cNvCxnSpPr>
            <a:cxnSpLocks/>
          </p:cNvCxnSpPr>
          <p:nvPr/>
        </p:nvCxnSpPr>
        <p:spPr>
          <a:xfrm>
            <a:off x="388413" y="4628480"/>
            <a:ext cx="11766185" cy="1655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BEBD14F-F75F-3843-952C-0FFBB9C255C6}"/>
              </a:ext>
            </a:extLst>
          </p:cNvPr>
          <p:cNvCxnSpPr>
            <a:cxnSpLocks/>
          </p:cNvCxnSpPr>
          <p:nvPr/>
        </p:nvCxnSpPr>
        <p:spPr>
          <a:xfrm flipV="1">
            <a:off x="454586" y="1408494"/>
            <a:ext cx="14850" cy="333428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49DC5C7-30D5-EE45-B4F7-45F9B66C6207}"/>
              </a:ext>
            </a:extLst>
          </p:cNvPr>
          <p:cNvSpPr txBox="1"/>
          <p:nvPr/>
        </p:nvSpPr>
        <p:spPr>
          <a:xfrm>
            <a:off x="780372" y="4628379"/>
            <a:ext cx="2202847" cy="707886"/>
          </a:xfrm>
          <a:prstGeom prst="rect">
            <a:avLst/>
          </a:prstGeom>
          <a:noFill/>
        </p:spPr>
        <p:txBody>
          <a:bodyPr wrap="none" rtlCol="0">
            <a:spAutoFit/>
          </a:bodyPr>
          <a:lstStyle/>
          <a:p>
            <a:r>
              <a:rPr lang="en-US" sz="4000" dirty="0" err="1">
                <a:latin typeface="Tahoma" panose="020B0604030504040204" pitchFamily="34" charset="0"/>
                <a:ea typeface="Tahoma" panose="020B0604030504040204" pitchFamily="34" charset="0"/>
                <a:cs typeface="Tahoma" panose="020B0604030504040204" pitchFamily="34" charset="0"/>
              </a:rPr>
              <a:t>NVCache</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258A8783-9E4B-2A4D-98F3-D3AFBDF3E6F8}"/>
              </a:ext>
            </a:extLst>
          </p:cNvPr>
          <p:cNvSpPr txBox="1"/>
          <p:nvPr/>
        </p:nvSpPr>
        <p:spPr>
          <a:xfrm rot="16200000">
            <a:off x="-1069725" y="2837682"/>
            <a:ext cx="257153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Breakdown[%]</a:t>
            </a:r>
          </a:p>
        </p:txBody>
      </p:sp>
      <p:sp>
        <p:nvSpPr>
          <p:cNvPr id="14" name="Rectangle 13">
            <a:extLst>
              <a:ext uri="{FF2B5EF4-FFF2-40B4-BE49-F238E27FC236}">
                <a16:creationId xmlns:a16="http://schemas.microsoft.com/office/drawing/2014/main" id="{02E047BA-FEF9-CB41-B20C-28919249D498}"/>
              </a:ext>
            </a:extLst>
          </p:cNvPr>
          <p:cNvSpPr/>
          <p:nvPr/>
        </p:nvSpPr>
        <p:spPr>
          <a:xfrm>
            <a:off x="1191716" y="3834048"/>
            <a:ext cx="1307896" cy="78508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6" name="Rectangle 15">
            <a:extLst>
              <a:ext uri="{FF2B5EF4-FFF2-40B4-BE49-F238E27FC236}">
                <a16:creationId xmlns:a16="http://schemas.microsoft.com/office/drawing/2014/main" id="{F5D95650-C1B5-7B49-9312-5C1075733D85}"/>
              </a:ext>
            </a:extLst>
          </p:cNvPr>
          <p:cNvSpPr/>
          <p:nvPr/>
        </p:nvSpPr>
        <p:spPr>
          <a:xfrm>
            <a:off x="1190934" y="3228507"/>
            <a:ext cx="1307895" cy="7391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B9D21412-D59E-414B-9B33-499963974E8E}"/>
              </a:ext>
            </a:extLst>
          </p:cNvPr>
          <p:cNvSpPr txBox="1"/>
          <p:nvPr/>
        </p:nvSpPr>
        <p:spPr>
          <a:xfrm>
            <a:off x="3422123" y="4664068"/>
            <a:ext cx="2141933"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NVSRAM</a:t>
            </a:r>
          </a:p>
        </p:txBody>
      </p:sp>
      <p:sp>
        <p:nvSpPr>
          <p:cNvPr id="34" name="TextBox 33">
            <a:extLst>
              <a:ext uri="{FF2B5EF4-FFF2-40B4-BE49-F238E27FC236}">
                <a16:creationId xmlns:a16="http://schemas.microsoft.com/office/drawing/2014/main" id="{285BD038-8BEF-1647-8BC3-97B747C64F90}"/>
              </a:ext>
            </a:extLst>
          </p:cNvPr>
          <p:cNvSpPr txBox="1"/>
          <p:nvPr/>
        </p:nvSpPr>
        <p:spPr>
          <a:xfrm>
            <a:off x="5763745" y="4675612"/>
            <a:ext cx="2761140" cy="707886"/>
          </a:xfrm>
          <a:prstGeom prst="rect">
            <a:avLst/>
          </a:prstGeom>
          <a:noFill/>
        </p:spPr>
        <p:txBody>
          <a:bodyPr wrap="non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WT-</a:t>
            </a:r>
            <a:r>
              <a:rPr lang="en-US" sz="4000" dirty="0" err="1">
                <a:latin typeface="Tahoma" panose="020B0604030504040204" pitchFamily="34" charset="0"/>
                <a:ea typeface="Tahoma" panose="020B0604030504040204" pitchFamily="34" charset="0"/>
                <a:cs typeface="Tahoma" panose="020B0604030504040204" pitchFamily="34" charset="0"/>
              </a:rPr>
              <a:t>VCache</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FE72E45B-B49D-4A4B-92F2-FD54AA7C9541}"/>
              </a:ext>
            </a:extLst>
          </p:cNvPr>
          <p:cNvSpPr txBox="1"/>
          <p:nvPr/>
        </p:nvSpPr>
        <p:spPr>
          <a:xfrm>
            <a:off x="8930192" y="4638621"/>
            <a:ext cx="3054041" cy="707886"/>
          </a:xfrm>
          <a:prstGeom prst="rect">
            <a:avLst/>
          </a:prstGeom>
          <a:noFill/>
        </p:spPr>
        <p:txBody>
          <a:bodyPr wrap="none" rtlCol="0">
            <a:spAutoFit/>
          </a:bodyPr>
          <a:lstStyle/>
          <a:p>
            <a:r>
              <a:rPr lang="en-US" sz="4000" dirty="0" err="1">
                <a:latin typeface="Tahoma" panose="020B0604030504040204" pitchFamily="34" charset="0"/>
                <a:ea typeface="Tahoma" panose="020B0604030504040204" pitchFamily="34" charset="0"/>
                <a:cs typeface="Tahoma" panose="020B0604030504040204" pitchFamily="34" charset="0"/>
              </a:rPr>
              <a:t>ReplayCache</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56" name="Rectangle 55">
            <a:extLst>
              <a:ext uri="{FF2B5EF4-FFF2-40B4-BE49-F238E27FC236}">
                <a16:creationId xmlns:a16="http://schemas.microsoft.com/office/drawing/2014/main" id="{7EA2B13E-85BC-D047-AD0F-6E6F8C43C4DC}"/>
              </a:ext>
            </a:extLst>
          </p:cNvPr>
          <p:cNvSpPr/>
          <p:nvPr/>
        </p:nvSpPr>
        <p:spPr>
          <a:xfrm>
            <a:off x="4557613" y="1940138"/>
            <a:ext cx="1138449" cy="4137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57" name="Rectangle 56">
            <a:extLst>
              <a:ext uri="{FF2B5EF4-FFF2-40B4-BE49-F238E27FC236}">
                <a16:creationId xmlns:a16="http://schemas.microsoft.com/office/drawing/2014/main" id="{0667A438-1F27-AF4B-AD5A-1A9958ED7DF5}"/>
              </a:ext>
            </a:extLst>
          </p:cNvPr>
          <p:cNvSpPr/>
          <p:nvPr/>
        </p:nvSpPr>
        <p:spPr>
          <a:xfrm>
            <a:off x="1251282" y="1943712"/>
            <a:ext cx="1138449" cy="41015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086BB0DF-1BD4-174D-8E1B-89A7C4436173}"/>
              </a:ext>
            </a:extLst>
          </p:cNvPr>
          <p:cNvSpPr/>
          <p:nvPr/>
        </p:nvSpPr>
        <p:spPr>
          <a:xfrm>
            <a:off x="8989341" y="1962651"/>
            <a:ext cx="1138449" cy="41015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60" name="TextBox 59">
            <a:extLst>
              <a:ext uri="{FF2B5EF4-FFF2-40B4-BE49-F238E27FC236}">
                <a16:creationId xmlns:a16="http://schemas.microsoft.com/office/drawing/2014/main" id="{8D5442AE-9B9C-764B-A501-26EC940A3FF7}"/>
              </a:ext>
            </a:extLst>
          </p:cNvPr>
          <p:cNvSpPr txBox="1"/>
          <p:nvPr/>
        </p:nvSpPr>
        <p:spPr>
          <a:xfrm>
            <a:off x="2485246" y="1880444"/>
            <a:ext cx="1281120"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Cache</a:t>
            </a:r>
          </a:p>
        </p:txBody>
      </p:sp>
      <p:sp>
        <p:nvSpPr>
          <p:cNvPr id="61" name="TextBox 60">
            <a:extLst>
              <a:ext uri="{FF2B5EF4-FFF2-40B4-BE49-F238E27FC236}">
                <a16:creationId xmlns:a16="http://schemas.microsoft.com/office/drawing/2014/main" id="{51C77FED-6270-9C4B-9D0E-4BB2016BDCA5}"/>
              </a:ext>
            </a:extLst>
          </p:cNvPr>
          <p:cNvSpPr txBox="1"/>
          <p:nvPr/>
        </p:nvSpPr>
        <p:spPr>
          <a:xfrm>
            <a:off x="5696062" y="1875947"/>
            <a:ext cx="261962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Main Memory</a:t>
            </a:r>
          </a:p>
        </p:txBody>
      </p:sp>
      <p:sp>
        <p:nvSpPr>
          <p:cNvPr id="62" name="TextBox 61">
            <a:extLst>
              <a:ext uri="{FF2B5EF4-FFF2-40B4-BE49-F238E27FC236}">
                <a16:creationId xmlns:a16="http://schemas.microsoft.com/office/drawing/2014/main" id="{545AE2AA-8BE1-6047-A18B-D5D7E2BAE678}"/>
              </a:ext>
            </a:extLst>
          </p:cNvPr>
          <p:cNvSpPr txBox="1"/>
          <p:nvPr/>
        </p:nvSpPr>
        <p:spPr>
          <a:xfrm>
            <a:off x="10153395" y="1875947"/>
            <a:ext cx="181011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Compute</a:t>
            </a:r>
          </a:p>
        </p:txBody>
      </p:sp>
      <p:sp>
        <p:nvSpPr>
          <p:cNvPr id="63" name="标题 1">
            <a:extLst>
              <a:ext uri="{FF2B5EF4-FFF2-40B4-BE49-F238E27FC236}">
                <a16:creationId xmlns:a16="http://schemas.microsoft.com/office/drawing/2014/main" id="{CBFCB1ED-ACD5-9B48-B5DA-4F179F2A56E8}"/>
              </a:ext>
            </a:extLst>
          </p:cNvPr>
          <p:cNvSpPr txBox="1">
            <a:spLocks/>
          </p:cNvSpPr>
          <p:nvPr/>
        </p:nvSpPr>
        <p:spPr>
          <a:xfrm>
            <a:off x="0" y="0"/>
            <a:ext cx="10299996" cy="784119"/>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Normalized Energy Consumption Breakdown</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9FD9EF4A-7E00-6D43-AFF8-1892B46CD99E}"/>
              </a:ext>
            </a:extLst>
          </p:cNvPr>
          <p:cNvSpPr>
            <a:spLocks noGrp="1"/>
          </p:cNvSpPr>
          <p:nvPr>
            <p:ph type="ftr" sz="quarter" idx="11"/>
          </p:nvPr>
        </p:nvSpPr>
        <p:spPr/>
        <p:txBody>
          <a:bodyPr/>
          <a:lstStyle/>
          <a:p>
            <a:r>
              <a:rPr lang="en-US" dirty="0"/>
              <a:t>54th IEEE/ACM International Symposium on Microarchitecture</a:t>
            </a:r>
          </a:p>
        </p:txBody>
      </p:sp>
      <p:sp>
        <p:nvSpPr>
          <p:cNvPr id="3" name="Slide Number Placeholder 2">
            <a:extLst>
              <a:ext uri="{FF2B5EF4-FFF2-40B4-BE49-F238E27FC236}">
                <a16:creationId xmlns:a16="http://schemas.microsoft.com/office/drawing/2014/main" id="{52FDFBAA-3E5B-3142-AB60-8E057F1109B6}"/>
              </a:ext>
            </a:extLst>
          </p:cNvPr>
          <p:cNvSpPr>
            <a:spLocks noGrp="1"/>
          </p:cNvSpPr>
          <p:nvPr>
            <p:ph type="sldNum" sz="quarter" idx="12"/>
          </p:nvPr>
        </p:nvSpPr>
        <p:spPr/>
        <p:txBody>
          <a:bodyPr/>
          <a:lstStyle/>
          <a:p>
            <a:fld id="{BEF5F9A7-FFD9-4159-A58F-AE73538ED447}" type="slidenum">
              <a:rPr lang="en-US" smtClean="0"/>
              <a:t>30</a:t>
            </a:fld>
            <a:endParaRPr lang="en-US" dirty="0"/>
          </a:p>
        </p:txBody>
      </p:sp>
      <p:sp>
        <p:nvSpPr>
          <p:cNvPr id="4" name="TextBox 3">
            <a:extLst>
              <a:ext uri="{FF2B5EF4-FFF2-40B4-BE49-F238E27FC236}">
                <a16:creationId xmlns:a16="http://schemas.microsoft.com/office/drawing/2014/main" id="{0049F665-EA32-1342-8030-F5FF10BD8F67}"/>
              </a:ext>
            </a:extLst>
          </p:cNvPr>
          <p:cNvSpPr txBox="1"/>
          <p:nvPr/>
        </p:nvSpPr>
        <p:spPr>
          <a:xfrm>
            <a:off x="9279467" y="5808133"/>
            <a:ext cx="225337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Office power trace</a:t>
            </a:r>
          </a:p>
        </p:txBody>
      </p:sp>
      <p:sp>
        <p:nvSpPr>
          <p:cNvPr id="5" name="TextBox 4">
            <a:extLst>
              <a:ext uri="{FF2B5EF4-FFF2-40B4-BE49-F238E27FC236}">
                <a16:creationId xmlns:a16="http://schemas.microsoft.com/office/drawing/2014/main" id="{F285852A-933C-B741-BD0C-5C8E485BF9BA}"/>
              </a:ext>
            </a:extLst>
          </p:cNvPr>
          <p:cNvSpPr txBox="1"/>
          <p:nvPr/>
        </p:nvSpPr>
        <p:spPr>
          <a:xfrm>
            <a:off x="525729" y="4036114"/>
            <a:ext cx="43794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10</a:t>
            </a:r>
          </a:p>
        </p:txBody>
      </p:sp>
      <p:sp>
        <p:nvSpPr>
          <p:cNvPr id="76" name="TextBox 75">
            <a:extLst>
              <a:ext uri="{FF2B5EF4-FFF2-40B4-BE49-F238E27FC236}">
                <a16:creationId xmlns:a16="http://schemas.microsoft.com/office/drawing/2014/main" id="{72E65514-99CA-3B4E-80B1-4C96ED1CE691}"/>
              </a:ext>
            </a:extLst>
          </p:cNvPr>
          <p:cNvSpPr txBox="1"/>
          <p:nvPr/>
        </p:nvSpPr>
        <p:spPr>
          <a:xfrm>
            <a:off x="517071" y="3548125"/>
            <a:ext cx="43794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20</a:t>
            </a:r>
          </a:p>
        </p:txBody>
      </p:sp>
      <p:sp>
        <p:nvSpPr>
          <p:cNvPr id="77" name="TextBox 76">
            <a:extLst>
              <a:ext uri="{FF2B5EF4-FFF2-40B4-BE49-F238E27FC236}">
                <a16:creationId xmlns:a16="http://schemas.microsoft.com/office/drawing/2014/main" id="{EB3AC6CC-3F67-034E-AA6E-82A22E443C0D}"/>
              </a:ext>
            </a:extLst>
          </p:cNvPr>
          <p:cNvSpPr txBox="1"/>
          <p:nvPr/>
        </p:nvSpPr>
        <p:spPr>
          <a:xfrm>
            <a:off x="517071" y="3058473"/>
            <a:ext cx="43794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30</a:t>
            </a:r>
          </a:p>
        </p:txBody>
      </p:sp>
      <p:cxnSp>
        <p:nvCxnSpPr>
          <p:cNvPr id="12" name="Straight Connector 11">
            <a:extLst>
              <a:ext uri="{FF2B5EF4-FFF2-40B4-BE49-F238E27FC236}">
                <a16:creationId xmlns:a16="http://schemas.microsoft.com/office/drawing/2014/main" id="{C2035194-0CD8-104C-9153-8C529B153109}"/>
              </a:ext>
            </a:extLst>
          </p:cNvPr>
          <p:cNvCxnSpPr>
            <a:cxnSpLocks/>
          </p:cNvCxnSpPr>
          <p:nvPr/>
        </p:nvCxnSpPr>
        <p:spPr>
          <a:xfrm>
            <a:off x="481255" y="4230206"/>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C8D91E5-7761-8B43-9EBE-574E7DF50AF7}"/>
              </a:ext>
            </a:extLst>
          </p:cNvPr>
          <p:cNvCxnSpPr>
            <a:cxnSpLocks/>
          </p:cNvCxnSpPr>
          <p:nvPr/>
        </p:nvCxnSpPr>
        <p:spPr>
          <a:xfrm>
            <a:off x="483162" y="3729856"/>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B822732-5A1A-274D-9DE1-F4513B8A4143}"/>
              </a:ext>
            </a:extLst>
          </p:cNvPr>
          <p:cNvCxnSpPr>
            <a:cxnSpLocks/>
          </p:cNvCxnSpPr>
          <p:nvPr/>
        </p:nvCxnSpPr>
        <p:spPr>
          <a:xfrm>
            <a:off x="472936" y="3235774"/>
            <a:ext cx="91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0030198-79C9-0848-B141-D22B295428FA}"/>
              </a:ext>
            </a:extLst>
          </p:cNvPr>
          <p:cNvSpPr/>
          <p:nvPr/>
        </p:nvSpPr>
        <p:spPr>
          <a:xfrm>
            <a:off x="3692118" y="4434021"/>
            <a:ext cx="1307897" cy="12642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1" name="Rectangle 80">
            <a:extLst>
              <a:ext uri="{FF2B5EF4-FFF2-40B4-BE49-F238E27FC236}">
                <a16:creationId xmlns:a16="http://schemas.microsoft.com/office/drawing/2014/main" id="{F0F360FF-8A35-BC4E-8E27-2EF8B9201296}"/>
              </a:ext>
            </a:extLst>
          </p:cNvPr>
          <p:cNvSpPr/>
          <p:nvPr/>
        </p:nvSpPr>
        <p:spPr>
          <a:xfrm>
            <a:off x="3692899" y="4566094"/>
            <a:ext cx="1307896" cy="4571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2" name="Rectangle 81">
            <a:extLst>
              <a:ext uri="{FF2B5EF4-FFF2-40B4-BE49-F238E27FC236}">
                <a16:creationId xmlns:a16="http://schemas.microsoft.com/office/drawing/2014/main" id="{AA480C43-079C-924F-A9FD-0DF9E2896287}"/>
              </a:ext>
            </a:extLst>
          </p:cNvPr>
          <p:cNvSpPr/>
          <p:nvPr/>
        </p:nvSpPr>
        <p:spPr>
          <a:xfrm>
            <a:off x="3692117" y="4337407"/>
            <a:ext cx="1307895" cy="10071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3" name="Rectangle 82">
            <a:extLst>
              <a:ext uri="{FF2B5EF4-FFF2-40B4-BE49-F238E27FC236}">
                <a16:creationId xmlns:a16="http://schemas.microsoft.com/office/drawing/2014/main" id="{182B613E-B34E-494C-A3B3-9BF3FE172A4E}"/>
              </a:ext>
            </a:extLst>
          </p:cNvPr>
          <p:cNvSpPr/>
          <p:nvPr/>
        </p:nvSpPr>
        <p:spPr>
          <a:xfrm>
            <a:off x="6428439" y="3853539"/>
            <a:ext cx="1307897" cy="57580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4" name="Rectangle 83">
            <a:extLst>
              <a:ext uri="{FF2B5EF4-FFF2-40B4-BE49-F238E27FC236}">
                <a16:creationId xmlns:a16="http://schemas.microsoft.com/office/drawing/2014/main" id="{FBB7EF63-F503-424C-AEBA-C595557A971A}"/>
              </a:ext>
            </a:extLst>
          </p:cNvPr>
          <p:cNvSpPr/>
          <p:nvPr/>
        </p:nvSpPr>
        <p:spPr>
          <a:xfrm>
            <a:off x="6429222" y="4405445"/>
            <a:ext cx="1307896" cy="21730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6" name="Rectangle 85">
            <a:extLst>
              <a:ext uri="{FF2B5EF4-FFF2-40B4-BE49-F238E27FC236}">
                <a16:creationId xmlns:a16="http://schemas.microsoft.com/office/drawing/2014/main" id="{A8CBA32D-122C-6642-95ED-5E95ED74943E}"/>
              </a:ext>
            </a:extLst>
          </p:cNvPr>
          <p:cNvSpPr/>
          <p:nvPr/>
        </p:nvSpPr>
        <p:spPr>
          <a:xfrm>
            <a:off x="9558567" y="4357929"/>
            <a:ext cx="1307897" cy="20074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8" name="Rectangle 87">
            <a:extLst>
              <a:ext uri="{FF2B5EF4-FFF2-40B4-BE49-F238E27FC236}">
                <a16:creationId xmlns:a16="http://schemas.microsoft.com/office/drawing/2014/main" id="{520527BD-C56B-5544-A080-3031E1030443}"/>
              </a:ext>
            </a:extLst>
          </p:cNvPr>
          <p:cNvSpPr/>
          <p:nvPr/>
        </p:nvSpPr>
        <p:spPr>
          <a:xfrm>
            <a:off x="9558566" y="4276711"/>
            <a:ext cx="1307895" cy="7391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89" name="Rectangle 88">
            <a:extLst>
              <a:ext uri="{FF2B5EF4-FFF2-40B4-BE49-F238E27FC236}">
                <a16:creationId xmlns:a16="http://schemas.microsoft.com/office/drawing/2014/main" id="{7932BFB1-C62F-1D4A-A6E4-B8BF91CAE637}"/>
              </a:ext>
            </a:extLst>
          </p:cNvPr>
          <p:cNvSpPr/>
          <p:nvPr/>
        </p:nvSpPr>
        <p:spPr>
          <a:xfrm>
            <a:off x="6428439" y="3759241"/>
            <a:ext cx="1307895" cy="10071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90" name="Rectangle 89">
            <a:extLst>
              <a:ext uri="{FF2B5EF4-FFF2-40B4-BE49-F238E27FC236}">
                <a16:creationId xmlns:a16="http://schemas.microsoft.com/office/drawing/2014/main" id="{929CE73B-15D1-4848-A982-9F618197DC1F}"/>
              </a:ext>
            </a:extLst>
          </p:cNvPr>
          <p:cNvSpPr/>
          <p:nvPr/>
        </p:nvSpPr>
        <p:spPr>
          <a:xfrm>
            <a:off x="9558566" y="4574427"/>
            <a:ext cx="1307896" cy="4571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3802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82EF81-1619-D642-9D36-F8B774BE05C3}"/>
              </a:ext>
            </a:extLst>
          </p:cNvPr>
          <p:cNvSpPr/>
          <p:nvPr/>
        </p:nvSpPr>
        <p:spPr>
          <a:xfrm>
            <a:off x="1669510" y="995589"/>
            <a:ext cx="3265714" cy="2876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200" dirty="0">
                <a:latin typeface="Tahoma" panose="020B0604030504040204" pitchFamily="34" charset="0"/>
                <a:ea typeface="Tahoma" panose="020B0604030504040204" pitchFamily="34" charset="0"/>
                <a:cs typeface="Tahoma" panose="020B0604030504040204" pitchFamily="34" charset="0"/>
              </a:rPr>
              <a:t>Processor</a:t>
            </a: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a:extLst>
              <a:ext uri="{FF2B5EF4-FFF2-40B4-BE49-F238E27FC236}">
                <a16:creationId xmlns:a16="http://schemas.microsoft.com/office/drawing/2014/main" id="{4F3A9E11-95FE-5246-A782-C329C4506837}"/>
              </a:ext>
            </a:extLst>
          </p:cNvPr>
          <p:cNvSpPr>
            <a:spLocks noGrp="1"/>
          </p:cNvSpPr>
          <p:nvPr>
            <p:ph type="ftr" sz="quarter" idx="11"/>
          </p:nvPr>
        </p:nvSpPr>
        <p:spPr/>
        <p:txBody>
          <a:body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6C9CA32B-8B87-714B-82B3-D15CDD096E58}"/>
              </a:ext>
            </a:extLst>
          </p:cNvPr>
          <p:cNvSpPr>
            <a:spLocks noGrp="1"/>
          </p:cNvSpPr>
          <p:nvPr>
            <p:ph type="sldNum" sz="quarter" idx="12"/>
          </p:nvPr>
        </p:nvSpPr>
        <p:spPr/>
        <p:txBody>
          <a:bodyPr/>
          <a:lstStyle/>
          <a:p>
            <a:fld id="{BEF5F9A7-FFD9-4159-A58F-AE73538ED447}" type="slidenum">
              <a:rPr lang="en-US" smtClean="0"/>
              <a:t>31</a:t>
            </a:fld>
            <a:endParaRPr lang="en-US"/>
          </a:p>
        </p:txBody>
      </p:sp>
      <p:sp>
        <p:nvSpPr>
          <p:cNvPr id="7" name="标题 1">
            <a:extLst>
              <a:ext uri="{FF2B5EF4-FFF2-40B4-BE49-F238E27FC236}">
                <a16:creationId xmlns:a16="http://schemas.microsoft.com/office/drawing/2014/main" id="{FBE2DE18-E573-EC41-97E5-F5D386923235}"/>
              </a:ext>
            </a:extLst>
          </p:cNvPr>
          <p:cNvSpPr txBox="1">
            <a:spLocks/>
          </p:cNvSpPr>
          <p:nvPr/>
        </p:nvSpPr>
        <p:spPr>
          <a:xfrm>
            <a:off x="0" y="0"/>
            <a:ext cx="10292284" cy="843940"/>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Architecture of WT-</a:t>
            </a:r>
            <a:r>
              <a:rPr lang="en-US" altLang="zh-CN" sz="4000" dirty="0" err="1">
                <a:solidFill>
                  <a:srgbClr val="3B31BD"/>
                </a:solidFill>
                <a:latin typeface="Tahoma" panose="020B0604030504040204" pitchFamily="34" charset="0"/>
                <a:ea typeface="Tahoma" panose="020B0604030504040204" pitchFamily="34" charset="0"/>
                <a:cs typeface="Tahoma" panose="020B0604030504040204" pitchFamily="34" charset="0"/>
              </a:rPr>
              <a:t>VCache</a:t>
            </a: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 and WB </a:t>
            </a:r>
            <a:r>
              <a:rPr lang="en-US" altLang="zh-CN" sz="4000" dirty="0" err="1">
                <a:solidFill>
                  <a:srgbClr val="3B31BD"/>
                </a:solidFill>
                <a:latin typeface="Tahoma" panose="020B0604030504040204" pitchFamily="34" charset="0"/>
                <a:ea typeface="Tahoma" panose="020B0604030504040204" pitchFamily="34" charset="0"/>
                <a:cs typeface="Tahoma" panose="020B0604030504040204" pitchFamily="34" charset="0"/>
              </a:rPr>
              <a:t>NVCache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8" name="Rectangle 7">
            <a:extLst>
              <a:ext uri="{FF2B5EF4-FFF2-40B4-BE49-F238E27FC236}">
                <a16:creationId xmlns:a16="http://schemas.microsoft.com/office/drawing/2014/main" id="{A5B33C2F-80C8-FE43-808F-08EBF4DE9722}"/>
              </a:ext>
            </a:extLst>
          </p:cNvPr>
          <p:cNvSpPr/>
          <p:nvPr/>
        </p:nvSpPr>
        <p:spPr>
          <a:xfrm>
            <a:off x="1669510" y="4502277"/>
            <a:ext cx="3265714" cy="894496"/>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NVM</a:t>
            </a:r>
          </a:p>
        </p:txBody>
      </p:sp>
      <p:sp>
        <p:nvSpPr>
          <p:cNvPr id="9" name="Rectangle 8">
            <a:extLst>
              <a:ext uri="{FF2B5EF4-FFF2-40B4-BE49-F238E27FC236}">
                <a16:creationId xmlns:a16="http://schemas.microsoft.com/office/drawing/2014/main" id="{76088913-02CF-0D40-AB2C-F0EBDAEF281D}"/>
              </a:ext>
            </a:extLst>
          </p:cNvPr>
          <p:cNvSpPr/>
          <p:nvPr/>
        </p:nvSpPr>
        <p:spPr>
          <a:xfrm>
            <a:off x="1850015" y="3130932"/>
            <a:ext cx="2990672" cy="630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SRAM Cache</a:t>
            </a:r>
          </a:p>
        </p:txBody>
      </p:sp>
      <p:sp>
        <p:nvSpPr>
          <p:cNvPr id="10" name="Rectangle 9">
            <a:extLst>
              <a:ext uri="{FF2B5EF4-FFF2-40B4-BE49-F238E27FC236}">
                <a16:creationId xmlns:a16="http://schemas.microsoft.com/office/drawing/2014/main" id="{A630C56B-9A20-B24E-8D06-944E533AC0D1}"/>
              </a:ext>
            </a:extLst>
          </p:cNvPr>
          <p:cNvSpPr/>
          <p:nvPr/>
        </p:nvSpPr>
        <p:spPr>
          <a:xfrm>
            <a:off x="1757680" y="1582009"/>
            <a:ext cx="1414059" cy="7311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Volatile Registers</a:t>
            </a:r>
          </a:p>
        </p:txBody>
      </p:sp>
      <p:sp>
        <p:nvSpPr>
          <p:cNvPr id="11" name="Rectangle 10">
            <a:extLst>
              <a:ext uri="{FF2B5EF4-FFF2-40B4-BE49-F238E27FC236}">
                <a16:creationId xmlns:a16="http://schemas.microsoft.com/office/drawing/2014/main" id="{31E93D76-8002-F043-BD9E-0445BFC9626F}"/>
              </a:ext>
            </a:extLst>
          </p:cNvPr>
          <p:cNvSpPr/>
          <p:nvPr/>
        </p:nvSpPr>
        <p:spPr>
          <a:xfrm>
            <a:off x="3490323" y="1582009"/>
            <a:ext cx="1336044" cy="731139"/>
          </a:xfrm>
          <a:prstGeom prst="rect">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NVFF</a:t>
            </a:r>
          </a:p>
        </p:txBody>
      </p:sp>
      <p:cxnSp>
        <p:nvCxnSpPr>
          <p:cNvPr id="4" name="Straight Arrow Connector 3">
            <a:extLst>
              <a:ext uri="{FF2B5EF4-FFF2-40B4-BE49-F238E27FC236}">
                <a16:creationId xmlns:a16="http://schemas.microsoft.com/office/drawing/2014/main" id="{197CE3D8-0D04-3D4B-8F41-F604E4887089}"/>
              </a:ext>
            </a:extLst>
          </p:cNvPr>
          <p:cNvCxnSpPr>
            <a:cxnSpLocks/>
            <a:stCxn id="10" idx="2"/>
          </p:cNvCxnSpPr>
          <p:nvPr/>
        </p:nvCxnSpPr>
        <p:spPr>
          <a:xfrm>
            <a:off x="2464710" y="2313148"/>
            <a:ext cx="0" cy="218199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23E02D3-816A-1949-B6DF-F54945CF1338}"/>
              </a:ext>
            </a:extLst>
          </p:cNvPr>
          <p:cNvSpPr txBox="1"/>
          <p:nvPr/>
        </p:nvSpPr>
        <p:spPr>
          <a:xfrm>
            <a:off x="2530404" y="3986187"/>
            <a:ext cx="2346091"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write-through</a:t>
            </a:r>
          </a:p>
        </p:txBody>
      </p:sp>
      <p:sp>
        <p:nvSpPr>
          <p:cNvPr id="14" name="TextBox 13">
            <a:extLst>
              <a:ext uri="{FF2B5EF4-FFF2-40B4-BE49-F238E27FC236}">
                <a16:creationId xmlns:a16="http://schemas.microsoft.com/office/drawing/2014/main" id="{63A9B450-968F-9D47-B055-EC381BA65069}"/>
              </a:ext>
            </a:extLst>
          </p:cNvPr>
          <p:cNvSpPr txBox="1"/>
          <p:nvPr/>
        </p:nvSpPr>
        <p:spPr>
          <a:xfrm>
            <a:off x="2102423" y="5414021"/>
            <a:ext cx="2639441" cy="646331"/>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 Write-through (WT)</a:t>
            </a:r>
          </a:p>
          <a:p>
            <a:r>
              <a:rPr lang="en-US" dirty="0">
                <a:latin typeface="Tahoma" panose="020B0604030504040204" pitchFamily="34" charset="0"/>
                <a:ea typeface="Tahoma" panose="020B0604030504040204" pitchFamily="34" charset="0"/>
                <a:cs typeface="Tahoma" panose="020B0604030504040204" pitchFamily="34" charset="0"/>
              </a:rPr>
              <a:t>       volatile cache</a:t>
            </a:r>
          </a:p>
        </p:txBody>
      </p:sp>
      <p:sp>
        <p:nvSpPr>
          <p:cNvPr id="23" name="Rectangle 22">
            <a:extLst>
              <a:ext uri="{FF2B5EF4-FFF2-40B4-BE49-F238E27FC236}">
                <a16:creationId xmlns:a16="http://schemas.microsoft.com/office/drawing/2014/main" id="{CEC24A03-A2D3-5042-B7FA-F73F66BC7DA7}"/>
              </a:ext>
            </a:extLst>
          </p:cNvPr>
          <p:cNvSpPr/>
          <p:nvPr/>
        </p:nvSpPr>
        <p:spPr>
          <a:xfrm>
            <a:off x="6461576" y="995589"/>
            <a:ext cx="3265714" cy="2876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200" dirty="0">
                <a:latin typeface="Tahoma" panose="020B0604030504040204" pitchFamily="34" charset="0"/>
                <a:ea typeface="Tahoma" panose="020B0604030504040204" pitchFamily="34" charset="0"/>
                <a:cs typeface="Tahoma" panose="020B0604030504040204" pitchFamily="34" charset="0"/>
              </a:rPr>
              <a:t>Processor</a:t>
            </a: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8C22B112-92E5-D04C-962E-F9F90823455F}"/>
              </a:ext>
            </a:extLst>
          </p:cNvPr>
          <p:cNvSpPr/>
          <p:nvPr/>
        </p:nvSpPr>
        <p:spPr>
          <a:xfrm>
            <a:off x="6484988" y="4495147"/>
            <a:ext cx="3265714" cy="894496"/>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NVM</a:t>
            </a:r>
          </a:p>
        </p:txBody>
      </p:sp>
      <p:sp>
        <p:nvSpPr>
          <p:cNvPr id="25" name="Rectangle 24">
            <a:extLst>
              <a:ext uri="{FF2B5EF4-FFF2-40B4-BE49-F238E27FC236}">
                <a16:creationId xmlns:a16="http://schemas.microsoft.com/office/drawing/2014/main" id="{E82CEADB-012E-0F41-B864-8D4C8E499D06}"/>
              </a:ext>
            </a:extLst>
          </p:cNvPr>
          <p:cNvSpPr/>
          <p:nvPr/>
        </p:nvSpPr>
        <p:spPr>
          <a:xfrm>
            <a:off x="6651173" y="2808795"/>
            <a:ext cx="2990672" cy="630015"/>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latin typeface="Tahoma" panose="020B0604030504040204" pitchFamily="34" charset="0"/>
                <a:ea typeface="Tahoma" panose="020B0604030504040204" pitchFamily="34" charset="0"/>
                <a:cs typeface="Tahoma" panose="020B0604030504040204" pitchFamily="34" charset="0"/>
              </a:rPr>
              <a:t>NVCache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6" name="Rectangle 25">
            <a:extLst>
              <a:ext uri="{FF2B5EF4-FFF2-40B4-BE49-F238E27FC236}">
                <a16:creationId xmlns:a16="http://schemas.microsoft.com/office/drawing/2014/main" id="{9C1C93EC-41CF-9E4E-B724-D9B4516B8D6A}"/>
              </a:ext>
            </a:extLst>
          </p:cNvPr>
          <p:cNvSpPr/>
          <p:nvPr/>
        </p:nvSpPr>
        <p:spPr>
          <a:xfrm>
            <a:off x="6573159" y="1574879"/>
            <a:ext cx="1414058" cy="7311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Volatile Registers</a:t>
            </a:r>
          </a:p>
        </p:txBody>
      </p:sp>
      <p:sp>
        <p:nvSpPr>
          <p:cNvPr id="27" name="Rectangle 26">
            <a:extLst>
              <a:ext uri="{FF2B5EF4-FFF2-40B4-BE49-F238E27FC236}">
                <a16:creationId xmlns:a16="http://schemas.microsoft.com/office/drawing/2014/main" id="{B253A591-5828-174B-BADB-CA03B1AA0F50}"/>
              </a:ext>
            </a:extLst>
          </p:cNvPr>
          <p:cNvSpPr/>
          <p:nvPr/>
        </p:nvSpPr>
        <p:spPr>
          <a:xfrm>
            <a:off x="8305801" y="1574879"/>
            <a:ext cx="1336044" cy="731139"/>
          </a:xfrm>
          <a:prstGeom prst="rect">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NVFF</a:t>
            </a:r>
          </a:p>
        </p:txBody>
      </p:sp>
      <p:cxnSp>
        <p:nvCxnSpPr>
          <p:cNvPr id="28" name="Straight Arrow Connector 27">
            <a:extLst>
              <a:ext uri="{FF2B5EF4-FFF2-40B4-BE49-F238E27FC236}">
                <a16:creationId xmlns:a16="http://schemas.microsoft.com/office/drawing/2014/main" id="{E58D015F-3691-AD4E-86FF-B8784F93C916}"/>
              </a:ext>
            </a:extLst>
          </p:cNvPr>
          <p:cNvCxnSpPr>
            <a:cxnSpLocks/>
            <a:stCxn id="26" idx="2"/>
          </p:cNvCxnSpPr>
          <p:nvPr/>
        </p:nvCxnSpPr>
        <p:spPr>
          <a:xfrm>
            <a:off x="7280188" y="2306018"/>
            <a:ext cx="0" cy="50277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B3FB136-AE60-4F43-B2DA-0F2FF458D5C8}"/>
              </a:ext>
            </a:extLst>
          </p:cNvPr>
          <p:cNvSpPr txBox="1"/>
          <p:nvPr/>
        </p:nvSpPr>
        <p:spPr>
          <a:xfrm>
            <a:off x="7345882" y="3979057"/>
            <a:ext cx="1886094"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Write-back</a:t>
            </a:r>
          </a:p>
        </p:txBody>
      </p:sp>
      <p:sp>
        <p:nvSpPr>
          <p:cNvPr id="30" name="TextBox 29">
            <a:extLst>
              <a:ext uri="{FF2B5EF4-FFF2-40B4-BE49-F238E27FC236}">
                <a16:creationId xmlns:a16="http://schemas.microsoft.com/office/drawing/2014/main" id="{FC25B829-12C4-9F41-85FB-DEAE262D5E6B}"/>
              </a:ext>
            </a:extLst>
          </p:cNvPr>
          <p:cNvSpPr txBox="1"/>
          <p:nvPr/>
        </p:nvSpPr>
        <p:spPr>
          <a:xfrm>
            <a:off x="6343565" y="5522474"/>
            <a:ext cx="4170437"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(b). Write-back (WB) Nonvolatile cache</a:t>
            </a:r>
          </a:p>
        </p:txBody>
      </p:sp>
      <p:cxnSp>
        <p:nvCxnSpPr>
          <p:cNvPr id="32" name="Straight Arrow Connector 31">
            <a:extLst>
              <a:ext uri="{FF2B5EF4-FFF2-40B4-BE49-F238E27FC236}">
                <a16:creationId xmlns:a16="http://schemas.microsoft.com/office/drawing/2014/main" id="{A744F929-EE54-6C4B-BEAE-11DFD7B33E02}"/>
              </a:ext>
            </a:extLst>
          </p:cNvPr>
          <p:cNvCxnSpPr>
            <a:cxnSpLocks/>
            <a:stCxn id="10" idx="3"/>
            <a:endCxn id="11" idx="1"/>
          </p:cNvCxnSpPr>
          <p:nvPr/>
        </p:nvCxnSpPr>
        <p:spPr>
          <a:xfrm>
            <a:off x="3171739" y="1947579"/>
            <a:ext cx="31858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BDE54DB-6446-374C-86F1-B267B78C412D}"/>
              </a:ext>
            </a:extLst>
          </p:cNvPr>
          <p:cNvCxnSpPr>
            <a:cxnSpLocks/>
            <a:stCxn id="26" idx="3"/>
          </p:cNvCxnSpPr>
          <p:nvPr/>
        </p:nvCxnSpPr>
        <p:spPr>
          <a:xfrm>
            <a:off x="7987217" y="1940449"/>
            <a:ext cx="31858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A8CD2E0-EA8E-7545-A958-657D27E79BF1}"/>
              </a:ext>
            </a:extLst>
          </p:cNvPr>
          <p:cNvCxnSpPr>
            <a:cxnSpLocks/>
          </p:cNvCxnSpPr>
          <p:nvPr/>
        </p:nvCxnSpPr>
        <p:spPr>
          <a:xfrm>
            <a:off x="7268396" y="3438810"/>
            <a:ext cx="11831" cy="10634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59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heel(1)">
                                      <p:cBhvr>
                                        <p:cTn id="40" dur="2000"/>
                                        <p:tgtEl>
                                          <p:spTgt spid="23"/>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heel(1)">
                                      <p:cBhvr>
                                        <p:cTn id="43" dur="2000"/>
                                        <p:tgtEl>
                                          <p:spTgt spid="24"/>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heel(1)">
                                      <p:cBhvr>
                                        <p:cTn id="46" dur="2000"/>
                                        <p:tgtEl>
                                          <p:spTgt spid="25"/>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heel(1)">
                                      <p:cBhvr>
                                        <p:cTn id="49" dur="2000"/>
                                        <p:tgtEl>
                                          <p:spTgt spid="26"/>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2000"/>
                                        <p:tgtEl>
                                          <p:spTgt spid="27"/>
                                        </p:tgtEl>
                                      </p:cBhvr>
                                    </p:animEffect>
                                  </p:childTnLst>
                                </p:cTn>
                              </p:par>
                              <p:par>
                                <p:cTn id="53" presetID="21" presetClass="entr" presetSubtype="1"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heel(1)">
                                      <p:cBhvr>
                                        <p:cTn id="55" dur="2000"/>
                                        <p:tgtEl>
                                          <p:spTgt spid="28"/>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heel(1)">
                                      <p:cBhvr>
                                        <p:cTn id="58" dur="2000"/>
                                        <p:tgtEl>
                                          <p:spTgt spid="29"/>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heel(1)">
                                      <p:cBhvr>
                                        <p:cTn id="61" dur="2000"/>
                                        <p:tgtEl>
                                          <p:spTgt spid="30"/>
                                        </p:tgtEl>
                                      </p:cBhvr>
                                    </p:animEffect>
                                  </p:childTnLst>
                                </p:cTn>
                              </p:par>
                              <p:par>
                                <p:cTn id="62" presetID="21" presetClass="entr" presetSubtype="1"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heel(1)">
                                      <p:cBhvr>
                                        <p:cTn id="64" dur="2000"/>
                                        <p:tgtEl>
                                          <p:spTgt spid="37"/>
                                        </p:tgtEl>
                                      </p:cBhvr>
                                    </p:animEffect>
                                  </p:childTnLst>
                                </p:cTn>
                              </p:par>
                              <p:par>
                                <p:cTn id="65" presetID="21" presetClass="entr" presetSubtype="1"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heel(1)">
                                      <p:cBhvr>
                                        <p:cTn id="67"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3" grpId="0"/>
      <p:bldP spid="14" grpId="0"/>
      <p:bldP spid="23" grpId="0" animBg="1"/>
      <p:bldP spid="24" grpId="0" animBg="1"/>
      <p:bldP spid="25" grpId="0" animBg="1"/>
      <p:bldP spid="26" grpId="0" animBg="1"/>
      <p:bldP spid="27" grpId="0" animBg="1"/>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C9220EC-3110-7F40-BC90-D84476CAB923}"/>
              </a:ext>
            </a:extLst>
          </p:cNvPr>
          <p:cNvSpPr/>
          <p:nvPr/>
        </p:nvSpPr>
        <p:spPr>
          <a:xfrm>
            <a:off x="6622903" y="3962646"/>
            <a:ext cx="506466" cy="58477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9" name="标题 1">
            <a:extLst>
              <a:ext uri="{FF2B5EF4-FFF2-40B4-BE49-F238E27FC236}">
                <a16:creationId xmlns:a16="http://schemas.microsoft.com/office/drawing/2014/main" id="{F7B1F05C-71EE-764C-BB41-613F0638F473}"/>
              </a:ext>
            </a:extLst>
          </p:cNvPr>
          <p:cNvSpPr txBox="1">
            <a:spLocks/>
          </p:cNvSpPr>
          <p:nvPr/>
        </p:nvSpPr>
        <p:spPr>
          <a:xfrm>
            <a:off x="0" y="0"/>
            <a:ext cx="8036797" cy="870044"/>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Speedup over Non-cache Baseline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1" name="Rectangle 10">
            <a:extLst>
              <a:ext uri="{FF2B5EF4-FFF2-40B4-BE49-F238E27FC236}">
                <a16:creationId xmlns:a16="http://schemas.microsoft.com/office/drawing/2014/main" id="{0AB3DE67-AC44-F845-8244-C9AD37919CED}"/>
              </a:ext>
            </a:extLst>
          </p:cNvPr>
          <p:cNvSpPr/>
          <p:nvPr/>
        </p:nvSpPr>
        <p:spPr>
          <a:xfrm>
            <a:off x="6105073" y="4011999"/>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Arrow Connector 11">
            <a:extLst>
              <a:ext uri="{FF2B5EF4-FFF2-40B4-BE49-F238E27FC236}">
                <a16:creationId xmlns:a16="http://schemas.microsoft.com/office/drawing/2014/main" id="{8889859C-823B-5146-A019-87A9A227AE06}"/>
              </a:ext>
            </a:extLst>
          </p:cNvPr>
          <p:cNvCxnSpPr>
            <a:cxnSpLocks/>
          </p:cNvCxnSpPr>
          <p:nvPr/>
        </p:nvCxnSpPr>
        <p:spPr>
          <a:xfrm>
            <a:off x="1380505" y="4548269"/>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7B7464-B463-644A-A709-8B7DE086AE19}"/>
              </a:ext>
            </a:extLst>
          </p:cNvPr>
          <p:cNvCxnSpPr>
            <a:cxnSpLocks/>
          </p:cNvCxnSpPr>
          <p:nvPr/>
        </p:nvCxnSpPr>
        <p:spPr>
          <a:xfrm flipV="1">
            <a:off x="1494804" y="1950101"/>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6FBCFE5-6F8D-564B-A8DE-AC9102743381}"/>
              </a:ext>
            </a:extLst>
          </p:cNvPr>
          <p:cNvSpPr txBox="1"/>
          <p:nvPr/>
        </p:nvSpPr>
        <p:spPr>
          <a:xfrm>
            <a:off x="1530326" y="4532880"/>
            <a:ext cx="1800493" cy="584775"/>
          </a:xfrm>
          <a:prstGeom prst="rect">
            <a:avLst/>
          </a:prstGeom>
          <a:noFill/>
        </p:spPr>
        <p:txBody>
          <a:bodyPr wrap="none" rtlCol="0">
            <a:spAutoFit/>
          </a:bodyPr>
          <a:lstStyle/>
          <a:p>
            <a:r>
              <a:rPr lang="en-US" sz="3200" dirty="0" err="1">
                <a:latin typeface="Tahoma" panose="020B0604030504040204" pitchFamily="34" charset="0"/>
                <a:ea typeface="Tahoma" panose="020B0604030504040204" pitchFamily="34" charset="0"/>
                <a:cs typeface="Tahoma" panose="020B0604030504040204" pitchFamily="34" charset="0"/>
              </a:rPr>
              <a:t>NVCache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DDDEE8A7-60F1-3F48-AAFC-C4D2AAD5D530}"/>
              </a:ext>
            </a:extLst>
          </p:cNvPr>
          <p:cNvSpPr txBox="1"/>
          <p:nvPr/>
        </p:nvSpPr>
        <p:spPr>
          <a:xfrm>
            <a:off x="3706984" y="4559195"/>
            <a:ext cx="1750800"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NVSRAM</a:t>
            </a:r>
          </a:p>
        </p:txBody>
      </p:sp>
      <p:sp>
        <p:nvSpPr>
          <p:cNvPr id="16" name="TextBox 15">
            <a:extLst>
              <a:ext uri="{FF2B5EF4-FFF2-40B4-BE49-F238E27FC236}">
                <a16:creationId xmlns:a16="http://schemas.microsoft.com/office/drawing/2014/main" id="{846CD985-A41E-2241-81EA-5081BD6A0752}"/>
              </a:ext>
            </a:extLst>
          </p:cNvPr>
          <p:cNvSpPr txBox="1"/>
          <p:nvPr/>
        </p:nvSpPr>
        <p:spPr>
          <a:xfrm rot="16200000">
            <a:off x="288122" y="3013947"/>
            <a:ext cx="1758815"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Speedup</a:t>
            </a:r>
          </a:p>
        </p:txBody>
      </p:sp>
      <p:sp>
        <p:nvSpPr>
          <p:cNvPr id="17" name="Rectangle 16">
            <a:extLst>
              <a:ext uri="{FF2B5EF4-FFF2-40B4-BE49-F238E27FC236}">
                <a16:creationId xmlns:a16="http://schemas.microsoft.com/office/drawing/2014/main" id="{0FB9E8EF-B394-F746-AB52-4C28AE26B96C}"/>
              </a:ext>
            </a:extLst>
          </p:cNvPr>
          <p:cNvSpPr/>
          <p:nvPr/>
        </p:nvSpPr>
        <p:spPr>
          <a:xfrm>
            <a:off x="3900175" y="2756516"/>
            <a:ext cx="506466" cy="1788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90C30C3C-B65B-494C-8C91-47F3AE15F9D4}"/>
              </a:ext>
            </a:extLst>
          </p:cNvPr>
          <p:cNvSpPr txBox="1"/>
          <p:nvPr/>
        </p:nvSpPr>
        <p:spPr>
          <a:xfrm>
            <a:off x="5685620" y="4547421"/>
            <a:ext cx="2248116"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WT-</a:t>
            </a:r>
            <a:r>
              <a:rPr lang="en-US" sz="3200" dirty="0" err="1">
                <a:latin typeface="Tahoma" panose="020B0604030504040204" pitchFamily="34" charset="0"/>
                <a:ea typeface="Tahoma" panose="020B0604030504040204" pitchFamily="34" charset="0"/>
                <a:cs typeface="Tahoma" panose="020B0604030504040204" pitchFamily="34" charset="0"/>
              </a:rPr>
              <a:t>VCache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6874D0E5-D736-FA45-98DC-D7BD6240B316}"/>
              </a:ext>
            </a:extLst>
          </p:cNvPr>
          <p:cNvSpPr/>
          <p:nvPr/>
        </p:nvSpPr>
        <p:spPr>
          <a:xfrm>
            <a:off x="8912122" y="3219829"/>
            <a:ext cx="502811" cy="1327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id="{37C41159-99BB-1F44-ACA1-7A859B208DFA}"/>
              </a:ext>
            </a:extLst>
          </p:cNvPr>
          <p:cNvSpPr txBox="1"/>
          <p:nvPr/>
        </p:nvSpPr>
        <p:spPr>
          <a:xfrm>
            <a:off x="8161572" y="4528306"/>
            <a:ext cx="2484334" cy="584775"/>
          </a:xfrm>
          <a:prstGeom prst="rect">
            <a:avLst/>
          </a:prstGeom>
          <a:noFill/>
        </p:spPr>
        <p:txBody>
          <a:bodyPr wrap="none" rtlCol="0">
            <a:spAutoFit/>
          </a:bodyPr>
          <a:lstStyle/>
          <a:p>
            <a:r>
              <a:rPr lang="en-US" sz="3200" dirty="0" err="1">
                <a:latin typeface="Tahoma" panose="020B0604030504040204" pitchFamily="34" charset="0"/>
                <a:ea typeface="Tahoma" panose="020B0604030504040204" pitchFamily="34" charset="0"/>
                <a:cs typeface="Tahoma" panose="020B0604030504040204" pitchFamily="34" charset="0"/>
              </a:rPr>
              <a:t>ReplayCache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C14EBE34-BB66-8F4F-9982-73F1321DB065}"/>
              </a:ext>
            </a:extLst>
          </p:cNvPr>
          <p:cNvSpPr txBox="1"/>
          <p:nvPr/>
        </p:nvSpPr>
        <p:spPr>
          <a:xfrm>
            <a:off x="1842546" y="3673619"/>
            <a:ext cx="61427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3.3</a:t>
            </a:r>
          </a:p>
        </p:txBody>
      </p:sp>
      <p:sp>
        <p:nvSpPr>
          <p:cNvPr id="27" name="TextBox 26">
            <a:extLst>
              <a:ext uri="{FF2B5EF4-FFF2-40B4-BE49-F238E27FC236}">
                <a16:creationId xmlns:a16="http://schemas.microsoft.com/office/drawing/2014/main" id="{FA120DCB-459B-9245-893D-B4F1B678A6B5}"/>
              </a:ext>
            </a:extLst>
          </p:cNvPr>
          <p:cNvSpPr txBox="1"/>
          <p:nvPr/>
        </p:nvSpPr>
        <p:spPr>
          <a:xfrm>
            <a:off x="3731550" y="2265169"/>
            <a:ext cx="78258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11.3</a:t>
            </a:r>
          </a:p>
        </p:txBody>
      </p:sp>
      <p:sp>
        <p:nvSpPr>
          <p:cNvPr id="28" name="TextBox 27">
            <a:extLst>
              <a:ext uri="{FF2B5EF4-FFF2-40B4-BE49-F238E27FC236}">
                <a16:creationId xmlns:a16="http://schemas.microsoft.com/office/drawing/2014/main" id="{AD8AEFE3-D9BE-E34D-B989-0917DE8348E0}"/>
              </a:ext>
            </a:extLst>
          </p:cNvPr>
          <p:cNvSpPr txBox="1"/>
          <p:nvPr/>
        </p:nvSpPr>
        <p:spPr>
          <a:xfrm>
            <a:off x="6002823" y="3550334"/>
            <a:ext cx="611258"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4.2</a:t>
            </a:r>
          </a:p>
        </p:txBody>
      </p:sp>
      <p:sp>
        <p:nvSpPr>
          <p:cNvPr id="29" name="TextBox 28">
            <a:extLst>
              <a:ext uri="{FF2B5EF4-FFF2-40B4-BE49-F238E27FC236}">
                <a16:creationId xmlns:a16="http://schemas.microsoft.com/office/drawing/2014/main" id="{F7E40CA6-B321-094B-AAB7-9578DB086705}"/>
              </a:ext>
            </a:extLst>
          </p:cNvPr>
          <p:cNvSpPr txBox="1"/>
          <p:nvPr/>
        </p:nvSpPr>
        <p:spPr>
          <a:xfrm>
            <a:off x="8825119" y="2805552"/>
            <a:ext cx="61427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8.9</a:t>
            </a:r>
          </a:p>
        </p:txBody>
      </p:sp>
      <p:sp>
        <p:nvSpPr>
          <p:cNvPr id="4" name="Footer Placeholder 3">
            <a:extLst>
              <a:ext uri="{FF2B5EF4-FFF2-40B4-BE49-F238E27FC236}">
                <a16:creationId xmlns:a16="http://schemas.microsoft.com/office/drawing/2014/main" id="{B6D30536-3F3F-E64D-B51E-062EB5C4C231}"/>
              </a:ext>
            </a:extLst>
          </p:cNvPr>
          <p:cNvSpPr>
            <a:spLocks noGrp="1"/>
          </p:cNvSpPr>
          <p:nvPr>
            <p:ph type="ftr" sz="quarter" idx="11"/>
          </p:nvPr>
        </p:nvSpPr>
        <p:spPr/>
        <p:txBody>
          <a:bodyPr/>
          <a:lstStyle/>
          <a:p>
            <a:r>
              <a:rPr lang="en-US"/>
              <a:t>54th IEEE/ACM International Symposium on Microarchitecture</a:t>
            </a:r>
          </a:p>
        </p:txBody>
      </p:sp>
      <p:sp>
        <p:nvSpPr>
          <p:cNvPr id="6" name="Slide Number Placeholder 5">
            <a:extLst>
              <a:ext uri="{FF2B5EF4-FFF2-40B4-BE49-F238E27FC236}">
                <a16:creationId xmlns:a16="http://schemas.microsoft.com/office/drawing/2014/main" id="{A0618366-D7D4-7445-ADB3-29B119A0D74D}"/>
              </a:ext>
            </a:extLst>
          </p:cNvPr>
          <p:cNvSpPr>
            <a:spLocks noGrp="1"/>
          </p:cNvSpPr>
          <p:nvPr>
            <p:ph type="sldNum" sz="quarter" idx="12"/>
          </p:nvPr>
        </p:nvSpPr>
        <p:spPr/>
        <p:txBody>
          <a:bodyPr/>
          <a:lstStyle/>
          <a:p>
            <a:fld id="{BEF5F9A7-FFD9-4159-A58F-AE73538ED447}" type="slidenum">
              <a:rPr lang="en-US" smtClean="0"/>
              <a:t>32</a:t>
            </a:fld>
            <a:endParaRPr lang="en-US"/>
          </a:p>
        </p:txBody>
      </p:sp>
      <p:sp>
        <p:nvSpPr>
          <p:cNvPr id="21" name="Rectangle 20">
            <a:extLst>
              <a:ext uri="{FF2B5EF4-FFF2-40B4-BE49-F238E27FC236}">
                <a16:creationId xmlns:a16="http://schemas.microsoft.com/office/drawing/2014/main" id="{5FA22543-F405-7745-ACC9-0B91C3C8D375}"/>
              </a:ext>
            </a:extLst>
          </p:cNvPr>
          <p:cNvSpPr/>
          <p:nvPr/>
        </p:nvSpPr>
        <p:spPr>
          <a:xfrm>
            <a:off x="2420121" y="4178937"/>
            <a:ext cx="506471" cy="36933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AE41E904-A718-B34A-B441-24863C42978A}"/>
              </a:ext>
            </a:extLst>
          </p:cNvPr>
          <p:cNvSpPr/>
          <p:nvPr/>
        </p:nvSpPr>
        <p:spPr>
          <a:xfrm>
            <a:off x="1913651" y="4135284"/>
            <a:ext cx="506471" cy="41298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04AD062F-19A2-0C4F-AA6C-711D3A392274}"/>
              </a:ext>
            </a:extLst>
          </p:cNvPr>
          <p:cNvSpPr/>
          <p:nvPr/>
        </p:nvSpPr>
        <p:spPr>
          <a:xfrm>
            <a:off x="4417344" y="2828899"/>
            <a:ext cx="506466" cy="17185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30FDF6C1-8D71-B447-B5C8-24BEDF7E67EA}"/>
              </a:ext>
            </a:extLst>
          </p:cNvPr>
          <p:cNvSpPr/>
          <p:nvPr/>
        </p:nvSpPr>
        <p:spPr>
          <a:xfrm>
            <a:off x="9414933" y="3377539"/>
            <a:ext cx="502811" cy="117021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1" name="Rectangle 30">
            <a:extLst>
              <a:ext uri="{FF2B5EF4-FFF2-40B4-BE49-F238E27FC236}">
                <a16:creationId xmlns:a16="http://schemas.microsoft.com/office/drawing/2014/main" id="{CFD07BD4-6065-E14A-A4FF-D9F2EFBD009B}"/>
              </a:ext>
            </a:extLst>
          </p:cNvPr>
          <p:cNvSpPr/>
          <p:nvPr/>
        </p:nvSpPr>
        <p:spPr>
          <a:xfrm>
            <a:off x="8800669" y="1597898"/>
            <a:ext cx="506466" cy="5354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B01F93A8-FF55-BC41-8D7B-D2435B038E8C}"/>
              </a:ext>
            </a:extLst>
          </p:cNvPr>
          <p:cNvSpPr/>
          <p:nvPr/>
        </p:nvSpPr>
        <p:spPr>
          <a:xfrm>
            <a:off x="6307784" y="1597861"/>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900CC4D5-3927-BC48-B0F9-3F3BFC6AB306}"/>
              </a:ext>
            </a:extLst>
          </p:cNvPr>
          <p:cNvSpPr txBox="1"/>
          <p:nvPr/>
        </p:nvSpPr>
        <p:spPr>
          <a:xfrm>
            <a:off x="6882096" y="1680906"/>
            <a:ext cx="1279581" cy="369332"/>
          </a:xfrm>
          <a:prstGeom prst="rect">
            <a:avLst/>
          </a:prstGeom>
          <a:noFill/>
        </p:spPr>
        <p:txBody>
          <a:bodyPr wrap="none" rtlCol="0">
            <a:spAutoFit/>
          </a:bodyPr>
          <a:lstStyle/>
          <a:p>
            <a:r>
              <a:rPr lang="en-US" dirty="0"/>
              <a:t>Home trace</a:t>
            </a:r>
          </a:p>
        </p:txBody>
      </p:sp>
      <p:sp>
        <p:nvSpPr>
          <p:cNvPr id="5" name="TextBox 4">
            <a:extLst>
              <a:ext uri="{FF2B5EF4-FFF2-40B4-BE49-F238E27FC236}">
                <a16:creationId xmlns:a16="http://schemas.microsoft.com/office/drawing/2014/main" id="{7FB30EBC-15C6-E047-A211-B79909FBABEC}"/>
              </a:ext>
            </a:extLst>
          </p:cNvPr>
          <p:cNvSpPr txBox="1"/>
          <p:nvPr/>
        </p:nvSpPr>
        <p:spPr>
          <a:xfrm>
            <a:off x="9374981" y="1686128"/>
            <a:ext cx="1270925" cy="369332"/>
          </a:xfrm>
          <a:prstGeom prst="rect">
            <a:avLst/>
          </a:prstGeom>
          <a:noFill/>
        </p:spPr>
        <p:txBody>
          <a:bodyPr wrap="square" rtlCol="0">
            <a:spAutoFit/>
          </a:bodyPr>
          <a:lstStyle/>
          <a:p>
            <a:r>
              <a:rPr lang="en-US" dirty="0"/>
              <a:t>Office trace</a:t>
            </a:r>
          </a:p>
        </p:txBody>
      </p:sp>
      <p:sp>
        <p:nvSpPr>
          <p:cNvPr id="33" name="TextBox 32">
            <a:extLst>
              <a:ext uri="{FF2B5EF4-FFF2-40B4-BE49-F238E27FC236}">
                <a16:creationId xmlns:a16="http://schemas.microsoft.com/office/drawing/2014/main" id="{97C4E389-B478-BC45-A3F0-FD61904979BD}"/>
              </a:ext>
            </a:extLst>
          </p:cNvPr>
          <p:cNvSpPr txBox="1"/>
          <p:nvPr/>
        </p:nvSpPr>
        <p:spPr>
          <a:xfrm>
            <a:off x="2390094" y="3761159"/>
            <a:ext cx="61427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3.2</a:t>
            </a:r>
          </a:p>
        </p:txBody>
      </p:sp>
      <p:sp>
        <p:nvSpPr>
          <p:cNvPr id="34" name="TextBox 33">
            <a:extLst>
              <a:ext uri="{FF2B5EF4-FFF2-40B4-BE49-F238E27FC236}">
                <a16:creationId xmlns:a16="http://schemas.microsoft.com/office/drawing/2014/main" id="{EC6AFA0C-2E2D-7542-813E-52908FE50F44}"/>
              </a:ext>
            </a:extLst>
          </p:cNvPr>
          <p:cNvSpPr txBox="1"/>
          <p:nvPr/>
        </p:nvSpPr>
        <p:spPr>
          <a:xfrm>
            <a:off x="4448256" y="2409983"/>
            <a:ext cx="52129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a:t>
            </a:r>
          </a:p>
        </p:txBody>
      </p:sp>
      <p:sp>
        <p:nvSpPr>
          <p:cNvPr id="35" name="TextBox 34">
            <a:extLst>
              <a:ext uri="{FF2B5EF4-FFF2-40B4-BE49-F238E27FC236}">
                <a16:creationId xmlns:a16="http://schemas.microsoft.com/office/drawing/2014/main" id="{8167A50E-EC88-6D48-A145-F72575A83F60}"/>
              </a:ext>
            </a:extLst>
          </p:cNvPr>
          <p:cNvSpPr txBox="1"/>
          <p:nvPr/>
        </p:nvSpPr>
        <p:spPr>
          <a:xfrm>
            <a:off x="6556879" y="3538957"/>
            <a:ext cx="611258"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4.4</a:t>
            </a:r>
          </a:p>
        </p:txBody>
      </p:sp>
      <p:sp>
        <p:nvSpPr>
          <p:cNvPr id="36" name="TextBox 35">
            <a:extLst>
              <a:ext uri="{FF2B5EF4-FFF2-40B4-BE49-F238E27FC236}">
                <a16:creationId xmlns:a16="http://schemas.microsoft.com/office/drawing/2014/main" id="{A2284CC5-DA90-3644-8FF9-5016B851FD35}"/>
              </a:ext>
            </a:extLst>
          </p:cNvPr>
          <p:cNvSpPr txBox="1"/>
          <p:nvPr/>
        </p:nvSpPr>
        <p:spPr>
          <a:xfrm>
            <a:off x="9396496" y="2926746"/>
            <a:ext cx="61427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8.5</a:t>
            </a:r>
          </a:p>
        </p:txBody>
      </p:sp>
    </p:spTree>
    <p:extLst>
      <p:ext uri="{BB962C8B-B14F-4D97-AF65-F5344CB8AC3E}">
        <p14:creationId xmlns:p14="http://schemas.microsoft.com/office/powerpoint/2010/main" val="277814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4A6EECDD-3F22-A345-BB96-21F4BB54BA70}"/>
              </a:ext>
            </a:extLst>
          </p:cNvPr>
          <p:cNvSpPr txBox="1">
            <a:spLocks/>
          </p:cNvSpPr>
          <p:nvPr/>
        </p:nvSpPr>
        <p:spPr>
          <a:xfrm>
            <a:off x="0" y="0"/>
            <a:ext cx="9134412" cy="581224"/>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Unreliability of Ambient Energy Sources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2" name="Picture 1">
            <a:extLst>
              <a:ext uri="{FF2B5EF4-FFF2-40B4-BE49-F238E27FC236}">
                <a16:creationId xmlns:a16="http://schemas.microsoft.com/office/drawing/2014/main" id="{962F7D02-D078-254F-B926-0539125D0DBA}"/>
              </a:ext>
            </a:extLst>
          </p:cNvPr>
          <p:cNvPicPr>
            <a:picLocks noChangeAspect="1"/>
          </p:cNvPicPr>
          <p:nvPr/>
        </p:nvPicPr>
        <p:blipFill>
          <a:blip r:embed="rId3"/>
          <a:stretch>
            <a:fillRect/>
          </a:stretch>
        </p:blipFill>
        <p:spPr>
          <a:xfrm>
            <a:off x="1300851" y="2053251"/>
            <a:ext cx="4330700" cy="2857500"/>
          </a:xfrm>
          <a:prstGeom prst="rect">
            <a:avLst/>
          </a:prstGeom>
        </p:spPr>
      </p:pic>
      <p:pic>
        <p:nvPicPr>
          <p:cNvPr id="3" name="Picture 2">
            <a:extLst>
              <a:ext uri="{FF2B5EF4-FFF2-40B4-BE49-F238E27FC236}">
                <a16:creationId xmlns:a16="http://schemas.microsoft.com/office/drawing/2014/main" id="{CE3D5A83-B8F3-4041-9051-5F0652053D66}"/>
              </a:ext>
            </a:extLst>
          </p:cNvPr>
          <p:cNvPicPr>
            <a:picLocks noChangeAspect="1"/>
          </p:cNvPicPr>
          <p:nvPr/>
        </p:nvPicPr>
        <p:blipFill>
          <a:blip r:embed="rId4"/>
          <a:stretch>
            <a:fillRect/>
          </a:stretch>
        </p:blipFill>
        <p:spPr>
          <a:xfrm>
            <a:off x="6031992" y="2034201"/>
            <a:ext cx="4267200" cy="2895600"/>
          </a:xfrm>
          <a:prstGeom prst="rect">
            <a:avLst/>
          </a:prstGeom>
        </p:spPr>
      </p:pic>
      <p:sp>
        <p:nvSpPr>
          <p:cNvPr id="4" name="TextBox 3">
            <a:extLst>
              <a:ext uri="{FF2B5EF4-FFF2-40B4-BE49-F238E27FC236}">
                <a16:creationId xmlns:a16="http://schemas.microsoft.com/office/drawing/2014/main" id="{5254A172-09C6-5D4A-A4D6-8880E02D0253}"/>
              </a:ext>
            </a:extLst>
          </p:cNvPr>
          <p:cNvSpPr txBox="1"/>
          <p:nvPr/>
        </p:nvSpPr>
        <p:spPr>
          <a:xfrm>
            <a:off x="2130697" y="4929801"/>
            <a:ext cx="382829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 Time (s) (Sample time: 0.33us)</a:t>
            </a:r>
          </a:p>
        </p:txBody>
      </p:sp>
      <p:sp>
        <p:nvSpPr>
          <p:cNvPr id="10" name="TextBox 9">
            <a:extLst>
              <a:ext uri="{FF2B5EF4-FFF2-40B4-BE49-F238E27FC236}">
                <a16:creationId xmlns:a16="http://schemas.microsoft.com/office/drawing/2014/main" id="{9C5B9692-6C7C-6D42-A87E-916ACF03EB0E}"/>
              </a:ext>
            </a:extLst>
          </p:cNvPr>
          <p:cNvSpPr txBox="1"/>
          <p:nvPr/>
        </p:nvSpPr>
        <p:spPr>
          <a:xfrm>
            <a:off x="6917838" y="4929801"/>
            <a:ext cx="383470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(b). Time (s) (Sample time: 0.33us)</a:t>
            </a:r>
          </a:p>
        </p:txBody>
      </p:sp>
      <p:sp>
        <p:nvSpPr>
          <p:cNvPr id="11" name="Rectangle 10">
            <a:extLst>
              <a:ext uri="{FF2B5EF4-FFF2-40B4-BE49-F238E27FC236}">
                <a16:creationId xmlns:a16="http://schemas.microsoft.com/office/drawing/2014/main" id="{DC289E6D-1622-9548-B9F2-9ED02ACFFDBD}"/>
              </a:ext>
            </a:extLst>
          </p:cNvPr>
          <p:cNvSpPr/>
          <p:nvPr/>
        </p:nvSpPr>
        <p:spPr>
          <a:xfrm>
            <a:off x="9235425" y="5874922"/>
            <a:ext cx="1833066" cy="369332"/>
          </a:xfrm>
          <a:prstGeom prst="rect">
            <a:avLst/>
          </a:prstGeom>
        </p:spPr>
        <p:txBody>
          <a:bodyPr wrap="none">
            <a:spAutoFit/>
          </a:bodyPr>
          <a:lstStyle/>
          <a:p>
            <a:r>
              <a:rPr lang="en-US" altLang="zh-CN" dirty="0">
                <a:latin typeface="Tahoma" panose="020B0604030504040204" pitchFamily="34" charset="0"/>
                <a:ea typeface="Tahoma" panose="020B0604030504040204" pitchFamily="34" charset="0"/>
                <a:cs typeface="Tahoma" panose="020B0604030504040204" pitchFamily="34" charset="0"/>
              </a:rPr>
              <a:t>[Ma,HPCA’2015]</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2" name="Footer Placeholder 11">
            <a:extLst>
              <a:ext uri="{FF2B5EF4-FFF2-40B4-BE49-F238E27FC236}">
                <a16:creationId xmlns:a16="http://schemas.microsoft.com/office/drawing/2014/main" id="{FB20C9FB-A8E6-1949-9C2C-D9635C65ECFE}"/>
              </a:ext>
            </a:extLst>
          </p:cNvPr>
          <p:cNvSpPr>
            <a:spLocks noGrp="1"/>
          </p:cNvSpPr>
          <p:nvPr>
            <p:ph type="ftr" sz="quarter" idx="11"/>
          </p:nvPr>
        </p:nvSpPr>
        <p:spPr/>
        <p:txBody>
          <a:bodyPr/>
          <a:lstStyle/>
          <a:p>
            <a:r>
              <a:rPr lang="en-US" dirty="0"/>
              <a:t>54th IEEE/ACM International Symposium on Microarchitecture</a:t>
            </a:r>
          </a:p>
        </p:txBody>
      </p:sp>
      <p:sp>
        <p:nvSpPr>
          <p:cNvPr id="13" name="Slide Number Placeholder 12">
            <a:extLst>
              <a:ext uri="{FF2B5EF4-FFF2-40B4-BE49-F238E27FC236}">
                <a16:creationId xmlns:a16="http://schemas.microsoft.com/office/drawing/2014/main" id="{89C0990D-4A09-FA4B-8CE3-7A8EA13AB2EC}"/>
              </a:ext>
            </a:extLst>
          </p:cNvPr>
          <p:cNvSpPr>
            <a:spLocks noGrp="1"/>
          </p:cNvSpPr>
          <p:nvPr>
            <p:ph type="sldNum" sz="quarter" idx="12"/>
          </p:nvPr>
        </p:nvSpPr>
        <p:spPr/>
        <p:txBody>
          <a:bodyPr/>
          <a:lstStyle/>
          <a:p>
            <a:fld id="{BEF5F9A7-FFD9-4159-A58F-AE73538ED447}" type="slidenum">
              <a:rPr lang="en-US" smtClean="0"/>
              <a:t>4</a:t>
            </a:fld>
            <a:endParaRPr lang="en-US" dirty="0"/>
          </a:p>
        </p:txBody>
      </p:sp>
    </p:spTree>
    <p:extLst>
      <p:ext uri="{BB962C8B-B14F-4D97-AF65-F5344CB8AC3E}">
        <p14:creationId xmlns:p14="http://schemas.microsoft.com/office/powerpoint/2010/main" val="174393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4FEC3BE4-C6B0-8E43-B4C2-26BC8D1B219C}"/>
              </a:ext>
            </a:extLst>
          </p:cNvPr>
          <p:cNvCxnSpPr>
            <a:cxnSpLocks/>
          </p:cNvCxnSpPr>
          <p:nvPr/>
        </p:nvCxnSpPr>
        <p:spPr>
          <a:xfrm flipV="1">
            <a:off x="1844040" y="3431044"/>
            <a:ext cx="8625840" cy="58058"/>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2E3089-079F-FA4C-A493-4AB3669F647C}"/>
              </a:ext>
            </a:extLst>
          </p:cNvPr>
          <p:cNvSpPr txBox="1"/>
          <p:nvPr/>
        </p:nvSpPr>
        <p:spPr>
          <a:xfrm>
            <a:off x="3501424" y="4020248"/>
            <a:ext cx="5724875" cy="553998"/>
          </a:xfrm>
          <a:prstGeom prst="rect">
            <a:avLst/>
          </a:prstGeom>
          <a:noFill/>
        </p:spPr>
        <p:txBody>
          <a:bodyPr wrap="square" rtlCol="0">
            <a:spAutoFit/>
          </a:bodyPr>
          <a:lstStyle/>
          <a:p>
            <a:r>
              <a:rPr lang="en-US" sz="3000" dirty="0">
                <a:latin typeface="Tahoma" panose="020B0604030504040204" pitchFamily="34" charset="0"/>
                <a:ea typeface="Tahoma" panose="020B0604030504040204" pitchFamily="34" charset="0"/>
                <a:cs typeface="Tahoma" panose="020B0604030504040204" pitchFamily="34" charset="0"/>
              </a:rPr>
              <a:t>Timeline of program execution</a:t>
            </a:r>
          </a:p>
        </p:txBody>
      </p:sp>
      <p:sp>
        <p:nvSpPr>
          <p:cNvPr id="39" name="Curved Right Arrow 38">
            <a:extLst>
              <a:ext uri="{FF2B5EF4-FFF2-40B4-BE49-F238E27FC236}">
                <a16:creationId xmlns:a16="http://schemas.microsoft.com/office/drawing/2014/main" id="{FAB1F1F5-050D-CF45-93E2-E65AEFB12E47}"/>
              </a:ext>
            </a:extLst>
          </p:cNvPr>
          <p:cNvSpPr/>
          <p:nvPr/>
        </p:nvSpPr>
        <p:spPr>
          <a:xfrm rot="5400000">
            <a:off x="3332170" y="1074282"/>
            <a:ext cx="692681" cy="3882302"/>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CDBE2A6B-EEB1-B24A-B659-5AD2D1257325}"/>
              </a:ext>
            </a:extLst>
          </p:cNvPr>
          <p:cNvSpPr txBox="1"/>
          <p:nvPr/>
        </p:nvSpPr>
        <p:spPr>
          <a:xfrm>
            <a:off x="4940847" y="1457907"/>
            <a:ext cx="2176981" cy="1061829"/>
          </a:xfrm>
          <a:prstGeom prst="rect">
            <a:avLst/>
          </a:prstGeom>
          <a:noFill/>
        </p:spPr>
        <p:txBody>
          <a:bodyPr wrap="square" rtlCol="0">
            <a:spAutoFit/>
          </a:bodyPr>
          <a:lstStyle/>
          <a:p>
            <a:r>
              <a:rPr lang="en-US" altLang="zh-CN" sz="2700" b="1" dirty="0">
                <a:latin typeface="Tahoma" panose="020B0604030504040204" pitchFamily="34" charset="0"/>
                <a:ea typeface="Tahoma" panose="020B0604030504040204" pitchFamily="34" charset="0"/>
                <a:cs typeface="Tahoma" panose="020B0604030504040204" pitchFamily="34" charset="0"/>
              </a:rPr>
              <a:t>Stagnation</a:t>
            </a:r>
          </a:p>
          <a:p>
            <a:r>
              <a:rPr lang="en-US" altLang="zh-CN" sz="3600" b="1" dirty="0">
                <a:latin typeface="Tahoma" panose="020B0604030504040204" pitchFamily="34" charset="0"/>
                <a:ea typeface="Tahoma" panose="020B0604030504040204" pitchFamily="34" charset="0"/>
                <a:cs typeface="Tahoma" panose="020B0604030504040204" pitchFamily="34" charset="0"/>
              </a:rPr>
              <a:t>     ∞</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47" name="Picture 2" descr="Image result for power outage">
            <a:extLst>
              <a:ext uri="{FF2B5EF4-FFF2-40B4-BE49-F238E27FC236}">
                <a16:creationId xmlns:a16="http://schemas.microsoft.com/office/drawing/2014/main" id="{4EDACA94-FC75-554E-B5E1-BED1B8AC0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512" y="3360394"/>
            <a:ext cx="602509" cy="540933"/>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Curved Right Arrow 11">
            <a:extLst>
              <a:ext uri="{FF2B5EF4-FFF2-40B4-BE49-F238E27FC236}">
                <a16:creationId xmlns:a16="http://schemas.microsoft.com/office/drawing/2014/main" id="{093CED68-D682-874D-89D2-CFB61D69AE4C}"/>
              </a:ext>
            </a:extLst>
          </p:cNvPr>
          <p:cNvSpPr/>
          <p:nvPr/>
        </p:nvSpPr>
        <p:spPr>
          <a:xfrm rot="5400000">
            <a:off x="4998178" y="-830120"/>
            <a:ext cx="897018" cy="7559223"/>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Picture 2" descr="Image result for power outage">
            <a:extLst>
              <a:ext uri="{FF2B5EF4-FFF2-40B4-BE49-F238E27FC236}">
                <a16:creationId xmlns:a16="http://schemas.microsoft.com/office/drawing/2014/main" id="{4346E5E9-33A1-BD4F-A58A-47B190986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305" y="5500636"/>
            <a:ext cx="602509" cy="54093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E5AB4C-5288-3B47-A633-57FC30686D0D}"/>
              </a:ext>
            </a:extLst>
          </p:cNvPr>
          <p:cNvSpPr txBox="1"/>
          <p:nvPr/>
        </p:nvSpPr>
        <p:spPr>
          <a:xfrm>
            <a:off x="6371702" y="5536732"/>
            <a:ext cx="5709192" cy="369332"/>
          </a:xfrm>
          <a:prstGeom prst="rect">
            <a:avLst/>
          </a:prstGeom>
          <a:noFill/>
        </p:spPr>
        <p:txBody>
          <a:bodyPr wrap="none" rtlCol="0">
            <a:spAutoFit/>
          </a:bodyPr>
          <a:lstStyle/>
          <a:p>
            <a:r>
              <a:rPr lang="en-US" dirty="0"/>
              <a:t>: Power failure on which </a:t>
            </a:r>
            <a:r>
              <a:rPr lang="en-US" dirty="0">
                <a:solidFill>
                  <a:srgbClr val="C00000"/>
                </a:solidFill>
              </a:rPr>
              <a:t>all volatile registers lose their data</a:t>
            </a:r>
          </a:p>
        </p:txBody>
      </p:sp>
      <p:sp>
        <p:nvSpPr>
          <p:cNvPr id="15" name="标题 1">
            <a:extLst>
              <a:ext uri="{FF2B5EF4-FFF2-40B4-BE49-F238E27FC236}">
                <a16:creationId xmlns:a16="http://schemas.microsoft.com/office/drawing/2014/main" id="{D41034D3-B5E1-6541-A7B3-ED8284AD07DD}"/>
              </a:ext>
            </a:extLst>
          </p:cNvPr>
          <p:cNvSpPr txBox="1">
            <a:spLocks/>
          </p:cNvSpPr>
          <p:nvPr/>
        </p:nvSpPr>
        <p:spPr>
          <a:xfrm>
            <a:off x="0" y="0"/>
            <a:ext cx="7641516" cy="693875"/>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Problem of Frequently Data Loss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6" name="Footer Placeholder 11">
            <a:extLst>
              <a:ext uri="{FF2B5EF4-FFF2-40B4-BE49-F238E27FC236}">
                <a16:creationId xmlns:a16="http://schemas.microsoft.com/office/drawing/2014/main" id="{1F80FC16-93B6-B742-B150-1D2C747C6D47}"/>
              </a:ext>
            </a:extLst>
          </p:cNvPr>
          <p:cNvSpPr txBox="1">
            <a:spLocks/>
          </p:cNvSpPr>
          <p:nvPr/>
        </p:nvSpPr>
        <p:spPr>
          <a:xfrm>
            <a:off x="3779520" y="6373548"/>
            <a:ext cx="4373880" cy="420498"/>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54th IEEE/ACM International Symposium on Microarchitecture</a:t>
            </a:r>
            <a:endParaRPr lang="en-US" dirty="0"/>
          </a:p>
        </p:txBody>
      </p:sp>
      <p:sp>
        <p:nvSpPr>
          <p:cNvPr id="17" name="Slide Number Placeholder 12">
            <a:extLst>
              <a:ext uri="{FF2B5EF4-FFF2-40B4-BE49-F238E27FC236}">
                <a16:creationId xmlns:a16="http://schemas.microsoft.com/office/drawing/2014/main" id="{EC1F7A68-07FA-AC43-8EB2-38B995D78C3C}"/>
              </a:ext>
            </a:extLst>
          </p:cNvPr>
          <p:cNvSpPr>
            <a:spLocks noGrp="1"/>
          </p:cNvSpPr>
          <p:nvPr>
            <p:ph type="sldNum" sz="quarter" idx="12"/>
          </p:nvPr>
        </p:nvSpPr>
        <p:spPr>
          <a:xfrm>
            <a:off x="8610600" y="6428920"/>
            <a:ext cx="2743200" cy="365125"/>
          </a:xfrm>
        </p:spPr>
        <p:txBody>
          <a:bodyPr/>
          <a:lstStyle/>
          <a:p>
            <a:fld id="{BEF5F9A7-FFD9-4159-A58F-AE73538ED447}" type="slidenum">
              <a:rPr lang="en-US" smtClean="0"/>
              <a:t>5</a:t>
            </a:fld>
            <a:endParaRPr lang="en-US" dirty="0"/>
          </a:p>
        </p:txBody>
      </p:sp>
    </p:spTree>
    <p:extLst>
      <p:ext uri="{BB962C8B-B14F-4D97-AF65-F5344CB8AC3E}">
        <p14:creationId xmlns:p14="http://schemas.microsoft.com/office/powerpoint/2010/main" val="236903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linds(horizont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500"/>
                                        <p:tgtEl>
                                          <p:spTgt spid="4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animBg="1"/>
      <p:bldP spid="39" grpId="1" animBg="1"/>
      <p:bldP spid="42"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8F91DF-125F-A24E-BCB3-A4D7B78C789B}"/>
              </a:ext>
            </a:extLst>
          </p:cNvPr>
          <p:cNvPicPr>
            <a:picLocks noChangeAspect="1"/>
          </p:cNvPicPr>
          <p:nvPr/>
        </p:nvPicPr>
        <p:blipFill rotWithShape="1">
          <a:blip r:embed="rId3"/>
          <a:srcRect l="7738" t="10525" r="9231" b="8502"/>
          <a:stretch/>
        </p:blipFill>
        <p:spPr>
          <a:xfrm>
            <a:off x="49026" y="1255820"/>
            <a:ext cx="6061455" cy="4457701"/>
          </a:xfrm>
          <a:prstGeom prst="rect">
            <a:avLst/>
          </a:prstGeom>
        </p:spPr>
      </p:pic>
      <p:sp>
        <p:nvSpPr>
          <p:cNvPr id="9" name="Rectangle 8">
            <a:extLst>
              <a:ext uri="{FF2B5EF4-FFF2-40B4-BE49-F238E27FC236}">
                <a16:creationId xmlns:a16="http://schemas.microsoft.com/office/drawing/2014/main" id="{7F0759CA-E8FD-AC4E-8BF7-4272ED5D4703}"/>
              </a:ext>
            </a:extLst>
          </p:cNvPr>
          <p:cNvSpPr/>
          <p:nvPr/>
        </p:nvSpPr>
        <p:spPr>
          <a:xfrm>
            <a:off x="6947" y="1255821"/>
            <a:ext cx="310243" cy="445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6528F80-4698-464D-8BF4-44C0A1C7743A}"/>
              </a:ext>
            </a:extLst>
          </p:cNvPr>
          <p:cNvSpPr/>
          <p:nvPr/>
        </p:nvSpPr>
        <p:spPr>
          <a:xfrm>
            <a:off x="989" y="5605403"/>
            <a:ext cx="6038356" cy="225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1" name="Oval 10">
            <a:extLst>
              <a:ext uri="{FF2B5EF4-FFF2-40B4-BE49-F238E27FC236}">
                <a16:creationId xmlns:a16="http://schemas.microsoft.com/office/drawing/2014/main" id="{D030BE3E-8E8C-5440-B77F-DEE6A76F3E60}"/>
              </a:ext>
            </a:extLst>
          </p:cNvPr>
          <p:cNvSpPr/>
          <p:nvPr/>
        </p:nvSpPr>
        <p:spPr>
          <a:xfrm>
            <a:off x="990372" y="1547458"/>
            <a:ext cx="291993" cy="22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Rounded Rectangle 13">
            <a:extLst>
              <a:ext uri="{FF2B5EF4-FFF2-40B4-BE49-F238E27FC236}">
                <a16:creationId xmlns:a16="http://schemas.microsoft.com/office/drawing/2014/main" id="{56F2D2E0-A05F-9849-A2AC-7357B5BDEFAE}"/>
              </a:ext>
            </a:extLst>
          </p:cNvPr>
          <p:cNvSpPr/>
          <p:nvPr/>
        </p:nvSpPr>
        <p:spPr>
          <a:xfrm>
            <a:off x="6690167" y="2306063"/>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5" name="Rounded Rectangle 14">
            <a:extLst>
              <a:ext uri="{FF2B5EF4-FFF2-40B4-BE49-F238E27FC236}">
                <a16:creationId xmlns:a16="http://schemas.microsoft.com/office/drawing/2014/main" id="{B12A7EE1-3242-DC4F-8AF1-8AB1194A8802}"/>
              </a:ext>
            </a:extLst>
          </p:cNvPr>
          <p:cNvSpPr/>
          <p:nvPr/>
        </p:nvSpPr>
        <p:spPr>
          <a:xfrm>
            <a:off x="6976698" y="4180116"/>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Rounded Rectangle 15">
            <a:extLst>
              <a:ext uri="{FF2B5EF4-FFF2-40B4-BE49-F238E27FC236}">
                <a16:creationId xmlns:a16="http://schemas.microsoft.com/office/drawing/2014/main" id="{85FC34FC-39C8-574E-9D9B-23B6B80838B0}"/>
              </a:ext>
            </a:extLst>
          </p:cNvPr>
          <p:cNvSpPr/>
          <p:nvPr/>
        </p:nvSpPr>
        <p:spPr>
          <a:xfrm>
            <a:off x="10091078" y="2955471"/>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17" name="Rounded Rectangle 16">
            <a:extLst>
              <a:ext uri="{FF2B5EF4-FFF2-40B4-BE49-F238E27FC236}">
                <a16:creationId xmlns:a16="http://schemas.microsoft.com/office/drawing/2014/main" id="{3461A0E5-6046-D043-A4DA-8E61EF22059C}"/>
              </a:ext>
            </a:extLst>
          </p:cNvPr>
          <p:cNvSpPr/>
          <p:nvPr/>
        </p:nvSpPr>
        <p:spPr>
          <a:xfrm>
            <a:off x="9476709" y="4231707"/>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18" name="Rounded Rectangle 17">
            <a:extLst>
              <a:ext uri="{FF2B5EF4-FFF2-40B4-BE49-F238E27FC236}">
                <a16:creationId xmlns:a16="http://schemas.microsoft.com/office/drawing/2014/main" id="{42714580-C9AF-8343-95C4-4F48E9AD4257}"/>
              </a:ext>
            </a:extLst>
          </p:cNvPr>
          <p:cNvSpPr/>
          <p:nvPr/>
        </p:nvSpPr>
        <p:spPr>
          <a:xfrm>
            <a:off x="10593702" y="5156526"/>
            <a:ext cx="1291913" cy="787836"/>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19" name="Straight Arrow Connector 18">
            <a:extLst>
              <a:ext uri="{FF2B5EF4-FFF2-40B4-BE49-F238E27FC236}">
                <a16:creationId xmlns:a16="http://schemas.microsoft.com/office/drawing/2014/main" id="{BEB1770B-B11A-CE4B-B6C5-3DBB079CAFA3}"/>
              </a:ext>
            </a:extLst>
          </p:cNvPr>
          <p:cNvCxnSpPr>
            <a:stCxn id="16" idx="2"/>
          </p:cNvCxnSpPr>
          <p:nvPr/>
        </p:nvCxnSpPr>
        <p:spPr>
          <a:xfrm flipH="1">
            <a:off x="10907506" y="3743307"/>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853D167-44C8-E54E-8C70-AFA3BA378820}"/>
              </a:ext>
            </a:extLst>
          </p:cNvPr>
          <p:cNvCxnSpPr>
            <a:cxnSpLocks/>
          </p:cNvCxnSpPr>
          <p:nvPr/>
        </p:nvCxnSpPr>
        <p:spPr>
          <a:xfrm flipH="1">
            <a:off x="10418392" y="5028817"/>
            <a:ext cx="1" cy="4181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83005D66-A28B-2745-ABAC-7A01EAB16E0B}"/>
              </a:ext>
            </a:extLst>
          </p:cNvPr>
          <p:cNvSpPr/>
          <p:nvPr/>
        </p:nvSpPr>
        <p:spPr>
          <a:xfrm>
            <a:off x="8885118" y="5159831"/>
            <a:ext cx="1291914" cy="7863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Volatile register</a:t>
            </a:r>
          </a:p>
        </p:txBody>
      </p:sp>
      <p:sp>
        <p:nvSpPr>
          <p:cNvPr id="22" name="Left-Right Arrow 21">
            <a:extLst>
              <a:ext uri="{FF2B5EF4-FFF2-40B4-BE49-F238E27FC236}">
                <a16:creationId xmlns:a16="http://schemas.microsoft.com/office/drawing/2014/main" id="{0EFF480C-8903-2440-A508-3F2A587E35D5}"/>
              </a:ext>
            </a:extLst>
          </p:cNvPr>
          <p:cNvSpPr/>
          <p:nvPr/>
        </p:nvSpPr>
        <p:spPr>
          <a:xfrm>
            <a:off x="10045850" y="5354569"/>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3" name="Rounded Rectangle 22">
            <a:extLst>
              <a:ext uri="{FF2B5EF4-FFF2-40B4-BE49-F238E27FC236}">
                <a16:creationId xmlns:a16="http://schemas.microsoft.com/office/drawing/2014/main" id="{8B332F78-B149-DF45-A931-C2273565C17C}"/>
              </a:ext>
            </a:extLst>
          </p:cNvPr>
          <p:cNvSpPr/>
          <p:nvPr/>
        </p:nvSpPr>
        <p:spPr>
          <a:xfrm>
            <a:off x="8000967" y="4400174"/>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24" name="Elbow Connector 23">
            <a:extLst>
              <a:ext uri="{FF2B5EF4-FFF2-40B4-BE49-F238E27FC236}">
                <a16:creationId xmlns:a16="http://schemas.microsoft.com/office/drawing/2014/main" id="{64A9BB9A-43D2-F040-B96F-854774BC311D}"/>
              </a:ext>
            </a:extLst>
          </p:cNvPr>
          <p:cNvCxnSpPr>
            <a:cxnSpLocks/>
            <a:endCxn id="16" idx="0"/>
          </p:cNvCxnSpPr>
          <p:nvPr/>
        </p:nvCxnSpPr>
        <p:spPr>
          <a:xfrm>
            <a:off x="6784386" y="2695762"/>
            <a:ext cx="4123121" cy="25970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E9898AA-9ACA-D649-9126-19F505D2BD80}"/>
              </a:ext>
            </a:extLst>
          </p:cNvPr>
          <p:cNvCxnSpPr>
            <a:cxnSpLocks/>
          </p:cNvCxnSpPr>
          <p:nvPr/>
        </p:nvCxnSpPr>
        <p:spPr>
          <a:xfrm>
            <a:off x="8262278" y="3135086"/>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A7860C9-A0B2-A346-9F8E-6CDE47153C92}"/>
              </a:ext>
            </a:extLst>
          </p:cNvPr>
          <p:cNvCxnSpPr>
            <a:cxnSpLocks/>
          </p:cNvCxnSpPr>
          <p:nvPr/>
        </p:nvCxnSpPr>
        <p:spPr>
          <a:xfrm>
            <a:off x="8347066" y="3792294"/>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3261052-D076-CF4F-B32B-A972D33CED17}"/>
              </a:ext>
            </a:extLst>
          </p:cNvPr>
          <p:cNvCxnSpPr>
            <a:cxnSpLocks/>
          </p:cNvCxnSpPr>
          <p:nvPr/>
        </p:nvCxnSpPr>
        <p:spPr>
          <a:xfrm>
            <a:off x="8432016" y="3882641"/>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8E7B222-46F7-EB4C-A3B3-DE79C284BFEF}"/>
              </a:ext>
            </a:extLst>
          </p:cNvPr>
          <p:cNvCxnSpPr>
            <a:cxnSpLocks/>
          </p:cNvCxnSpPr>
          <p:nvPr/>
        </p:nvCxnSpPr>
        <p:spPr>
          <a:xfrm>
            <a:off x="8278607" y="3696194"/>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2D2B907-5937-9C40-9A0B-0F4F17DB8387}"/>
              </a:ext>
            </a:extLst>
          </p:cNvPr>
          <p:cNvCxnSpPr/>
          <p:nvPr/>
        </p:nvCxnSpPr>
        <p:spPr>
          <a:xfrm>
            <a:off x="8510689" y="2645454"/>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122E1BC-5899-874A-96B1-7CE987C18936}"/>
              </a:ext>
            </a:extLst>
          </p:cNvPr>
          <p:cNvCxnSpPr>
            <a:cxnSpLocks/>
          </p:cNvCxnSpPr>
          <p:nvPr/>
        </p:nvCxnSpPr>
        <p:spPr>
          <a:xfrm>
            <a:off x="8502272" y="3273148"/>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A049BBA-4E95-D24F-A51E-6E192946BB89}"/>
              </a:ext>
            </a:extLst>
          </p:cNvPr>
          <p:cNvCxnSpPr/>
          <p:nvPr/>
        </p:nvCxnSpPr>
        <p:spPr>
          <a:xfrm>
            <a:off x="9410721" y="2645454"/>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8C98EA9-39AB-CE41-9EFC-1439F9F8CAAB}"/>
              </a:ext>
            </a:extLst>
          </p:cNvPr>
          <p:cNvSpPr txBox="1"/>
          <p:nvPr/>
        </p:nvSpPr>
        <p:spPr>
          <a:xfrm>
            <a:off x="8659997" y="2306063"/>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33" name="TextBox 32">
            <a:extLst>
              <a:ext uri="{FF2B5EF4-FFF2-40B4-BE49-F238E27FC236}">
                <a16:creationId xmlns:a16="http://schemas.microsoft.com/office/drawing/2014/main" id="{B188664C-FF04-B747-92C4-FD2FE71937EA}"/>
              </a:ext>
            </a:extLst>
          </p:cNvPr>
          <p:cNvSpPr txBox="1"/>
          <p:nvPr/>
        </p:nvSpPr>
        <p:spPr>
          <a:xfrm>
            <a:off x="8730365" y="3765791"/>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a:extLst>
              <a:ext uri="{FF2B5EF4-FFF2-40B4-BE49-F238E27FC236}">
                <a16:creationId xmlns:a16="http://schemas.microsoft.com/office/drawing/2014/main" id="{EF3469D7-C5E0-7643-8D32-C95C82A011FE}"/>
              </a:ext>
            </a:extLst>
          </p:cNvPr>
          <p:cNvCxnSpPr>
            <a:cxnSpLocks/>
          </p:cNvCxnSpPr>
          <p:nvPr/>
        </p:nvCxnSpPr>
        <p:spPr>
          <a:xfrm>
            <a:off x="8267717" y="3287486"/>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4714BAC-B236-C348-B074-C3516E354D67}"/>
              </a:ext>
            </a:extLst>
          </p:cNvPr>
          <p:cNvSpPr txBox="1"/>
          <p:nvPr/>
        </p:nvSpPr>
        <p:spPr>
          <a:xfrm>
            <a:off x="6744106" y="2671973"/>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37" name="TextBox 36">
            <a:extLst>
              <a:ext uri="{FF2B5EF4-FFF2-40B4-BE49-F238E27FC236}">
                <a16:creationId xmlns:a16="http://schemas.microsoft.com/office/drawing/2014/main" id="{B4A4C246-399C-E84B-987B-B5B9E756D1C6}"/>
              </a:ext>
            </a:extLst>
          </p:cNvPr>
          <p:cNvSpPr txBox="1"/>
          <p:nvPr/>
        </p:nvSpPr>
        <p:spPr>
          <a:xfrm>
            <a:off x="2635285" y="5517494"/>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38" name="TextBox 37">
            <a:extLst>
              <a:ext uri="{FF2B5EF4-FFF2-40B4-BE49-F238E27FC236}">
                <a16:creationId xmlns:a16="http://schemas.microsoft.com/office/drawing/2014/main" id="{CA3A717E-7688-F84D-9070-0707772F70EB}"/>
              </a:ext>
            </a:extLst>
          </p:cNvPr>
          <p:cNvSpPr txBox="1"/>
          <p:nvPr/>
        </p:nvSpPr>
        <p:spPr>
          <a:xfrm rot="16200000">
            <a:off x="-1017351" y="3018821"/>
            <a:ext cx="2364750"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cxnSp>
        <p:nvCxnSpPr>
          <p:cNvPr id="39" name="Straight Connector 38">
            <a:extLst>
              <a:ext uri="{FF2B5EF4-FFF2-40B4-BE49-F238E27FC236}">
                <a16:creationId xmlns:a16="http://schemas.microsoft.com/office/drawing/2014/main" id="{529F142E-B07E-0D45-8357-10A39F869E93}"/>
              </a:ext>
            </a:extLst>
          </p:cNvPr>
          <p:cNvCxnSpPr/>
          <p:nvPr/>
        </p:nvCxnSpPr>
        <p:spPr>
          <a:xfrm>
            <a:off x="359230" y="3251035"/>
            <a:ext cx="5599946" cy="0"/>
          </a:xfrm>
          <a:prstGeom prst="line">
            <a:avLst/>
          </a:prstGeom>
          <a:ln w="381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C0C2DBD-2521-A74C-9034-95DCBE305CA0}"/>
              </a:ext>
            </a:extLst>
          </p:cNvPr>
          <p:cNvCxnSpPr/>
          <p:nvPr/>
        </p:nvCxnSpPr>
        <p:spPr>
          <a:xfrm>
            <a:off x="375854" y="4713571"/>
            <a:ext cx="5599946"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5888F7E-7E29-7D40-B76B-F2A12E8791B7}"/>
              </a:ext>
            </a:extLst>
          </p:cNvPr>
          <p:cNvSpPr txBox="1"/>
          <p:nvPr/>
        </p:nvSpPr>
        <p:spPr>
          <a:xfrm>
            <a:off x="5823890" y="2903937"/>
            <a:ext cx="673582"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46932A59-D4F8-A44D-9D31-80BA7B4700AB}"/>
              </a:ext>
            </a:extLst>
          </p:cNvPr>
          <p:cNvSpPr txBox="1"/>
          <p:nvPr/>
        </p:nvSpPr>
        <p:spPr>
          <a:xfrm>
            <a:off x="5871401" y="4375640"/>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3" name="Oval 42">
            <a:extLst>
              <a:ext uri="{FF2B5EF4-FFF2-40B4-BE49-F238E27FC236}">
                <a16:creationId xmlns:a16="http://schemas.microsoft.com/office/drawing/2014/main" id="{189FF455-02FF-C947-B883-B1FB152D233A}"/>
              </a:ext>
            </a:extLst>
          </p:cNvPr>
          <p:cNvSpPr/>
          <p:nvPr/>
        </p:nvSpPr>
        <p:spPr>
          <a:xfrm>
            <a:off x="10776178" y="3629585"/>
            <a:ext cx="231621" cy="2171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4" name="Rounded Rectangle 43">
            <a:extLst>
              <a:ext uri="{FF2B5EF4-FFF2-40B4-BE49-F238E27FC236}">
                <a16:creationId xmlns:a16="http://schemas.microsoft.com/office/drawing/2014/main" id="{8B2F10BC-6D69-0847-B960-BA34C6A52ACB}"/>
              </a:ext>
            </a:extLst>
          </p:cNvPr>
          <p:cNvSpPr/>
          <p:nvPr/>
        </p:nvSpPr>
        <p:spPr>
          <a:xfrm>
            <a:off x="8895876" y="5159495"/>
            <a:ext cx="1281152"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5" name="Rounded Rectangle 44">
            <a:extLst>
              <a:ext uri="{FF2B5EF4-FFF2-40B4-BE49-F238E27FC236}">
                <a16:creationId xmlns:a16="http://schemas.microsoft.com/office/drawing/2014/main" id="{279947A3-CE30-AC4B-8B20-662BCC05FEAB}"/>
              </a:ext>
            </a:extLst>
          </p:cNvPr>
          <p:cNvSpPr/>
          <p:nvPr/>
        </p:nvSpPr>
        <p:spPr>
          <a:xfrm>
            <a:off x="7100285" y="5159384"/>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4" name="Left-Up Arrow 3">
            <a:extLst>
              <a:ext uri="{FF2B5EF4-FFF2-40B4-BE49-F238E27FC236}">
                <a16:creationId xmlns:a16="http://schemas.microsoft.com/office/drawing/2014/main" id="{3C1BC483-C991-7346-A8A8-A3C20F1C7ADF}"/>
              </a:ext>
            </a:extLst>
          </p:cNvPr>
          <p:cNvSpPr/>
          <p:nvPr/>
        </p:nvSpPr>
        <p:spPr>
          <a:xfrm rot="16200000">
            <a:off x="8928952" y="4565194"/>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7" name="Left-Up Arrow 46">
            <a:extLst>
              <a:ext uri="{FF2B5EF4-FFF2-40B4-BE49-F238E27FC236}">
                <a16:creationId xmlns:a16="http://schemas.microsoft.com/office/drawing/2014/main" id="{59C6A3DA-2086-2B4D-8640-15497BB885D6}"/>
              </a:ext>
            </a:extLst>
          </p:cNvPr>
          <p:cNvSpPr/>
          <p:nvPr/>
        </p:nvSpPr>
        <p:spPr>
          <a:xfrm rot="10800000">
            <a:off x="7540719" y="4514548"/>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2" name="Slide Number Placeholder 11">
            <a:extLst>
              <a:ext uri="{FF2B5EF4-FFF2-40B4-BE49-F238E27FC236}">
                <a16:creationId xmlns:a16="http://schemas.microsoft.com/office/drawing/2014/main" id="{F18208E1-D473-DB49-A6F8-C3D91CD2C00F}"/>
              </a:ext>
            </a:extLst>
          </p:cNvPr>
          <p:cNvSpPr>
            <a:spLocks noGrp="1"/>
          </p:cNvSpPr>
          <p:nvPr>
            <p:ph type="sldNum" sz="quarter" idx="12"/>
          </p:nvPr>
        </p:nvSpPr>
        <p:spPr/>
        <p:txBody>
          <a:bodyPr/>
          <a:lstStyle/>
          <a:p>
            <a:fld id="{BEF5F9A7-FFD9-4159-A58F-AE73538ED447}" type="slidenum">
              <a:rPr lang="en-US" smtClean="0">
                <a:latin typeface="Tahoma" panose="020B0604030504040204" pitchFamily="34" charset="0"/>
                <a:ea typeface="Tahoma" panose="020B0604030504040204" pitchFamily="34" charset="0"/>
                <a:cs typeface="Tahoma" panose="020B0604030504040204" pitchFamily="34" charset="0"/>
              </a:rPr>
              <a:t>6</a:t>
            </a:fld>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6CA438C6-EBF7-4C4E-9A02-92B17FD0847E}"/>
              </a:ext>
            </a:extLst>
          </p:cNvPr>
          <p:cNvSpPr txBox="1"/>
          <p:nvPr/>
        </p:nvSpPr>
        <p:spPr>
          <a:xfrm>
            <a:off x="11056814" y="2348807"/>
            <a:ext cx="670376"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NVP</a:t>
            </a:r>
          </a:p>
        </p:txBody>
      </p:sp>
      <p:pic>
        <p:nvPicPr>
          <p:cNvPr id="48" name="Picture 2" descr="Image result for power">
            <a:extLst>
              <a:ext uri="{FF2B5EF4-FFF2-40B4-BE49-F238E27FC236}">
                <a16:creationId xmlns:a16="http://schemas.microsoft.com/office/drawing/2014/main" id="{1F9B7FB2-9B52-B94A-AB30-79119E94F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0721" y="801050"/>
            <a:ext cx="1382513" cy="1388685"/>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 descr="Image result for power outage">
            <a:extLst>
              <a:ext uri="{FF2B5EF4-FFF2-40B4-BE49-F238E27FC236}">
                <a16:creationId xmlns:a16="http://schemas.microsoft.com/office/drawing/2014/main" id="{192C5DBC-0156-A242-9760-1B61A111AB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2293" y="779474"/>
            <a:ext cx="1399367" cy="1466844"/>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2" descr="Image result for power">
            <a:extLst>
              <a:ext uri="{FF2B5EF4-FFF2-40B4-BE49-F238E27FC236}">
                <a16:creationId xmlns:a16="http://schemas.microsoft.com/office/drawing/2014/main" id="{0F7F5014-FFFE-3A48-95F2-725C4D555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9147" y="885658"/>
            <a:ext cx="1382513" cy="1388685"/>
          </a:xfrm>
          <a:prstGeom prst="rect">
            <a:avLst/>
          </a:prstGeom>
          <a:noFill/>
          <a:extLst>
            <a:ext uri="{909E8E84-426E-40dd-AFC4-6F175D3DCCD1}">
              <a14:hiddenFill xmlns:a14="http://schemas.microsoft.com/office/drawing/2010/main" xmlns="">
                <a:solidFill>
                  <a:srgbClr val="FFFFFF"/>
                </a:solidFill>
              </a14:hiddenFill>
            </a:ext>
          </a:extLst>
        </p:spPr>
      </p:pic>
      <p:pic>
        <p:nvPicPr>
          <p:cNvPr id="51" name="Picture 2" descr="Image result for power">
            <a:extLst>
              <a:ext uri="{FF2B5EF4-FFF2-40B4-BE49-F238E27FC236}">
                <a16:creationId xmlns:a16="http://schemas.microsoft.com/office/drawing/2014/main" id="{10F802F4-B65B-C84B-80DA-F247088FC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0721" y="887115"/>
            <a:ext cx="1382513" cy="1388685"/>
          </a:xfrm>
          <a:prstGeom prst="rect">
            <a:avLst/>
          </a:prstGeom>
          <a:noFill/>
          <a:extLst>
            <a:ext uri="{909E8E84-426E-40dd-AFC4-6F175D3DCCD1}">
              <a14:hiddenFill xmlns:a14="http://schemas.microsoft.com/office/drawing/2010/main" xmlns="">
                <a:solidFill>
                  <a:srgbClr val="FFFFFF"/>
                </a:solidFill>
              </a14:hiddenFill>
            </a:ext>
          </a:extLst>
        </p:spPr>
      </p:pic>
      <p:sp>
        <p:nvSpPr>
          <p:cNvPr id="53" name="Rectangle 52">
            <a:extLst>
              <a:ext uri="{FF2B5EF4-FFF2-40B4-BE49-F238E27FC236}">
                <a16:creationId xmlns:a16="http://schemas.microsoft.com/office/drawing/2014/main" id="{10929A59-13F5-6B4C-A55B-8D9242F2AAAA}"/>
              </a:ext>
            </a:extLst>
          </p:cNvPr>
          <p:cNvSpPr/>
          <p:nvPr/>
        </p:nvSpPr>
        <p:spPr>
          <a:xfrm>
            <a:off x="4642475" y="5875953"/>
            <a:ext cx="1833066" cy="369332"/>
          </a:xfrm>
          <a:prstGeom prst="rect">
            <a:avLst/>
          </a:prstGeom>
        </p:spPr>
        <p:txBody>
          <a:bodyPr wrap="none">
            <a:spAutoFit/>
          </a:bodyPr>
          <a:lstStyle/>
          <a:p>
            <a:r>
              <a:rPr lang="en-US" altLang="zh-CN" dirty="0">
                <a:latin typeface="Tahoma" panose="020B0604030504040204" pitchFamily="34" charset="0"/>
                <a:ea typeface="Tahoma" panose="020B0604030504040204" pitchFamily="34" charset="0"/>
                <a:cs typeface="Tahoma" panose="020B0604030504040204" pitchFamily="34" charset="0"/>
              </a:rPr>
              <a:t>[Ma,HPCA’2015]</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4" name="Rounded Rectangle 53">
            <a:extLst>
              <a:ext uri="{FF2B5EF4-FFF2-40B4-BE49-F238E27FC236}">
                <a16:creationId xmlns:a16="http://schemas.microsoft.com/office/drawing/2014/main" id="{9DF20AF2-0708-F649-A22A-E3F2DC00313B}"/>
              </a:ext>
            </a:extLst>
          </p:cNvPr>
          <p:cNvSpPr/>
          <p:nvPr/>
        </p:nvSpPr>
        <p:spPr>
          <a:xfrm>
            <a:off x="8885117" y="5171395"/>
            <a:ext cx="1291915"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a:extLst>
              <a:ext uri="{FF2B5EF4-FFF2-40B4-BE49-F238E27FC236}">
                <a16:creationId xmlns:a16="http://schemas.microsoft.com/office/drawing/2014/main" id="{FCDD075B-2E7D-4446-A6F6-63FFC387931E}"/>
              </a:ext>
            </a:extLst>
          </p:cNvPr>
          <p:cNvSpPr/>
          <p:nvPr/>
        </p:nvSpPr>
        <p:spPr>
          <a:xfrm>
            <a:off x="10606284" y="5159384"/>
            <a:ext cx="1291007"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2" name="Rectangle 51">
            <a:extLst>
              <a:ext uri="{FF2B5EF4-FFF2-40B4-BE49-F238E27FC236}">
                <a16:creationId xmlns:a16="http://schemas.microsoft.com/office/drawing/2014/main" id="{36763C57-D56F-3346-8763-4A429A55A290}"/>
              </a:ext>
            </a:extLst>
          </p:cNvPr>
          <p:cNvSpPr/>
          <p:nvPr/>
        </p:nvSpPr>
        <p:spPr>
          <a:xfrm>
            <a:off x="6947" y="1848480"/>
            <a:ext cx="12148557" cy="2424107"/>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Register access is not delayed because of no NVFF access during program execution</a:t>
            </a:r>
          </a:p>
          <a:p>
            <a:pPr marL="571500" indent="-571500">
              <a:buFont typeface="Wingdings" pitchFamily="2" charset="2"/>
              <a:buChar char="Ø"/>
            </a:pP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No-rollback: program resumes at the exactly failure point</a:t>
            </a:r>
          </a:p>
        </p:txBody>
      </p:sp>
      <p:sp>
        <p:nvSpPr>
          <p:cNvPr id="56" name="标题 1">
            <a:extLst>
              <a:ext uri="{FF2B5EF4-FFF2-40B4-BE49-F238E27FC236}">
                <a16:creationId xmlns:a16="http://schemas.microsoft.com/office/drawing/2014/main" id="{60E34039-29B9-B549-9847-BDA699A8D243}"/>
              </a:ext>
            </a:extLst>
          </p:cNvPr>
          <p:cNvSpPr txBox="1">
            <a:spLocks/>
          </p:cNvSpPr>
          <p:nvPr/>
        </p:nvSpPr>
        <p:spPr>
          <a:xfrm>
            <a:off x="0" y="0"/>
            <a:ext cx="9444911" cy="821417"/>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NVP: Just-in-time Register Checkpointing</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57" name="Footer Placeholder 7">
            <a:extLst>
              <a:ext uri="{FF2B5EF4-FFF2-40B4-BE49-F238E27FC236}">
                <a16:creationId xmlns:a16="http://schemas.microsoft.com/office/drawing/2014/main" id="{0CBEA075-D0EB-EB41-8509-0ED516CF1373}"/>
              </a:ext>
            </a:extLst>
          </p:cNvPr>
          <p:cNvSpPr>
            <a:spLocks noGrp="1"/>
          </p:cNvSpPr>
          <p:nvPr>
            <p:ph type="ftr" sz="quarter" idx="11"/>
          </p:nvPr>
        </p:nvSpPr>
        <p:spPr>
          <a:xfrm>
            <a:off x="3779520" y="6373548"/>
            <a:ext cx="4373880" cy="420498"/>
          </a:xfrm>
        </p:spPr>
        <p:txBody>
          <a:bodyPr/>
          <a:lstStyle/>
          <a:p>
            <a:r>
              <a:rPr lang="en-US" dirty="0"/>
              <a:t>54th IEEE/ACM International Symposium on Microarchitecture</a:t>
            </a:r>
          </a:p>
        </p:txBody>
      </p:sp>
    </p:spTree>
    <p:extLst>
      <p:ext uri="{BB962C8B-B14F-4D97-AF65-F5344CB8AC3E}">
        <p14:creationId xmlns:p14="http://schemas.microsoft.com/office/powerpoint/2010/main" val="17855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6"/>
                                        </p:tgtEl>
                                        <p:attrNameLst>
                                          <p:attrName>fillcolor</p:attrName>
                                        </p:attrNameLst>
                                      </p:cBhvr>
                                      <p:to>
                                        <a:srgbClr val="FFD579"/>
                                      </p:to>
                                    </p:animClr>
                                    <p:set>
                                      <p:cBhvr>
                                        <p:cTn id="7" dur="2000" fill="hold"/>
                                        <p:tgtEl>
                                          <p:spTgt spid="16"/>
                                        </p:tgtEl>
                                        <p:attrNameLst>
                                          <p:attrName>fill.type</p:attrName>
                                        </p:attrNameLst>
                                      </p:cBhvr>
                                      <p:to>
                                        <p:strVal val="solid"/>
                                      </p:to>
                                    </p:set>
                                    <p:set>
                                      <p:cBhvr>
                                        <p:cTn id="8" dur="2000" fill="hold"/>
                                        <p:tgtEl>
                                          <p:spTgt spid="1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7"/>
                                        </p:tgtEl>
                                        <p:attrNameLst>
                                          <p:attrName>fillcolor</p:attrName>
                                        </p:attrNameLst>
                                      </p:cBhvr>
                                      <p:to>
                                        <a:srgbClr val="FFD579"/>
                                      </p:to>
                                    </p:animClr>
                                    <p:set>
                                      <p:cBhvr>
                                        <p:cTn id="11" dur="2000" fill="hold"/>
                                        <p:tgtEl>
                                          <p:spTgt spid="17"/>
                                        </p:tgtEl>
                                        <p:attrNameLst>
                                          <p:attrName>fill.type</p:attrName>
                                        </p:attrNameLst>
                                      </p:cBhvr>
                                      <p:to>
                                        <p:strVal val="solid"/>
                                      </p:to>
                                    </p:set>
                                    <p:set>
                                      <p:cBhvr>
                                        <p:cTn id="12" dur="2000" fill="hold"/>
                                        <p:tgtEl>
                                          <p:spTgt spid="1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8"/>
                                        </p:tgtEl>
                                        <p:attrNameLst>
                                          <p:attrName>fillcolor</p:attrName>
                                        </p:attrNameLst>
                                      </p:cBhvr>
                                      <p:to>
                                        <a:srgbClr val="FFD579"/>
                                      </p:to>
                                    </p:animClr>
                                    <p:set>
                                      <p:cBhvr>
                                        <p:cTn id="15" dur="2000" fill="hold"/>
                                        <p:tgtEl>
                                          <p:spTgt spid="18"/>
                                        </p:tgtEl>
                                        <p:attrNameLst>
                                          <p:attrName>fill.type</p:attrName>
                                        </p:attrNameLst>
                                      </p:cBhvr>
                                      <p:to>
                                        <p:strVal val="solid"/>
                                      </p:to>
                                    </p:set>
                                    <p:set>
                                      <p:cBhvr>
                                        <p:cTn id="16" dur="2000" fill="hold"/>
                                        <p:tgtEl>
                                          <p:spTgt spid="18"/>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8.33333E-7 3.7037E-7 L 0.022 0.22824 " pathEditMode="relative" rAng="0" ptsTypes="AA">
                                      <p:cBhvr>
                                        <p:cTn id="38" dur="2000" fill="hold"/>
                                        <p:tgtEl>
                                          <p:spTgt spid="11"/>
                                        </p:tgtEl>
                                        <p:attrNameLst>
                                          <p:attrName>ppt_x</p:attrName>
                                          <p:attrName>ppt_y</p:attrName>
                                        </p:attrNameLst>
                                      </p:cBhvr>
                                      <p:rCtr x="1094" y="11412"/>
                                    </p:animMotion>
                                  </p:childTnLst>
                                </p:cTn>
                              </p:par>
                              <p:par>
                                <p:cTn id="39" presetID="3" presetClass="entr" presetSubtype="1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linds(horizontal)">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2" nodeType="click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par>
                                <p:cTn id="46" presetID="0" presetClass="path" presetSubtype="0" accel="50000" decel="50000" fill="hold" grpId="0" nodeType="withEffect">
                                  <p:stCondLst>
                                    <p:cond delay="0"/>
                                  </p:stCondLst>
                                  <p:childTnLst>
                                    <p:animMotion origin="layout" path="M 6.25E-7 2.59259E-6 L 6.25E-7 0.00023 C -0.00065 0.03611 0.01094 0.08032 -0.00182 0.10833 C -0.01198 0.13102 -0.03893 0.09143 -0.05065 0.11157 C -0.06107 0.1294 -0.04948 0.16319 -0.04883 0.18912 C -0.0513 0.29236 -0.03659 0.26342 -0.09935 0.26342 " pathEditMode="relative" rAng="0" ptsTypes="AAAAAA">
                                      <p:cBhvr>
                                        <p:cTn id="47" dur="2000" fill="hold"/>
                                        <p:tgtEl>
                                          <p:spTgt spid="43"/>
                                        </p:tgtEl>
                                        <p:attrNameLst>
                                          <p:attrName>ppt_x</p:attrName>
                                          <p:attrName>ppt_y</p:attrName>
                                        </p:attrNameLst>
                                      </p:cBhvr>
                                      <p:rCtr x="-4766" y="13356"/>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par>
                                <p:cTn id="54" presetID="0" presetClass="path" presetSubtype="0" accel="50000" decel="50000" fill="hold" grpId="0" nodeType="withEffect">
                                  <p:stCondLst>
                                    <p:cond delay="0"/>
                                  </p:stCondLst>
                                  <p:childTnLst>
                                    <p:animMotion origin="layout" path="M -1.45833E-6 -2.22222E-6 L 0.14036 0.00093 " pathEditMode="relative" rAng="0" ptsTypes="AA">
                                      <p:cBhvr>
                                        <p:cTn id="55" dur="2000" fill="hold"/>
                                        <p:tgtEl>
                                          <p:spTgt spid="44"/>
                                        </p:tgtEl>
                                        <p:attrNameLst>
                                          <p:attrName>ppt_x</p:attrName>
                                          <p:attrName>ppt_y</p:attrName>
                                        </p:attrNameLst>
                                      </p:cBhvr>
                                      <p:rCtr x="6966" y="208"/>
                                    </p:animMotion>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2000"/>
                                        <p:tgtEl>
                                          <p:spTgt spid="50"/>
                                        </p:tgtEl>
                                      </p:cBhvr>
                                    </p:animEffect>
                                    <p:set>
                                      <p:cBhvr>
                                        <p:cTn id="60" dur="1" fill="hold">
                                          <p:stCondLst>
                                            <p:cond delay="1999"/>
                                          </p:stCondLst>
                                        </p:cTn>
                                        <p:tgtEl>
                                          <p:spTgt spid="5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par>
                                <p:cTn id="63" presetID="0" presetClass="path" presetSubtype="0" accel="50000" decel="50000" fill="hold" grpId="2" nodeType="withEffect">
                                  <p:stCondLst>
                                    <p:cond delay="0"/>
                                  </p:stCondLst>
                                  <p:childTnLst>
                                    <p:animMotion origin="layout" path="M 0.022 0.22824 L 0.05273 0.44606 " pathEditMode="relative" rAng="0" ptsTypes="AA">
                                      <p:cBhvr>
                                        <p:cTn id="64" dur="2000" fill="hold"/>
                                        <p:tgtEl>
                                          <p:spTgt spid="11"/>
                                        </p:tgtEl>
                                        <p:attrNameLst>
                                          <p:attrName>ppt_x</p:attrName>
                                          <p:attrName>ppt_y</p:attrName>
                                        </p:attrNameLst>
                                      </p:cBhvr>
                                      <p:rCtr x="1536" y="10880"/>
                                    </p:animMotion>
                                  </p:childTnLst>
                                </p:cTn>
                              </p:par>
                            </p:childTnLst>
                          </p:cTn>
                        </p:par>
                      </p:childTnLst>
                    </p:cTn>
                  </p:par>
                  <p:par>
                    <p:cTn id="65" fill="hold">
                      <p:stCondLst>
                        <p:cond delay="indefinite"/>
                      </p:stCondLst>
                      <p:childTnLst>
                        <p:par>
                          <p:cTn id="66" fill="hold">
                            <p:stCondLst>
                              <p:cond delay="0"/>
                            </p:stCondLst>
                            <p:childTnLst>
                              <p:par>
                                <p:cTn id="67" presetID="2" presetClass="exit" presetSubtype="3" fill="hold" grpId="1" nodeType="clickEffect">
                                  <p:stCondLst>
                                    <p:cond delay="0"/>
                                  </p:stCondLst>
                                  <p:childTnLst>
                                    <p:anim calcmode="lin" valueType="num">
                                      <p:cBhvr additive="base">
                                        <p:cTn id="68" dur="2000"/>
                                        <p:tgtEl>
                                          <p:spTgt spid="54"/>
                                        </p:tgtEl>
                                        <p:attrNameLst>
                                          <p:attrName>ppt_x</p:attrName>
                                        </p:attrNameLst>
                                      </p:cBhvr>
                                      <p:tavLst>
                                        <p:tav tm="0">
                                          <p:val>
                                            <p:strVal val="ppt_x"/>
                                          </p:val>
                                        </p:tav>
                                        <p:tav tm="100000">
                                          <p:val>
                                            <p:strVal val="1+ppt_w/2"/>
                                          </p:val>
                                        </p:tav>
                                      </p:tavLst>
                                    </p:anim>
                                    <p:anim calcmode="lin" valueType="num">
                                      <p:cBhvr additive="base">
                                        <p:cTn id="69" dur="2000"/>
                                        <p:tgtEl>
                                          <p:spTgt spid="54"/>
                                        </p:tgtEl>
                                        <p:attrNameLst>
                                          <p:attrName>ppt_y</p:attrName>
                                        </p:attrNameLst>
                                      </p:cBhvr>
                                      <p:tavLst>
                                        <p:tav tm="0">
                                          <p:val>
                                            <p:strVal val="ppt_y"/>
                                          </p:val>
                                        </p:tav>
                                        <p:tav tm="100000">
                                          <p:val>
                                            <p:strVal val="0-ppt_h/2"/>
                                          </p:val>
                                        </p:tav>
                                      </p:tavLst>
                                    </p:anim>
                                    <p:set>
                                      <p:cBhvr>
                                        <p:cTn id="70" dur="1" fill="hold">
                                          <p:stCondLst>
                                            <p:cond delay="1999"/>
                                          </p:stCondLst>
                                        </p:cTn>
                                        <p:tgtEl>
                                          <p:spTgt spid="5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3" nodeType="clickEffect">
                                  <p:stCondLst>
                                    <p:cond delay="0"/>
                                  </p:stCondLst>
                                  <p:childTnLst>
                                    <p:animMotion origin="layout" path="M 0.05273 0.44606 L 0.05273 0.4463 C 0.05443 0.4544 0.05586 0.46273 0.05794 0.47083 C 0.06641 0.5037 0.05729 0.4581 0.06315 0.48958 C 0.06549 0.46065 0.0668 0.4456 0.06836 0.41204 C 0.06901 0.39954 0.0694 0.38704 0.07018 0.37477 C 0.07057 0.36643 0.07148 0.35833 0.07187 0.35 C 0.07253 0.33657 0.07266 0.32292 0.07357 0.30972 C 0.07383 0.30648 0.07487 0.30347 0.07539 0.30023 C 0.07604 0.2963 0.07669 0.29213 0.07708 0.28796 C 0.07904 0.27083 0.07891 0.26551 0.0806 0.24768 C 0.08112 0.24236 0.08164 0.23727 0.08229 0.23218 C 0.08503 0.21296 0.08372 0.23403 0.08581 0.20741 C 0.08659 0.19815 0.08698 0.18866 0.08763 0.1794 C 0.09049 0.13704 0.08841 0.17963 0.09101 0.12361 C 0.09167 0.11018 0.0918 0.09676 0.09284 0.08333 C 0.0931 0.07893 0.09635 0.05 0.09805 0.03981 C 0.09909 0.03356 0.09948 0.02662 0.10156 0.0213 C 0.10273 0.01829 0.10338 0.01435 0.10508 0.01204 C 0.10651 0.00995 0.10859 0.01042 0.11029 0.0088 C 0.11784 0.00208 0.11289 0.00278 0.11732 0.00278 " pathEditMode="relative" rAng="0" ptsTypes="AAAAAAAAAAAAAAAAAAAAA">
                                      <p:cBhvr>
                                        <p:cTn id="74" dur="2000" fill="hold"/>
                                        <p:tgtEl>
                                          <p:spTgt spid="11"/>
                                        </p:tgtEl>
                                        <p:attrNameLst>
                                          <p:attrName>ppt_x</p:attrName>
                                          <p:attrName>ppt_y</p:attrName>
                                        </p:attrNameLst>
                                      </p:cBhvr>
                                      <p:rCtr x="3229" y="-20000"/>
                                    </p:animMotion>
                                  </p:childTnLst>
                                </p:cTn>
                              </p:par>
                              <p:par>
                                <p:cTn id="75" presetID="3" presetClass="entr" presetSubtype="10" fill="hold" nodeType="withEffect">
                                  <p:stCondLst>
                                    <p:cond delay="2000"/>
                                  </p:stCondLst>
                                  <p:childTnLst>
                                    <p:set>
                                      <p:cBhvr>
                                        <p:cTn id="76" dur="1" fill="hold">
                                          <p:stCondLst>
                                            <p:cond delay="0"/>
                                          </p:stCondLst>
                                        </p:cTn>
                                        <p:tgtEl>
                                          <p:spTgt spid="51"/>
                                        </p:tgtEl>
                                        <p:attrNameLst>
                                          <p:attrName>style.visibility</p:attrName>
                                        </p:attrNameLst>
                                      </p:cBhvr>
                                      <p:to>
                                        <p:strVal val="visible"/>
                                      </p:to>
                                    </p:set>
                                    <p:animEffect transition="in" filter="blinds(horizontal)">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3" nodeType="clickEffect">
                                  <p:stCondLst>
                                    <p:cond delay="0"/>
                                  </p:stCondLst>
                                  <p:childTnLst>
                                    <p:set>
                                      <p:cBhvr>
                                        <p:cTn id="81" dur="1" fill="hold">
                                          <p:stCondLst>
                                            <p:cond delay="0"/>
                                          </p:stCondLst>
                                        </p:cTn>
                                        <p:tgtEl>
                                          <p:spTgt spid="43"/>
                                        </p:tgtEl>
                                        <p:attrNameLst>
                                          <p:attrName>style.visibility</p:attrName>
                                        </p:attrNameLst>
                                      </p:cBhvr>
                                      <p:to>
                                        <p:strVal val="visible"/>
                                      </p:to>
                                    </p:set>
                                  </p:childTnLst>
                                </p:cTn>
                              </p:par>
                              <p:par>
                                <p:cTn id="82" presetID="0" presetClass="path" presetSubtype="0" accel="50000" decel="50000" fill="hold" grpId="4" nodeType="withEffect">
                                  <p:stCondLst>
                                    <p:cond delay="0"/>
                                  </p:stCondLst>
                                  <p:childTnLst>
                                    <p:animMotion origin="layout" path="M 0 0 L 0 0 C -0.00117 0.03403 0.00716 0.07361 -0.00351 0.10209 C -0.01015 0.12037 -0.03594 0.08773 -0.0401 0.10834 C -0.05013 0.15903 -0.04271 0.2169 -0.03659 0.26968 C -0.03555 0.27871 -0.02617 0.27199 -0.02083 0.27269 C 0.00482 0.27616 0.00235 0.2757 0.01927 0.2757 " pathEditMode="relative" ptsTypes="AAAAAAA">
                                      <p:cBhvr>
                                        <p:cTn id="83" dur="2000" fill="hold"/>
                                        <p:tgtEl>
                                          <p:spTgt spid="43"/>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5"/>
                                        </p:tgtEl>
                                        <p:attrNameLst>
                                          <p:attrName>style.visibility</p:attrName>
                                        </p:attrNameLst>
                                      </p:cBhvr>
                                      <p:to>
                                        <p:strVal val="visible"/>
                                      </p:to>
                                    </p:set>
                                  </p:childTnLst>
                                </p:cTn>
                              </p:par>
                              <p:par>
                                <p:cTn id="88" presetID="0" presetClass="path" presetSubtype="0" accel="50000" decel="50000" fill="hold" grpId="1" nodeType="withEffect">
                                  <p:stCondLst>
                                    <p:cond delay="0"/>
                                  </p:stCondLst>
                                  <p:childTnLst>
                                    <p:animMotion origin="layout" path="M 0.14037 0.00093 L -1.45833E-6 -2.22222E-6 " pathEditMode="relative" rAng="0" ptsTypes="AA">
                                      <p:cBhvr>
                                        <p:cTn id="89" dur="2000" fill="hold"/>
                                        <p:tgtEl>
                                          <p:spTgt spid="44"/>
                                        </p:tgtEl>
                                        <p:attrNameLst>
                                          <p:attrName>ppt_x</p:attrName>
                                          <p:attrName>ppt_y</p:attrName>
                                        </p:attrNameLst>
                                      </p:cBhvr>
                                      <p:rCtr x="-7018" y="-46"/>
                                    </p:animMotion>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5" nodeType="clickEffect">
                                  <p:stCondLst>
                                    <p:cond delay="0"/>
                                  </p:stCondLst>
                                  <p:childTnLst>
                                    <p:set>
                                      <p:cBhvr>
                                        <p:cTn id="93" dur="1" fill="hold">
                                          <p:stCondLst>
                                            <p:cond delay="0"/>
                                          </p:stCondLst>
                                        </p:cTn>
                                        <p:tgtEl>
                                          <p:spTgt spid="43"/>
                                        </p:tgtEl>
                                        <p:attrNameLst>
                                          <p:attrName>style.visibility</p:attrName>
                                        </p:attrNameLst>
                                      </p:cBhvr>
                                      <p:to>
                                        <p:strVal val="hidden"/>
                                      </p:to>
                                    </p:set>
                                  </p:childTnLst>
                                </p:cTn>
                              </p:par>
                              <p:par>
                                <p:cTn id="94" presetID="2" presetClass="entr" presetSubtype="4"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 calcmode="lin" valueType="num">
                                      <p:cBhvr additive="base">
                                        <p:cTn id="96" dur="500" fill="hold"/>
                                        <p:tgtEl>
                                          <p:spTgt spid="52"/>
                                        </p:tgtEl>
                                        <p:attrNameLst>
                                          <p:attrName>ppt_x</p:attrName>
                                        </p:attrNameLst>
                                      </p:cBhvr>
                                      <p:tavLst>
                                        <p:tav tm="0">
                                          <p:val>
                                            <p:strVal val="#ppt_x"/>
                                          </p:val>
                                        </p:tav>
                                        <p:tav tm="100000">
                                          <p:val>
                                            <p:strVal val="#ppt_x"/>
                                          </p:val>
                                        </p:tav>
                                      </p:tavLst>
                                    </p:anim>
                                    <p:anim calcmode="lin" valueType="num">
                                      <p:cBhvr additive="base">
                                        <p:cTn id="9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37" grpId="0"/>
      <p:bldP spid="38" grpId="0"/>
      <p:bldP spid="41" grpId="0"/>
      <p:bldP spid="42" grpId="0"/>
      <p:bldP spid="43" grpId="0" animBg="1"/>
      <p:bldP spid="43" grpId="1" animBg="1"/>
      <p:bldP spid="43" grpId="2" animBg="1"/>
      <p:bldP spid="43" grpId="3" animBg="1"/>
      <p:bldP spid="43" grpId="4" animBg="1"/>
      <p:bldP spid="43" grpId="5" animBg="1"/>
      <p:bldP spid="44" grpId="0" animBg="1"/>
      <p:bldP spid="44" grpId="1" animBg="1"/>
      <p:bldP spid="44" grpId="2" animBg="1"/>
      <p:bldP spid="54" grpId="0" animBg="1"/>
      <p:bldP spid="54" grpId="1" animBg="1"/>
      <p:bldP spid="55" grpId="0" animBg="1"/>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359D6DD-00E6-1145-828C-566FDD6C8692}"/>
              </a:ext>
            </a:extLst>
          </p:cNvPr>
          <p:cNvSpPr txBox="1">
            <a:spLocks/>
          </p:cNvSpPr>
          <p:nvPr/>
        </p:nvSpPr>
        <p:spPr>
          <a:xfrm>
            <a:off x="0" y="0"/>
            <a:ext cx="8234131" cy="1313257"/>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NVP Has No Cache Due to Its Crash Consistency Issue</a:t>
            </a:r>
            <a:endParaRPr lang="zh-CN" altLang="en-US" sz="4000" dirty="0">
              <a:solidFill>
                <a:srgbClr val="3B31BD"/>
              </a:solidFill>
              <a:latin typeface="Tahoma" panose="020B0604030504040204" pitchFamily="34" charset="0"/>
              <a:cs typeface="Tahoma" panose="020B0604030504040204" pitchFamily="34" charset="0"/>
            </a:endParaRPr>
          </a:p>
        </p:txBody>
      </p:sp>
      <p:sp>
        <p:nvSpPr>
          <p:cNvPr id="7" name="Footer Placeholder 6">
            <a:extLst>
              <a:ext uri="{FF2B5EF4-FFF2-40B4-BE49-F238E27FC236}">
                <a16:creationId xmlns:a16="http://schemas.microsoft.com/office/drawing/2014/main" id="{0E26809B-4E95-D348-BCFB-A22D97328179}"/>
              </a:ext>
            </a:extLst>
          </p:cNvPr>
          <p:cNvSpPr>
            <a:spLocks noGrp="1"/>
          </p:cNvSpPr>
          <p:nvPr>
            <p:ph type="ftr" sz="quarter" idx="11"/>
          </p:nvPr>
        </p:nvSpPr>
        <p:spPr/>
        <p:txBody>
          <a:bodyPr/>
          <a:lstStyle/>
          <a:p>
            <a:r>
              <a:rPr lang="en-US"/>
              <a:t>54th IEEE/ACM International Symposium on Microarchitecture</a:t>
            </a:r>
          </a:p>
        </p:txBody>
      </p:sp>
      <p:sp>
        <p:nvSpPr>
          <p:cNvPr id="8" name="Slide Number Placeholder 7">
            <a:extLst>
              <a:ext uri="{FF2B5EF4-FFF2-40B4-BE49-F238E27FC236}">
                <a16:creationId xmlns:a16="http://schemas.microsoft.com/office/drawing/2014/main" id="{3ED225F9-F6B4-B249-8251-A42F7B679A06}"/>
              </a:ext>
            </a:extLst>
          </p:cNvPr>
          <p:cNvSpPr>
            <a:spLocks noGrp="1"/>
          </p:cNvSpPr>
          <p:nvPr>
            <p:ph type="sldNum" sz="quarter" idx="12"/>
          </p:nvPr>
        </p:nvSpPr>
        <p:spPr/>
        <p:txBody>
          <a:bodyPr/>
          <a:lstStyle/>
          <a:p>
            <a:fld id="{BEF5F9A7-FFD9-4159-A58F-AE73538ED447}" type="slidenum">
              <a:rPr lang="en-US" smtClean="0"/>
              <a:t>7</a:t>
            </a:fld>
            <a:endParaRPr lang="en-US"/>
          </a:p>
        </p:txBody>
      </p:sp>
      <p:pic>
        <p:nvPicPr>
          <p:cNvPr id="11" name="Picture 2" descr="Image result for power">
            <a:extLst>
              <a:ext uri="{FF2B5EF4-FFF2-40B4-BE49-F238E27FC236}">
                <a16:creationId xmlns:a16="http://schemas.microsoft.com/office/drawing/2014/main" id="{D83AB727-886F-4440-84DC-025A17A9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4535" y="1977428"/>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a:extLst>
              <a:ext uri="{FF2B5EF4-FFF2-40B4-BE49-F238E27FC236}">
                <a16:creationId xmlns:a16="http://schemas.microsoft.com/office/drawing/2014/main" id="{438E5DFA-CE6E-CD48-87BF-D44B9BA44157}"/>
              </a:ext>
            </a:extLst>
          </p:cNvPr>
          <p:cNvSpPr/>
          <p:nvPr/>
        </p:nvSpPr>
        <p:spPr>
          <a:xfrm>
            <a:off x="1919068" y="4054181"/>
            <a:ext cx="2291809" cy="1268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Volatile</a:t>
            </a:r>
          </a:p>
          <a:p>
            <a:pPr algn="ctr"/>
            <a:r>
              <a:rPr lang="en-US" sz="4000" dirty="0">
                <a:latin typeface="Tahoma" panose="020B0604030504040204" pitchFamily="34" charset="0"/>
                <a:ea typeface="Tahoma" panose="020B0604030504040204" pitchFamily="34" charset="0"/>
                <a:cs typeface="Tahoma" panose="020B0604030504040204" pitchFamily="34" charset="0"/>
              </a:rPr>
              <a:t>Registers</a:t>
            </a:r>
          </a:p>
        </p:txBody>
      </p:sp>
      <p:sp>
        <p:nvSpPr>
          <p:cNvPr id="13" name="Rectangle 12">
            <a:extLst>
              <a:ext uri="{FF2B5EF4-FFF2-40B4-BE49-F238E27FC236}">
                <a16:creationId xmlns:a16="http://schemas.microsoft.com/office/drawing/2014/main" id="{927E45B4-B6ED-8A4E-B3A6-2BB4420FC8DA}"/>
              </a:ext>
            </a:extLst>
          </p:cNvPr>
          <p:cNvSpPr/>
          <p:nvPr/>
        </p:nvSpPr>
        <p:spPr>
          <a:xfrm>
            <a:off x="2023669" y="2143273"/>
            <a:ext cx="2067740" cy="100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Pipeline</a:t>
            </a:r>
          </a:p>
        </p:txBody>
      </p:sp>
      <p:sp>
        <p:nvSpPr>
          <p:cNvPr id="14" name="Rectangle 13">
            <a:extLst>
              <a:ext uri="{FF2B5EF4-FFF2-40B4-BE49-F238E27FC236}">
                <a16:creationId xmlns:a16="http://schemas.microsoft.com/office/drawing/2014/main" id="{CCF049FF-0181-EE48-8D08-9A207024437C}"/>
              </a:ext>
            </a:extLst>
          </p:cNvPr>
          <p:cNvSpPr/>
          <p:nvPr/>
        </p:nvSpPr>
        <p:spPr>
          <a:xfrm>
            <a:off x="7228036" y="2143274"/>
            <a:ext cx="1666196" cy="3178444"/>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NVM</a:t>
            </a:r>
          </a:p>
        </p:txBody>
      </p:sp>
      <p:sp>
        <p:nvSpPr>
          <p:cNvPr id="15" name="Up-Down Arrow 14">
            <a:extLst>
              <a:ext uri="{FF2B5EF4-FFF2-40B4-BE49-F238E27FC236}">
                <a16:creationId xmlns:a16="http://schemas.microsoft.com/office/drawing/2014/main" id="{401569C0-8D87-924A-B899-C7D00D8BCC53}"/>
              </a:ext>
            </a:extLst>
          </p:cNvPr>
          <p:cNvSpPr/>
          <p:nvPr/>
        </p:nvSpPr>
        <p:spPr>
          <a:xfrm>
            <a:off x="2913795" y="3145803"/>
            <a:ext cx="344260" cy="879803"/>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Up-Down Arrow 15">
            <a:extLst>
              <a:ext uri="{FF2B5EF4-FFF2-40B4-BE49-F238E27FC236}">
                <a16:creationId xmlns:a16="http://schemas.microsoft.com/office/drawing/2014/main" id="{8F2B4704-F112-EB4D-B8E3-D55D6789B6CB}"/>
              </a:ext>
            </a:extLst>
          </p:cNvPr>
          <p:cNvSpPr/>
          <p:nvPr/>
        </p:nvSpPr>
        <p:spPr>
          <a:xfrm rot="16200000">
            <a:off x="4375159" y="2168710"/>
            <a:ext cx="365126" cy="8858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7" name="Rectangle 16">
            <a:extLst>
              <a:ext uri="{FF2B5EF4-FFF2-40B4-BE49-F238E27FC236}">
                <a16:creationId xmlns:a16="http://schemas.microsoft.com/office/drawing/2014/main" id="{CEE8E006-7629-A341-9B6C-EA6E59D42B74}"/>
              </a:ext>
            </a:extLst>
          </p:cNvPr>
          <p:cNvSpPr/>
          <p:nvPr/>
        </p:nvSpPr>
        <p:spPr>
          <a:xfrm>
            <a:off x="1925732" y="4041596"/>
            <a:ext cx="2291809" cy="1266685"/>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19" name="Picture 2" descr="Image result for power outage">
            <a:extLst>
              <a:ext uri="{FF2B5EF4-FFF2-40B4-BE49-F238E27FC236}">
                <a16:creationId xmlns:a16="http://schemas.microsoft.com/office/drawing/2014/main" id="{FBF3BD29-51EC-8248-B723-1BEDB6496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535" y="1942357"/>
            <a:ext cx="1660165" cy="1740217"/>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3A708ED-BED3-B842-85E3-94279DE857C6}"/>
              </a:ext>
            </a:extLst>
          </p:cNvPr>
          <p:cNvSpPr/>
          <p:nvPr/>
        </p:nvSpPr>
        <p:spPr>
          <a:xfrm>
            <a:off x="5017782" y="2197136"/>
            <a:ext cx="1578179" cy="800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Cache</a:t>
            </a:r>
          </a:p>
        </p:txBody>
      </p:sp>
      <p:sp>
        <p:nvSpPr>
          <p:cNvPr id="21" name="Rectangle 20">
            <a:extLst>
              <a:ext uri="{FF2B5EF4-FFF2-40B4-BE49-F238E27FC236}">
                <a16:creationId xmlns:a16="http://schemas.microsoft.com/office/drawing/2014/main" id="{E5A1D1F0-39E6-D94F-B7AD-2B5F22E535C1}"/>
              </a:ext>
            </a:extLst>
          </p:cNvPr>
          <p:cNvSpPr/>
          <p:nvPr/>
        </p:nvSpPr>
        <p:spPr>
          <a:xfrm>
            <a:off x="5022209" y="2184198"/>
            <a:ext cx="1574591" cy="800398"/>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22" name="Up-Down Arrow 21">
            <a:extLst>
              <a:ext uri="{FF2B5EF4-FFF2-40B4-BE49-F238E27FC236}">
                <a16:creationId xmlns:a16="http://schemas.microsoft.com/office/drawing/2014/main" id="{663C48BD-B8DB-5246-8041-55E06814C987}"/>
              </a:ext>
            </a:extLst>
          </p:cNvPr>
          <p:cNvSpPr/>
          <p:nvPr/>
        </p:nvSpPr>
        <p:spPr>
          <a:xfrm rot="16200000">
            <a:off x="6732290" y="2335132"/>
            <a:ext cx="365126" cy="597793"/>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8" name="Rectangle 17">
            <a:extLst>
              <a:ext uri="{FF2B5EF4-FFF2-40B4-BE49-F238E27FC236}">
                <a16:creationId xmlns:a16="http://schemas.microsoft.com/office/drawing/2014/main" id="{014146B0-FB56-B949-BA67-F68B111EF074}"/>
              </a:ext>
            </a:extLst>
          </p:cNvPr>
          <p:cNvSpPr/>
          <p:nvPr/>
        </p:nvSpPr>
        <p:spPr>
          <a:xfrm>
            <a:off x="4819704" y="4055032"/>
            <a:ext cx="2291809" cy="1266685"/>
          </a:xfrm>
          <a:prstGeom prst="rect">
            <a:avLst/>
          </a:prstGeom>
          <a:solidFill>
            <a:schemeClr val="accent5">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NVFF</a:t>
            </a:r>
          </a:p>
        </p:txBody>
      </p:sp>
      <p:sp>
        <p:nvSpPr>
          <p:cNvPr id="23" name="Rectangle 22">
            <a:extLst>
              <a:ext uri="{FF2B5EF4-FFF2-40B4-BE49-F238E27FC236}">
                <a16:creationId xmlns:a16="http://schemas.microsoft.com/office/drawing/2014/main" id="{952F1050-EF2B-C24A-9B8A-D0D64BA0CCC2}"/>
              </a:ext>
            </a:extLst>
          </p:cNvPr>
          <p:cNvSpPr/>
          <p:nvPr/>
        </p:nvSpPr>
        <p:spPr>
          <a:xfrm>
            <a:off x="1932396" y="4054181"/>
            <a:ext cx="2291809" cy="1266685"/>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24" name="Up-Down Arrow 23">
            <a:extLst>
              <a:ext uri="{FF2B5EF4-FFF2-40B4-BE49-F238E27FC236}">
                <a16:creationId xmlns:a16="http://schemas.microsoft.com/office/drawing/2014/main" id="{A20361A5-7861-8B4A-8837-B9F5DABB4777}"/>
              </a:ext>
            </a:extLst>
          </p:cNvPr>
          <p:cNvSpPr/>
          <p:nvPr/>
        </p:nvSpPr>
        <p:spPr>
          <a:xfrm rot="16200000">
            <a:off x="4322108" y="4343915"/>
            <a:ext cx="365126" cy="63006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8C26E289-C66F-7646-B97D-7B5E5E7330E5}"/>
              </a:ext>
            </a:extLst>
          </p:cNvPr>
          <p:cNvSpPr txBox="1"/>
          <p:nvPr/>
        </p:nvSpPr>
        <p:spPr>
          <a:xfrm>
            <a:off x="1608775" y="1535113"/>
            <a:ext cx="7408631" cy="400110"/>
          </a:xfrm>
          <a:prstGeom prst="rect">
            <a:avLst/>
          </a:prstGeom>
          <a:noFill/>
        </p:spPr>
        <p:txBody>
          <a:bodyPr wrap="none" rtlCol="0">
            <a:spAutoFit/>
          </a:bodyPr>
          <a:lstStyle/>
          <a:p>
            <a:r>
              <a:rPr lang="en-US" sz="2000" dirty="0"/>
              <a:t>* We can’t restart program from the exactly failure point as NVP does</a:t>
            </a:r>
          </a:p>
        </p:txBody>
      </p:sp>
    </p:spTree>
    <p:extLst>
      <p:ext uri="{BB962C8B-B14F-4D97-AF65-F5344CB8AC3E}">
        <p14:creationId xmlns:p14="http://schemas.microsoft.com/office/powerpoint/2010/main" val="36125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2000"/>
                                        <p:tgtEl>
                                          <p:spTgt spid="19"/>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42" presetClass="path" presetSubtype="0" accel="50000" decel="50000" fill="hold" grpId="1" nodeType="withEffect">
                                  <p:stCondLst>
                                    <p:cond delay="0"/>
                                  </p:stCondLst>
                                  <p:childTnLst>
                                    <p:animMotion origin="layout" path="M -3.95833E-6 -4.81481E-6 L 0.23607 -0.00138 " pathEditMode="relative" rAng="0" ptsTypes="AA">
                                      <p:cBhvr>
                                        <p:cTn id="49" dur="2000" fill="hold"/>
                                        <p:tgtEl>
                                          <p:spTgt spid="23"/>
                                        </p:tgtEl>
                                        <p:attrNameLst>
                                          <p:attrName>ppt_x</p:attrName>
                                          <p:attrName>ppt_y</p:attrName>
                                        </p:attrNameLst>
                                      </p:cBhvr>
                                      <p:rCtr x="11797" y="-69"/>
                                    </p:animMotion>
                                  </p:childTnLst>
                                </p:cTn>
                              </p:par>
                            </p:childTnLst>
                          </p:cTn>
                        </p:par>
                      </p:childTnLst>
                    </p:cTn>
                  </p:par>
                  <p:par>
                    <p:cTn id="50" fill="hold">
                      <p:stCondLst>
                        <p:cond delay="indefinite"/>
                      </p:stCondLst>
                      <p:childTnLst>
                        <p:par>
                          <p:cTn id="51" fill="hold">
                            <p:stCondLst>
                              <p:cond delay="0"/>
                            </p:stCondLst>
                            <p:childTnLst>
                              <p:par>
                                <p:cTn id="52" presetID="2" presetClass="exit" presetSubtype="3" fill="hold" grpId="1" nodeType="clickEffect">
                                  <p:stCondLst>
                                    <p:cond delay="0"/>
                                  </p:stCondLst>
                                  <p:childTnLst>
                                    <p:anim calcmode="lin" valueType="num">
                                      <p:cBhvr additive="base">
                                        <p:cTn id="53" dur="2000"/>
                                        <p:tgtEl>
                                          <p:spTgt spid="17"/>
                                        </p:tgtEl>
                                        <p:attrNameLst>
                                          <p:attrName>ppt_x</p:attrName>
                                        </p:attrNameLst>
                                      </p:cBhvr>
                                      <p:tavLst>
                                        <p:tav tm="0">
                                          <p:val>
                                            <p:strVal val="ppt_x"/>
                                          </p:val>
                                        </p:tav>
                                        <p:tav tm="100000">
                                          <p:val>
                                            <p:strVal val="1+ppt_w/2"/>
                                          </p:val>
                                        </p:tav>
                                      </p:tavLst>
                                    </p:anim>
                                    <p:anim calcmode="lin" valueType="num">
                                      <p:cBhvr additive="base">
                                        <p:cTn id="54" dur="2000"/>
                                        <p:tgtEl>
                                          <p:spTgt spid="17"/>
                                        </p:tgtEl>
                                        <p:attrNameLst>
                                          <p:attrName>ppt_y</p:attrName>
                                        </p:attrNameLst>
                                      </p:cBhvr>
                                      <p:tavLst>
                                        <p:tav tm="0">
                                          <p:val>
                                            <p:strVal val="ppt_y"/>
                                          </p:val>
                                        </p:tav>
                                        <p:tav tm="100000">
                                          <p:val>
                                            <p:strVal val="0-ppt_h/2"/>
                                          </p:val>
                                        </p:tav>
                                      </p:tavLst>
                                    </p:anim>
                                    <p:set>
                                      <p:cBhvr>
                                        <p:cTn id="55" dur="1" fill="hold">
                                          <p:stCondLst>
                                            <p:cond delay="1999"/>
                                          </p:stCondLst>
                                        </p:cTn>
                                        <p:tgtEl>
                                          <p:spTgt spid="17"/>
                                        </p:tgtEl>
                                        <p:attrNameLst>
                                          <p:attrName>style.visibility</p:attrName>
                                        </p:attrNameLst>
                                      </p:cBhvr>
                                      <p:to>
                                        <p:strVal val="hidden"/>
                                      </p:to>
                                    </p:set>
                                  </p:childTnLst>
                                </p:cTn>
                              </p:par>
                              <p:par>
                                <p:cTn id="56" presetID="2" presetClass="exit" presetSubtype="3" fill="hold" grpId="1" nodeType="withEffect">
                                  <p:stCondLst>
                                    <p:cond delay="0"/>
                                  </p:stCondLst>
                                  <p:childTnLst>
                                    <p:anim calcmode="lin" valueType="num">
                                      <p:cBhvr additive="base">
                                        <p:cTn id="57" dur="2000"/>
                                        <p:tgtEl>
                                          <p:spTgt spid="21"/>
                                        </p:tgtEl>
                                        <p:attrNameLst>
                                          <p:attrName>ppt_x</p:attrName>
                                        </p:attrNameLst>
                                      </p:cBhvr>
                                      <p:tavLst>
                                        <p:tav tm="0">
                                          <p:val>
                                            <p:strVal val="ppt_x"/>
                                          </p:val>
                                        </p:tav>
                                        <p:tav tm="100000">
                                          <p:val>
                                            <p:strVal val="1+ppt_w/2"/>
                                          </p:val>
                                        </p:tav>
                                      </p:tavLst>
                                    </p:anim>
                                    <p:anim calcmode="lin" valueType="num">
                                      <p:cBhvr additive="base">
                                        <p:cTn id="58" dur="2000"/>
                                        <p:tgtEl>
                                          <p:spTgt spid="21"/>
                                        </p:tgtEl>
                                        <p:attrNameLst>
                                          <p:attrName>ppt_y</p:attrName>
                                        </p:attrNameLst>
                                      </p:cBhvr>
                                      <p:tavLst>
                                        <p:tav tm="0">
                                          <p:val>
                                            <p:strVal val="ppt_y"/>
                                          </p:val>
                                        </p:tav>
                                        <p:tav tm="100000">
                                          <p:val>
                                            <p:strVal val="0-ppt_h/2"/>
                                          </p:val>
                                        </p:tav>
                                      </p:tavLst>
                                    </p:anim>
                                    <p:set>
                                      <p:cBhvr>
                                        <p:cTn id="59" dur="1" fill="hold">
                                          <p:stCondLst>
                                            <p:cond delay="1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7" grpId="1" animBg="1"/>
      <p:bldP spid="20" grpId="0" animBg="1"/>
      <p:bldP spid="21" grpId="0" animBg="1"/>
      <p:bldP spid="21" grpId="1" animBg="1"/>
      <p:bldP spid="22" grpId="0" animBg="1"/>
      <p:bldP spid="18" grpId="0" animBg="1"/>
      <p:bldP spid="23" grpId="0" animBg="1"/>
      <p:bldP spid="23" grpId="1"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FBE2DE18-E573-EC41-97E5-F5D386923235}"/>
              </a:ext>
            </a:extLst>
          </p:cNvPr>
          <p:cNvSpPr txBox="1">
            <a:spLocks/>
          </p:cNvSpPr>
          <p:nvPr/>
        </p:nvSpPr>
        <p:spPr>
          <a:xfrm>
            <a:off x="0" y="0"/>
            <a:ext cx="8875188" cy="1279731"/>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C00000"/>
                </a:solidFill>
                <a:latin typeface="Tahoma" panose="020B0604030504040204" pitchFamily="34" charset="0"/>
                <a:ea typeface="Tahoma" panose="020B0604030504040204" pitchFamily="34" charset="0"/>
                <a:cs typeface="Tahoma" panose="020B0604030504040204" pitchFamily="34" charset="0"/>
              </a:rPr>
              <a:t>NVSRAM</a:t>
            </a:r>
            <a:r>
              <a:rPr lang="en-US" altLang="zh-CN" sz="4400" dirty="0">
                <a:solidFill>
                  <a:srgbClr val="3B31BD"/>
                </a:solidFill>
                <a:latin typeface="Tahoma" panose="020B0604030504040204" pitchFamily="34" charset="0"/>
                <a:ea typeface="Tahoma" panose="020B0604030504040204" pitchFamily="34" charset="0"/>
                <a:cs typeface="Tahoma" panose="020B0604030504040204" pitchFamily="34" charset="0"/>
              </a:rPr>
              <a:t>: The State-of-the-Art and its Limitations</a:t>
            </a:r>
            <a:endParaRPr lang="zh-CN" altLang="en-US" sz="4400" dirty="0">
              <a:solidFill>
                <a:srgbClr val="3B31BD"/>
              </a:solidFill>
              <a:latin typeface="Tahoma" panose="020B0604030504040204" pitchFamily="34" charset="0"/>
              <a:cs typeface="Tahoma" panose="020B0604030504040204" pitchFamily="34" charset="0"/>
            </a:endParaRPr>
          </a:p>
        </p:txBody>
      </p:sp>
      <p:pic>
        <p:nvPicPr>
          <p:cNvPr id="41" name="Picture 40">
            <a:extLst>
              <a:ext uri="{FF2B5EF4-FFF2-40B4-BE49-F238E27FC236}">
                <a16:creationId xmlns:a16="http://schemas.microsoft.com/office/drawing/2014/main" id="{199D1F2C-A980-4546-83D1-A521E734A56B}"/>
              </a:ext>
            </a:extLst>
          </p:cNvPr>
          <p:cNvPicPr>
            <a:picLocks noChangeAspect="1"/>
          </p:cNvPicPr>
          <p:nvPr/>
        </p:nvPicPr>
        <p:blipFill rotWithShape="1">
          <a:blip r:embed="rId3"/>
          <a:srcRect l="7738" t="10525" r="9231" b="10772"/>
          <a:stretch/>
        </p:blipFill>
        <p:spPr>
          <a:xfrm>
            <a:off x="49027" y="1322759"/>
            <a:ext cx="5110520" cy="4718808"/>
          </a:xfrm>
          <a:prstGeom prst="rect">
            <a:avLst/>
          </a:prstGeom>
        </p:spPr>
      </p:pic>
      <p:sp>
        <p:nvSpPr>
          <p:cNvPr id="42" name="Rectangle 41">
            <a:extLst>
              <a:ext uri="{FF2B5EF4-FFF2-40B4-BE49-F238E27FC236}">
                <a16:creationId xmlns:a16="http://schemas.microsoft.com/office/drawing/2014/main" id="{3E91097C-2194-AE46-AEE7-B9F1CD8FFE5D}"/>
              </a:ext>
            </a:extLst>
          </p:cNvPr>
          <p:cNvSpPr/>
          <p:nvPr/>
        </p:nvSpPr>
        <p:spPr>
          <a:xfrm>
            <a:off x="6947" y="1322759"/>
            <a:ext cx="310243" cy="439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8" name="Rounded Rectangle 47">
            <a:extLst>
              <a:ext uri="{FF2B5EF4-FFF2-40B4-BE49-F238E27FC236}">
                <a16:creationId xmlns:a16="http://schemas.microsoft.com/office/drawing/2014/main" id="{46DD53EB-8A8A-D246-8C78-18E2ED0C3ABA}"/>
              </a:ext>
            </a:extLst>
          </p:cNvPr>
          <p:cNvSpPr/>
          <p:nvPr/>
        </p:nvSpPr>
        <p:spPr>
          <a:xfrm>
            <a:off x="5580668" y="1932974"/>
            <a:ext cx="6425175" cy="42466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9" name="Rounded Rectangle 48">
            <a:extLst>
              <a:ext uri="{FF2B5EF4-FFF2-40B4-BE49-F238E27FC236}">
                <a16:creationId xmlns:a16="http://schemas.microsoft.com/office/drawing/2014/main" id="{7AA55786-258B-E145-8762-943E67EA2421}"/>
              </a:ext>
            </a:extLst>
          </p:cNvPr>
          <p:cNvSpPr/>
          <p:nvPr/>
        </p:nvSpPr>
        <p:spPr>
          <a:xfrm>
            <a:off x="5656081" y="3244157"/>
            <a:ext cx="6291097" cy="279741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0" name="Rounded Rectangle 49">
            <a:extLst>
              <a:ext uri="{FF2B5EF4-FFF2-40B4-BE49-F238E27FC236}">
                <a16:creationId xmlns:a16="http://schemas.microsoft.com/office/drawing/2014/main" id="{8BED61EF-6B91-C144-9D67-8E7F29A338F1}"/>
              </a:ext>
            </a:extLst>
          </p:cNvPr>
          <p:cNvSpPr/>
          <p:nvPr/>
        </p:nvSpPr>
        <p:spPr>
          <a:xfrm>
            <a:off x="10147831" y="2325154"/>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51" name="Rounded Rectangle 50">
            <a:extLst>
              <a:ext uri="{FF2B5EF4-FFF2-40B4-BE49-F238E27FC236}">
                <a16:creationId xmlns:a16="http://schemas.microsoft.com/office/drawing/2014/main" id="{A67A5067-B809-FC44-A917-83E149885346}"/>
              </a:ext>
            </a:extLst>
          </p:cNvPr>
          <p:cNvSpPr/>
          <p:nvPr/>
        </p:nvSpPr>
        <p:spPr>
          <a:xfrm>
            <a:off x="9339058" y="3391189"/>
            <a:ext cx="2552374" cy="9140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52" name="Rounded Rectangle 51">
            <a:extLst>
              <a:ext uri="{FF2B5EF4-FFF2-40B4-BE49-F238E27FC236}">
                <a16:creationId xmlns:a16="http://schemas.microsoft.com/office/drawing/2014/main" id="{ABF3AD0F-FA41-3E4F-9256-9EBBD12F600A}"/>
              </a:ext>
            </a:extLst>
          </p:cNvPr>
          <p:cNvSpPr/>
          <p:nvPr/>
        </p:nvSpPr>
        <p:spPr>
          <a:xfrm>
            <a:off x="10610737" y="5142324"/>
            <a:ext cx="1210780" cy="793695"/>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53" name="Straight Arrow Connector 52">
            <a:extLst>
              <a:ext uri="{FF2B5EF4-FFF2-40B4-BE49-F238E27FC236}">
                <a16:creationId xmlns:a16="http://schemas.microsoft.com/office/drawing/2014/main" id="{9B94765E-B530-D84B-AE49-C089B2BAADBD}"/>
              </a:ext>
            </a:extLst>
          </p:cNvPr>
          <p:cNvCxnSpPr>
            <a:cxnSpLocks/>
            <a:stCxn id="50" idx="2"/>
          </p:cNvCxnSpPr>
          <p:nvPr/>
        </p:nvCxnSpPr>
        <p:spPr>
          <a:xfrm>
            <a:off x="10964260" y="3112990"/>
            <a:ext cx="0" cy="3160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F267B38-E99F-374A-8424-036B87DC9104}"/>
              </a:ext>
            </a:extLst>
          </p:cNvPr>
          <p:cNvCxnSpPr>
            <a:cxnSpLocks/>
            <a:endCxn id="56" idx="1"/>
          </p:cNvCxnSpPr>
          <p:nvPr/>
        </p:nvCxnSpPr>
        <p:spPr>
          <a:xfrm>
            <a:off x="10420369" y="4318932"/>
            <a:ext cx="0" cy="10899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Rounded Rectangle 54">
            <a:extLst>
              <a:ext uri="{FF2B5EF4-FFF2-40B4-BE49-F238E27FC236}">
                <a16:creationId xmlns:a16="http://schemas.microsoft.com/office/drawing/2014/main" id="{4A4B2BF2-B5EB-B844-AD9E-072808E81734}"/>
              </a:ext>
            </a:extLst>
          </p:cNvPr>
          <p:cNvSpPr/>
          <p:nvPr/>
        </p:nvSpPr>
        <p:spPr>
          <a:xfrm>
            <a:off x="8966181" y="5149912"/>
            <a:ext cx="1214437" cy="7863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Volatile register</a:t>
            </a:r>
          </a:p>
        </p:txBody>
      </p:sp>
      <p:sp>
        <p:nvSpPr>
          <p:cNvPr id="56" name="Left-Right Arrow 55">
            <a:extLst>
              <a:ext uri="{FF2B5EF4-FFF2-40B4-BE49-F238E27FC236}">
                <a16:creationId xmlns:a16="http://schemas.microsoft.com/office/drawing/2014/main" id="{1BB2A863-A5B0-DE43-B1CA-3AC1A4F0D306}"/>
              </a:ext>
            </a:extLst>
          </p:cNvPr>
          <p:cNvSpPr/>
          <p:nvPr/>
        </p:nvSpPr>
        <p:spPr>
          <a:xfrm>
            <a:off x="10049437" y="5325796"/>
            <a:ext cx="741864" cy="332241"/>
          </a:xfrm>
          <a:prstGeom prst="leftRightArrow">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7" name="Rounded Rectangle 56">
            <a:extLst>
              <a:ext uri="{FF2B5EF4-FFF2-40B4-BE49-F238E27FC236}">
                <a16:creationId xmlns:a16="http://schemas.microsoft.com/office/drawing/2014/main" id="{1B1D56C9-1522-3B46-8922-5844BA390568}"/>
              </a:ext>
            </a:extLst>
          </p:cNvPr>
          <p:cNvSpPr/>
          <p:nvPr/>
        </p:nvSpPr>
        <p:spPr>
          <a:xfrm>
            <a:off x="8138298" y="3388894"/>
            <a:ext cx="697240"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Core</a:t>
            </a:r>
          </a:p>
        </p:txBody>
      </p:sp>
      <p:cxnSp>
        <p:nvCxnSpPr>
          <p:cNvPr id="58" name="Elbow Connector 57">
            <a:extLst>
              <a:ext uri="{FF2B5EF4-FFF2-40B4-BE49-F238E27FC236}">
                <a16:creationId xmlns:a16="http://schemas.microsoft.com/office/drawing/2014/main" id="{249A60FB-ABFB-1A43-8E17-BA678243B007}"/>
              </a:ext>
            </a:extLst>
          </p:cNvPr>
          <p:cNvCxnSpPr>
            <a:cxnSpLocks/>
            <a:endCxn id="50" idx="0"/>
          </p:cNvCxnSpPr>
          <p:nvPr/>
        </p:nvCxnSpPr>
        <p:spPr>
          <a:xfrm>
            <a:off x="6010673" y="2001480"/>
            <a:ext cx="4953587" cy="323674"/>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A694DD98-9DF3-AB47-87AA-0EA32A2793B9}"/>
              </a:ext>
            </a:extLst>
          </p:cNvPr>
          <p:cNvCxnSpPr>
            <a:cxnSpLocks/>
          </p:cNvCxnSpPr>
          <p:nvPr/>
        </p:nvCxnSpPr>
        <p:spPr>
          <a:xfrm>
            <a:off x="8239998" y="2330324"/>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60C0574A-AF1C-0045-B63F-3B0D5A5DBBF1}"/>
              </a:ext>
            </a:extLst>
          </p:cNvPr>
          <p:cNvCxnSpPr>
            <a:cxnSpLocks/>
          </p:cNvCxnSpPr>
          <p:nvPr/>
        </p:nvCxnSpPr>
        <p:spPr>
          <a:xfrm>
            <a:off x="8324786" y="2987532"/>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EF22821-6D87-CF4D-9973-6880728A3201}"/>
              </a:ext>
            </a:extLst>
          </p:cNvPr>
          <p:cNvCxnSpPr>
            <a:cxnSpLocks/>
          </p:cNvCxnSpPr>
          <p:nvPr/>
        </p:nvCxnSpPr>
        <p:spPr>
          <a:xfrm>
            <a:off x="8409736" y="3077879"/>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9455D056-9A31-2E44-A47C-77A207FAEE8C}"/>
              </a:ext>
            </a:extLst>
          </p:cNvPr>
          <p:cNvCxnSpPr>
            <a:cxnSpLocks/>
          </p:cNvCxnSpPr>
          <p:nvPr/>
        </p:nvCxnSpPr>
        <p:spPr>
          <a:xfrm>
            <a:off x="8256327" y="2891432"/>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6CD25BA-834E-3240-A7AC-27E60C62B009}"/>
              </a:ext>
            </a:extLst>
          </p:cNvPr>
          <p:cNvCxnSpPr>
            <a:cxnSpLocks/>
          </p:cNvCxnSpPr>
          <p:nvPr/>
        </p:nvCxnSpPr>
        <p:spPr>
          <a:xfrm>
            <a:off x="8488409" y="2015137"/>
            <a:ext cx="0" cy="315187"/>
          </a:xfrm>
          <a:prstGeom prst="line">
            <a:avLst/>
          </a:prstGeom>
          <a:ln w="3810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DC6C140-C2F5-7444-A96A-325810649191}"/>
              </a:ext>
            </a:extLst>
          </p:cNvPr>
          <p:cNvCxnSpPr>
            <a:cxnSpLocks/>
          </p:cNvCxnSpPr>
          <p:nvPr/>
        </p:nvCxnSpPr>
        <p:spPr>
          <a:xfrm>
            <a:off x="8479992" y="2468386"/>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51E583C-9CE3-4D47-9E42-5402D3E1E540}"/>
              </a:ext>
            </a:extLst>
          </p:cNvPr>
          <p:cNvCxnSpPr>
            <a:cxnSpLocks/>
          </p:cNvCxnSpPr>
          <p:nvPr/>
        </p:nvCxnSpPr>
        <p:spPr>
          <a:xfrm>
            <a:off x="8245437" y="2482724"/>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ABED0C8F-D5AF-AB47-B7C0-687177B0E939}"/>
              </a:ext>
            </a:extLst>
          </p:cNvPr>
          <p:cNvSpPr txBox="1"/>
          <p:nvPr/>
        </p:nvSpPr>
        <p:spPr>
          <a:xfrm>
            <a:off x="2344226" y="5989773"/>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71" name="TextBox 70">
            <a:extLst>
              <a:ext uri="{FF2B5EF4-FFF2-40B4-BE49-F238E27FC236}">
                <a16:creationId xmlns:a16="http://schemas.microsoft.com/office/drawing/2014/main" id="{23AD0F94-3B77-4341-89C6-F6D1CCFAAF56}"/>
              </a:ext>
            </a:extLst>
          </p:cNvPr>
          <p:cNvSpPr txBox="1"/>
          <p:nvPr/>
        </p:nvSpPr>
        <p:spPr>
          <a:xfrm rot="16200000">
            <a:off x="-1035785" y="3018821"/>
            <a:ext cx="240161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cxnSp>
        <p:nvCxnSpPr>
          <p:cNvPr id="72" name="Straight Connector 71">
            <a:extLst>
              <a:ext uri="{FF2B5EF4-FFF2-40B4-BE49-F238E27FC236}">
                <a16:creationId xmlns:a16="http://schemas.microsoft.com/office/drawing/2014/main" id="{6409199B-0620-F44C-866F-F58E79A121DA}"/>
              </a:ext>
            </a:extLst>
          </p:cNvPr>
          <p:cNvCxnSpPr>
            <a:cxnSpLocks/>
          </p:cNvCxnSpPr>
          <p:nvPr/>
        </p:nvCxnSpPr>
        <p:spPr>
          <a:xfrm>
            <a:off x="375854" y="3862473"/>
            <a:ext cx="4800317" cy="0"/>
          </a:xfrm>
          <a:prstGeom prst="line">
            <a:avLst/>
          </a:prstGeom>
          <a:ln w="381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8ADA46A9-6E28-8642-B0D8-6B8221F0155B}"/>
              </a:ext>
            </a:extLst>
          </p:cNvPr>
          <p:cNvCxnSpPr>
            <a:cxnSpLocks/>
          </p:cNvCxnSpPr>
          <p:nvPr/>
        </p:nvCxnSpPr>
        <p:spPr>
          <a:xfrm>
            <a:off x="375854" y="4713571"/>
            <a:ext cx="4706509"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66705137-0904-EF4D-8C63-A0F518810477}"/>
              </a:ext>
            </a:extLst>
          </p:cNvPr>
          <p:cNvSpPr txBox="1"/>
          <p:nvPr/>
        </p:nvSpPr>
        <p:spPr>
          <a:xfrm>
            <a:off x="4982698" y="3642081"/>
            <a:ext cx="673582"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75" name="TextBox 74">
            <a:extLst>
              <a:ext uri="{FF2B5EF4-FFF2-40B4-BE49-F238E27FC236}">
                <a16:creationId xmlns:a16="http://schemas.microsoft.com/office/drawing/2014/main" id="{0F2DF105-DD5D-854C-9195-ADC1F961B044}"/>
              </a:ext>
            </a:extLst>
          </p:cNvPr>
          <p:cNvSpPr txBox="1"/>
          <p:nvPr/>
        </p:nvSpPr>
        <p:spPr>
          <a:xfrm>
            <a:off x="4945151" y="4318933"/>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77" name="Rounded Rectangle 76">
            <a:extLst>
              <a:ext uri="{FF2B5EF4-FFF2-40B4-BE49-F238E27FC236}">
                <a16:creationId xmlns:a16="http://schemas.microsoft.com/office/drawing/2014/main" id="{76C16D98-CC91-1440-93CF-1C77C752E4B0}"/>
              </a:ext>
            </a:extLst>
          </p:cNvPr>
          <p:cNvSpPr/>
          <p:nvPr/>
        </p:nvSpPr>
        <p:spPr>
          <a:xfrm>
            <a:off x="8969838" y="5155771"/>
            <a:ext cx="1210780"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78" name="Rounded Rectangle 77">
            <a:extLst>
              <a:ext uri="{FF2B5EF4-FFF2-40B4-BE49-F238E27FC236}">
                <a16:creationId xmlns:a16="http://schemas.microsoft.com/office/drawing/2014/main" id="{391DF5FB-C212-1C42-A334-D23DA30755A3}"/>
              </a:ext>
            </a:extLst>
          </p:cNvPr>
          <p:cNvSpPr/>
          <p:nvPr/>
        </p:nvSpPr>
        <p:spPr>
          <a:xfrm rot="5400000">
            <a:off x="5361686" y="4535922"/>
            <a:ext cx="1761728" cy="98037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79" name="Left-Up Arrow 78">
            <a:extLst>
              <a:ext uri="{FF2B5EF4-FFF2-40B4-BE49-F238E27FC236}">
                <a16:creationId xmlns:a16="http://schemas.microsoft.com/office/drawing/2014/main" id="{462CA63E-1932-7642-94F6-D8D0D9C8B090}"/>
              </a:ext>
            </a:extLst>
          </p:cNvPr>
          <p:cNvSpPr/>
          <p:nvPr/>
        </p:nvSpPr>
        <p:spPr>
          <a:xfrm rot="16200000">
            <a:off x="8268024" y="4046067"/>
            <a:ext cx="1663987"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80" name="Left-Up Arrow 79">
            <a:extLst>
              <a:ext uri="{FF2B5EF4-FFF2-40B4-BE49-F238E27FC236}">
                <a16:creationId xmlns:a16="http://schemas.microsoft.com/office/drawing/2014/main" id="{6F73B5F4-C765-CF40-BCEE-903C90D90A4D}"/>
              </a:ext>
            </a:extLst>
          </p:cNvPr>
          <p:cNvSpPr/>
          <p:nvPr/>
        </p:nvSpPr>
        <p:spPr>
          <a:xfrm rot="10800000">
            <a:off x="7779663" y="3476597"/>
            <a:ext cx="452719" cy="668644"/>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83" name="Rounded Rectangle 82">
            <a:extLst>
              <a:ext uri="{FF2B5EF4-FFF2-40B4-BE49-F238E27FC236}">
                <a16:creationId xmlns:a16="http://schemas.microsoft.com/office/drawing/2014/main" id="{619883DC-A26C-B841-B5B6-919833B09159}"/>
              </a:ext>
            </a:extLst>
          </p:cNvPr>
          <p:cNvSpPr/>
          <p:nvPr/>
        </p:nvSpPr>
        <p:spPr>
          <a:xfrm>
            <a:off x="7153859" y="4146959"/>
            <a:ext cx="1214432" cy="7878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SRAM</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Cache</a:t>
            </a:r>
          </a:p>
        </p:txBody>
      </p:sp>
      <p:sp>
        <p:nvSpPr>
          <p:cNvPr id="84" name="Rounded Rectangle 83">
            <a:extLst>
              <a:ext uri="{FF2B5EF4-FFF2-40B4-BE49-F238E27FC236}">
                <a16:creationId xmlns:a16="http://schemas.microsoft.com/office/drawing/2014/main" id="{E123B879-1A63-D549-8F20-0F569F41569B}"/>
              </a:ext>
            </a:extLst>
          </p:cNvPr>
          <p:cNvSpPr/>
          <p:nvPr/>
        </p:nvSpPr>
        <p:spPr>
          <a:xfrm>
            <a:off x="7149409" y="5151212"/>
            <a:ext cx="1214433" cy="787837"/>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NVM</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backup</a:t>
            </a:r>
          </a:p>
        </p:txBody>
      </p:sp>
      <p:sp>
        <p:nvSpPr>
          <p:cNvPr id="90" name="Left-Right Arrow 89">
            <a:extLst>
              <a:ext uri="{FF2B5EF4-FFF2-40B4-BE49-F238E27FC236}">
                <a16:creationId xmlns:a16="http://schemas.microsoft.com/office/drawing/2014/main" id="{5BFFAA6C-E36E-4F4C-B651-7BA7D41F59B2}"/>
              </a:ext>
            </a:extLst>
          </p:cNvPr>
          <p:cNvSpPr/>
          <p:nvPr/>
        </p:nvSpPr>
        <p:spPr>
          <a:xfrm rot="5400000">
            <a:off x="7515810" y="4859128"/>
            <a:ext cx="497536" cy="298776"/>
          </a:xfrm>
          <a:prstGeom prst="leftRightArrow">
            <a:avLst/>
          </a:prstGeom>
          <a:solidFill>
            <a:schemeClr val="accent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1" name="Left-Right Arrow 90">
            <a:extLst>
              <a:ext uri="{FF2B5EF4-FFF2-40B4-BE49-F238E27FC236}">
                <a16:creationId xmlns:a16="http://schemas.microsoft.com/office/drawing/2014/main" id="{E73999F9-DC8E-C94E-892D-E7ED055695BE}"/>
              </a:ext>
            </a:extLst>
          </p:cNvPr>
          <p:cNvSpPr/>
          <p:nvPr/>
        </p:nvSpPr>
        <p:spPr>
          <a:xfrm rot="10800000">
            <a:off x="6709069" y="4391489"/>
            <a:ext cx="497536" cy="298776"/>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93" name="Elbow Connector 92">
            <a:extLst>
              <a:ext uri="{FF2B5EF4-FFF2-40B4-BE49-F238E27FC236}">
                <a16:creationId xmlns:a16="http://schemas.microsoft.com/office/drawing/2014/main" id="{704E3B3A-CB0F-AA4A-BA8E-B113480AA7A7}"/>
              </a:ext>
            </a:extLst>
          </p:cNvPr>
          <p:cNvCxnSpPr>
            <a:cxnSpLocks/>
          </p:cNvCxnSpPr>
          <p:nvPr/>
        </p:nvCxnSpPr>
        <p:spPr>
          <a:xfrm rot="10800000" flipV="1">
            <a:off x="7848700" y="4318932"/>
            <a:ext cx="2581097" cy="689583"/>
          </a:xfrm>
          <a:prstGeom prst="bentConnector3">
            <a:avLst>
              <a:gd name="adj1" fmla="val 79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72694F8-6D66-314B-B8FB-C4BA2173B60F}"/>
              </a:ext>
            </a:extLst>
          </p:cNvPr>
          <p:cNvCxnSpPr>
            <a:cxnSpLocks/>
          </p:cNvCxnSpPr>
          <p:nvPr/>
        </p:nvCxnSpPr>
        <p:spPr>
          <a:xfrm>
            <a:off x="359230" y="3848232"/>
            <a:ext cx="4800317" cy="0"/>
          </a:xfrm>
          <a:prstGeom prst="line">
            <a:avLst/>
          </a:prstGeom>
          <a:ln w="38100">
            <a:solidFill>
              <a:schemeClr val="accent1"/>
            </a:solidFill>
            <a:prstDash val="dash"/>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D40B6FBD-CFD8-EF45-B457-77E167A9E04E}"/>
              </a:ext>
            </a:extLst>
          </p:cNvPr>
          <p:cNvSpPr txBox="1"/>
          <p:nvPr/>
        </p:nvSpPr>
        <p:spPr>
          <a:xfrm>
            <a:off x="4917838" y="2251254"/>
            <a:ext cx="74411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r>
              <a:rPr lang="en-US" sz="2000" b="1" dirty="0">
                <a:latin typeface="Tahoma" panose="020B0604030504040204" pitchFamily="34" charset="0"/>
                <a:ea typeface="Tahoma" panose="020B0604030504040204" pitchFamily="34" charset="0"/>
                <a:cs typeface="Tahoma" panose="020B0604030504040204" pitchFamily="34" charset="0"/>
              </a:rPr>
              <a:t>’</a:t>
            </a:r>
          </a:p>
        </p:txBody>
      </p:sp>
      <p:sp>
        <p:nvSpPr>
          <p:cNvPr id="103" name="Rounded Rectangle 102">
            <a:extLst>
              <a:ext uri="{FF2B5EF4-FFF2-40B4-BE49-F238E27FC236}">
                <a16:creationId xmlns:a16="http://schemas.microsoft.com/office/drawing/2014/main" id="{D06C5EAF-1774-3247-9E0F-D92AF8118DBB}"/>
              </a:ext>
            </a:extLst>
          </p:cNvPr>
          <p:cNvSpPr/>
          <p:nvPr/>
        </p:nvSpPr>
        <p:spPr>
          <a:xfrm>
            <a:off x="7156605" y="4140744"/>
            <a:ext cx="1214432"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13" name="Rounded Rectangle 112">
            <a:extLst>
              <a:ext uri="{FF2B5EF4-FFF2-40B4-BE49-F238E27FC236}">
                <a16:creationId xmlns:a16="http://schemas.microsoft.com/office/drawing/2014/main" id="{03C1E9F9-DEE3-544C-ADE1-62EA3B168462}"/>
              </a:ext>
            </a:extLst>
          </p:cNvPr>
          <p:cNvSpPr/>
          <p:nvPr/>
        </p:nvSpPr>
        <p:spPr>
          <a:xfrm>
            <a:off x="7149409" y="5154911"/>
            <a:ext cx="1214434" cy="78132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15" name="Rectangle 114">
            <a:extLst>
              <a:ext uri="{FF2B5EF4-FFF2-40B4-BE49-F238E27FC236}">
                <a16:creationId xmlns:a16="http://schemas.microsoft.com/office/drawing/2014/main" id="{EDDBF7ED-C4DD-DE49-82FA-9B625565C30F}"/>
              </a:ext>
            </a:extLst>
          </p:cNvPr>
          <p:cNvSpPr/>
          <p:nvPr/>
        </p:nvSpPr>
        <p:spPr>
          <a:xfrm>
            <a:off x="347589" y="2490274"/>
            <a:ext cx="4627961" cy="2205495"/>
          </a:xfrm>
          <a:prstGeom prst="rect">
            <a:avLst/>
          </a:prstGeom>
          <a:pattFill prst="wdUpDiag">
            <a:fgClr>
              <a:srgbClr val="FFC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Secured higher voltage</a:t>
            </a:r>
          </a:p>
        </p:txBody>
      </p:sp>
      <p:sp>
        <p:nvSpPr>
          <p:cNvPr id="2" name="TextBox 1">
            <a:extLst>
              <a:ext uri="{FF2B5EF4-FFF2-40B4-BE49-F238E27FC236}">
                <a16:creationId xmlns:a16="http://schemas.microsoft.com/office/drawing/2014/main" id="{7A155223-610C-A14C-98DC-24A3A8596EAB}"/>
              </a:ext>
            </a:extLst>
          </p:cNvPr>
          <p:cNvSpPr txBox="1"/>
          <p:nvPr/>
        </p:nvSpPr>
        <p:spPr>
          <a:xfrm>
            <a:off x="6245523" y="3400808"/>
            <a:ext cx="1521452" cy="461665"/>
          </a:xfrm>
          <a:prstGeom prst="rect">
            <a:avLst/>
          </a:prstGeom>
          <a:noFill/>
        </p:spPr>
        <p:txBody>
          <a:bodyPr wrap="square" rtlCol="0">
            <a:spAutoFit/>
          </a:bodyPr>
          <a:lstStyle/>
          <a:p>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NVSRAM</a:t>
            </a:r>
          </a:p>
        </p:txBody>
      </p:sp>
      <p:sp>
        <p:nvSpPr>
          <p:cNvPr id="3" name="TextBox 2">
            <a:extLst>
              <a:ext uri="{FF2B5EF4-FFF2-40B4-BE49-F238E27FC236}">
                <a16:creationId xmlns:a16="http://schemas.microsoft.com/office/drawing/2014/main" id="{68C561BA-5400-4145-9D1D-A4F5479E304C}"/>
              </a:ext>
            </a:extLst>
          </p:cNvPr>
          <p:cNvSpPr txBox="1"/>
          <p:nvPr/>
        </p:nvSpPr>
        <p:spPr>
          <a:xfrm>
            <a:off x="9915570" y="1049665"/>
            <a:ext cx="197586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[Chui, VLSI’2010]</a:t>
            </a:r>
          </a:p>
        </p:txBody>
      </p:sp>
      <p:sp>
        <p:nvSpPr>
          <p:cNvPr id="8" name="Slide Number Placeholder 7">
            <a:extLst>
              <a:ext uri="{FF2B5EF4-FFF2-40B4-BE49-F238E27FC236}">
                <a16:creationId xmlns:a16="http://schemas.microsoft.com/office/drawing/2014/main" id="{D28F975B-E04B-AE4E-BDAD-75C8547615B8}"/>
              </a:ext>
            </a:extLst>
          </p:cNvPr>
          <p:cNvSpPr>
            <a:spLocks noGrp="1"/>
          </p:cNvSpPr>
          <p:nvPr>
            <p:ph type="sldNum" sz="quarter" idx="12"/>
          </p:nvPr>
        </p:nvSpPr>
        <p:spPr/>
        <p:txBody>
          <a:bodyPr/>
          <a:lstStyle/>
          <a:p>
            <a:fld id="{BEF5F9A7-FFD9-4159-A58F-AE73538ED447}" type="slidenum">
              <a:rPr lang="en-US" smtClean="0"/>
              <a:t>8</a:t>
            </a:fld>
            <a:endParaRPr lang="en-US"/>
          </a:p>
        </p:txBody>
      </p:sp>
      <p:sp>
        <p:nvSpPr>
          <p:cNvPr id="65" name="Rounded Rectangle 64">
            <a:extLst>
              <a:ext uri="{FF2B5EF4-FFF2-40B4-BE49-F238E27FC236}">
                <a16:creationId xmlns:a16="http://schemas.microsoft.com/office/drawing/2014/main" id="{30E6DC0A-408F-CA47-866D-52C7B4742629}"/>
              </a:ext>
            </a:extLst>
          </p:cNvPr>
          <p:cNvSpPr/>
          <p:nvPr/>
        </p:nvSpPr>
        <p:spPr>
          <a:xfrm>
            <a:off x="6957836" y="3862473"/>
            <a:ext cx="1564793" cy="2151777"/>
          </a:xfrm>
          <a:prstGeom prst="round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6" name="Rounded Rectangle 75">
            <a:extLst>
              <a:ext uri="{FF2B5EF4-FFF2-40B4-BE49-F238E27FC236}">
                <a16:creationId xmlns:a16="http://schemas.microsoft.com/office/drawing/2014/main" id="{D919C4C9-742C-C24B-8AB0-9CB3B8BE55E4}"/>
              </a:ext>
            </a:extLst>
          </p:cNvPr>
          <p:cNvSpPr/>
          <p:nvPr/>
        </p:nvSpPr>
        <p:spPr>
          <a:xfrm>
            <a:off x="7149410" y="4158898"/>
            <a:ext cx="1214432"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1" name="Rounded Rectangle 80">
            <a:extLst>
              <a:ext uri="{FF2B5EF4-FFF2-40B4-BE49-F238E27FC236}">
                <a16:creationId xmlns:a16="http://schemas.microsoft.com/office/drawing/2014/main" id="{99B57A1E-F4A4-DD43-A0AB-94279EA8E1F7}"/>
              </a:ext>
            </a:extLst>
          </p:cNvPr>
          <p:cNvSpPr/>
          <p:nvPr/>
        </p:nvSpPr>
        <p:spPr>
          <a:xfrm>
            <a:off x="8988409" y="5145649"/>
            <a:ext cx="1210780"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87" name="Picture 2" descr="Image result for power">
            <a:extLst>
              <a:ext uri="{FF2B5EF4-FFF2-40B4-BE49-F238E27FC236}">
                <a16:creationId xmlns:a16="http://schemas.microsoft.com/office/drawing/2014/main" id="{17BBB023-C9B0-1042-928B-702CDC9A8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016" y="790439"/>
            <a:ext cx="1059909" cy="1064641"/>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 descr="Image result for power outage">
            <a:extLst>
              <a:ext uri="{FF2B5EF4-FFF2-40B4-BE49-F238E27FC236}">
                <a16:creationId xmlns:a16="http://schemas.microsoft.com/office/drawing/2014/main" id="{D156B864-C655-AF4C-BF47-85C57AA9CC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3488" y="765150"/>
            <a:ext cx="1060963" cy="1120548"/>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descr="Image result for power">
            <a:extLst>
              <a:ext uri="{FF2B5EF4-FFF2-40B4-BE49-F238E27FC236}">
                <a16:creationId xmlns:a16="http://schemas.microsoft.com/office/drawing/2014/main" id="{44390F34-0F00-9448-A3FF-97EC41D73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016" y="827241"/>
            <a:ext cx="1059909" cy="1064641"/>
          </a:xfrm>
          <a:prstGeom prst="rect">
            <a:avLst/>
          </a:prstGeom>
          <a:noFill/>
          <a:extLst>
            <a:ext uri="{909E8E84-426E-40dd-AFC4-6F175D3DCCD1}">
              <a14:hiddenFill xmlns:a14="http://schemas.microsoft.com/office/drawing/2010/main" xmlns="">
                <a:solidFill>
                  <a:srgbClr val="FFFFFF"/>
                </a:solidFill>
              </a14:hiddenFill>
            </a:ext>
          </a:extLst>
        </p:spPr>
      </p:pic>
      <p:sp>
        <p:nvSpPr>
          <p:cNvPr id="88" name="Rounded Rectangle 87">
            <a:extLst>
              <a:ext uri="{FF2B5EF4-FFF2-40B4-BE49-F238E27FC236}">
                <a16:creationId xmlns:a16="http://schemas.microsoft.com/office/drawing/2014/main" id="{0F308EBB-A47F-D545-A96D-D5034C98554C}"/>
              </a:ext>
            </a:extLst>
          </p:cNvPr>
          <p:cNvSpPr/>
          <p:nvPr/>
        </p:nvSpPr>
        <p:spPr>
          <a:xfrm>
            <a:off x="10601739" y="5151656"/>
            <a:ext cx="1210780"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2" name="Rectangle 81">
            <a:extLst>
              <a:ext uri="{FF2B5EF4-FFF2-40B4-BE49-F238E27FC236}">
                <a16:creationId xmlns:a16="http://schemas.microsoft.com/office/drawing/2014/main" id="{D8D7CAB9-EC2F-6149-BF7A-4A06111FB965}"/>
              </a:ext>
            </a:extLst>
          </p:cNvPr>
          <p:cNvSpPr/>
          <p:nvPr/>
        </p:nvSpPr>
        <p:spPr>
          <a:xfrm>
            <a:off x="26736" y="2258269"/>
            <a:ext cx="12152629" cy="1896313"/>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t>Secured energy is used only for backup; less progress</a:t>
            </a:r>
          </a:p>
          <a:p>
            <a:pPr marL="571500" indent="-571500">
              <a:buFont typeface="Wingdings" pitchFamily="2" charset="2"/>
              <a:buChar char="Ø"/>
            </a:pPr>
            <a: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t>Slow booting for securing the higher voltage</a:t>
            </a:r>
          </a:p>
          <a:p>
            <a:pPr marL="571500" indent="-571500">
              <a:buFont typeface="Wingdings" pitchFamily="2" charset="2"/>
              <a:buChar char="Ø"/>
            </a:pPr>
            <a: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t>High manufacturing complexity</a:t>
            </a:r>
          </a:p>
        </p:txBody>
      </p:sp>
    </p:spTree>
    <p:extLst>
      <p:ext uri="{BB962C8B-B14F-4D97-AF65-F5344CB8AC3E}">
        <p14:creationId xmlns:p14="http://schemas.microsoft.com/office/powerpoint/2010/main" val="77750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p:cTn id="7" dur="2000"/>
                                        <p:tgtEl>
                                          <p:spTgt spid="6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childTnLst>
                                </p:cTn>
                              </p:par>
                              <p:par>
                                <p:cTn id="10" presetID="42" presetClass="path" presetSubtype="0" accel="50000" decel="50000" fill="hold" grpId="0" nodeType="withEffect">
                                  <p:stCondLst>
                                    <p:cond delay="0"/>
                                  </p:stCondLst>
                                  <p:childTnLst>
                                    <p:animMotion origin="layout" path="M -0.00104 0.00069 L 0.00117 0.14305 " pathEditMode="relative" rAng="0" ptsTypes="AA">
                                      <p:cBhvr>
                                        <p:cTn id="11" dur="2000" fill="hold"/>
                                        <p:tgtEl>
                                          <p:spTgt spid="76"/>
                                        </p:tgtEl>
                                        <p:attrNameLst>
                                          <p:attrName>ppt_x</p:attrName>
                                          <p:attrName>ppt_y</p:attrName>
                                        </p:attrNameLst>
                                      </p:cBhvr>
                                      <p:rCtr x="78" y="7130"/>
                                    </p:animMotion>
                                  </p:childTnLst>
                                </p:cTn>
                              </p:par>
                              <p:par>
                                <p:cTn id="12" presetID="1" presetClass="entr" presetSubtype="0" fill="hold" grpId="0" nodeType="withEffect">
                                  <p:stCondLst>
                                    <p:cond delay="0"/>
                                  </p:stCondLst>
                                  <p:childTnLst>
                                    <p:set>
                                      <p:cBhvr>
                                        <p:cTn id="13" dur="1" fill="hold">
                                          <p:stCondLst>
                                            <p:cond delay="0"/>
                                          </p:stCondLst>
                                        </p:cTn>
                                        <p:tgtEl>
                                          <p:spTgt spid="77"/>
                                        </p:tgtEl>
                                        <p:attrNameLst>
                                          <p:attrName>style.visibility</p:attrName>
                                        </p:attrNameLst>
                                      </p:cBhvr>
                                      <p:to>
                                        <p:strVal val="visible"/>
                                      </p:to>
                                    </p:set>
                                  </p:childTnLst>
                                </p:cTn>
                              </p:par>
                              <p:par>
                                <p:cTn id="14" presetID="63" presetClass="path" presetSubtype="0" accel="50000" decel="50000" fill="hold" grpId="0" nodeType="withEffect">
                                  <p:stCondLst>
                                    <p:cond delay="0"/>
                                  </p:stCondLst>
                                  <p:childTnLst>
                                    <p:animMotion origin="layout" path="M 1.04167E-6 1.11111E-6 L 0.13424 -0.00208 " pathEditMode="relative" rAng="0" ptsTypes="AA">
                                      <p:cBhvr>
                                        <p:cTn id="15" dur="2000" fill="hold"/>
                                        <p:tgtEl>
                                          <p:spTgt spid="81"/>
                                        </p:tgtEl>
                                        <p:attrNameLst>
                                          <p:attrName>ppt_x</p:attrName>
                                          <p:attrName>ppt_y</p:attrName>
                                        </p:attrNameLst>
                                      </p:cBhvr>
                                      <p:rCtr x="6706" y="-116"/>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3" fill="hold" grpId="1" nodeType="clickEffect">
                                  <p:stCondLst>
                                    <p:cond delay="0"/>
                                  </p:stCondLst>
                                  <p:childTnLst>
                                    <p:anim calcmode="lin" valueType="num">
                                      <p:cBhvr additive="base">
                                        <p:cTn id="19" dur="1000"/>
                                        <p:tgtEl>
                                          <p:spTgt spid="103"/>
                                        </p:tgtEl>
                                        <p:attrNameLst>
                                          <p:attrName>ppt_x</p:attrName>
                                        </p:attrNameLst>
                                      </p:cBhvr>
                                      <p:tavLst>
                                        <p:tav tm="0">
                                          <p:val>
                                            <p:strVal val="ppt_x"/>
                                          </p:val>
                                        </p:tav>
                                        <p:tav tm="100000">
                                          <p:val>
                                            <p:strVal val="1+ppt_w/2"/>
                                          </p:val>
                                        </p:tav>
                                      </p:tavLst>
                                    </p:anim>
                                    <p:anim calcmode="lin" valueType="num">
                                      <p:cBhvr additive="base">
                                        <p:cTn id="20" dur="1000"/>
                                        <p:tgtEl>
                                          <p:spTgt spid="103"/>
                                        </p:tgtEl>
                                        <p:attrNameLst>
                                          <p:attrName>ppt_y</p:attrName>
                                        </p:attrNameLst>
                                      </p:cBhvr>
                                      <p:tavLst>
                                        <p:tav tm="0">
                                          <p:val>
                                            <p:strVal val="ppt_y"/>
                                          </p:val>
                                        </p:tav>
                                        <p:tav tm="100000">
                                          <p:val>
                                            <p:strVal val="0-ppt_h/2"/>
                                          </p:val>
                                        </p:tav>
                                      </p:tavLst>
                                    </p:anim>
                                    <p:set>
                                      <p:cBhvr>
                                        <p:cTn id="21" dur="1" fill="hold">
                                          <p:stCondLst>
                                            <p:cond delay="999"/>
                                          </p:stCondLst>
                                        </p:cTn>
                                        <p:tgtEl>
                                          <p:spTgt spid="103"/>
                                        </p:tgtEl>
                                        <p:attrNameLst>
                                          <p:attrName>style.visibility</p:attrName>
                                        </p:attrNameLst>
                                      </p:cBhvr>
                                      <p:to>
                                        <p:strVal val="hidden"/>
                                      </p:to>
                                    </p:set>
                                  </p:childTnLst>
                                </p:cTn>
                              </p:par>
                              <p:par>
                                <p:cTn id="22" presetID="2" presetClass="exit" presetSubtype="3" fill="hold" grpId="1" nodeType="withEffect">
                                  <p:stCondLst>
                                    <p:cond delay="0"/>
                                  </p:stCondLst>
                                  <p:childTnLst>
                                    <p:anim calcmode="lin" valueType="num">
                                      <p:cBhvr additive="base">
                                        <p:cTn id="23" dur="1000"/>
                                        <p:tgtEl>
                                          <p:spTgt spid="77"/>
                                        </p:tgtEl>
                                        <p:attrNameLst>
                                          <p:attrName>ppt_x</p:attrName>
                                        </p:attrNameLst>
                                      </p:cBhvr>
                                      <p:tavLst>
                                        <p:tav tm="0">
                                          <p:val>
                                            <p:strVal val="ppt_x"/>
                                          </p:val>
                                        </p:tav>
                                        <p:tav tm="100000">
                                          <p:val>
                                            <p:strVal val="1+ppt_w/2"/>
                                          </p:val>
                                        </p:tav>
                                      </p:tavLst>
                                    </p:anim>
                                    <p:anim calcmode="lin" valueType="num">
                                      <p:cBhvr additive="base">
                                        <p:cTn id="24" dur="1000"/>
                                        <p:tgtEl>
                                          <p:spTgt spid="77"/>
                                        </p:tgtEl>
                                        <p:attrNameLst>
                                          <p:attrName>ppt_y</p:attrName>
                                        </p:attrNameLst>
                                      </p:cBhvr>
                                      <p:tavLst>
                                        <p:tav tm="0">
                                          <p:val>
                                            <p:strVal val="ppt_y"/>
                                          </p:val>
                                        </p:tav>
                                        <p:tav tm="100000">
                                          <p:val>
                                            <p:strVal val="0-ppt_h/2"/>
                                          </p:val>
                                        </p:tav>
                                      </p:tavLst>
                                    </p:anim>
                                    <p:set>
                                      <p:cBhvr>
                                        <p:cTn id="25" dur="1" fill="hold">
                                          <p:stCondLst>
                                            <p:cond delay="999"/>
                                          </p:stCondLst>
                                        </p:cTn>
                                        <p:tgtEl>
                                          <p:spTgt spid="7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blinds(horizontal)">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64" presetClass="path" presetSubtype="0" accel="50000" decel="50000" fill="hold" grpId="1" nodeType="withEffect">
                                  <p:stCondLst>
                                    <p:cond delay="0"/>
                                  </p:stCondLst>
                                  <p:childTnLst>
                                    <p:animMotion origin="layout" path="M 2.08333E-6 -4.81481E-6 L -0.0013 -0.14583 " pathEditMode="relative" rAng="0" ptsTypes="AA">
                                      <p:cBhvr>
                                        <p:cTn id="36" dur="2000" fill="hold"/>
                                        <p:tgtEl>
                                          <p:spTgt spid="113"/>
                                        </p:tgtEl>
                                        <p:attrNameLst>
                                          <p:attrName>ppt_x</p:attrName>
                                          <p:attrName>ppt_y</p:attrName>
                                        </p:attrNameLst>
                                      </p:cBhvr>
                                      <p:rCtr x="-65" y="-7292"/>
                                    </p:animMotion>
                                  </p:childTnLst>
                                </p:cTn>
                              </p:par>
                              <p:par>
                                <p:cTn id="37" presetID="63" presetClass="path" presetSubtype="0" accel="50000" decel="50000" fill="hold" grpId="0" nodeType="withEffect">
                                  <p:stCondLst>
                                    <p:cond delay="0"/>
                                  </p:stCondLst>
                                  <p:childTnLst>
                                    <p:animMotion origin="layout" path="M -6.25E-7 -4.81481E-6 L -0.13437 -0.00324 " pathEditMode="relative" rAng="0" ptsTypes="AA">
                                      <p:cBhvr>
                                        <p:cTn id="38" dur="2000" fill="hold"/>
                                        <p:tgtEl>
                                          <p:spTgt spid="88"/>
                                        </p:tgtEl>
                                        <p:attrNameLst>
                                          <p:attrName>ppt_x</p:attrName>
                                          <p:attrName>ppt_y</p:attrName>
                                        </p:attrNameLst>
                                      </p:cBhvr>
                                      <p:rCtr x="-6719" y="-162"/>
                                    </p:animMotion>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linds(horizontal)">
                                      <p:cBhvr>
                                        <p:cTn id="43" dur="500"/>
                                        <p:tgtEl>
                                          <p:spTgt spid="4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blinds(horizontal)">
                                      <p:cBhvr>
                                        <p:cTn id="46" dur="500"/>
                                        <p:tgtEl>
                                          <p:spTgt spid="7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blinds(horizontal)">
                                      <p:cBhvr>
                                        <p:cTn id="49" dur="500"/>
                                        <p:tgtEl>
                                          <p:spTgt spid="7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blinds(horizontal)">
                                      <p:cBhvr>
                                        <p:cTn id="52" dur="500"/>
                                        <p:tgtEl>
                                          <p:spTgt spid="74"/>
                                        </p:tgtEl>
                                      </p:cBhvr>
                                    </p:animEffect>
                                  </p:childTnLst>
                                </p:cTn>
                              </p:par>
                              <p:par>
                                <p:cTn id="53" presetID="3" presetClass="entr" presetSubtype="1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blinds(horizontal)">
                                      <p:cBhvr>
                                        <p:cTn id="55" dur="500"/>
                                        <p:tgtEl>
                                          <p:spTgt spid="72"/>
                                        </p:tgtEl>
                                      </p:cBhvr>
                                    </p:animEffect>
                                  </p:childTnLst>
                                </p:cTn>
                              </p:par>
                              <p:par>
                                <p:cTn id="56" presetID="3" presetClass="entr" presetSubtype="1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blinds(horizontal)">
                                      <p:cBhvr>
                                        <p:cTn id="58" dur="500"/>
                                        <p:tgtEl>
                                          <p:spTgt spid="7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blinds(horizontal)">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99"/>
                                        </p:tgtEl>
                                        <p:attrNameLst>
                                          <p:attrName>style.visibility</p:attrName>
                                        </p:attrNameLst>
                                      </p:cBhvr>
                                      <p:to>
                                        <p:strVal val="visible"/>
                                      </p:to>
                                    </p:set>
                                  </p:childTnLst>
                                </p:cTn>
                              </p:par>
                              <p:par>
                                <p:cTn id="66" presetID="64" presetClass="path" presetSubtype="0" accel="50000" decel="50000" fill="hold" nodeType="withEffect">
                                  <p:stCondLst>
                                    <p:cond delay="20"/>
                                  </p:stCondLst>
                                  <p:childTnLst>
                                    <p:animMotion origin="layout" path="M -2.08333E-6 -1.11111E-6 L 0.00326 -0.20648 " pathEditMode="relative" rAng="0" ptsTypes="AA">
                                      <p:cBhvr>
                                        <p:cTn id="67" dur="2000" fill="hold"/>
                                        <p:tgtEl>
                                          <p:spTgt spid="99"/>
                                        </p:tgtEl>
                                        <p:attrNameLst>
                                          <p:attrName>ppt_x</p:attrName>
                                          <p:attrName>ppt_y</p:attrName>
                                        </p:attrNameLst>
                                      </p:cBhvr>
                                      <p:rCtr x="156" y="-10324"/>
                                    </p:animMotion>
                                  </p:childTnLst>
                                </p:cTn>
                              </p:par>
                              <p:par>
                                <p:cTn id="68" presetID="3" presetClass="entr" presetSubtype="10" fill="hold" grpId="0" nodeType="withEffect">
                                  <p:stCondLst>
                                    <p:cond delay="1990"/>
                                  </p:stCondLst>
                                  <p:childTnLst>
                                    <p:set>
                                      <p:cBhvr>
                                        <p:cTn id="69" dur="1" fill="hold">
                                          <p:stCondLst>
                                            <p:cond delay="0"/>
                                          </p:stCondLst>
                                        </p:cTn>
                                        <p:tgtEl>
                                          <p:spTgt spid="100"/>
                                        </p:tgtEl>
                                        <p:attrNameLst>
                                          <p:attrName>style.visibility</p:attrName>
                                        </p:attrNameLst>
                                      </p:cBhvr>
                                      <p:to>
                                        <p:strVal val="visible"/>
                                      </p:to>
                                    </p:set>
                                    <p:animEffect transition="in" filter="blinds(horizontal)">
                                      <p:cBhvr>
                                        <p:cTn id="70" dur="500"/>
                                        <p:tgtEl>
                                          <p:spTgt spid="10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blinds(horizontal)">
                                      <p:cBhvr>
                                        <p:cTn id="75" dur="500"/>
                                        <p:tgtEl>
                                          <p:spTgt spid="115"/>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82"/>
                                        </p:tgtEl>
                                        <p:attrNameLst>
                                          <p:attrName>style.visibility</p:attrName>
                                        </p:attrNameLst>
                                      </p:cBhvr>
                                      <p:to>
                                        <p:strVal val="visible"/>
                                      </p:to>
                                    </p:set>
                                    <p:anim calcmode="lin" valueType="num">
                                      <p:cBhvr additive="base">
                                        <p:cTn id="80" dur="500" fill="hold"/>
                                        <p:tgtEl>
                                          <p:spTgt spid="82"/>
                                        </p:tgtEl>
                                        <p:attrNameLst>
                                          <p:attrName>ppt_x</p:attrName>
                                        </p:attrNameLst>
                                      </p:cBhvr>
                                      <p:tavLst>
                                        <p:tav tm="0">
                                          <p:val>
                                            <p:strVal val="#ppt_x"/>
                                          </p:val>
                                        </p:tav>
                                        <p:tav tm="100000">
                                          <p:val>
                                            <p:strVal val="#ppt_x"/>
                                          </p:val>
                                        </p:tav>
                                      </p:tavLst>
                                    </p:anim>
                                    <p:anim calcmode="lin" valueType="num">
                                      <p:cBhvr additive="base">
                                        <p:cTn id="81"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4" grpId="0"/>
      <p:bldP spid="75" grpId="0"/>
      <p:bldP spid="77" grpId="0" animBg="1"/>
      <p:bldP spid="77" grpId="1" animBg="1"/>
      <p:bldP spid="100" grpId="0"/>
      <p:bldP spid="103" grpId="0" animBg="1"/>
      <p:bldP spid="103" grpId="1" animBg="1"/>
      <p:bldP spid="113" grpId="0" animBg="1"/>
      <p:bldP spid="113" grpId="1" animBg="1"/>
      <p:bldP spid="115" grpId="0" animBg="1"/>
      <p:bldP spid="76" grpId="0" animBg="1"/>
      <p:bldP spid="81" grpId="0" animBg="1"/>
      <p:bldP spid="88" grpId="0" animBg="1"/>
      <p:bldP spid="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711DE3B-8266-E241-AB0E-348C90C992E8}"/>
              </a:ext>
            </a:extLst>
          </p:cNvPr>
          <p:cNvCxnSpPr/>
          <p:nvPr/>
        </p:nvCxnSpPr>
        <p:spPr>
          <a:xfrm>
            <a:off x="2927241" y="5317063"/>
            <a:ext cx="65028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36CA400-6C21-3F46-AE98-EDF4140A251F}"/>
              </a:ext>
            </a:extLst>
          </p:cNvPr>
          <p:cNvCxnSpPr>
            <a:cxnSpLocks/>
          </p:cNvCxnSpPr>
          <p:nvPr/>
        </p:nvCxnSpPr>
        <p:spPr>
          <a:xfrm flipV="1">
            <a:off x="3041541" y="2157484"/>
            <a:ext cx="0" cy="32738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5D909E70-AF14-654C-89A0-20472F876631}"/>
              </a:ext>
            </a:extLst>
          </p:cNvPr>
          <p:cNvSpPr txBox="1"/>
          <p:nvPr/>
        </p:nvSpPr>
        <p:spPr>
          <a:xfrm>
            <a:off x="5245840" y="5464586"/>
            <a:ext cx="1912575" cy="415498"/>
          </a:xfrm>
          <a:prstGeom prst="rect">
            <a:avLst/>
          </a:prstGeom>
          <a:noFill/>
        </p:spPr>
        <p:txBody>
          <a:bodyPr wrap="none" rtlCol="0">
            <a:spAutoFit/>
          </a:bodyPr>
          <a:lstStyle/>
          <a:p>
            <a:r>
              <a:rPr lang="en-US" sz="2100" b="1" dirty="0"/>
              <a:t>Hardware Cost</a:t>
            </a:r>
          </a:p>
        </p:txBody>
      </p:sp>
      <p:sp>
        <p:nvSpPr>
          <p:cNvPr id="24" name="TextBox 23">
            <a:extLst>
              <a:ext uri="{FF2B5EF4-FFF2-40B4-BE49-F238E27FC236}">
                <a16:creationId xmlns:a16="http://schemas.microsoft.com/office/drawing/2014/main" id="{D7AC9E34-AB52-2045-946E-053D9F8B9853}"/>
              </a:ext>
            </a:extLst>
          </p:cNvPr>
          <p:cNvSpPr txBox="1"/>
          <p:nvPr/>
        </p:nvSpPr>
        <p:spPr>
          <a:xfrm rot="16200000">
            <a:off x="1329303" y="3467074"/>
            <a:ext cx="2824171" cy="415498"/>
          </a:xfrm>
          <a:prstGeom prst="rect">
            <a:avLst/>
          </a:prstGeom>
          <a:noFill/>
        </p:spPr>
        <p:txBody>
          <a:bodyPr wrap="none" rtlCol="0">
            <a:spAutoFit/>
          </a:bodyPr>
          <a:lstStyle/>
          <a:p>
            <a:r>
              <a:rPr lang="en-US" sz="2100" b="1" dirty="0"/>
              <a:t>Performance Overhead</a:t>
            </a:r>
          </a:p>
        </p:txBody>
      </p:sp>
      <p:sp>
        <p:nvSpPr>
          <p:cNvPr id="26" name="TextBox 25">
            <a:extLst>
              <a:ext uri="{FF2B5EF4-FFF2-40B4-BE49-F238E27FC236}">
                <a16:creationId xmlns:a16="http://schemas.microsoft.com/office/drawing/2014/main" id="{41E5AF31-91D5-104E-92E7-C70351567573}"/>
              </a:ext>
            </a:extLst>
          </p:cNvPr>
          <p:cNvSpPr txBox="1"/>
          <p:nvPr/>
        </p:nvSpPr>
        <p:spPr>
          <a:xfrm>
            <a:off x="3567666" y="4677677"/>
            <a:ext cx="1395382" cy="369332"/>
          </a:xfrm>
          <a:prstGeom prst="rect">
            <a:avLst/>
          </a:prstGeom>
          <a:noFill/>
        </p:spPr>
        <p:txBody>
          <a:bodyPr wrap="none" rtlCol="0">
            <a:spAutoFit/>
          </a:bodyPr>
          <a:lstStyle/>
          <a:p>
            <a:r>
              <a:rPr lang="en-US" b="1" dirty="0" err="1">
                <a:solidFill>
                  <a:srgbClr val="0070C0"/>
                </a:solidFill>
              </a:rPr>
              <a:t>ReplayCache</a:t>
            </a:r>
            <a:endParaRPr lang="en-US" b="1" dirty="0">
              <a:solidFill>
                <a:srgbClr val="0070C0"/>
              </a:solidFill>
            </a:endParaRPr>
          </a:p>
        </p:txBody>
      </p:sp>
      <p:sp>
        <p:nvSpPr>
          <p:cNvPr id="27" name="5-Point Star 26">
            <a:extLst>
              <a:ext uri="{FF2B5EF4-FFF2-40B4-BE49-F238E27FC236}">
                <a16:creationId xmlns:a16="http://schemas.microsoft.com/office/drawing/2014/main" id="{FDF02517-AD11-1A47-9D33-8AA880FB4A5E}"/>
              </a:ext>
            </a:extLst>
          </p:cNvPr>
          <p:cNvSpPr/>
          <p:nvPr/>
        </p:nvSpPr>
        <p:spPr>
          <a:xfrm>
            <a:off x="4889469" y="4052423"/>
            <a:ext cx="494935" cy="40416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2104D955-94F5-2B44-933A-638D0B07D5C5}"/>
              </a:ext>
            </a:extLst>
          </p:cNvPr>
          <p:cNvSpPr txBox="1"/>
          <p:nvPr/>
        </p:nvSpPr>
        <p:spPr>
          <a:xfrm>
            <a:off x="3967626" y="2826825"/>
            <a:ext cx="1450525" cy="369332"/>
          </a:xfrm>
          <a:prstGeom prst="rect">
            <a:avLst/>
          </a:prstGeom>
          <a:noFill/>
        </p:spPr>
        <p:txBody>
          <a:bodyPr wrap="none" rtlCol="0">
            <a:spAutoFit/>
          </a:bodyPr>
          <a:lstStyle/>
          <a:p>
            <a:r>
              <a:rPr lang="en-US" b="1" dirty="0"/>
              <a:t>WB-</a:t>
            </a:r>
            <a:r>
              <a:rPr lang="en-US" b="1" dirty="0" err="1"/>
              <a:t>NVCache</a:t>
            </a:r>
            <a:endParaRPr lang="en-US" b="1" dirty="0"/>
          </a:p>
        </p:txBody>
      </p:sp>
      <p:sp>
        <p:nvSpPr>
          <p:cNvPr id="29" name="TextBox 28">
            <a:extLst>
              <a:ext uri="{FF2B5EF4-FFF2-40B4-BE49-F238E27FC236}">
                <a16:creationId xmlns:a16="http://schemas.microsoft.com/office/drawing/2014/main" id="{C82202F1-D485-224C-8D67-AB3AA8A93732}"/>
              </a:ext>
            </a:extLst>
          </p:cNvPr>
          <p:cNvSpPr txBox="1"/>
          <p:nvPr/>
        </p:nvSpPr>
        <p:spPr>
          <a:xfrm>
            <a:off x="6421202" y="4162097"/>
            <a:ext cx="1145520" cy="646331"/>
          </a:xfrm>
          <a:prstGeom prst="rect">
            <a:avLst/>
          </a:prstGeom>
          <a:noFill/>
        </p:spPr>
        <p:txBody>
          <a:bodyPr wrap="square" rtlCol="0">
            <a:spAutoFit/>
          </a:bodyPr>
          <a:lstStyle/>
          <a:p>
            <a:r>
              <a:rPr lang="en-US" b="1" dirty="0"/>
              <a:t>NVSRAM Cache</a:t>
            </a:r>
          </a:p>
        </p:txBody>
      </p:sp>
      <p:sp>
        <p:nvSpPr>
          <p:cNvPr id="30" name="Oval 29">
            <a:extLst>
              <a:ext uri="{FF2B5EF4-FFF2-40B4-BE49-F238E27FC236}">
                <a16:creationId xmlns:a16="http://schemas.microsoft.com/office/drawing/2014/main" id="{BAB1FFEA-1C74-DA41-A338-11DA858EACD2}"/>
              </a:ext>
            </a:extLst>
          </p:cNvPr>
          <p:cNvSpPr/>
          <p:nvPr/>
        </p:nvSpPr>
        <p:spPr>
          <a:xfrm>
            <a:off x="3790464" y="2926043"/>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Oval 31">
            <a:extLst>
              <a:ext uri="{FF2B5EF4-FFF2-40B4-BE49-F238E27FC236}">
                <a16:creationId xmlns:a16="http://schemas.microsoft.com/office/drawing/2014/main" id="{DCC73BAD-27DD-534E-BD46-18622B853282}"/>
              </a:ext>
            </a:extLst>
          </p:cNvPr>
          <p:cNvSpPr/>
          <p:nvPr/>
        </p:nvSpPr>
        <p:spPr>
          <a:xfrm>
            <a:off x="6307154" y="4714241"/>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606E178A-D6EF-4C4C-9BC1-A0C1EB2D5448}"/>
              </a:ext>
            </a:extLst>
          </p:cNvPr>
          <p:cNvSpPr txBox="1"/>
          <p:nvPr/>
        </p:nvSpPr>
        <p:spPr>
          <a:xfrm>
            <a:off x="8258519" y="5337995"/>
            <a:ext cx="952697" cy="323165"/>
          </a:xfrm>
          <a:prstGeom prst="rect">
            <a:avLst/>
          </a:prstGeom>
          <a:noFill/>
        </p:spPr>
        <p:txBody>
          <a:bodyPr wrap="none" rtlCol="0">
            <a:spAutoFit/>
          </a:bodyPr>
          <a:lstStyle/>
          <a:p>
            <a:r>
              <a:rPr lang="en-US" sz="1500" dirty="0"/>
              <a:t>Expensive</a:t>
            </a:r>
          </a:p>
        </p:txBody>
      </p:sp>
      <p:sp>
        <p:nvSpPr>
          <p:cNvPr id="34" name="TextBox 33">
            <a:extLst>
              <a:ext uri="{FF2B5EF4-FFF2-40B4-BE49-F238E27FC236}">
                <a16:creationId xmlns:a16="http://schemas.microsoft.com/office/drawing/2014/main" id="{052E3972-F17B-814D-AD6D-0763F6EB166B}"/>
              </a:ext>
            </a:extLst>
          </p:cNvPr>
          <p:cNvSpPr txBox="1"/>
          <p:nvPr/>
        </p:nvSpPr>
        <p:spPr>
          <a:xfrm rot="16200000">
            <a:off x="2939262" y="2220770"/>
            <a:ext cx="542777" cy="323165"/>
          </a:xfrm>
          <a:prstGeom prst="rect">
            <a:avLst/>
          </a:prstGeom>
          <a:noFill/>
        </p:spPr>
        <p:txBody>
          <a:bodyPr wrap="none" rtlCol="0">
            <a:spAutoFit/>
          </a:bodyPr>
          <a:lstStyle/>
          <a:p>
            <a:r>
              <a:rPr lang="en-US" sz="1500" dirty="0"/>
              <a:t>Slow</a:t>
            </a:r>
          </a:p>
        </p:txBody>
      </p:sp>
      <p:pic>
        <p:nvPicPr>
          <p:cNvPr id="35" name="Picture 34">
            <a:extLst>
              <a:ext uri="{FF2B5EF4-FFF2-40B4-BE49-F238E27FC236}">
                <a16:creationId xmlns:a16="http://schemas.microsoft.com/office/drawing/2014/main" id="{750486E5-2C16-9C48-8232-D929B08D1F42}"/>
              </a:ext>
            </a:extLst>
          </p:cNvPr>
          <p:cNvPicPr>
            <a:picLocks noChangeAspect="1"/>
          </p:cNvPicPr>
          <p:nvPr/>
        </p:nvPicPr>
        <p:blipFill rotWithShape="1">
          <a:blip r:embed="rId3"/>
          <a:srcRect l="11452" t="5411" r="14524" b="13660"/>
          <a:stretch/>
        </p:blipFill>
        <p:spPr>
          <a:xfrm>
            <a:off x="3931562" y="1706935"/>
            <a:ext cx="1145520" cy="1146411"/>
          </a:xfrm>
          <a:prstGeom prst="rect">
            <a:avLst/>
          </a:prstGeom>
        </p:spPr>
      </p:pic>
      <p:pic>
        <p:nvPicPr>
          <p:cNvPr id="37" name="Graphic 5">
            <a:extLst>
              <a:ext uri="{FF2B5EF4-FFF2-40B4-BE49-F238E27FC236}">
                <a16:creationId xmlns:a16="http://schemas.microsoft.com/office/drawing/2014/main" id="{04754CF2-9627-C946-BCDF-8F9FCE6ACB11}"/>
              </a:ext>
            </a:extLst>
          </p:cNvPr>
          <p:cNvPicPr>
            <a:picLocks noChangeAspect="1"/>
          </p:cNvPicPr>
          <p:nvPr/>
        </p:nvPicPr>
        <p:blipFill>
          <a:blip r:embed="rId4"/>
          <a:srcRect/>
          <a:stretch/>
        </p:blipFill>
        <p:spPr>
          <a:xfrm>
            <a:off x="7360736" y="3634150"/>
            <a:ext cx="1227067" cy="1244786"/>
          </a:xfrm>
          <a:prstGeom prst="rect">
            <a:avLst/>
          </a:prstGeom>
        </p:spPr>
      </p:pic>
      <p:sp>
        <p:nvSpPr>
          <p:cNvPr id="38" name="TextBox 37">
            <a:extLst>
              <a:ext uri="{FF2B5EF4-FFF2-40B4-BE49-F238E27FC236}">
                <a16:creationId xmlns:a16="http://schemas.microsoft.com/office/drawing/2014/main" id="{3C0F049B-D0A4-9141-B76C-B0FE07238184}"/>
              </a:ext>
            </a:extLst>
          </p:cNvPr>
          <p:cNvSpPr txBox="1"/>
          <p:nvPr/>
        </p:nvSpPr>
        <p:spPr>
          <a:xfrm>
            <a:off x="3070205" y="4926800"/>
            <a:ext cx="659155" cy="369332"/>
          </a:xfrm>
          <a:prstGeom prst="rect">
            <a:avLst/>
          </a:prstGeom>
          <a:noFill/>
        </p:spPr>
        <p:txBody>
          <a:bodyPr wrap="none" rtlCol="0">
            <a:spAutoFit/>
          </a:bodyPr>
          <a:lstStyle/>
          <a:p>
            <a:r>
              <a:rPr lang="en-US" b="1" i="1" dirty="0">
                <a:solidFill>
                  <a:schemeClr val="accent6">
                    <a:lumMod val="50000"/>
                  </a:schemeClr>
                </a:solidFill>
              </a:rPr>
              <a:t>Ideal</a:t>
            </a:r>
            <a:endParaRPr lang="en-US" sz="2100" b="1" i="1" dirty="0">
              <a:solidFill>
                <a:schemeClr val="accent6">
                  <a:lumMod val="50000"/>
                </a:schemeClr>
              </a:solidFill>
            </a:endParaRPr>
          </a:p>
        </p:txBody>
      </p:sp>
      <p:sp>
        <p:nvSpPr>
          <p:cNvPr id="39" name="Arc 38">
            <a:extLst>
              <a:ext uri="{FF2B5EF4-FFF2-40B4-BE49-F238E27FC236}">
                <a16:creationId xmlns:a16="http://schemas.microsoft.com/office/drawing/2014/main" id="{2E5592EF-E053-314A-BF0D-4D72B6F89DAD}"/>
              </a:ext>
            </a:extLst>
          </p:cNvPr>
          <p:cNvSpPr/>
          <p:nvPr/>
        </p:nvSpPr>
        <p:spPr>
          <a:xfrm rot="10800000">
            <a:off x="3758023" y="0"/>
            <a:ext cx="8316778" cy="49268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0" name="标题 1">
            <a:extLst>
              <a:ext uri="{FF2B5EF4-FFF2-40B4-BE49-F238E27FC236}">
                <a16:creationId xmlns:a16="http://schemas.microsoft.com/office/drawing/2014/main" id="{960B2CCA-73D2-824E-A80F-AD710181C279}"/>
              </a:ext>
            </a:extLst>
          </p:cNvPr>
          <p:cNvSpPr txBox="1">
            <a:spLocks/>
          </p:cNvSpPr>
          <p:nvPr/>
        </p:nvSpPr>
        <p:spPr>
          <a:xfrm>
            <a:off x="0" y="0"/>
            <a:ext cx="9107415" cy="1119890"/>
          </a:xfrm>
          <a:prstGeom prst="rect">
            <a:avLst/>
          </a:prstGeom>
        </p:spPr>
        <p:txBody>
          <a:bodyPr vert="horz" lIns="91440" tIns="45720" rIns="91440" bIns="45720" rtlCol="0" anchor="ctr">
            <a:noAutofit/>
          </a:bodyPr>
          <a:lstStyle/>
          <a:p>
            <a:pPr lvl="0">
              <a:spcBef>
                <a:spcPct val="0"/>
              </a:spcBef>
              <a:defRPr/>
            </a:pPr>
            <a:r>
              <a:rPr lang="en-US" altLang="zh-CN" sz="4000" dirty="0" err="1">
                <a:solidFill>
                  <a:srgbClr val="3B31BD"/>
                </a:solidFill>
                <a:latin typeface="+mj-lt"/>
                <a:ea typeface="+mj-ea"/>
                <a:cs typeface="+mj-cs"/>
              </a:rPr>
              <a:t>ReplayCache</a:t>
            </a:r>
            <a:r>
              <a:rPr lang="en-US" altLang="zh-CN" sz="4000" dirty="0">
                <a:solidFill>
                  <a:srgbClr val="3B31BD"/>
                </a:solidFill>
                <a:latin typeface="+mj-lt"/>
                <a:ea typeface="+mj-ea"/>
                <a:cs typeface="+mj-cs"/>
              </a:rPr>
              <a:t>: A Pure Software Solution to Enabling Performant Volatile Cache for EHS</a:t>
            </a:r>
            <a:endParaRPr lang="zh-CN" altLang="en-US" sz="4000" dirty="0">
              <a:solidFill>
                <a:srgbClr val="3B31BD"/>
              </a:solidFill>
              <a:latin typeface="+mj-lt"/>
              <a:ea typeface="+mj-ea"/>
              <a:cs typeface="+mj-cs"/>
            </a:endParaRPr>
          </a:p>
        </p:txBody>
      </p:sp>
      <p:sp>
        <p:nvSpPr>
          <p:cNvPr id="2" name="TextBox 1">
            <a:extLst>
              <a:ext uri="{FF2B5EF4-FFF2-40B4-BE49-F238E27FC236}">
                <a16:creationId xmlns:a16="http://schemas.microsoft.com/office/drawing/2014/main" id="{EEDC3BB1-98FE-CA45-B037-2C46EB908FDF}"/>
              </a:ext>
            </a:extLst>
          </p:cNvPr>
          <p:cNvSpPr txBox="1"/>
          <p:nvPr/>
        </p:nvSpPr>
        <p:spPr>
          <a:xfrm>
            <a:off x="4291023" y="3370113"/>
            <a:ext cx="1266437" cy="369332"/>
          </a:xfrm>
          <a:prstGeom prst="rect">
            <a:avLst/>
          </a:prstGeom>
          <a:noFill/>
        </p:spPr>
        <p:txBody>
          <a:bodyPr wrap="none" rtlCol="0">
            <a:spAutoFit/>
          </a:bodyPr>
          <a:lstStyle/>
          <a:p>
            <a:r>
              <a:rPr lang="en-US" b="1" dirty="0"/>
              <a:t>WT-</a:t>
            </a:r>
            <a:r>
              <a:rPr lang="en-US" b="1" dirty="0" err="1"/>
              <a:t>VCache</a:t>
            </a:r>
            <a:endParaRPr lang="en-US" b="1" dirty="0"/>
          </a:p>
        </p:txBody>
      </p:sp>
      <p:sp>
        <p:nvSpPr>
          <p:cNvPr id="22" name="Oval 21">
            <a:extLst>
              <a:ext uri="{FF2B5EF4-FFF2-40B4-BE49-F238E27FC236}">
                <a16:creationId xmlns:a16="http://schemas.microsoft.com/office/drawing/2014/main" id="{8E64539A-8166-0743-9279-B19C4C4C6851}"/>
              </a:ext>
            </a:extLst>
          </p:cNvPr>
          <p:cNvSpPr/>
          <p:nvPr/>
        </p:nvSpPr>
        <p:spPr>
          <a:xfrm>
            <a:off x="4105883" y="3482880"/>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Footer Placeholder 2">
            <a:extLst>
              <a:ext uri="{FF2B5EF4-FFF2-40B4-BE49-F238E27FC236}">
                <a16:creationId xmlns:a16="http://schemas.microsoft.com/office/drawing/2014/main" id="{8B6198F6-B989-5845-9269-2293651BBB0F}"/>
              </a:ext>
            </a:extLst>
          </p:cNvPr>
          <p:cNvSpPr>
            <a:spLocks noGrp="1"/>
          </p:cNvSpPr>
          <p:nvPr>
            <p:ph type="ftr" sz="quarter" idx="11"/>
          </p:nvPr>
        </p:nvSpPr>
        <p:spPr/>
        <p:txBody>
          <a:bodyPr/>
          <a:lstStyle/>
          <a:p>
            <a:r>
              <a:rPr lang="en-US"/>
              <a:t>54th IEEE/ACM International Symposium on Microarchitecture</a:t>
            </a:r>
          </a:p>
        </p:txBody>
      </p:sp>
      <p:sp>
        <p:nvSpPr>
          <p:cNvPr id="4" name="Slide Number Placeholder 3">
            <a:extLst>
              <a:ext uri="{FF2B5EF4-FFF2-40B4-BE49-F238E27FC236}">
                <a16:creationId xmlns:a16="http://schemas.microsoft.com/office/drawing/2014/main" id="{A7BA02EE-4D5A-8D46-9204-13EB65BAC037}"/>
              </a:ext>
            </a:extLst>
          </p:cNvPr>
          <p:cNvSpPr>
            <a:spLocks noGrp="1"/>
          </p:cNvSpPr>
          <p:nvPr>
            <p:ph type="sldNum" sz="quarter" idx="12"/>
          </p:nvPr>
        </p:nvSpPr>
        <p:spPr/>
        <p:txBody>
          <a:bodyPr/>
          <a:lstStyle/>
          <a:p>
            <a:fld id="{BEF5F9A7-FFD9-4159-A58F-AE73538ED447}" type="slidenum">
              <a:rPr lang="en-US" smtClean="0"/>
              <a:t>9</a:t>
            </a:fld>
            <a:endParaRPr lang="en-US"/>
          </a:p>
        </p:txBody>
      </p:sp>
      <p:sp>
        <p:nvSpPr>
          <p:cNvPr id="5" name="TextBox 4">
            <a:extLst>
              <a:ext uri="{FF2B5EF4-FFF2-40B4-BE49-F238E27FC236}">
                <a16:creationId xmlns:a16="http://schemas.microsoft.com/office/drawing/2014/main" id="{985AC6D6-4C88-724A-B42D-BB87A205F41C}"/>
              </a:ext>
            </a:extLst>
          </p:cNvPr>
          <p:cNvSpPr txBox="1"/>
          <p:nvPr/>
        </p:nvSpPr>
        <p:spPr>
          <a:xfrm>
            <a:off x="6881934" y="5932232"/>
            <a:ext cx="4779642" cy="369332"/>
          </a:xfrm>
          <a:prstGeom prst="rect">
            <a:avLst/>
          </a:prstGeom>
          <a:noFill/>
        </p:spPr>
        <p:txBody>
          <a:bodyPr wrap="none" rtlCol="0">
            <a:spAutoFit/>
          </a:bodyPr>
          <a:lstStyle/>
          <a:p>
            <a:r>
              <a:rPr lang="en-US" dirty="0"/>
              <a:t>* Software undo/redo logging slow down 1.6-5x</a:t>
            </a:r>
          </a:p>
        </p:txBody>
      </p:sp>
      <p:sp>
        <p:nvSpPr>
          <p:cNvPr id="6" name="TextBox 5">
            <a:extLst>
              <a:ext uri="{FF2B5EF4-FFF2-40B4-BE49-F238E27FC236}">
                <a16:creationId xmlns:a16="http://schemas.microsoft.com/office/drawing/2014/main" id="{B1E62CD2-E77D-774E-A2E1-2BB0E3D9AEBE}"/>
              </a:ext>
            </a:extLst>
          </p:cNvPr>
          <p:cNvSpPr txBox="1"/>
          <p:nvPr/>
        </p:nvSpPr>
        <p:spPr>
          <a:xfrm>
            <a:off x="5258163" y="3649387"/>
            <a:ext cx="2018632" cy="646331"/>
          </a:xfrm>
          <a:prstGeom prst="rect">
            <a:avLst/>
          </a:prstGeom>
          <a:noFill/>
        </p:spPr>
        <p:txBody>
          <a:bodyPr wrap="square" rtlCol="0">
            <a:spAutoFit/>
          </a:bodyPr>
          <a:lstStyle/>
          <a:p>
            <a:r>
              <a:rPr lang="en-US" dirty="0">
                <a:solidFill>
                  <a:schemeClr val="accent1"/>
                </a:solidFill>
                <a:ea typeface="Tahoma" panose="020B0604030504040204" pitchFamily="34" charset="0"/>
                <a:cs typeface="Tahoma" panose="020B0604030504040204" pitchFamily="34" charset="0"/>
              </a:rPr>
              <a:t>Traditional</a:t>
            </a:r>
          </a:p>
          <a:p>
            <a:r>
              <a:rPr lang="en-US" dirty="0">
                <a:solidFill>
                  <a:schemeClr val="accent1"/>
                </a:solidFill>
                <a:ea typeface="Tahoma" panose="020B0604030504040204" pitchFamily="34" charset="0"/>
                <a:cs typeface="Tahoma" panose="020B0604030504040204" pitchFamily="34" charset="0"/>
              </a:rPr>
              <a:t>HW/SW Co-Design</a:t>
            </a:r>
          </a:p>
        </p:txBody>
      </p:sp>
    </p:spTree>
    <p:extLst>
      <p:ext uri="{BB962C8B-B14F-4D97-AF65-F5344CB8AC3E}">
        <p14:creationId xmlns:p14="http://schemas.microsoft.com/office/powerpoint/2010/main" val="315619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linds(horizontal)">
                                      <p:cBhvr>
                                        <p:cTn id="48" dur="500"/>
                                        <p:tgtEl>
                                          <p:spTgt spid="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blinds(horizontal)">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35" presetClass="path" presetSubtype="0" accel="50000" decel="50000" fill="hold" grpId="1" nodeType="clickEffect">
                                  <p:stCondLst>
                                    <p:cond delay="0"/>
                                  </p:stCondLst>
                                  <p:childTnLst>
                                    <p:animMotion origin="layout" path="M -4.16667E-6 -3.7037E-7 L -0.07903 0.04421 " pathEditMode="relative" rAng="0" ptsTypes="AA">
                                      <p:cBhvr>
                                        <p:cTn id="63" dur="2000" fill="hold"/>
                                        <p:tgtEl>
                                          <p:spTgt spid="27"/>
                                        </p:tgtEl>
                                        <p:attrNameLst>
                                          <p:attrName>ppt_x</p:attrName>
                                          <p:attrName>ppt_y</p:attrName>
                                        </p:attrNameLst>
                                      </p:cBhvr>
                                      <p:rCtr x="-3958" y="2199"/>
                                    </p:animMotion>
                                  </p:childTnLst>
                                </p:cTn>
                              </p:par>
                              <p:par>
                                <p:cTn id="64" presetID="3" presetClass="entr" presetSubtype="10" fill="hold" grpId="0" nodeType="withEffect">
                                  <p:stCondLst>
                                    <p:cond delay="1800"/>
                                  </p:stCondLst>
                                  <p:childTnLst>
                                    <p:set>
                                      <p:cBhvr>
                                        <p:cTn id="65" dur="1" fill="hold">
                                          <p:stCondLst>
                                            <p:cond delay="0"/>
                                          </p:stCondLst>
                                        </p:cTn>
                                        <p:tgtEl>
                                          <p:spTgt spid="26"/>
                                        </p:tgtEl>
                                        <p:attrNameLst>
                                          <p:attrName>style.visibility</p:attrName>
                                        </p:attrNameLst>
                                      </p:cBhvr>
                                      <p:to>
                                        <p:strVal val="visible"/>
                                      </p:to>
                                    </p:set>
                                    <p:animEffect transition="in" filter="blinds(horizontal)">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27" grpId="0" animBg="1"/>
      <p:bldP spid="27" grpId="1" animBg="1"/>
      <p:bldP spid="28" grpId="0"/>
      <p:bldP spid="29" grpId="0"/>
      <p:bldP spid="30" grpId="0" animBg="1"/>
      <p:bldP spid="32" grpId="0" animBg="1"/>
      <p:bldP spid="33" grpId="0"/>
      <p:bldP spid="34" grpId="0"/>
      <p:bldP spid="39" grpId="0" animBg="1"/>
      <p:bldP spid="2" grpId="0"/>
      <p:bldP spid="22" grpId="0" animBg="1"/>
      <p:bldP spid="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dobe Garamond Pro Bold"/>
        <a:ea typeface="맑은 고딕"/>
        <a:cs typeface=""/>
      </a:majorFont>
      <a:minorFont>
        <a:latin typeface="Adobe Garamond Pr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4509</Words>
  <Application>Microsoft Macintosh PowerPoint</Application>
  <PresentationFormat>Widescreen</PresentationFormat>
  <Paragraphs>758</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Adobe Garamond Pro</vt:lpstr>
      <vt:lpstr>Adobe Garamond Pro Bold</vt:lpstr>
      <vt:lpstr>Arial</vt:lpstr>
      <vt:lpstr>Calibri</vt:lpstr>
      <vt:lpstr>Cambria Math</vt:lpstr>
      <vt:lpstr>Tahoma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2021-08-23T19:06:35Z</cp:lastPrinted>
  <dcterms:created xsi:type="dcterms:W3CDTF">2019-09-11T02:04:02Z</dcterms:created>
  <dcterms:modified xsi:type="dcterms:W3CDTF">2021-10-05T03:27:22Z</dcterms:modified>
</cp:coreProperties>
</file>