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19" r:id="rId3"/>
    <p:sldId id="297" r:id="rId4"/>
    <p:sldId id="320" r:id="rId5"/>
    <p:sldId id="325" r:id="rId6"/>
    <p:sldId id="326" r:id="rId7"/>
    <p:sldId id="322" r:id="rId8"/>
    <p:sldId id="327" r:id="rId9"/>
    <p:sldId id="328" r:id="rId10"/>
    <p:sldId id="329" r:id="rId11"/>
    <p:sldId id="323" r:id="rId12"/>
    <p:sldId id="321" r:id="rId13"/>
    <p:sldId id="332" r:id="rId14"/>
    <p:sldId id="346" r:id="rId15"/>
    <p:sldId id="333" r:id="rId16"/>
    <p:sldId id="334" r:id="rId17"/>
    <p:sldId id="343" r:id="rId18"/>
    <p:sldId id="344" r:id="rId19"/>
    <p:sldId id="347" r:id="rId20"/>
    <p:sldId id="317" r:id="rId21"/>
    <p:sldId id="348" r:id="rId22"/>
    <p:sldId id="349" r:id="rId23"/>
    <p:sldId id="350" r:id="rId24"/>
    <p:sldId id="351" r:id="rId25"/>
    <p:sldId id="335" r:id="rId26"/>
    <p:sldId id="336" r:id="rId27"/>
    <p:sldId id="337" r:id="rId28"/>
    <p:sldId id="338" r:id="rId29"/>
    <p:sldId id="339" r:id="rId30"/>
    <p:sldId id="340" r:id="rId31"/>
    <p:sldId id="341" r:id="rId32"/>
    <p:sldId id="342" r:id="rId33"/>
    <p:sldId id="345" r:id="rId34"/>
    <p:sldId id="270" r:id="rId35"/>
    <p:sldId id="279" r:id="rId36"/>
    <p:sldId id="280" r:id="rId37"/>
    <p:sldId id="281" r:id="rId38"/>
    <p:sldId id="282" r:id="rId39"/>
    <p:sldId id="284" r:id="rId40"/>
    <p:sldId id="286" r:id="rId41"/>
    <p:sldId id="352" r:id="rId42"/>
    <p:sldId id="283" r:id="rId43"/>
    <p:sldId id="287" r:id="rId44"/>
    <p:sldId id="353" r:id="rId45"/>
    <p:sldId id="272" r:id="rId46"/>
    <p:sldId id="273" r:id="rId47"/>
    <p:sldId id="288" r:id="rId48"/>
    <p:sldId id="289" r:id="rId49"/>
    <p:sldId id="305" r:id="rId5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03719C"/>
    <a:srgbClr val="CD5C5C"/>
    <a:srgbClr val="395D9B"/>
    <a:srgbClr val="EE0000"/>
    <a:srgbClr val="18938C"/>
    <a:srgbClr val="600000"/>
    <a:srgbClr val="1F4A02"/>
    <a:srgbClr val="D0D611"/>
    <a:srgbClr val="E1F9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96" autoAdjust="0"/>
    <p:restoredTop sz="82260" autoAdjust="0"/>
  </p:normalViewPr>
  <p:slideViewPr>
    <p:cSldViewPr snapToGrid="0">
      <p:cViewPr varScale="1">
        <p:scale>
          <a:sx n="55" d="100"/>
          <a:sy n="55" d="100"/>
        </p:scale>
        <p:origin x="95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2000" dirty="0"/>
              <a:t>Graph500 (RSS:</a:t>
            </a:r>
            <a:r>
              <a:rPr lang="en-US" sz="2000" baseline="0" dirty="0"/>
              <a:t> 66.3GB)</a:t>
            </a:r>
            <a:endParaRPr lang="ko-KR"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ko-KR"/>
        </a:p>
      </c:txPr>
    </c:title>
    <c:autoTitleDeleted val="0"/>
    <c:plotArea>
      <c:layout/>
      <c:barChart>
        <c:barDir val="col"/>
        <c:grouping val="clustered"/>
        <c:varyColors val="0"/>
        <c:ser>
          <c:idx val="0"/>
          <c:order val="0"/>
          <c:tx>
            <c:strRef>
              <c:f>Sheet1!$B$1</c:f>
              <c:strCache>
                <c:ptCount val="1"/>
                <c:pt idx="0">
                  <c:v>AutoNUMA</c:v>
                </c:pt>
              </c:strCache>
            </c:strRef>
          </c:tx>
          <c:spPr>
            <a:pattFill prst="ltHorz">
              <a:fgClr>
                <a:schemeClr val="tx1"/>
              </a:fgClr>
              <a:bgClr>
                <a:srgbClr val="0070C0"/>
              </a:bgClr>
            </a:pattFill>
            <a:ln w="19050">
              <a:solidFill>
                <a:schemeClr val="tx1"/>
              </a:solidFill>
            </a:ln>
            <a:effectLst/>
          </c:spPr>
          <c:invertIfNegative val="0"/>
          <c:cat>
            <c:strRef>
              <c:f>Sheet1!$A$2:$A$4</c:f>
              <c:strCache>
                <c:ptCount val="3"/>
                <c:pt idx="0">
                  <c:v>1:2</c:v>
                </c:pt>
                <c:pt idx="1">
                  <c:v>1:8</c:v>
                </c:pt>
                <c:pt idx="2">
                  <c:v>1:16</c:v>
                </c:pt>
              </c:strCache>
            </c:strRef>
          </c:cat>
          <c:val>
            <c:numRef>
              <c:f>Sheet1!$B$2:$B$4</c:f>
              <c:numCache>
                <c:formatCode>General</c:formatCode>
                <c:ptCount val="3"/>
                <c:pt idx="0">
                  <c:v>1.0419052303660832</c:v>
                </c:pt>
                <c:pt idx="1">
                  <c:v>1.0074533124418379</c:v>
                </c:pt>
                <c:pt idx="2">
                  <c:v>1.0046235861236248</c:v>
                </c:pt>
              </c:numCache>
            </c:numRef>
          </c:val>
          <c:extLst>
            <c:ext xmlns:c16="http://schemas.microsoft.com/office/drawing/2014/chart" uri="{C3380CC4-5D6E-409C-BE32-E72D297353CC}">
              <c16:uniqueId val="{00000000-9E0A-0947-B85F-B78202C886EE}"/>
            </c:ext>
          </c:extLst>
        </c:ser>
        <c:ser>
          <c:idx val="1"/>
          <c:order val="1"/>
          <c:tx>
            <c:strRef>
              <c:f>Sheet1!$C$1</c:f>
              <c:strCache>
                <c:ptCount val="1"/>
                <c:pt idx="0">
                  <c:v>TPP</c:v>
                </c:pt>
              </c:strCache>
            </c:strRef>
          </c:tx>
          <c:spPr>
            <a:pattFill prst="wdUpDiag">
              <a:fgClr>
                <a:schemeClr val="tx1"/>
              </a:fgClr>
              <a:bgClr>
                <a:srgbClr val="92D050"/>
              </a:bgClr>
            </a:pattFill>
            <a:ln w="19050">
              <a:solidFill>
                <a:schemeClr val="tx1"/>
              </a:solidFill>
            </a:ln>
            <a:effectLst/>
          </c:spPr>
          <c:invertIfNegative val="0"/>
          <c:cat>
            <c:strRef>
              <c:f>Sheet1!$A$2:$A$4</c:f>
              <c:strCache>
                <c:ptCount val="3"/>
                <c:pt idx="0">
                  <c:v>1:2</c:v>
                </c:pt>
                <c:pt idx="1">
                  <c:v>1:8</c:v>
                </c:pt>
                <c:pt idx="2">
                  <c:v>1:16</c:v>
                </c:pt>
              </c:strCache>
            </c:strRef>
          </c:cat>
          <c:val>
            <c:numRef>
              <c:f>Sheet1!$C$2:$C$4</c:f>
              <c:numCache>
                <c:formatCode>General</c:formatCode>
                <c:ptCount val="3"/>
                <c:pt idx="0">
                  <c:v>2.8371543497984635</c:v>
                </c:pt>
                <c:pt idx="1">
                  <c:v>2.6269056843552256</c:v>
                </c:pt>
                <c:pt idx="2">
                  <c:v>2.2269946124337521</c:v>
                </c:pt>
              </c:numCache>
            </c:numRef>
          </c:val>
          <c:extLst>
            <c:ext xmlns:c16="http://schemas.microsoft.com/office/drawing/2014/chart" uri="{C3380CC4-5D6E-409C-BE32-E72D297353CC}">
              <c16:uniqueId val="{00000001-9E0A-0947-B85F-B78202C886EE}"/>
            </c:ext>
          </c:extLst>
        </c:ser>
        <c:ser>
          <c:idx val="2"/>
          <c:order val="2"/>
          <c:tx>
            <c:strRef>
              <c:f>Sheet1!$D$1</c:f>
              <c:strCache>
                <c:ptCount val="1"/>
                <c:pt idx="0">
                  <c:v>HeMem</c:v>
                </c:pt>
              </c:strCache>
            </c:strRef>
          </c:tx>
          <c:spPr>
            <a:pattFill prst="wdDnDiag">
              <a:fgClr>
                <a:schemeClr val="tx1"/>
              </a:fgClr>
              <a:bgClr>
                <a:srgbClr val="FF0101"/>
              </a:bgClr>
            </a:pattFill>
            <a:ln w="19050">
              <a:solidFill>
                <a:schemeClr val="tx1"/>
              </a:solidFill>
            </a:ln>
            <a:effectLst/>
          </c:spPr>
          <c:invertIfNegative val="0"/>
          <c:cat>
            <c:strRef>
              <c:f>Sheet1!$A$2:$A$4</c:f>
              <c:strCache>
                <c:ptCount val="3"/>
                <c:pt idx="0">
                  <c:v>1:2</c:v>
                </c:pt>
                <c:pt idx="1">
                  <c:v>1:8</c:v>
                </c:pt>
                <c:pt idx="2">
                  <c:v>1:16</c:v>
                </c:pt>
              </c:strCache>
            </c:strRef>
          </c:cat>
          <c:val>
            <c:numRef>
              <c:f>Sheet1!$D$2:$D$4</c:f>
              <c:numCache>
                <c:formatCode>General</c:formatCode>
                <c:ptCount val="3"/>
                <c:pt idx="0">
                  <c:v>1.993825163812988</c:v>
                </c:pt>
                <c:pt idx="1">
                  <c:v>1.9524404164091207</c:v>
                </c:pt>
                <c:pt idx="2">
                  <c:v>1.972531473268434</c:v>
                </c:pt>
              </c:numCache>
            </c:numRef>
          </c:val>
          <c:extLst>
            <c:ext xmlns:c16="http://schemas.microsoft.com/office/drawing/2014/chart" uri="{C3380CC4-5D6E-409C-BE32-E72D297353CC}">
              <c16:uniqueId val="{00000002-9E0A-0947-B85F-B78202C886EE}"/>
            </c:ext>
          </c:extLst>
        </c:ser>
        <c:ser>
          <c:idx val="3"/>
          <c:order val="3"/>
          <c:tx>
            <c:strRef>
              <c:f>Sheet1!$E$1</c:f>
              <c:strCache>
                <c:ptCount val="1"/>
                <c:pt idx="0">
                  <c:v>Memtis</c:v>
                </c:pt>
              </c:strCache>
            </c:strRef>
          </c:tx>
          <c:spPr>
            <a:pattFill prst="solidDmnd">
              <a:fgClr>
                <a:schemeClr val="tx1"/>
              </a:fgClr>
              <a:bgClr>
                <a:srgbClr val="7030A0"/>
              </a:bgClr>
            </a:pattFill>
            <a:ln>
              <a:noFill/>
            </a:ln>
            <a:effectLst/>
          </c:spPr>
          <c:invertIfNegative val="0"/>
          <c:cat>
            <c:strRef>
              <c:f>Sheet1!$A$2:$A$4</c:f>
              <c:strCache>
                <c:ptCount val="3"/>
                <c:pt idx="0">
                  <c:v>1:2</c:v>
                </c:pt>
                <c:pt idx="1">
                  <c:v>1:8</c:v>
                </c:pt>
                <c:pt idx="2">
                  <c:v>1:16</c:v>
                </c:pt>
              </c:strCache>
            </c:strRef>
          </c:cat>
          <c:val>
            <c:numRef>
              <c:f>Sheet1!$E$2:$E$4</c:f>
              <c:numCache>
                <c:formatCode>General</c:formatCode>
                <c:ptCount val="3"/>
                <c:pt idx="0">
                  <c:v>3.3394307712812981</c:v>
                </c:pt>
                <c:pt idx="1">
                  <c:v>3.0563166531440715</c:v>
                </c:pt>
                <c:pt idx="2">
                  <c:v>2.5999525411742455</c:v>
                </c:pt>
              </c:numCache>
            </c:numRef>
          </c:val>
          <c:extLst>
            <c:ext xmlns:c16="http://schemas.microsoft.com/office/drawing/2014/chart" uri="{C3380CC4-5D6E-409C-BE32-E72D297353CC}">
              <c16:uniqueId val="{00000003-9E0A-0947-B85F-B78202C886EE}"/>
            </c:ext>
          </c:extLst>
        </c:ser>
        <c:dLbls>
          <c:showLegendKey val="0"/>
          <c:showVal val="0"/>
          <c:showCatName val="0"/>
          <c:showSerName val="0"/>
          <c:showPercent val="0"/>
          <c:showBubbleSize val="0"/>
        </c:dLbls>
        <c:gapWidth val="219"/>
        <c:axId val="1987774607"/>
        <c:axId val="1287161168"/>
      </c:barChart>
      <c:catAx>
        <c:axId val="1987774607"/>
        <c:scaling>
          <c:orientation val="minMax"/>
        </c:scaling>
        <c:delete val="0"/>
        <c:axPos val="b"/>
        <c:numFmt formatCode="General" sourceLinked="1"/>
        <c:majorTickMark val="none"/>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287161168"/>
        <c:crosses val="autoZero"/>
        <c:auto val="1"/>
        <c:lblAlgn val="ctr"/>
        <c:lblOffset val="100"/>
        <c:noMultiLvlLbl val="0"/>
      </c:catAx>
      <c:valAx>
        <c:axId val="1287161168"/>
        <c:scaling>
          <c:orientation val="minMax"/>
        </c:scaling>
        <c:delete val="0"/>
        <c:axPos val="l"/>
        <c:majorGridlines>
          <c:spPr>
            <a:ln w="19050" cap="flat" cmpd="sng" algn="ctr">
              <a:solidFill>
                <a:schemeClr val="bg1">
                  <a:lumMod val="75000"/>
                </a:schemeClr>
              </a:solidFill>
              <a:prstDash val="sysDot"/>
              <a:round/>
            </a:ln>
            <a:effectLst/>
          </c:spPr>
        </c:majorGridlines>
        <c:numFmt formatCode="General"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987774607"/>
        <c:crosses val="autoZero"/>
        <c:crossBetween val="between"/>
        <c:majorUnit val="1"/>
      </c:valAx>
      <c:spPr>
        <a:noFill/>
        <a:ln>
          <a:noFill/>
        </a:ln>
        <a:effectLst/>
      </c:spPr>
    </c:plotArea>
    <c:legend>
      <c:legendPos val="b"/>
      <c:legendEntry>
        <c:idx val="3"/>
        <c:txPr>
          <a:bodyPr rot="0" spcFirstLastPara="1" vertOverflow="ellipsis" vert="horz" wrap="square" anchor="ctr" anchorCtr="1"/>
          <a:lstStyle/>
          <a:p>
            <a:pPr>
              <a:defRPr sz="1800" b="0" i="0" u="none" strike="noStrike" kern="1200" cap="small" baseline="0">
                <a:solidFill>
                  <a:schemeClr val="tx1"/>
                </a:solidFill>
                <a:latin typeface="Calibri" panose="020F0502020204030204" pitchFamily="34" charset="0"/>
                <a:ea typeface="+mn-ea"/>
                <a:cs typeface="Calibri" panose="020F0502020204030204" pitchFamily="34" charset="0"/>
              </a:defRPr>
            </a:pPr>
            <a:endParaRPr lang="ko-KR"/>
          </a:p>
        </c:txPr>
      </c:legendEntry>
      <c:layout>
        <c:manualLayout>
          <c:xMode val="edge"/>
          <c:yMode val="edge"/>
          <c:x val="3.451483836965915E-2"/>
          <c:y val="0.82304065040650409"/>
          <c:w val="0.92576493327942189"/>
          <c:h val="0.16910794941282747"/>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2000" dirty="0"/>
              <a:t>PageRank </a:t>
            </a:r>
            <a:r>
              <a:rPr lang="en-US" altLang="ko-KR" sz="2000" b="0" i="0" u="none" strike="noStrike" kern="1200" spc="0" baseline="0" dirty="0">
                <a:solidFill>
                  <a:prstClr val="black"/>
                </a:solidFill>
                <a:latin typeface="Calibri" panose="020F0502020204030204" pitchFamily="34" charset="0"/>
                <a:cs typeface="Calibri" panose="020F0502020204030204" pitchFamily="34" charset="0"/>
              </a:rPr>
              <a:t>(RSS: 12.3GB)</a:t>
            </a:r>
            <a:endParaRPr lang="ko-KR"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ko-KR"/>
        </a:p>
      </c:txPr>
    </c:title>
    <c:autoTitleDeleted val="0"/>
    <c:plotArea>
      <c:layout/>
      <c:barChart>
        <c:barDir val="col"/>
        <c:grouping val="clustered"/>
        <c:varyColors val="0"/>
        <c:ser>
          <c:idx val="0"/>
          <c:order val="0"/>
          <c:tx>
            <c:strRef>
              <c:f>Sheet1!$B$1</c:f>
              <c:strCache>
                <c:ptCount val="1"/>
                <c:pt idx="0">
                  <c:v>AutoNUMA</c:v>
                </c:pt>
              </c:strCache>
            </c:strRef>
          </c:tx>
          <c:spPr>
            <a:pattFill prst="ltHorz">
              <a:fgClr>
                <a:schemeClr val="tx1"/>
              </a:fgClr>
              <a:bgClr>
                <a:srgbClr val="0070C0"/>
              </a:bgClr>
            </a:pattFill>
            <a:ln w="19050">
              <a:solidFill>
                <a:schemeClr val="tx1"/>
              </a:solidFill>
            </a:ln>
            <a:effectLst/>
          </c:spPr>
          <c:invertIfNegative val="0"/>
          <c:cat>
            <c:strRef>
              <c:f>Sheet1!$A$2:$A$4</c:f>
              <c:strCache>
                <c:ptCount val="3"/>
                <c:pt idx="0">
                  <c:v>1:2</c:v>
                </c:pt>
                <c:pt idx="1">
                  <c:v>1:8</c:v>
                </c:pt>
                <c:pt idx="2">
                  <c:v>1:16</c:v>
                </c:pt>
              </c:strCache>
            </c:strRef>
          </c:cat>
          <c:val>
            <c:numRef>
              <c:f>Sheet1!$B$2:$B$4</c:f>
              <c:numCache>
                <c:formatCode>General</c:formatCode>
                <c:ptCount val="3"/>
                <c:pt idx="0">
                  <c:v>3.6261000000000001</c:v>
                </c:pt>
                <c:pt idx="1">
                  <c:v>3.5070999999999999</c:v>
                </c:pt>
                <c:pt idx="2">
                  <c:v>1.0987</c:v>
                </c:pt>
              </c:numCache>
            </c:numRef>
          </c:val>
          <c:extLst>
            <c:ext xmlns:c16="http://schemas.microsoft.com/office/drawing/2014/chart" uri="{C3380CC4-5D6E-409C-BE32-E72D297353CC}">
              <c16:uniqueId val="{00000000-34AF-3648-A5F9-212923D1564E}"/>
            </c:ext>
          </c:extLst>
        </c:ser>
        <c:ser>
          <c:idx val="1"/>
          <c:order val="1"/>
          <c:tx>
            <c:strRef>
              <c:f>Sheet1!$C$1</c:f>
              <c:strCache>
                <c:ptCount val="1"/>
                <c:pt idx="0">
                  <c:v>TPP</c:v>
                </c:pt>
              </c:strCache>
            </c:strRef>
          </c:tx>
          <c:spPr>
            <a:pattFill prst="wdUpDiag">
              <a:fgClr>
                <a:schemeClr val="tx1"/>
              </a:fgClr>
              <a:bgClr>
                <a:srgbClr val="92D050"/>
              </a:bgClr>
            </a:pattFill>
            <a:ln w="19050">
              <a:solidFill>
                <a:schemeClr val="tx1"/>
              </a:solidFill>
            </a:ln>
            <a:effectLst/>
          </c:spPr>
          <c:invertIfNegative val="0"/>
          <c:cat>
            <c:strRef>
              <c:f>Sheet1!$A$2:$A$4</c:f>
              <c:strCache>
                <c:ptCount val="3"/>
                <c:pt idx="0">
                  <c:v>1:2</c:v>
                </c:pt>
                <c:pt idx="1">
                  <c:v>1:8</c:v>
                </c:pt>
                <c:pt idx="2">
                  <c:v>1:16</c:v>
                </c:pt>
              </c:strCache>
            </c:strRef>
          </c:cat>
          <c:val>
            <c:numRef>
              <c:f>Sheet1!$C$2:$C$4</c:f>
              <c:numCache>
                <c:formatCode>General</c:formatCode>
                <c:ptCount val="3"/>
                <c:pt idx="0">
                  <c:v>3.133</c:v>
                </c:pt>
                <c:pt idx="1">
                  <c:v>2.3353000000000002</c:v>
                </c:pt>
                <c:pt idx="2">
                  <c:v>2.0905999999999998</c:v>
                </c:pt>
              </c:numCache>
            </c:numRef>
          </c:val>
          <c:extLst>
            <c:ext xmlns:c16="http://schemas.microsoft.com/office/drawing/2014/chart" uri="{C3380CC4-5D6E-409C-BE32-E72D297353CC}">
              <c16:uniqueId val="{00000001-34AF-3648-A5F9-212923D1564E}"/>
            </c:ext>
          </c:extLst>
        </c:ser>
        <c:ser>
          <c:idx val="2"/>
          <c:order val="2"/>
          <c:tx>
            <c:strRef>
              <c:f>Sheet1!$D$1</c:f>
              <c:strCache>
                <c:ptCount val="1"/>
                <c:pt idx="0">
                  <c:v>HeMem</c:v>
                </c:pt>
              </c:strCache>
            </c:strRef>
          </c:tx>
          <c:spPr>
            <a:pattFill prst="wdDnDiag">
              <a:fgClr>
                <a:schemeClr val="tx1"/>
              </a:fgClr>
              <a:bgClr>
                <a:srgbClr val="FF0101"/>
              </a:bgClr>
            </a:pattFill>
            <a:ln w="19050">
              <a:solidFill>
                <a:schemeClr val="tx1"/>
              </a:solidFill>
            </a:ln>
            <a:effectLst/>
          </c:spPr>
          <c:invertIfNegative val="0"/>
          <c:cat>
            <c:strRef>
              <c:f>Sheet1!$A$2:$A$4</c:f>
              <c:strCache>
                <c:ptCount val="3"/>
                <c:pt idx="0">
                  <c:v>1:2</c:v>
                </c:pt>
                <c:pt idx="1">
                  <c:v>1:8</c:v>
                </c:pt>
                <c:pt idx="2">
                  <c:v>1:16</c:v>
                </c:pt>
              </c:strCache>
            </c:strRef>
          </c:cat>
          <c:val>
            <c:numRef>
              <c:f>Sheet1!$D$2:$D$4</c:f>
              <c:numCache>
                <c:formatCode>General</c:formatCode>
                <c:ptCount val="3"/>
                <c:pt idx="0">
                  <c:v>3.7261000000000002</c:v>
                </c:pt>
                <c:pt idx="1">
                  <c:v>3.5912000000000002</c:v>
                </c:pt>
                <c:pt idx="2">
                  <c:v>0</c:v>
                </c:pt>
              </c:numCache>
            </c:numRef>
          </c:val>
          <c:extLst>
            <c:ext xmlns:c16="http://schemas.microsoft.com/office/drawing/2014/chart" uri="{C3380CC4-5D6E-409C-BE32-E72D297353CC}">
              <c16:uniqueId val="{00000002-34AF-3648-A5F9-212923D1564E}"/>
            </c:ext>
          </c:extLst>
        </c:ser>
        <c:ser>
          <c:idx val="3"/>
          <c:order val="3"/>
          <c:tx>
            <c:strRef>
              <c:f>Sheet1!$E$1</c:f>
              <c:strCache>
                <c:ptCount val="1"/>
                <c:pt idx="0">
                  <c:v>Memtis</c:v>
                </c:pt>
              </c:strCache>
            </c:strRef>
          </c:tx>
          <c:spPr>
            <a:pattFill prst="solidDmnd">
              <a:fgClr>
                <a:schemeClr val="tx1"/>
              </a:fgClr>
              <a:bgClr>
                <a:srgbClr val="7030A0"/>
              </a:bgClr>
            </a:pattFill>
            <a:ln>
              <a:noFill/>
            </a:ln>
            <a:effectLst/>
          </c:spPr>
          <c:invertIfNegative val="0"/>
          <c:cat>
            <c:strRef>
              <c:f>Sheet1!$A$2:$A$4</c:f>
              <c:strCache>
                <c:ptCount val="3"/>
                <c:pt idx="0">
                  <c:v>1:2</c:v>
                </c:pt>
                <c:pt idx="1">
                  <c:v>1:8</c:v>
                </c:pt>
                <c:pt idx="2">
                  <c:v>1:16</c:v>
                </c:pt>
              </c:strCache>
            </c:strRef>
          </c:cat>
          <c:val>
            <c:numRef>
              <c:f>Sheet1!$E$2:$E$4</c:f>
              <c:numCache>
                <c:formatCode>General</c:formatCode>
                <c:ptCount val="3"/>
                <c:pt idx="0">
                  <c:v>4.5343999999999998</c:v>
                </c:pt>
                <c:pt idx="1">
                  <c:v>3.9582999999999999</c:v>
                </c:pt>
                <c:pt idx="2">
                  <c:v>3.8567999999999998</c:v>
                </c:pt>
              </c:numCache>
            </c:numRef>
          </c:val>
          <c:extLst>
            <c:ext xmlns:c16="http://schemas.microsoft.com/office/drawing/2014/chart" uri="{C3380CC4-5D6E-409C-BE32-E72D297353CC}">
              <c16:uniqueId val="{00000003-34AF-3648-A5F9-212923D1564E}"/>
            </c:ext>
          </c:extLst>
        </c:ser>
        <c:dLbls>
          <c:showLegendKey val="0"/>
          <c:showVal val="0"/>
          <c:showCatName val="0"/>
          <c:showSerName val="0"/>
          <c:showPercent val="0"/>
          <c:showBubbleSize val="0"/>
        </c:dLbls>
        <c:gapWidth val="219"/>
        <c:axId val="1987774607"/>
        <c:axId val="1287161168"/>
      </c:barChart>
      <c:catAx>
        <c:axId val="1987774607"/>
        <c:scaling>
          <c:orientation val="minMax"/>
        </c:scaling>
        <c:delete val="0"/>
        <c:axPos val="b"/>
        <c:numFmt formatCode="General" sourceLinked="1"/>
        <c:majorTickMark val="none"/>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287161168"/>
        <c:crosses val="autoZero"/>
        <c:auto val="1"/>
        <c:lblAlgn val="ctr"/>
        <c:lblOffset val="100"/>
        <c:noMultiLvlLbl val="0"/>
      </c:catAx>
      <c:valAx>
        <c:axId val="1287161168"/>
        <c:scaling>
          <c:orientation val="minMax"/>
        </c:scaling>
        <c:delete val="0"/>
        <c:axPos val="l"/>
        <c:majorGridlines>
          <c:spPr>
            <a:ln w="19050" cap="flat" cmpd="sng" algn="ctr">
              <a:solidFill>
                <a:schemeClr val="bg1">
                  <a:lumMod val="75000"/>
                </a:schemeClr>
              </a:solidFill>
              <a:prstDash val="sysDot"/>
              <a:round/>
            </a:ln>
            <a:effectLst/>
          </c:spPr>
        </c:majorGridlines>
        <c:numFmt formatCode="General"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987774607"/>
        <c:crosses val="autoZero"/>
        <c:crossBetween val="between"/>
        <c:majorUnit val="1"/>
      </c:valAx>
      <c:spPr>
        <a:noFill/>
        <a:ln>
          <a:noFill/>
        </a:ln>
        <a:effectLst/>
      </c:spPr>
    </c:plotArea>
    <c:legend>
      <c:legendPos val="b"/>
      <c:legendEntry>
        <c:idx val="3"/>
        <c:txPr>
          <a:bodyPr rot="0" spcFirstLastPara="1" vertOverflow="ellipsis" vert="horz" wrap="square" anchor="ctr" anchorCtr="1"/>
          <a:lstStyle/>
          <a:p>
            <a:pPr>
              <a:defRPr sz="1800" b="0" i="0" u="none" strike="noStrike" kern="1200" cap="small" baseline="0">
                <a:solidFill>
                  <a:schemeClr val="tx1"/>
                </a:solidFill>
                <a:latin typeface="Calibri" panose="020F0502020204030204" pitchFamily="34" charset="0"/>
                <a:ea typeface="+mn-ea"/>
                <a:cs typeface="Calibri" panose="020F0502020204030204" pitchFamily="34" charset="0"/>
              </a:defRPr>
            </a:pPr>
            <a:endParaRPr lang="ko-KR"/>
          </a:p>
        </c:txPr>
      </c:legendEntry>
      <c:layout>
        <c:manualLayout>
          <c:xMode val="edge"/>
          <c:yMode val="edge"/>
          <c:x val="3.451483836965915E-2"/>
          <c:y val="0.82590876242095757"/>
          <c:w val="0.92576493327942189"/>
          <c:h val="0.16623983739837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2000" dirty="0" err="1"/>
              <a:t>XSBench</a:t>
            </a:r>
            <a:r>
              <a:rPr lang="en-US" sz="2000" dirty="0"/>
              <a:t> </a:t>
            </a:r>
            <a:r>
              <a:rPr lang="en-US" altLang="ko-KR" sz="2000" b="0" i="0" u="none" strike="noStrike" kern="1200" spc="0" baseline="0" dirty="0">
                <a:solidFill>
                  <a:prstClr val="black"/>
                </a:solidFill>
                <a:latin typeface="Calibri" panose="020F0502020204030204" pitchFamily="34" charset="0"/>
                <a:cs typeface="Calibri" panose="020F0502020204030204" pitchFamily="34" charset="0"/>
              </a:rPr>
              <a:t>(RSS: 63.4GB)</a:t>
            </a:r>
            <a:endParaRPr lang="ko-KR" sz="2000" dirty="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Calibri" panose="020F0502020204030204" pitchFamily="34" charset="0"/>
              <a:ea typeface="+mn-ea"/>
              <a:cs typeface="Calibri" panose="020F0502020204030204" pitchFamily="34" charset="0"/>
            </a:defRPr>
          </a:pPr>
          <a:endParaRPr lang="ko-KR"/>
        </a:p>
      </c:txPr>
    </c:title>
    <c:autoTitleDeleted val="0"/>
    <c:plotArea>
      <c:layout/>
      <c:barChart>
        <c:barDir val="col"/>
        <c:grouping val="clustered"/>
        <c:varyColors val="0"/>
        <c:ser>
          <c:idx val="0"/>
          <c:order val="0"/>
          <c:tx>
            <c:strRef>
              <c:f>Sheet1!$B$1</c:f>
              <c:strCache>
                <c:ptCount val="1"/>
                <c:pt idx="0">
                  <c:v>AutoNUMA</c:v>
                </c:pt>
              </c:strCache>
            </c:strRef>
          </c:tx>
          <c:spPr>
            <a:pattFill prst="ltHorz">
              <a:fgClr>
                <a:schemeClr val="tx1"/>
              </a:fgClr>
              <a:bgClr>
                <a:srgbClr val="0070C0"/>
              </a:bgClr>
            </a:pattFill>
            <a:ln w="19050">
              <a:solidFill>
                <a:schemeClr val="tx1"/>
              </a:solidFill>
            </a:ln>
            <a:effectLst/>
          </c:spPr>
          <c:invertIfNegative val="0"/>
          <c:cat>
            <c:strRef>
              <c:f>Sheet1!$A$2:$A$4</c:f>
              <c:strCache>
                <c:ptCount val="3"/>
                <c:pt idx="0">
                  <c:v>1:2</c:v>
                </c:pt>
                <c:pt idx="1">
                  <c:v>1:8</c:v>
                </c:pt>
                <c:pt idx="2">
                  <c:v>1:16</c:v>
                </c:pt>
              </c:strCache>
            </c:strRef>
          </c:cat>
          <c:val>
            <c:numRef>
              <c:f>Sheet1!$B$2:$B$4</c:f>
              <c:numCache>
                <c:formatCode>General</c:formatCode>
                <c:ptCount val="3"/>
                <c:pt idx="0">
                  <c:v>3.6114000000000002</c:v>
                </c:pt>
                <c:pt idx="1">
                  <c:v>2.0556999999999999</c:v>
                </c:pt>
                <c:pt idx="2">
                  <c:v>1.2629999999999999</c:v>
                </c:pt>
              </c:numCache>
            </c:numRef>
          </c:val>
          <c:extLst>
            <c:ext xmlns:c16="http://schemas.microsoft.com/office/drawing/2014/chart" uri="{C3380CC4-5D6E-409C-BE32-E72D297353CC}">
              <c16:uniqueId val="{00000000-431F-A745-8210-C1C0E1B3A0B0}"/>
            </c:ext>
          </c:extLst>
        </c:ser>
        <c:ser>
          <c:idx val="1"/>
          <c:order val="1"/>
          <c:tx>
            <c:strRef>
              <c:f>Sheet1!$C$1</c:f>
              <c:strCache>
                <c:ptCount val="1"/>
                <c:pt idx="0">
                  <c:v>TPP</c:v>
                </c:pt>
              </c:strCache>
            </c:strRef>
          </c:tx>
          <c:spPr>
            <a:pattFill prst="wdUpDiag">
              <a:fgClr>
                <a:schemeClr val="tx1"/>
              </a:fgClr>
              <a:bgClr>
                <a:srgbClr val="92D050"/>
              </a:bgClr>
            </a:pattFill>
            <a:ln w="19050">
              <a:solidFill>
                <a:schemeClr val="tx1"/>
              </a:solidFill>
            </a:ln>
            <a:effectLst/>
          </c:spPr>
          <c:invertIfNegative val="0"/>
          <c:cat>
            <c:strRef>
              <c:f>Sheet1!$A$2:$A$4</c:f>
              <c:strCache>
                <c:ptCount val="3"/>
                <c:pt idx="0">
                  <c:v>1:2</c:v>
                </c:pt>
                <c:pt idx="1">
                  <c:v>1:8</c:v>
                </c:pt>
                <c:pt idx="2">
                  <c:v>1:16</c:v>
                </c:pt>
              </c:strCache>
            </c:strRef>
          </c:cat>
          <c:val>
            <c:numRef>
              <c:f>Sheet1!$C$2:$C$4</c:f>
              <c:numCache>
                <c:formatCode>General</c:formatCode>
                <c:ptCount val="3"/>
                <c:pt idx="0">
                  <c:v>3.4283000000000001</c:v>
                </c:pt>
                <c:pt idx="1">
                  <c:v>3.0948000000000002</c:v>
                </c:pt>
                <c:pt idx="2">
                  <c:v>2.4195000000000002</c:v>
                </c:pt>
              </c:numCache>
            </c:numRef>
          </c:val>
          <c:extLst>
            <c:ext xmlns:c16="http://schemas.microsoft.com/office/drawing/2014/chart" uri="{C3380CC4-5D6E-409C-BE32-E72D297353CC}">
              <c16:uniqueId val="{00000001-431F-A745-8210-C1C0E1B3A0B0}"/>
            </c:ext>
          </c:extLst>
        </c:ser>
        <c:ser>
          <c:idx val="2"/>
          <c:order val="2"/>
          <c:tx>
            <c:strRef>
              <c:f>Sheet1!$D$1</c:f>
              <c:strCache>
                <c:ptCount val="1"/>
                <c:pt idx="0">
                  <c:v>HeMem</c:v>
                </c:pt>
              </c:strCache>
            </c:strRef>
          </c:tx>
          <c:spPr>
            <a:pattFill prst="wdDnDiag">
              <a:fgClr>
                <a:schemeClr val="tx1"/>
              </a:fgClr>
              <a:bgClr>
                <a:srgbClr val="FF0101"/>
              </a:bgClr>
            </a:pattFill>
            <a:ln w="19050">
              <a:solidFill>
                <a:schemeClr val="tx1"/>
              </a:solidFill>
            </a:ln>
            <a:effectLst/>
          </c:spPr>
          <c:invertIfNegative val="0"/>
          <c:cat>
            <c:strRef>
              <c:f>Sheet1!$A$2:$A$4</c:f>
              <c:strCache>
                <c:ptCount val="3"/>
                <c:pt idx="0">
                  <c:v>1:2</c:v>
                </c:pt>
                <c:pt idx="1">
                  <c:v>1:8</c:v>
                </c:pt>
                <c:pt idx="2">
                  <c:v>1:16</c:v>
                </c:pt>
              </c:strCache>
            </c:strRef>
          </c:cat>
          <c:val>
            <c:numRef>
              <c:f>Sheet1!$D$2:$D$4</c:f>
              <c:numCache>
                <c:formatCode>General</c:formatCode>
                <c:ptCount val="3"/>
                <c:pt idx="0">
                  <c:v>1.4714</c:v>
                </c:pt>
                <c:pt idx="1">
                  <c:v>1.2430000000000001</c:v>
                </c:pt>
                <c:pt idx="2">
                  <c:v>1.2190000000000001</c:v>
                </c:pt>
              </c:numCache>
            </c:numRef>
          </c:val>
          <c:extLst>
            <c:ext xmlns:c16="http://schemas.microsoft.com/office/drawing/2014/chart" uri="{C3380CC4-5D6E-409C-BE32-E72D297353CC}">
              <c16:uniqueId val="{00000002-431F-A745-8210-C1C0E1B3A0B0}"/>
            </c:ext>
          </c:extLst>
        </c:ser>
        <c:ser>
          <c:idx val="3"/>
          <c:order val="3"/>
          <c:tx>
            <c:strRef>
              <c:f>Sheet1!$E$1</c:f>
              <c:strCache>
                <c:ptCount val="1"/>
                <c:pt idx="0">
                  <c:v>Memtis</c:v>
                </c:pt>
              </c:strCache>
            </c:strRef>
          </c:tx>
          <c:spPr>
            <a:pattFill prst="solidDmnd">
              <a:fgClr>
                <a:schemeClr val="tx1"/>
              </a:fgClr>
              <a:bgClr>
                <a:srgbClr val="7030A0"/>
              </a:bgClr>
            </a:pattFill>
            <a:ln>
              <a:noFill/>
            </a:ln>
            <a:effectLst/>
          </c:spPr>
          <c:invertIfNegative val="0"/>
          <c:cat>
            <c:strRef>
              <c:f>Sheet1!$A$2:$A$4</c:f>
              <c:strCache>
                <c:ptCount val="3"/>
                <c:pt idx="0">
                  <c:v>1:2</c:v>
                </c:pt>
                <c:pt idx="1">
                  <c:v>1:8</c:v>
                </c:pt>
                <c:pt idx="2">
                  <c:v>1:16</c:v>
                </c:pt>
              </c:strCache>
            </c:strRef>
          </c:cat>
          <c:val>
            <c:numRef>
              <c:f>Sheet1!$E$2:$E$4</c:f>
              <c:numCache>
                <c:formatCode>General</c:formatCode>
                <c:ptCount val="3"/>
                <c:pt idx="0">
                  <c:v>3.5543999999999998</c:v>
                </c:pt>
                <c:pt idx="1">
                  <c:v>3.5188000000000001</c:v>
                </c:pt>
                <c:pt idx="2">
                  <c:v>3.5076000000000001</c:v>
                </c:pt>
              </c:numCache>
            </c:numRef>
          </c:val>
          <c:extLst>
            <c:ext xmlns:c16="http://schemas.microsoft.com/office/drawing/2014/chart" uri="{C3380CC4-5D6E-409C-BE32-E72D297353CC}">
              <c16:uniqueId val="{00000003-431F-A745-8210-C1C0E1B3A0B0}"/>
            </c:ext>
          </c:extLst>
        </c:ser>
        <c:dLbls>
          <c:showLegendKey val="0"/>
          <c:showVal val="0"/>
          <c:showCatName val="0"/>
          <c:showSerName val="0"/>
          <c:showPercent val="0"/>
          <c:showBubbleSize val="0"/>
        </c:dLbls>
        <c:gapWidth val="219"/>
        <c:axId val="1987774607"/>
        <c:axId val="1287161168"/>
      </c:barChart>
      <c:catAx>
        <c:axId val="1987774607"/>
        <c:scaling>
          <c:orientation val="minMax"/>
        </c:scaling>
        <c:delete val="0"/>
        <c:axPos val="b"/>
        <c:numFmt formatCode="General" sourceLinked="1"/>
        <c:majorTickMark val="none"/>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287161168"/>
        <c:crosses val="autoZero"/>
        <c:auto val="1"/>
        <c:lblAlgn val="ctr"/>
        <c:lblOffset val="100"/>
        <c:noMultiLvlLbl val="0"/>
      </c:catAx>
      <c:valAx>
        <c:axId val="1287161168"/>
        <c:scaling>
          <c:orientation val="minMax"/>
        </c:scaling>
        <c:delete val="0"/>
        <c:axPos val="l"/>
        <c:majorGridlines>
          <c:spPr>
            <a:ln w="19050" cap="flat" cmpd="sng" algn="ctr">
              <a:solidFill>
                <a:schemeClr val="bg1">
                  <a:lumMod val="75000"/>
                </a:schemeClr>
              </a:solidFill>
              <a:prstDash val="sysDot"/>
              <a:round/>
            </a:ln>
            <a:effectLst/>
          </c:spPr>
        </c:majorGridlines>
        <c:numFmt formatCode="General"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987774607"/>
        <c:crosses val="autoZero"/>
        <c:crossBetween val="between"/>
        <c:majorUnit val="1"/>
      </c:valAx>
      <c:spPr>
        <a:noFill/>
        <a:ln>
          <a:noFill/>
        </a:ln>
        <a:effectLst/>
      </c:spPr>
    </c:plotArea>
    <c:legend>
      <c:legendPos val="b"/>
      <c:legendEntry>
        <c:idx val="3"/>
        <c:txPr>
          <a:bodyPr rot="0" spcFirstLastPara="1" vertOverflow="ellipsis" vert="horz" wrap="square" anchor="ctr" anchorCtr="1"/>
          <a:lstStyle/>
          <a:p>
            <a:pPr>
              <a:defRPr sz="1800" b="0" i="0" u="none" strike="noStrike" kern="1200" cap="small" baseline="0">
                <a:solidFill>
                  <a:schemeClr val="tx1"/>
                </a:solidFill>
                <a:latin typeface="Calibri" panose="020F0502020204030204" pitchFamily="34" charset="0"/>
                <a:ea typeface="+mn-ea"/>
                <a:cs typeface="Calibri" panose="020F0502020204030204" pitchFamily="34" charset="0"/>
              </a:defRPr>
            </a:pPr>
            <a:endParaRPr lang="ko-KR"/>
          </a:p>
        </c:txPr>
      </c:legendEntry>
      <c:layout>
        <c:manualLayout>
          <c:xMode val="edge"/>
          <c:yMode val="edge"/>
          <c:x val="3.451483836965915E-2"/>
          <c:y val="0.84024932249322493"/>
          <c:w val="0.92576493327942189"/>
          <c:h val="0.1518992773261065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AutoNUMA</c:v>
                </c:pt>
              </c:strCache>
            </c:strRef>
          </c:tx>
          <c:spPr>
            <a:pattFill prst="ltHorz">
              <a:fgClr>
                <a:schemeClr val="tx1"/>
              </a:fgClr>
              <a:bgClr>
                <a:srgbClr val="0070C0"/>
              </a:bgClr>
            </a:pattFill>
            <a:ln w="19050">
              <a:solidFill>
                <a:schemeClr val="tx1"/>
              </a:solidFill>
            </a:ln>
            <a:effectLst/>
          </c:spPr>
          <c:invertIfNegative val="0"/>
          <c:cat>
            <c:strRef>
              <c:f>Sheet1!$A$2:$A$5</c:f>
              <c:strCache>
                <c:ptCount val="4"/>
                <c:pt idx="0">
                  <c:v>128GB</c:v>
                </c:pt>
                <c:pt idx="1">
                  <c:v>192GB</c:v>
                </c:pt>
                <c:pt idx="2">
                  <c:v>336GB</c:v>
                </c:pt>
                <c:pt idx="3">
                  <c:v>690GB</c:v>
                </c:pt>
              </c:strCache>
            </c:strRef>
          </c:cat>
          <c:val>
            <c:numRef>
              <c:f>Sheet1!$B$2:$B$5</c:f>
              <c:numCache>
                <c:formatCode>General</c:formatCode>
                <c:ptCount val="4"/>
                <c:pt idx="0">
                  <c:v>1.0818000000000001</c:v>
                </c:pt>
                <c:pt idx="1">
                  <c:v>1.0196000000000001</c:v>
                </c:pt>
                <c:pt idx="2">
                  <c:v>1.0189999999999999</c:v>
                </c:pt>
                <c:pt idx="3">
                  <c:v>1.0125</c:v>
                </c:pt>
              </c:numCache>
            </c:numRef>
          </c:val>
          <c:extLst>
            <c:ext xmlns:c16="http://schemas.microsoft.com/office/drawing/2014/chart" uri="{C3380CC4-5D6E-409C-BE32-E72D297353CC}">
              <c16:uniqueId val="{00000000-96AD-D347-9084-76DE0995AD3F}"/>
            </c:ext>
          </c:extLst>
        </c:ser>
        <c:ser>
          <c:idx val="1"/>
          <c:order val="1"/>
          <c:tx>
            <c:strRef>
              <c:f>Sheet1!$C$1</c:f>
              <c:strCache>
                <c:ptCount val="1"/>
                <c:pt idx="0">
                  <c:v>TPP</c:v>
                </c:pt>
              </c:strCache>
            </c:strRef>
          </c:tx>
          <c:spPr>
            <a:pattFill prst="wdUpDiag">
              <a:fgClr>
                <a:schemeClr val="tx1"/>
              </a:fgClr>
              <a:bgClr>
                <a:srgbClr val="92D050"/>
              </a:bgClr>
            </a:pattFill>
            <a:ln w="19050">
              <a:solidFill>
                <a:schemeClr val="tx1"/>
              </a:solidFill>
            </a:ln>
            <a:effectLst/>
          </c:spPr>
          <c:invertIfNegative val="0"/>
          <c:cat>
            <c:strRef>
              <c:f>Sheet1!$A$2:$A$5</c:f>
              <c:strCache>
                <c:ptCount val="4"/>
                <c:pt idx="0">
                  <c:v>128GB</c:v>
                </c:pt>
                <c:pt idx="1">
                  <c:v>192GB</c:v>
                </c:pt>
                <c:pt idx="2">
                  <c:v>336GB</c:v>
                </c:pt>
                <c:pt idx="3">
                  <c:v>690GB</c:v>
                </c:pt>
              </c:strCache>
            </c:strRef>
          </c:cat>
          <c:val>
            <c:numRef>
              <c:f>Sheet1!$C$2:$C$5</c:f>
              <c:numCache>
                <c:formatCode>General</c:formatCode>
                <c:ptCount val="4"/>
                <c:pt idx="0">
                  <c:v>3.2595999999999998</c:v>
                </c:pt>
                <c:pt idx="1">
                  <c:v>2.2953999999999999</c:v>
                </c:pt>
                <c:pt idx="2">
                  <c:v>2.0564</c:v>
                </c:pt>
                <c:pt idx="3">
                  <c:v>2.0308999999999999</c:v>
                </c:pt>
              </c:numCache>
            </c:numRef>
          </c:val>
          <c:extLst>
            <c:ext xmlns:c16="http://schemas.microsoft.com/office/drawing/2014/chart" uri="{C3380CC4-5D6E-409C-BE32-E72D297353CC}">
              <c16:uniqueId val="{00000001-96AD-D347-9084-76DE0995AD3F}"/>
            </c:ext>
          </c:extLst>
        </c:ser>
        <c:ser>
          <c:idx val="2"/>
          <c:order val="2"/>
          <c:tx>
            <c:strRef>
              <c:f>Sheet1!$D$1</c:f>
              <c:strCache>
                <c:ptCount val="1"/>
                <c:pt idx="0">
                  <c:v>HeMem</c:v>
                </c:pt>
              </c:strCache>
            </c:strRef>
          </c:tx>
          <c:spPr>
            <a:pattFill prst="wdDnDiag">
              <a:fgClr>
                <a:schemeClr val="tx1"/>
              </a:fgClr>
              <a:bgClr>
                <a:srgbClr val="FF0101"/>
              </a:bgClr>
            </a:pattFill>
            <a:ln w="19050">
              <a:solidFill>
                <a:schemeClr val="tx1"/>
              </a:solidFill>
            </a:ln>
            <a:effectLst/>
          </c:spPr>
          <c:invertIfNegative val="0"/>
          <c:cat>
            <c:strRef>
              <c:f>Sheet1!$A$2:$A$5</c:f>
              <c:strCache>
                <c:ptCount val="4"/>
                <c:pt idx="0">
                  <c:v>128GB</c:v>
                </c:pt>
                <c:pt idx="1">
                  <c:v>192GB</c:v>
                </c:pt>
                <c:pt idx="2">
                  <c:v>336GB</c:v>
                </c:pt>
                <c:pt idx="3">
                  <c:v>690GB</c:v>
                </c:pt>
              </c:strCache>
            </c:strRef>
          </c:cat>
          <c:val>
            <c:numRef>
              <c:f>Sheet1!$D$2:$D$5</c:f>
              <c:numCache>
                <c:formatCode>General</c:formatCode>
                <c:ptCount val="4"/>
                <c:pt idx="0">
                  <c:v>2.3233999999999999</c:v>
                </c:pt>
                <c:pt idx="1">
                  <c:v>2.1726000000000001</c:v>
                </c:pt>
                <c:pt idx="2">
                  <c:v>2.4268999999999998</c:v>
                </c:pt>
                <c:pt idx="3">
                  <c:v>2.3401999999999998</c:v>
                </c:pt>
              </c:numCache>
            </c:numRef>
          </c:val>
          <c:extLst>
            <c:ext xmlns:c16="http://schemas.microsoft.com/office/drawing/2014/chart" uri="{C3380CC4-5D6E-409C-BE32-E72D297353CC}">
              <c16:uniqueId val="{00000002-96AD-D347-9084-76DE0995AD3F}"/>
            </c:ext>
          </c:extLst>
        </c:ser>
        <c:ser>
          <c:idx val="3"/>
          <c:order val="3"/>
          <c:tx>
            <c:strRef>
              <c:f>Sheet1!$E$1</c:f>
              <c:strCache>
                <c:ptCount val="1"/>
                <c:pt idx="0">
                  <c:v>Memtis</c:v>
                </c:pt>
              </c:strCache>
            </c:strRef>
          </c:tx>
          <c:spPr>
            <a:pattFill prst="solidDmnd">
              <a:fgClr>
                <a:schemeClr val="tx1"/>
              </a:fgClr>
              <a:bgClr>
                <a:srgbClr val="7030A0"/>
              </a:bgClr>
            </a:pattFill>
            <a:ln>
              <a:noFill/>
            </a:ln>
            <a:effectLst/>
          </c:spPr>
          <c:invertIfNegative val="0"/>
          <c:cat>
            <c:strRef>
              <c:f>Sheet1!$A$2:$A$5</c:f>
              <c:strCache>
                <c:ptCount val="4"/>
                <c:pt idx="0">
                  <c:v>128GB</c:v>
                </c:pt>
                <c:pt idx="1">
                  <c:v>192GB</c:v>
                </c:pt>
                <c:pt idx="2">
                  <c:v>336GB</c:v>
                </c:pt>
                <c:pt idx="3">
                  <c:v>690GB</c:v>
                </c:pt>
              </c:strCache>
            </c:strRef>
          </c:cat>
          <c:val>
            <c:numRef>
              <c:f>Sheet1!$E$2:$E$5</c:f>
              <c:numCache>
                <c:formatCode>General</c:formatCode>
                <c:ptCount val="4"/>
                <c:pt idx="0">
                  <c:v>3.9291999999999998</c:v>
                </c:pt>
                <c:pt idx="1">
                  <c:v>3.6718000000000002</c:v>
                </c:pt>
                <c:pt idx="2">
                  <c:v>3.9003999999999999</c:v>
                </c:pt>
                <c:pt idx="3">
                  <c:v>3.7113999999999998</c:v>
                </c:pt>
              </c:numCache>
            </c:numRef>
          </c:val>
          <c:extLst>
            <c:ext xmlns:c16="http://schemas.microsoft.com/office/drawing/2014/chart" uri="{C3380CC4-5D6E-409C-BE32-E72D297353CC}">
              <c16:uniqueId val="{00000003-96AD-D347-9084-76DE0995AD3F}"/>
            </c:ext>
          </c:extLst>
        </c:ser>
        <c:dLbls>
          <c:showLegendKey val="0"/>
          <c:showVal val="0"/>
          <c:showCatName val="0"/>
          <c:showSerName val="0"/>
          <c:showPercent val="0"/>
          <c:showBubbleSize val="0"/>
        </c:dLbls>
        <c:gapWidth val="219"/>
        <c:axId val="1987774607"/>
        <c:axId val="1287161168"/>
      </c:barChart>
      <c:catAx>
        <c:axId val="1987774607"/>
        <c:scaling>
          <c:orientation val="minMax"/>
        </c:scaling>
        <c:delete val="0"/>
        <c:axPos val="b"/>
        <c:numFmt formatCode="General" sourceLinked="1"/>
        <c:majorTickMark val="none"/>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287161168"/>
        <c:crosses val="autoZero"/>
        <c:auto val="1"/>
        <c:lblAlgn val="ctr"/>
        <c:lblOffset val="100"/>
        <c:noMultiLvlLbl val="0"/>
      </c:catAx>
      <c:valAx>
        <c:axId val="1287161168"/>
        <c:scaling>
          <c:orientation val="minMax"/>
        </c:scaling>
        <c:delete val="0"/>
        <c:axPos val="l"/>
        <c:majorGridlines>
          <c:spPr>
            <a:ln w="19050" cap="flat" cmpd="sng" algn="ctr">
              <a:solidFill>
                <a:schemeClr val="bg1">
                  <a:lumMod val="75000"/>
                </a:schemeClr>
              </a:solidFill>
              <a:prstDash val="sysDot"/>
              <a:round/>
            </a:ln>
            <a:effectLst/>
          </c:spPr>
        </c:majorGridlines>
        <c:numFmt formatCode="General" sourceLinked="1"/>
        <c:majorTickMark val="in"/>
        <c:minorTickMark val="none"/>
        <c:tickLblPos val="nextTo"/>
        <c:spPr>
          <a:noFill/>
          <a:ln w="19050">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crossAx val="1987774607"/>
        <c:crosses val="autoZero"/>
        <c:crossBetween val="between"/>
        <c:majorUnit val="1"/>
      </c:valAx>
      <c:spPr>
        <a:noFill/>
        <a:ln>
          <a:noFill/>
        </a:ln>
        <a:effectLst/>
      </c:spPr>
    </c:plotArea>
    <c:legend>
      <c:legendPos val="t"/>
      <c:legendEntry>
        <c:idx val="3"/>
        <c:txPr>
          <a:bodyPr rot="0" spcFirstLastPara="1" vertOverflow="ellipsis" vert="horz" wrap="square" anchor="ctr" anchorCtr="1"/>
          <a:lstStyle/>
          <a:p>
            <a:pPr>
              <a:defRPr sz="1800" b="0" i="0" u="none" strike="noStrike" kern="1200" cap="small" baseline="0">
                <a:solidFill>
                  <a:schemeClr val="tx1"/>
                </a:solidFill>
                <a:latin typeface="Calibri" panose="020F0502020204030204" pitchFamily="34" charset="0"/>
                <a:ea typeface="+mn-ea"/>
                <a:cs typeface="Calibri" panose="020F0502020204030204" pitchFamily="34" charset="0"/>
              </a:defRPr>
            </a:pPr>
            <a:endParaRPr lang="ko-KR"/>
          </a:p>
        </c:txPr>
      </c:legendEntry>
      <c:layout>
        <c:manualLayout>
          <c:xMode val="edge"/>
          <c:yMode val="edge"/>
          <c:x val="6.9615575852932571E-2"/>
          <c:y val="4.0153568202348687E-2"/>
          <c:w val="0.90185741433212774"/>
          <c:h val="7.957678410117434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mn-ea"/>
              <a:cs typeface="Calibri" panose="020F050202020403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latin typeface="Calibri" panose="020F0502020204030204" pitchFamily="34" charset="0"/>
          <a:cs typeface="Calibri" panose="020F0502020204030204" pitchFamily="34" charset="0"/>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069C0-6184-4635-89BE-69E5BEFE2DB4}" type="datetimeFigureOut">
              <a:rPr lang="ko-KR" altLang="en-US" smtClean="0"/>
              <a:t>2023-10-30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DA300-F2FA-464E-96C9-07DAD5867F02}" type="slidenum">
              <a:rPr lang="ko-KR" altLang="en-US" smtClean="0"/>
              <a:t>‹#›</a:t>
            </a:fld>
            <a:endParaRPr lang="ko-KR" altLang="en-US"/>
          </a:p>
        </p:txBody>
      </p:sp>
    </p:spTree>
    <p:extLst>
      <p:ext uri="{BB962C8B-B14F-4D97-AF65-F5344CB8AC3E}">
        <p14:creationId xmlns:p14="http://schemas.microsoft.com/office/powerpoint/2010/main" val="35171074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a:t>
            </a:fld>
            <a:endParaRPr lang="ko-KR" altLang="en-US"/>
          </a:p>
        </p:txBody>
      </p:sp>
    </p:spTree>
    <p:extLst>
      <p:ext uri="{BB962C8B-B14F-4D97-AF65-F5344CB8AC3E}">
        <p14:creationId xmlns:p14="http://schemas.microsoft.com/office/powerpoint/2010/main" val="393387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TPP promotes it to the fast tier. So we can say that the hot threshold of TPP is two.</a:t>
            </a: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10</a:t>
            </a:fld>
            <a:endParaRPr lang="ko-KR" altLang="en-US"/>
          </a:p>
        </p:txBody>
      </p:sp>
    </p:spTree>
    <p:extLst>
      <p:ext uri="{BB962C8B-B14F-4D97-AF65-F5344CB8AC3E}">
        <p14:creationId xmlns:p14="http://schemas.microsoft.com/office/powerpoint/2010/main" val="935453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Next example is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HeMem</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Pages with access counts beyond the hot threshold are promoted to the fast tier. And whenever the access count of any page reach the static cooling threshold,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HeMem</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halves the access counts of all pages to ensure the freshness of the hot set.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11</a:t>
            </a:fld>
            <a:endParaRPr lang="ko-KR" altLang="en-US"/>
          </a:p>
        </p:txBody>
      </p:sp>
    </p:spTree>
    <p:extLst>
      <p:ext uri="{BB962C8B-B14F-4D97-AF65-F5344CB8AC3E}">
        <p14:creationId xmlns:p14="http://schemas.microsoft.com/office/powerpoint/2010/main" val="2624648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As you may know, the quality of hot and cold detection critically affects the effectiveness of tiered memory systems, but many recent systems still adopt static criteria for hotness detection. In this step, our question is </a:t>
            </a:r>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12</a:t>
            </a:fld>
            <a:endParaRPr lang="ko-KR" altLang="en-US"/>
          </a:p>
        </p:txBody>
      </p:sp>
    </p:spTree>
    <p:extLst>
      <p:ext uri="{BB962C8B-B14F-4D97-AF65-F5344CB8AC3E}">
        <p14:creationId xmlns:p14="http://schemas.microsoft.com/office/powerpoint/2010/main" val="1921508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D1D5DB"/>
                </a:solidFill>
                <a:effectLst/>
                <a:latin typeface="Söhne"/>
              </a:rPr>
              <a:t>There is a diverse set of applications in modern cloud and datacenter environments and the emerging memory functionality like CXL memory pooling allows for even more flexibilities in memory setups. So, to make the system efficient and transparent, tiered memory management method should perform well across a diverse range of applications and memory configurations.</a:t>
            </a:r>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13</a:t>
            </a:fld>
            <a:endParaRPr lang="ko-KR" altLang="en-US"/>
          </a:p>
        </p:txBody>
      </p:sp>
    </p:spTree>
    <p:extLst>
      <p:ext uri="{BB962C8B-B14F-4D97-AF65-F5344CB8AC3E}">
        <p14:creationId xmlns:p14="http://schemas.microsoft.com/office/powerpoint/2010/main" val="12090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There are two typical cases which hamper the effective utilization of the fast tier memory. The first case happens when the identified hot set size exceeds the fast tier memory. In this case, some subset of hot pages will be placed in the capacity tier. The problem is that such subset of hot pages has arbitrary hotness. It means hot pages accessed very frequently also could be placed in the capacity tier.</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Thus, it is important to maintain hot set size below the fast tier size.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14</a:t>
            </a:fld>
            <a:endParaRPr lang="ko-KR" altLang="en-US"/>
          </a:p>
        </p:txBody>
      </p:sp>
    </p:spTree>
    <p:extLst>
      <p:ext uri="{BB962C8B-B14F-4D97-AF65-F5344CB8AC3E}">
        <p14:creationId xmlns:p14="http://schemas.microsoft.com/office/powerpoint/2010/main" val="2441029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second case happens when the hot set size is much lower than the fast tier size. In this case, we can ensure that very hot pages are placed in the fast tier. However, the remainder capacity of the precious fast tier may be wasted with arbitrary cold pages. Thus, it seems good to maintain the hot set size as close as possible to the fast tier size.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Unfortunately, it is impossible with static hotness detection.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15</a:t>
            </a:fld>
            <a:endParaRPr lang="ko-KR" altLang="en-US"/>
          </a:p>
        </p:txBody>
      </p:sp>
    </p:spTree>
    <p:extLst>
      <p:ext uri="{BB962C8B-B14F-4D97-AF65-F5344CB8AC3E}">
        <p14:creationId xmlns:p14="http://schemas.microsoft.com/office/powerpoint/2010/main" val="1769782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We examined actual hot/cold memory footprint by using </a:t>
            </a:r>
            <a:r>
              <a:rPr lang="en-US" altLang="ko-KR" sz="1800" dirty="0" err="1">
                <a:effectLst/>
                <a:latin typeface="맑은 고딕" panose="020B0503020000020004" pitchFamily="50" charset="-127"/>
                <a:cs typeface="Times New Roman" panose="02020603050405020304" pitchFamily="18" charset="0"/>
              </a:rPr>
              <a:t>HeMem</a:t>
            </a:r>
            <a:r>
              <a:rPr lang="en-US" altLang="ko-KR" sz="1800" dirty="0">
                <a:effectLst/>
                <a:latin typeface="맑은 고딕" panose="020B0503020000020004" pitchFamily="50" charset="-127"/>
                <a:cs typeface="Times New Roman" panose="02020603050405020304" pitchFamily="18" charset="0"/>
              </a:rPr>
              <a:t> and two applications</a:t>
            </a:r>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16</a:t>
            </a:fld>
            <a:endParaRPr lang="ko-KR" altLang="en-US"/>
          </a:p>
        </p:txBody>
      </p:sp>
    </p:spTree>
    <p:extLst>
      <p:ext uri="{BB962C8B-B14F-4D97-AF65-F5344CB8AC3E}">
        <p14:creationId xmlns:p14="http://schemas.microsoft.com/office/powerpoint/2010/main" val="978686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black dashed line denotes the dram size allocated to each application.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17</a:t>
            </a:fld>
            <a:endParaRPr lang="ko-KR" altLang="en-US"/>
          </a:p>
        </p:txBody>
      </p:sp>
    </p:spTree>
    <p:extLst>
      <p:ext uri="{BB962C8B-B14F-4D97-AF65-F5344CB8AC3E}">
        <p14:creationId xmlns:p14="http://schemas.microsoft.com/office/powerpoint/2010/main" val="736738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case of PageRank,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HeMem</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consistently classifies 1.5GB of memory as hot so nearly a half of the fast tier is underutilized with arbitrary cold pages during entire duration.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18</a:t>
            </a:fld>
            <a:endParaRPr lang="ko-KR" altLang="en-US"/>
          </a:p>
        </p:txBody>
      </p:sp>
    </p:spTree>
    <p:extLst>
      <p:ext uri="{BB962C8B-B14F-4D97-AF65-F5344CB8AC3E}">
        <p14:creationId xmlns:p14="http://schemas.microsoft.com/office/powerpoint/2010/main" val="1885960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XSBench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the hot set size initially exceeds the fast tier size roughly for 130s and then decreases rapidly. Such a significant drop of the hot set is caused by a few number of pages which are excessively accessed and then incurs frequent cooling operations.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These results clearly show that the static criteria for hotness detection is not optimal. One can try different threshold values to get the best result for applications, however, it is unlikely that a single threshold will work well across different workloads.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19</a:t>
            </a:fld>
            <a:endParaRPr lang="ko-KR" altLang="en-US"/>
          </a:p>
        </p:txBody>
      </p:sp>
    </p:spTree>
    <p:extLst>
      <p:ext uri="{BB962C8B-B14F-4D97-AF65-F5344CB8AC3E}">
        <p14:creationId xmlns:p14="http://schemas.microsoft.com/office/powerpoint/2010/main" val="421236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recent years, pros</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cons</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of</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dram</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and</a:t>
            </a:r>
            <a:r>
              <a:rPr lang="ko-KR" altLang="en-US"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cxl/</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optane</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p>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Thus, Tiering both types of memory devices is one of the promising solutions ~.</a:t>
            </a:r>
          </a:p>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tiered memory systems, DRAM is usually used as the fast tier ~.</a:t>
            </a:r>
          </a:p>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These memory devices are mapped onto the same physical address space and can access memory at a cache line granularity.</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a:t>
            </a:fld>
            <a:endParaRPr lang="ko-KR" altLang="en-US"/>
          </a:p>
        </p:txBody>
      </p:sp>
    </p:spTree>
    <p:extLst>
      <p:ext uri="{BB962C8B-B14F-4D97-AF65-F5344CB8AC3E}">
        <p14:creationId xmlns:p14="http://schemas.microsoft.com/office/powerpoint/2010/main" val="2321545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Our solution is MEMTIS.. MEMTIS enables to make the best use of the fast tier with truly hot pages in more transparent and efficient ways. There are three main design components in MEMTIS.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20</a:t>
            </a:fld>
            <a:endParaRPr lang="ko-KR" altLang="en-US"/>
          </a:p>
        </p:txBody>
      </p:sp>
    </p:spTree>
    <p:extLst>
      <p:ext uri="{BB962C8B-B14F-4D97-AF65-F5344CB8AC3E}">
        <p14:creationId xmlns:p14="http://schemas.microsoft.com/office/powerpoint/2010/main" val="657904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Firstly, MEMTIS tracks memory accesses by using hardware event-based sampling techniques for scalable and fine-grained access tracking. And it maintains its CPU overhead for access tracking below a predefined threshold.</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21</a:t>
            </a:fld>
            <a:endParaRPr lang="ko-KR" altLang="en-US"/>
          </a:p>
        </p:txBody>
      </p:sp>
    </p:spTree>
    <p:extLst>
      <p:ext uri="{BB962C8B-B14F-4D97-AF65-F5344CB8AC3E}">
        <p14:creationId xmlns:p14="http://schemas.microsoft.com/office/powerpoint/2010/main" val="3508456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Secondly, MEMTIS harnesses the overall access frequency distribution of pages in determining page hotness. It collects distribution by using page access histogram and properly fills the fast tier with very hot pages.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22</a:t>
            </a:fld>
            <a:endParaRPr lang="ko-KR" altLang="en-US"/>
          </a:p>
        </p:txBody>
      </p:sp>
    </p:spTree>
    <p:extLst>
      <p:ext uri="{BB962C8B-B14F-4D97-AF65-F5344CB8AC3E}">
        <p14:creationId xmlns:p14="http://schemas.microsoft.com/office/powerpoint/2010/main" val="3493123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Lastly, Using a huge page is not always good to performance because not all subpages in a huge page are evenly accessed. Thus, MEMTIS automatically balances the address translation cost and memory access cost by dynamically deciding the page size.</a:t>
            </a: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23</a:t>
            </a:fld>
            <a:endParaRPr lang="ko-KR" altLang="en-US"/>
          </a:p>
        </p:txBody>
      </p:sp>
    </p:spTree>
    <p:extLst>
      <p:ext uri="{BB962C8B-B14F-4D97-AF65-F5344CB8AC3E}">
        <p14:creationId xmlns:p14="http://schemas.microsoft.com/office/powerpoint/2010/main" val="774211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talk, I will introduce how MEMTIS tracks memory accesses and determines hot pages.</a:t>
            </a: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24</a:t>
            </a:fld>
            <a:endParaRPr lang="ko-KR" altLang="en-US"/>
          </a:p>
        </p:txBody>
      </p:sp>
    </p:spTree>
    <p:extLst>
      <p:ext uri="{BB962C8B-B14F-4D97-AF65-F5344CB8AC3E}">
        <p14:creationId xmlns:p14="http://schemas.microsoft.com/office/powerpoint/2010/main" val="3002339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MEMTIS uses PEBS and samples two types of events: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llc</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load miss and store instruction. We initially set the sampling interval to once every 200 for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llc</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load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misss</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and once every 100,000 for store instructions.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25</a:t>
            </a:fld>
            <a:endParaRPr lang="ko-KR" altLang="en-US"/>
          </a:p>
        </p:txBody>
      </p:sp>
    </p:spTree>
    <p:extLst>
      <p:ext uri="{BB962C8B-B14F-4D97-AF65-F5344CB8AC3E}">
        <p14:creationId xmlns:p14="http://schemas.microsoft.com/office/powerpoint/2010/main" val="3624318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The sampled events are recorded in a PEBS ring buffer</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26</a:t>
            </a:fld>
            <a:endParaRPr lang="ko-KR" altLang="en-US"/>
          </a:p>
        </p:txBody>
      </p:sp>
    </p:spTree>
    <p:extLst>
      <p:ext uri="{BB962C8B-B14F-4D97-AF65-F5344CB8AC3E}">
        <p14:creationId xmlns:p14="http://schemas.microsoft.com/office/powerpoint/2010/main" val="1606179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effectLst/>
                <a:latin typeface="맑은 고딕" panose="020B0503020000020004" pitchFamily="50" charset="-127"/>
                <a:cs typeface="Times New Roman" panose="02020603050405020304" pitchFamily="18" charset="0"/>
              </a:rPr>
              <a:t>and each sample contains exact memory address that a corresponding event happens.</a:t>
            </a:r>
          </a:p>
          <a:p>
            <a:r>
              <a:rPr lang="en-US" altLang="ko-KR" sz="1800" dirty="0">
                <a:effectLst/>
                <a:latin typeface="맑은 고딕" panose="020B0503020000020004" pitchFamily="50" charset="-127"/>
                <a:cs typeface="Times New Roman" panose="02020603050405020304" pitchFamily="18" charset="0"/>
              </a:rPr>
              <a:t>Our sampling thread called </a:t>
            </a:r>
            <a:r>
              <a:rPr lang="en-US" altLang="ko-KR" sz="1800" dirty="0" err="1">
                <a:effectLst/>
                <a:latin typeface="맑은 고딕" panose="020B0503020000020004" pitchFamily="50" charset="-127"/>
                <a:cs typeface="Times New Roman" panose="02020603050405020304" pitchFamily="18" charset="0"/>
              </a:rPr>
              <a:t>ksampled</a:t>
            </a:r>
            <a:r>
              <a:rPr lang="en-US" altLang="ko-KR" sz="1800" dirty="0">
                <a:effectLst/>
                <a:latin typeface="맑은 고딕" panose="020B0503020000020004" pitchFamily="50" charset="-127"/>
                <a:cs typeface="Times New Roman" panose="02020603050405020304" pitchFamily="18" charset="0"/>
              </a:rPr>
              <a:t> reads this buffer and handles a sample. </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27</a:t>
            </a:fld>
            <a:endParaRPr lang="ko-KR" altLang="en-US"/>
          </a:p>
        </p:txBody>
      </p:sp>
    </p:spTree>
    <p:extLst>
      <p:ext uri="{BB962C8B-B14F-4D97-AF65-F5344CB8AC3E}">
        <p14:creationId xmlns:p14="http://schemas.microsoft.com/office/powerpoint/2010/main" val="2728361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It first finds a sampled physical page and updates the access count. If this page is huge page, MEMTIS updates both the access count of the huge page and the access count of a subpage inside the huge page. Note that The access information for subpages is only used by our page size determination procedure.</a:t>
            </a: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28</a:t>
            </a:fld>
            <a:endParaRPr lang="ko-KR" altLang="en-US"/>
          </a:p>
        </p:txBody>
      </p:sp>
    </p:spTree>
    <p:extLst>
      <p:ext uri="{BB962C8B-B14F-4D97-AF65-F5344CB8AC3E}">
        <p14:creationId xmlns:p14="http://schemas.microsoft.com/office/powerpoint/2010/main" val="36931323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Then, to obtain the memory access distribution of pages, we update the page access histogram whenever we handle samples.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29</a:t>
            </a:fld>
            <a:endParaRPr lang="ko-KR" altLang="en-US"/>
          </a:p>
        </p:txBody>
      </p:sp>
    </p:spTree>
    <p:extLst>
      <p:ext uri="{BB962C8B-B14F-4D97-AF65-F5344CB8AC3E}">
        <p14:creationId xmlns:p14="http://schemas.microsoft.com/office/powerpoint/2010/main" val="271075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solidFill>
                  <a:srgbClr val="FF0000"/>
                </a:solidFill>
                <a:effectLst/>
                <a:latin typeface="맑은 고딕" panose="020B0503020000020004" pitchFamily="50" charset="-127"/>
                <a:ea typeface="맑은 고딕" panose="020B0503020000020004" pitchFamily="50" charset="-127"/>
                <a:cs typeface="Times New Roman" panose="02020603050405020304" pitchFamily="18" charset="0"/>
              </a:rPr>
              <a:t>To extract full potential benefit of the fast tier, it is important to ~(goal).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dirty="0">
                <a:solidFill>
                  <a:srgbClr val="D1D5DB"/>
                </a:solidFill>
                <a:effectLst/>
                <a:latin typeface="Söhne"/>
              </a:rPr>
              <a:t>One of the most important things is how hot pages are determined based on what criteria.</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800" b="0" i="0" dirty="0">
                <a:solidFill>
                  <a:srgbClr val="D1D5DB"/>
                </a:solidFill>
                <a:effectLst/>
                <a:latin typeface="Söhne"/>
              </a:rPr>
              <a:t>Now let’s look at how previous systems do this.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a:t>
            </a:fld>
            <a:endParaRPr lang="ko-KR" altLang="en-US"/>
          </a:p>
        </p:txBody>
      </p:sp>
    </p:spTree>
    <p:extLst>
      <p:ext uri="{BB962C8B-B14F-4D97-AF65-F5344CB8AC3E}">
        <p14:creationId xmlns:p14="http://schemas.microsoft.com/office/powerpoint/2010/main" val="188680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Each bin in the histogram represents a specific range of access counts which follows an exponential scale; </a:t>
            </a:r>
            <a:r>
              <a:rPr lang="en-US" altLang="ko-KR" sz="1800" kern="100" dirty="0">
                <a:effectLst/>
                <a:latin typeface="Cambria Math" panose="02040503050406030204" pitchFamily="18" charset="0"/>
                <a:ea typeface="맑은 고딕" panose="020B0503020000020004" pitchFamily="50" charset="-127"/>
                <a:cs typeface="Cambria Math" panose="02040503050406030204" pitchFamily="18" charset="0"/>
              </a:rPr>
              <a:t>𝑛</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th</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bin has the range of access counts from two to the power of n to two to the power of n+1, and the last bin has no upper bound on it.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30</a:t>
            </a:fld>
            <a:endParaRPr lang="ko-KR" altLang="en-US"/>
          </a:p>
        </p:txBody>
      </p:sp>
    </p:spTree>
    <p:extLst>
      <p:ext uri="{BB962C8B-B14F-4D97-AF65-F5344CB8AC3E}">
        <p14:creationId xmlns:p14="http://schemas.microsoft.com/office/powerpoint/2010/main" val="2077197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value (y-axis) of each bin denotes the number of distinct pages (counting at 4KB granularity) in the access count range.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75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Thus, we can know the total number of pages which has the specific range of access count through this histogram.</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31</a:t>
            </a:fld>
            <a:endParaRPr lang="ko-KR" altLang="en-US"/>
          </a:p>
        </p:txBody>
      </p:sp>
    </p:spTree>
    <p:extLst>
      <p:ext uri="{BB962C8B-B14F-4D97-AF65-F5344CB8AC3E}">
        <p14:creationId xmlns:p14="http://schemas.microsoft.com/office/powerpoint/2010/main" val="7343250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Updating the page access histogram is very efficient. Whenever </a:t>
            </a:r>
            <a:r>
              <a:rPr lang="en-US" altLang="ko-KR" dirty="0" err="1"/>
              <a:t>ksampled</a:t>
            </a:r>
            <a:r>
              <a:rPr lang="en-US" altLang="ko-KR" dirty="0"/>
              <a:t> updates the access count of a page, it checks whether the new access count falls into a different bucket and updated histogram if needed.</a:t>
            </a:r>
          </a:p>
          <a:p>
            <a:endParaRPr lang="en-US" altLang="ko-KR"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32</a:t>
            </a:fld>
            <a:endParaRPr lang="ko-KR" altLang="en-US"/>
          </a:p>
        </p:txBody>
      </p:sp>
    </p:spTree>
    <p:extLst>
      <p:ext uri="{BB962C8B-B14F-4D97-AF65-F5344CB8AC3E}">
        <p14:creationId xmlns:p14="http://schemas.microsoft.com/office/powerpoint/2010/main" val="31571180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ksampled</a:t>
            </a:r>
            <a:r>
              <a:rPr lang="en-US" altLang="ko-KR" dirty="0"/>
              <a:t> periodically calculates the exponential moving average of its CPU usage and adjusts the sampling period to meet the upper limit of its CPU usage. By default, this limit is set to 3% of a single core.</a:t>
            </a:r>
          </a:p>
          <a:p>
            <a:r>
              <a:rPr lang="en-US" altLang="ko-KR" dirty="0"/>
              <a:t>We observed that, across all our evaluated benchmarks, </a:t>
            </a:r>
            <a:r>
              <a:rPr lang="en-US" altLang="ko-KR" dirty="0" err="1"/>
              <a:t>ksampled</a:t>
            </a:r>
            <a:r>
              <a:rPr lang="en-US" altLang="ko-KR" dirty="0"/>
              <a:t> only consumes roughly 2% of a single CPU time with 0.9% of performance overheads on average</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33</a:t>
            </a:fld>
            <a:endParaRPr lang="ko-KR" altLang="en-US"/>
          </a:p>
        </p:txBody>
      </p:sp>
    </p:spTree>
    <p:extLst>
      <p:ext uri="{BB962C8B-B14F-4D97-AF65-F5344CB8AC3E}">
        <p14:creationId xmlns:p14="http://schemas.microsoft.com/office/powerpoint/2010/main" val="24078670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MEMTIS established hot, warm, and cold thresholds by using the generated histogram.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And we used the bin indexes as thresholds in our system.</a:t>
            </a:r>
          </a:p>
          <a:p>
            <a:r>
              <a:rPr lang="en-US" altLang="ko-KR" dirty="0"/>
              <a:t>Its goal is to maintain the hot set size as close as possible to the fast tier size</a:t>
            </a:r>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34</a:t>
            </a:fld>
            <a:endParaRPr lang="ko-KR" altLang="en-US"/>
          </a:p>
        </p:txBody>
      </p:sp>
    </p:spTree>
    <p:extLst>
      <p:ext uri="{BB962C8B-B14F-4D97-AF65-F5344CB8AC3E}">
        <p14:creationId xmlns:p14="http://schemas.microsoft.com/office/powerpoint/2010/main" val="365634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determine the hot threshold, MEMTIS sums the total size of pages fallen into each bin in the histogram from highest to lowest indexes.</a:t>
            </a:r>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35</a:t>
            </a:fld>
            <a:endParaRPr lang="ko-KR" altLang="en-US"/>
          </a:p>
        </p:txBody>
      </p:sp>
    </p:spTree>
    <p:extLst>
      <p:ext uri="{BB962C8B-B14F-4D97-AF65-F5344CB8AC3E}">
        <p14:creationId xmlns:p14="http://schemas.microsoft.com/office/powerpoint/2010/main" val="3921338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36</a:t>
            </a:fld>
            <a:endParaRPr lang="ko-KR" altLang="en-US"/>
          </a:p>
        </p:txBody>
      </p:sp>
    </p:spTree>
    <p:extLst>
      <p:ext uri="{BB962C8B-B14F-4D97-AF65-F5344CB8AC3E}">
        <p14:creationId xmlns:p14="http://schemas.microsoft.com/office/powerpoint/2010/main" val="80279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37</a:t>
            </a:fld>
            <a:endParaRPr lang="ko-KR" altLang="en-US"/>
          </a:p>
        </p:txBody>
      </p:sp>
    </p:spTree>
    <p:extLst>
      <p:ext uri="{BB962C8B-B14F-4D97-AF65-F5344CB8AC3E}">
        <p14:creationId xmlns:p14="http://schemas.microsoft.com/office/powerpoint/2010/main" val="2551925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If the cumulative size of the hot set exceeds the fast tier size, an arbitrary subset of hot pages can be placed in the capacity tier. To avoid such an undesirable state, we set the hot threshold as the bin index preceding this point</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38</a:t>
            </a:fld>
            <a:endParaRPr lang="ko-KR" altLang="en-US"/>
          </a:p>
        </p:txBody>
      </p:sp>
    </p:spTree>
    <p:extLst>
      <p:ext uri="{BB962C8B-B14F-4D97-AF65-F5344CB8AC3E}">
        <p14:creationId xmlns:p14="http://schemas.microsoft.com/office/powerpoint/2010/main" val="2753810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such that the fast tier can accommodate all hot pages.</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39</a:t>
            </a:fld>
            <a:endParaRPr lang="ko-KR" altLang="en-US"/>
          </a:p>
        </p:txBody>
      </p:sp>
    </p:spTree>
    <p:extLst>
      <p:ext uri="{BB962C8B-B14F-4D97-AF65-F5344CB8AC3E}">
        <p14:creationId xmlns:p14="http://schemas.microsoft.com/office/powerpoint/2010/main" val="235778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most prior approaches, a hotness threshold is deeply entangled in their design.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For example, automatic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numa</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balancing in stock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linux</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scans page table entries and sets a protection bit to make any further accesses to those pages trigger page faults.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r>
              <a:rPr lang="en-US" altLang="ko-KR" sz="1800" dirty="0">
                <a:effectLst/>
                <a:latin typeface="맑은 고딕" panose="020B0503020000020004" pitchFamily="50" charset="-127"/>
                <a:cs typeface="Times New Roman" panose="02020603050405020304" pitchFamily="18" charset="0"/>
              </a:rPr>
              <a:t>Once CPU accesses a page, a </a:t>
            </a:r>
            <a:r>
              <a:rPr lang="en-US" altLang="ko-KR" sz="1800" dirty="0" err="1">
                <a:effectLst/>
                <a:latin typeface="맑은 고딕" panose="020B0503020000020004" pitchFamily="50" charset="-127"/>
                <a:cs typeface="Times New Roman" panose="02020603050405020304" pitchFamily="18" charset="0"/>
              </a:rPr>
              <a:t>numa</a:t>
            </a:r>
            <a:r>
              <a:rPr lang="en-US" altLang="ko-KR" sz="1800" dirty="0">
                <a:effectLst/>
                <a:latin typeface="맑은 고딕" panose="020B0503020000020004" pitchFamily="50" charset="-127"/>
                <a:cs typeface="Times New Roman" panose="02020603050405020304" pitchFamily="18" charset="0"/>
              </a:rPr>
              <a:t> hint page fault is generated.</a:t>
            </a:r>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a:t>
            </a:fld>
            <a:endParaRPr lang="ko-KR" altLang="en-US"/>
          </a:p>
        </p:txBody>
      </p:sp>
    </p:spTree>
    <p:extLst>
      <p:ext uri="{BB962C8B-B14F-4D97-AF65-F5344CB8AC3E}">
        <p14:creationId xmlns:p14="http://schemas.microsoft.com/office/powerpoint/2010/main" val="469707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number of pages fallen into this bucket is spanning both memory tiers.</a:t>
            </a:r>
          </a:p>
          <a:p>
            <a:r>
              <a:rPr lang="en-US" altLang="ko-KR" dirty="0"/>
              <a:t>We classify them as warm.</a:t>
            </a:r>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40</a:t>
            </a:fld>
            <a:endParaRPr lang="ko-KR" altLang="en-US"/>
          </a:p>
        </p:txBody>
      </p:sp>
    </p:spTree>
    <p:extLst>
      <p:ext uri="{BB962C8B-B14F-4D97-AF65-F5344CB8AC3E}">
        <p14:creationId xmlns:p14="http://schemas.microsoft.com/office/powerpoint/2010/main" val="29708147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warm pages quickly transition to either hot or cold states, so we don’t allow them to be promoted or demoted unless they should inevitably be demoted for securing free space. It helps to prevent the ping-pong migration behavior like demotion right after promotion.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en-US" altLang="ko-KR"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41</a:t>
            </a:fld>
            <a:endParaRPr lang="ko-KR" altLang="en-US"/>
          </a:p>
        </p:txBody>
      </p:sp>
    </p:spTree>
    <p:extLst>
      <p:ext uri="{BB962C8B-B14F-4D97-AF65-F5344CB8AC3E}">
        <p14:creationId xmlns:p14="http://schemas.microsoft.com/office/powerpoint/2010/main" val="143561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Finally, The remaining buckets are classified as cold and all pages belonging to those classes are placed in the capacity tier.</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42</a:t>
            </a:fld>
            <a:endParaRPr lang="ko-KR" altLang="en-US"/>
          </a:p>
        </p:txBody>
      </p:sp>
    </p:spTree>
    <p:extLst>
      <p:ext uri="{BB962C8B-B14F-4D97-AF65-F5344CB8AC3E}">
        <p14:creationId xmlns:p14="http://schemas.microsoft.com/office/powerpoint/2010/main" val="24445791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If we don’t adjust the hot threshold, the</a:t>
            </a:r>
            <a:r>
              <a:rPr lang="ko-KR" altLang="en-US" dirty="0"/>
              <a:t> </a:t>
            </a:r>
            <a:r>
              <a:rPr lang="en-US" altLang="ko-KR" dirty="0"/>
              <a:t>hot</a:t>
            </a:r>
            <a:r>
              <a:rPr lang="ko-KR" altLang="en-US" dirty="0"/>
              <a:t> </a:t>
            </a:r>
            <a:r>
              <a:rPr lang="en-US" altLang="ko-KR" dirty="0"/>
              <a:t>set</a:t>
            </a:r>
            <a:r>
              <a:rPr lang="ko-KR" altLang="en-US" dirty="0"/>
              <a:t> </a:t>
            </a:r>
            <a:r>
              <a:rPr lang="en-US" altLang="ko-KR" dirty="0"/>
              <a:t>size</a:t>
            </a:r>
            <a:r>
              <a:rPr lang="ko-KR" altLang="en-US" dirty="0"/>
              <a:t> </a:t>
            </a:r>
            <a:r>
              <a:rPr lang="en-US" altLang="ko-KR" dirty="0"/>
              <a:t>will</a:t>
            </a:r>
            <a:r>
              <a:rPr lang="ko-KR" altLang="en-US" dirty="0"/>
              <a:t> </a:t>
            </a:r>
            <a:r>
              <a:rPr lang="en-US" altLang="ko-KR" dirty="0"/>
              <a:t>exceed the fast tier size as pages are accessed and the histogram is accordingly updated.</a:t>
            </a:r>
          </a:p>
          <a:p>
            <a:r>
              <a:rPr lang="en-US" altLang="ko-KR" dirty="0"/>
              <a:t>Thus, we periodically adjust the hot threshold to maintain the hot set size below the size of the fast tier.</a:t>
            </a:r>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43</a:t>
            </a:fld>
            <a:endParaRPr lang="ko-KR" altLang="en-US"/>
          </a:p>
        </p:txBody>
      </p:sp>
    </p:spTree>
    <p:extLst>
      <p:ext uri="{BB962C8B-B14F-4D97-AF65-F5344CB8AC3E}">
        <p14:creationId xmlns:p14="http://schemas.microsoft.com/office/powerpoint/2010/main" val="1955208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addition, MEMTIS performs cooling for pages and histograms to ensure the freshness of memory accesses.</a:t>
            </a:r>
          </a:p>
          <a:p>
            <a:r>
              <a:rPr lang="en-US" altLang="ko-KR" dirty="0"/>
              <a:t>Our cooling process halves the access counts of all pages, ~</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44</a:t>
            </a:fld>
            <a:endParaRPr lang="ko-KR" altLang="en-US"/>
          </a:p>
        </p:txBody>
      </p:sp>
    </p:spTree>
    <p:extLst>
      <p:ext uri="{BB962C8B-B14F-4D97-AF65-F5344CB8AC3E}">
        <p14:creationId xmlns:p14="http://schemas.microsoft.com/office/powerpoint/2010/main" val="112660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evaluate MEMTIS, we constructed a tiered memory system by using DRAM and Intel Optane DC persistent memory modules on our cascade lake server.</a:t>
            </a:r>
          </a:p>
          <a:p>
            <a:r>
              <a:rPr lang="en-US" altLang="ko-KR" dirty="0"/>
              <a:t>To demonstrate the effectiveness of MEMTIS, </a:t>
            </a:r>
            <a:r>
              <a:rPr lang="en-US" altLang="ko-KR" b="0" i="0" dirty="0">
                <a:solidFill>
                  <a:srgbClr val="D1D5DB"/>
                </a:solidFill>
                <a:effectLst/>
                <a:latin typeface="Söhne"/>
              </a:rPr>
              <a:t>we conducted experiments with three distinct tiering configurations, each defined by the ratio of fast tier to capacity tier sizes. These configurations included 1:2, 1:8, and 1:16 settings, allowing us to explore a range of memory setup scenarios and their impact on system performance.</a:t>
            </a:r>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45</a:t>
            </a:fld>
            <a:endParaRPr lang="ko-KR" altLang="en-US"/>
          </a:p>
        </p:txBody>
      </p:sp>
    </p:spTree>
    <p:extLst>
      <p:ext uri="{BB962C8B-B14F-4D97-AF65-F5344CB8AC3E}">
        <p14:creationId xmlns:p14="http://schemas.microsoft.com/office/powerpoint/2010/main" val="2227265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altLang="ko-KR" dirty="0"/>
              <a:t>We examined the amount of hot, warm, and cold memory identified by MEMTIS, especially </a:t>
            </a:r>
            <a:r>
              <a:rPr lang="en-US" altLang="ko-KR" b="0" i="0" dirty="0">
                <a:solidFill>
                  <a:srgbClr val="D1D5DB"/>
                </a:solidFill>
                <a:effectLst/>
                <a:latin typeface="Söhne"/>
              </a:rPr>
              <a:t>focusing on two different applications and two distinct tiering configurations. Unlike </a:t>
            </a:r>
            <a:r>
              <a:rPr lang="en-US" altLang="ko-KR" b="0" i="0" dirty="0" err="1">
                <a:solidFill>
                  <a:srgbClr val="D1D5DB"/>
                </a:solidFill>
                <a:effectLst/>
                <a:latin typeface="Söhne"/>
              </a:rPr>
              <a:t>HeMem</a:t>
            </a:r>
            <a:r>
              <a:rPr lang="en-US" altLang="ko-KR" b="0" i="0" dirty="0">
                <a:solidFill>
                  <a:srgbClr val="D1D5DB"/>
                </a:solidFill>
                <a:effectLst/>
                <a:latin typeface="Söhne"/>
              </a:rPr>
              <a:t>, MEMTIS adjusts the hot set size to align with changes in fast tier sizes. This adaptability proves to be effective across both applications.</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46</a:t>
            </a:fld>
            <a:endParaRPr lang="ko-KR" altLang="en-US"/>
          </a:p>
        </p:txBody>
      </p:sp>
    </p:spTree>
    <p:extLst>
      <p:ext uri="{BB962C8B-B14F-4D97-AF65-F5344CB8AC3E}">
        <p14:creationId xmlns:p14="http://schemas.microsoft.com/office/powerpoint/2010/main" val="23956628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Now we show the performance comparison to existing tiering systems.</a:t>
            </a:r>
          </a:p>
          <a:p>
            <a:r>
              <a:rPr lang="ko-KR" altLang="en-US" dirty="0"/>
              <a:t>각각 설명</a:t>
            </a:r>
            <a:r>
              <a:rPr lang="en-US" altLang="ko-KR" dirty="0"/>
              <a:t>~</a:t>
            </a:r>
          </a:p>
          <a:p>
            <a:r>
              <a:rPr lang="en-US" altLang="ko-KR" dirty="0"/>
              <a:t>One interesting point is that even under 1:16 setting, </a:t>
            </a:r>
            <a:r>
              <a:rPr lang="en-US" altLang="ko-KR" dirty="0" err="1"/>
              <a:t>memtis</a:t>
            </a:r>
            <a:r>
              <a:rPr lang="en-US" altLang="ko-KR" dirty="0"/>
              <a:t> shows similar performance to or outperforms other systems like this (click)</a:t>
            </a:r>
          </a:p>
          <a:p>
            <a:r>
              <a:rPr lang="en-US" altLang="ko-KR" dirty="0"/>
              <a:t>The performance of </a:t>
            </a:r>
            <a:r>
              <a:rPr lang="en-US" altLang="ko-KR" dirty="0" err="1"/>
              <a:t>AutoNUMA</a:t>
            </a:r>
            <a:r>
              <a:rPr lang="en-US" altLang="ko-KR" dirty="0"/>
              <a:t> in </a:t>
            </a:r>
            <a:r>
              <a:rPr lang="en-US" altLang="ko-KR" dirty="0" err="1"/>
              <a:t>XSBench</a:t>
            </a:r>
            <a:r>
              <a:rPr lang="en-US" altLang="ko-KR" dirty="0"/>
              <a:t> at 1:2 setting is slightly better than that of </a:t>
            </a:r>
            <a:r>
              <a:rPr lang="en-US" altLang="ko-KR" dirty="0" err="1"/>
              <a:t>memtis</a:t>
            </a:r>
            <a:r>
              <a:rPr lang="en-US" altLang="ko-KR" dirty="0"/>
              <a:t>. ~</a:t>
            </a:r>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47</a:t>
            </a:fld>
            <a:endParaRPr lang="ko-KR" altLang="en-US"/>
          </a:p>
        </p:txBody>
      </p:sp>
    </p:spTree>
    <p:extLst>
      <p:ext uri="{BB962C8B-B14F-4D97-AF65-F5344CB8AC3E}">
        <p14:creationId xmlns:p14="http://schemas.microsoft.com/office/powerpoint/2010/main" val="17349902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evaluate </a:t>
            </a:r>
            <a:r>
              <a:rPr lang="en-US" altLang="ko-KR" dirty="0" err="1"/>
              <a:t>Memtis</a:t>
            </a:r>
            <a:r>
              <a:rPr lang="en-US" altLang="ko-KR" dirty="0"/>
              <a:t> by increasing the RSS of Graph500 from 128GB to 690GB. The fast tier size is 64GB in all experiments.</a:t>
            </a:r>
          </a:p>
          <a:p>
            <a:r>
              <a:rPr lang="en-US" altLang="ko-KR" dirty="0" err="1"/>
              <a:t>Autonuma</a:t>
            </a:r>
            <a:r>
              <a:rPr lang="en-US" altLang="ko-KR" dirty="0"/>
              <a:t> has no performance improvements in all cases.</a:t>
            </a:r>
          </a:p>
          <a:p>
            <a:r>
              <a:rPr lang="en-US" altLang="ko-KR" dirty="0"/>
              <a:t>TPP works well when the RSS is 128GB, but its effectiveness decrease as the RSS increases. (~due to</a:t>
            </a:r>
            <a:r>
              <a:rPr lang="ko-KR" altLang="en-US" dirty="0"/>
              <a:t> </a:t>
            </a:r>
            <a:r>
              <a:rPr lang="en-US" altLang="ko-KR" dirty="0"/>
              <a:t>pt scanning)</a:t>
            </a:r>
          </a:p>
          <a:p>
            <a:r>
              <a:rPr lang="en-US" altLang="ko-KR" dirty="0" err="1"/>
              <a:t>HeMem</a:t>
            </a:r>
            <a:r>
              <a:rPr lang="en-US" altLang="ko-KR" dirty="0"/>
              <a:t> uses PEBS, thereby ~~</a:t>
            </a:r>
          </a:p>
          <a:p>
            <a:r>
              <a:rPr lang="en-US" altLang="ko-KR" dirty="0"/>
              <a:t>MEMTIS uses PEBS and optimally classifies page hotness. Thus, it always shows superior performance in all cases.</a:t>
            </a:r>
          </a:p>
          <a:p>
            <a:r>
              <a:rPr lang="en-US" altLang="ko-KR" dirty="0"/>
              <a:t>These results clearly demonstrate the effectiveness of PEBS and the importance of precise hotness classification.</a:t>
            </a:r>
          </a:p>
          <a:p>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48</a:t>
            </a:fld>
            <a:endParaRPr lang="ko-KR" altLang="en-US"/>
          </a:p>
        </p:txBody>
      </p:sp>
    </p:spTree>
    <p:extLst>
      <p:ext uri="{BB962C8B-B14F-4D97-AF65-F5344CB8AC3E}">
        <p14:creationId xmlns:p14="http://schemas.microsoft.com/office/powerpoint/2010/main" val="41996673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summarize, ~</a:t>
            </a:r>
          </a:p>
          <a:p>
            <a:r>
              <a:rPr lang="en-US" altLang="ko-KR" dirty="0"/>
              <a:t>MEMTIS does all these things and thereby enables efficient and transparent management of tiered memory.</a:t>
            </a:r>
          </a:p>
          <a:p>
            <a:r>
              <a:rPr lang="en-US" altLang="ko-KR" dirty="0"/>
              <a:t>Thank you!.</a:t>
            </a:r>
            <a:endParaRPr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49</a:t>
            </a:fld>
            <a:endParaRPr lang="ko-KR" altLang="en-US"/>
          </a:p>
        </p:txBody>
      </p:sp>
    </p:spTree>
    <p:extLst>
      <p:ext uri="{BB962C8B-B14F-4D97-AF65-F5344CB8AC3E}">
        <p14:creationId xmlns:p14="http://schemas.microsoft.com/office/powerpoint/2010/main" val="3535209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800" dirty="0">
                <a:effectLst/>
                <a:latin typeface="맑은 고딕" panose="020B0503020000020004" pitchFamily="50" charset="-127"/>
                <a:cs typeface="Times New Roman" panose="02020603050405020304" pitchFamily="18" charset="0"/>
              </a:rPr>
              <a:t>and it tries to migrate faulted page to DRAM if there are free space.</a:t>
            </a:r>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5</a:t>
            </a:fld>
            <a:endParaRPr lang="ko-KR" altLang="en-US"/>
          </a:p>
        </p:txBody>
      </p:sp>
    </p:spTree>
    <p:extLst>
      <p:ext uri="{BB962C8B-B14F-4D97-AF65-F5344CB8AC3E}">
        <p14:creationId xmlns:p14="http://schemas.microsoft.com/office/powerpoint/2010/main" val="1548902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In other words, </a:t>
            </a:r>
            <a:r>
              <a:rPr lang="en-US" altLang="ko-KR" sz="1800" kern="100" dirty="0" err="1">
                <a:effectLst/>
                <a:latin typeface="맑은 고딕" panose="020B0503020000020004" pitchFamily="50" charset="-127"/>
                <a:ea typeface="맑은 고딕" panose="020B0503020000020004" pitchFamily="50" charset="-127"/>
                <a:cs typeface="Times New Roman" panose="02020603050405020304" pitchFamily="18" charset="0"/>
              </a:rPr>
              <a:t>autonuma</a:t>
            </a: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only considers page recency and then the hot threshold is just one in this case.</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6</a:t>
            </a:fld>
            <a:endParaRPr lang="ko-KR" altLang="en-US"/>
          </a:p>
        </p:txBody>
      </p:sp>
    </p:spTree>
    <p:extLst>
      <p:ext uri="{BB962C8B-B14F-4D97-AF65-F5344CB8AC3E}">
        <p14:creationId xmlns:p14="http://schemas.microsoft.com/office/powerpoint/2010/main" val="177684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Recently proposed TPP enhances </a:t>
            </a:r>
            <a:r>
              <a:rPr kumimoji="1" lang="en-US" altLang="ko-KR" sz="1800" dirty="0">
                <a:effectLst/>
                <a:latin typeface="맑은 고딕" panose="020B0503020000020004" pitchFamily="50" charset="-127"/>
                <a:cs typeface="Times New Roman" panose="02020603050405020304" pitchFamily="18" charset="0"/>
              </a:rPr>
              <a:t>the </a:t>
            </a:r>
            <a:r>
              <a:rPr lang="en-US" altLang="ko-KR" sz="1800" dirty="0" err="1">
                <a:effectLst/>
                <a:latin typeface="맑은 고딕" panose="020B0503020000020004" pitchFamily="50" charset="-127"/>
                <a:cs typeface="Times New Roman" panose="02020603050405020304" pitchFamily="18" charset="0"/>
              </a:rPr>
              <a:t>Autonuma</a:t>
            </a:r>
            <a:r>
              <a:rPr lang="en-US" altLang="ko-KR" sz="1800" dirty="0">
                <a:effectLst/>
                <a:latin typeface="맑은 고딕" panose="020B0503020000020004" pitchFamily="50" charset="-127"/>
                <a:cs typeface="Times New Roman" panose="02020603050405020304" pitchFamily="18" charset="0"/>
              </a:rPr>
              <a:t> functionalities by decoupling allocation and demotion procedures and by employing more apt hot page detection method which harnesses page’s position in existing LRU lists.</a:t>
            </a:r>
          </a:p>
          <a:p>
            <a:r>
              <a:rPr lang="en-US" altLang="ko-KR" sz="1800" dirty="0">
                <a:effectLst/>
                <a:latin typeface="맑은 고딕" panose="020B0503020000020004" pitchFamily="50" charset="-127"/>
                <a:cs typeface="Times New Roman" panose="02020603050405020304" pitchFamily="18" charset="0"/>
              </a:rPr>
              <a:t>If a page in the inactive list are accessed after scanned, the </a:t>
            </a:r>
            <a:r>
              <a:rPr lang="en-US" altLang="ko-KR" sz="1800" dirty="0" err="1">
                <a:effectLst/>
                <a:latin typeface="맑은 고딕" panose="020B0503020000020004" pitchFamily="50" charset="-127"/>
                <a:cs typeface="Times New Roman" panose="02020603050405020304" pitchFamily="18" charset="0"/>
              </a:rPr>
              <a:t>numa</a:t>
            </a:r>
            <a:r>
              <a:rPr lang="en-US" altLang="ko-KR" sz="1800" dirty="0">
                <a:effectLst/>
                <a:latin typeface="맑은 고딕" panose="020B0503020000020004" pitchFamily="50" charset="-127"/>
                <a:cs typeface="Times New Roman" panose="02020603050405020304" pitchFamily="18" charset="0"/>
              </a:rPr>
              <a:t> hint page fault occurs</a:t>
            </a:r>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7</a:t>
            </a:fld>
            <a:endParaRPr lang="ko-KR" altLang="en-US"/>
          </a:p>
        </p:txBody>
      </p:sp>
    </p:spTree>
    <p:extLst>
      <p:ext uri="{BB962C8B-B14F-4D97-AF65-F5344CB8AC3E}">
        <p14:creationId xmlns:p14="http://schemas.microsoft.com/office/powerpoint/2010/main" val="1982222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And TPP moves this page to the active list instead of directly promoting it to the fast tier.</a:t>
            </a:r>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8</a:t>
            </a:fld>
            <a:endParaRPr lang="ko-KR" altLang="en-US"/>
          </a:p>
        </p:txBody>
      </p:sp>
    </p:spTree>
    <p:extLst>
      <p:ext uri="{BB962C8B-B14F-4D97-AF65-F5344CB8AC3E}">
        <p14:creationId xmlns:p14="http://schemas.microsoft.com/office/powerpoint/2010/main" val="44198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If the subsequent </a:t>
            </a:r>
            <a:r>
              <a:rPr kumimoji="1" lang="en-US" altLang="ko-KR" dirty="0" err="1"/>
              <a:t>numa</a:t>
            </a:r>
            <a:r>
              <a:rPr kumimoji="1" lang="en-US" altLang="ko-KR" dirty="0"/>
              <a:t> hint page fault occurs at the same page and this page is still in the active list, </a:t>
            </a:r>
            <a:endParaRPr kumimoji="1" lang="ko-KR" altLang="en-US" dirty="0"/>
          </a:p>
        </p:txBody>
      </p:sp>
      <p:sp>
        <p:nvSpPr>
          <p:cNvPr id="4" name="슬라이드 번호 개체 틀 3"/>
          <p:cNvSpPr>
            <a:spLocks noGrp="1"/>
          </p:cNvSpPr>
          <p:nvPr>
            <p:ph type="sldNum" sz="quarter" idx="5"/>
          </p:nvPr>
        </p:nvSpPr>
        <p:spPr/>
        <p:txBody>
          <a:bodyPr/>
          <a:lstStyle/>
          <a:p>
            <a:fld id="{613DA300-F2FA-464E-96C9-07DAD5867F02}" type="slidenum">
              <a:rPr lang="ko-KR" altLang="en-US" smtClean="0"/>
              <a:t>9</a:t>
            </a:fld>
            <a:endParaRPr lang="ko-KR" altLang="en-US"/>
          </a:p>
        </p:txBody>
      </p:sp>
    </p:spTree>
    <p:extLst>
      <p:ext uri="{BB962C8B-B14F-4D97-AF65-F5344CB8AC3E}">
        <p14:creationId xmlns:p14="http://schemas.microsoft.com/office/powerpoint/2010/main" val="2126537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0DFD90-69D1-AA53-ECFD-4B2B2BEB723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C6F41BA-F621-1E9A-5E31-E2F969B47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FC71B4E-F77B-C782-2CFF-A07B2606FE81}"/>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1955C0ED-8417-444E-1FAC-4A339A36B2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5EB51E-CC07-0C21-6C06-FB92A401ACDC}"/>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355857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3C182E-7A3D-611C-7722-D7084E8CADF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0310FCB-DB46-D3AB-5452-256F0448399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3C82CC-3A9F-A757-10CE-08BDB4F0F55E}"/>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F8AF3C39-CE3B-5D8B-DD71-C72B7F1FD6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308D65-E26E-6CD2-E4D2-367A3ADD1BAF}"/>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697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DE6E981-F99B-72EC-EDD0-D46698A45CE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0857FD5-5884-AC6A-485D-A4C3737B1C6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36EFBE0-2364-CECE-E74A-51FF09961A11}"/>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2B8B2D44-31D2-CD66-5663-E7678F29810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9839B6-821B-6157-0C80-C1BADA3F994C}"/>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93122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67E5EF-6FB0-2BB6-8E1A-7490883BD8E7}"/>
              </a:ext>
            </a:extLst>
          </p:cNvPr>
          <p:cNvSpPr>
            <a:spLocks noGrp="1"/>
          </p:cNvSpPr>
          <p:nvPr>
            <p:ph type="title"/>
          </p:nvPr>
        </p:nvSpPr>
        <p:spPr>
          <a:xfrm>
            <a:off x="508000" y="365125"/>
            <a:ext cx="11190514" cy="1042761"/>
          </a:xfrm>
        </p:spPr>
        <p:txBody>
          <a:bodyPr>
            <a:normAutofit/>
          </a:bodyPr>
          <a:lstStyle>
            <a:lvl1pPr algn="ctr">
              <a:defRPr sz="4000">
                <a:latin typeface="Calibri" panose="020F0502020204030204" pitchFamily="34" charset="0"/>
                <a:cs typeface="Calibri" panose="020F0502020204030204" pitchFamily="34" charset="0"/>
              </a:defRPr>
            </a:lvl1pPr>
          </a:lstStyle>
          <a:p>
            <a:r>
              <a:rPr lang="ko-KR" altLang="en-US" dirty="0"/>
              <a:t>마스터 제목 스타일 편집</a:t>
            </a:r>
          </a:p>
        </p:txBody>
      </p:sp>
      <p:sp>
        <p:nvSpPr>
          <p:cNvPr id="3" name="내용 개체 틀 2">
            <a:extLst>
              <a:ext uri="{FF2B5EF4-FFF2-40B4-BE49-F238E27FC236}">
                <a16:creationId xmlns:a16="http://schemas.microsoft.com/office/drawing/2014/main" id="{1F02621E-041D-8DD6-6687-5EDF20C6D8ED}"/>
              </a:ext>
            </a:extLst>
          </p:cNvPr>
          <p:cNvSpPr>
            <a:spLocks noGrp="1"/>
          </p:cNvSpPr>
          <p:nvPr>
            <p:ph idx="1"/>
          </p:nvPr>
        </p:nvSpPr>
        <p:spPr>
          <a:xfrm>
            <a:off x="508000" y="1407886"/>
            <a:ext cx="11190514" cy="4769077"/>
          </a:xfrm>
        </p:spPr>
        <p:txBody>
          <a:bodyPr/>
          <a:lstStyle>
            <a:lvl1pPr>
              <a:defRPr>
                <a:latin typeface="Calibri" panose="020F0502020204030204" pitchFamily="34" charset="0"/>
                <a:cs typeface="Calibri" panose="020F0502020204030204" pitchFamily="34" charset="0"/>
              </a:defRPr>
            </a:lvl1pPr>
            <a:lvl2pPr marL="685800" indent="-300600">
              <a:buFont typeface="Wingdings" panose="05000000000000000000" pitchFamily="2" charset="2"/>
              <a:buChar char="ü"/>
              <a:defRPr>
                <a:latin typeface="Calibri" panose="020F0502020204030204" pitchFamily="34" charset="0"/>
                <a:cs typeface="Calibri" panose="020F0502020204030204" pitchFamily="34" charset="0"/>
              </a:defRPr>
            </a:lvl2pPr>
            <a:lvl3pPr marL="1143000" indent="-228600">
              <a:buFont typeface="Wingdings" panose="05000000000000000000" pitchFamily="2" charset="2"/>
              <a:buChar cha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3AE2B7FE-D2ED-0C64-54C6-2D64169FDF1E}"/>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91E16539-A7CE-DF00-85AC-D2446857D30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9A64C97-2C43-4260-5382-887491A3E479}"/>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255303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110ECC-87E8-209F-215C-FFE7BF683ED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CC138BD-0D2B-533E-497A-B1CAE9065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169C301-79AD-B395-4784-5D635799DF29}"/>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5AB684CE-E71C-F7F5-3AEB-957B6F1E5B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60E8602-25C7-6F7B-3780-25CDB94F869D}"/>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426800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64D974-C0ED-89FB-C965-78EC35B276E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8055E58-36E4-2262-1EC2-9A77D71BDB9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9FFC27A-695B-F9AE-93FA-9ACD8AAF905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1CB5299-7794-47DA-F937-06A1CBA6CF58}"/>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6" name="바닥글 개체 틀 5">
            <a:extLst>
              <a:ext uri="{FF2B5EF4-FFF2-40B4-BE49-F238E27FC236}">
                <a16:creationId xmlns:a16="http://schemas.microsoft.com/office/drawing/2014/main" id="{D841C76E-516B-7096-2DF7-562B56BE797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12D7AC5-68C0-B782-E292-E7283A6A48DE}"/>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201172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6068C8-B249-574A-4FF7-AC9D57AAE09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E749811-36EC-97D2-CC76-B61B5EA51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4A1E1F5-5A01-359F-9D9A-45766A5C9E8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32EF468-E96A-081E-D91D-EFBFF24B0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6621E19-216C-0B3D-A947-4C3C575209A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47D9DE8-D615-6761-0900-A5052AFDC075}"/>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8" name="바닥글 개체 틀 7">
            <a:extLst>
              <a:ext uri="{FF2B5EF4-FFF2-40B4-BE49-F238E27FC236}">
                <a16:creationId xmlns:a16="http://schemas.microsoft.com/office/drawing/2014/main" id="{A72EFB35-F75D-638F-2904-48057E42790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BF19991-BA7E-4DB9-E196-971DEB93313C}"/>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335221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D0308B-CE28-1560-7291-4E92A26349E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C1FBAFA-C0E3-E9F2-62FE-C60F6FCD7841}"/>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4" name="바닥글 개체 틀 3">
            <a:extLst>
              <a:ext uri="{FF2B5EF4-FFF2-40B4-BE49-F238E27FC236}">
                <a16:creationId xmlns:a16="http://schemas.microsoft.com/office/drawing/2014/main" id="{39DACBF9-C053-7059-A763-644C202B3B1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E6D63AC-58F8-35CB-418A-60F362C58125}"/>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172127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037108A-DA22-C9D8-1FBA-87B687214969}"/>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3" name="바닥글 개체 틀 2">
            <a:extLst>
              <a:ext uri="{FF2B5EF4-FFF2-40B4-BE49-F238E27FC236}">
                <a16:creationId xmlns:a16="http://schemas.microsoft.com/office/drawing/2014/main" id="{1F595148-4EF6-947E-6DF4-C98B6528FE4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52F5CC4-3383-1D7A-8AB0-BD94AC55E9DC}"/>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285378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650A76-C93E-87B6-636D-5B6974E92B9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3339B40-E846-F314-4CE4-C4CDC7FAD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0CF1CC0-A461-DF3A-5BE9-E1B0A6E75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B3ED9C1-50AB-A44D-4D22-96A43A2D80F1}"/>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6" name="바닥글 개체 틀 5">
            <a:extLst>
              <a:ext uri="{FF2B5EF4-FFF2-40B4-BE49-F238E27FC236}">
                <a16:creationId xmlns:a16="http://schemas.microsoft.com/office/drawing/2014/main" id="{BE1A43E1-36FC-130B-BBD7-8C881A319A6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AD56D65-7E25-AA70-F9FF-97C107BF8BCD}"/>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17223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2A341A-FEBF-2CD6-71AE-698AB3EFA0F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DFE8C5C-82A5-16D8-20F6-86E81B7AA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AD897E24-CB71-47EF-00E4-C64F7C939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F1DC53-D9A4-C753-DF3D-9BC2FD89AB24}"/>
              </a:ext>
            </a:extLst>
          </p:cNvPr>
          <p:cNvSpPr>
            <a:spLocks noGrp="1"/>
          </p:cNvSpPr>
          <p:nvPr>
            <p:ph type="dt" sz="half" idx="10"/>
          </p:nvPr>
        </p:nvSpPr>
        <p:spPr/>
        <p:txBody>
          <a:bodyPr/>
          <a:lstStyle/>
          <a:p>
            <a:fld id="{406D156C-7685-4CBF-A352-A5228E67C3AB}" type="datetimeFigureOut">
              <a:rPr lang="ko-KR" altLang="en-US" smtClean="0"/>
              <a:t>2023-10-30</a:t>
            </a:fld>
            <a:endParaRPr lang="ko-KR" altLang="en-US"/>
          </a:p>
        </p:txBody>
      </p:sp>
      <p:sp>
        <p:nvSpPr>
          <p:cNvPr id="6" name="바닥글 개체 틀 5">
            <a:extLst>
              <a:ext uri="{FF2B5EF4-FFF2-40B4-BE49-F238E27FC236}">
                <a16:creationId xmlns:a16="http://schemas.microsoft.com/office/drawing/2014/main" id="{0B802AAC-1A52-C45F-FB7B-A9057E45BCF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2113CF9-9070-90EB-16CE-D74977A316EF}"/>
              </a:ext>
            </a:extLst>
          </p:cNvPr>
          <p:cNvSpPr>
            <a:spLocks noGrp="1"/>
          </p:cNvSpPr>
          <p:nvPr>
            <p:ph type="sldNum" sz="quarter" idx="12"/>
          </p:nvPr>
        </p:nvSpPr>
        <p:spPr/>
        <p:txBody>
          <a:body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363763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9BEBA1A-52D9-002C-36DA-0457261A3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2480B6F-EB40-CB52-8441-CF7E5A34A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BBF5950-67C5-6007-41D7-F0DB421FA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D156C-7685-4CBF-A352-A5228E67C3AB}" type="datetimeFigureOut">
              <a:rPr lang="ko-KR" altLang="en-US" smtClean="0"/>
              <a:t>2023-10-30</a:t>
            </a:fld>
            <a:endParaRPr lang="ko-KR" altLang="en-US"/>
          </a:p>
        </p:txBody>
      </p:sp>
      <p:sp>
        <p:nvSpPr>
          <p:cNvPr id="5" name="바닥글 개체 틀 4">
            <a:extLst>
              <a:ext uri="{FF2B5EF4-FFF2-40B4-BE49-F238E27FC236}">
                <a16:creationId xmlns:a16="http://schemas.microsoft.com/office/drawing/2014/main" id="{0D85B0A0-C01C-C74A-DE5A-6FEF808F1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4DA38FB-75E9-905F-4979-1951F98B8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DFBEB-2DDE-4CFE-BA34-530172EAEF22}" type="slidenum">
              <a:rPr lang="ko-KR" altLang="en-US" smtClean="0"/>
              <a:t>‹#›</a:t>
            </a:fld>
            <a:endParaRPr lang="ko-KR" altLang="en-US"/>
          </a:p>
        </p:txBody>
      </p:sp>
    </p:spTree>
    <p:extLst>
      <p:ext uri="{BB962C8B-B14F-4D97-AF65-F5344CB8AC3E}">
        <p14:creationId xmlns:p14="http://schemas.microsoft.com/office/powerpoint/2010/main" val="327731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4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5.png"/><Relationship Id="rId7"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F16BDA-1D4F-1A78-C14A-8759A4134877}"/>
              </a:ext>
            </a:extLst>
          </p:cNvPr>
          <p:cNvSpPr>
            <a:spLocks noGrp="1"/>
          </p:cNvSpPr>
          <p:nvPr>
            <p:ph type="ctrTitle"/>
          </p:nvPr>
        </p:nvSpPr>
        <p:spPr>
          <a:xfrm>
            <a:off x="0" y="931863"/>
            <a:ext cx="12192000" cy="2387600"/>
          </a:xfrm>
        </p:spPr>
        <p:txBody>
          <a:bodyPr anchor="ctr" anchorCtr="0">
            <a:normAutofit/>
          </a:bodyPr>
          <a:lstStyle/>
          <a:p>
            <a:r>
              <a:rPr lang="en-US" altLang="ko-KR" sz="4400" b="1" cap="small" dirty="0" err="1">
                <a:latin typeface="Calibri" panose="020F0502020204030204" pitchFamily="34" charset="0"/>
                <a:ea typeface="Calibri" panose="020F0502020204030204" pitchFamily="34" charset="0"/>
                <a:cs typeface="Calibri" panose="020F0502020204030204" pitchFamily="34" charset="0"/>
              </a:rPr>
              <a:t>Memtis</a:t>
            </a:r>
            <a:r>
              <a:rPr lang="en-US" altLang="ko-KR" sz="4400" dirty="0">
                <a:latin typeface="Calibri" panose="020F0502020204030204" pitchFamily="34" charset="0"/>
                <a:ea typeface="Calibri" panose="020F0502020204030204" pitchFamily="34" charset="0"/>
                <a:cs typeface="Calibri" panose="020F0502020204030204" pitchFamily="34" charset="0"/>
              </a:rPr>
              <a:t>: </a:t>
            </a:r>
            <a:r>
              <a:rPr lang="en-US" altLang="ko-KR" sz="4400" b="1" dirty="0">
                <a:latin typeface="Calibri" panose="020F0502020204030204" pitchFamily="34" charset="0"/>
                <a:ea typeface="Calibri" panose="020F0502020204030204" pitchFamily="34" charset="0"/>
                <a:cs typeface="Calibri" panose="020F0502020204030204" pitchFamily="34" charset="0"/>
              </a:rPr>
              <a:t>Efficient Memory Tiering with Dynamic Page Classification and Page Size Determination</a:t>
            </a:r>
            <a:endParaRPr lang="ko-KR" altLang="en-US" sz="4400" b="1" dirty="0">
              <a:latin typeface="Calibri" panose="020F0502020204030204" pitchFamily="34" charset="0"/>
              <a:cs typeface="Calibri" panose="020F0502020204030204" pitchFamily="34" charset="0"/>
            </a:endParaRPr>
          </a:p>
        </p:txBody>
      </p:sp>
      <p:sp>
        <p:nvSpPr>
          <p:cNvPr id="3" name="부제목 2">
            <a:extLst>
              <a:ext uri="{FF2B5EF4-FFF2-40B4-BE49-F238E27FC236}">
                <a16:creationId xmlns:a16="http://schemas.microsoft.com/office/drawing/2014/main" id="{E437ECDB-4D1A-CBE1-7294-D5A07A0BED49}"/>
              </a:ext>
            </a:extLst>
          </p:cNvPr>
          <p:cNvSpPr>
            <a:spLocks noGrp="1"/>
          </p:cNvSpPr>
          <p:nvPr>
            <p:ph type="subTitle" idx="1"/>
          </p:nvPr>
        </p:nvSpPr>
        <p:spPr>
          <a:xfrm>
            <a:off x="1524000" y="3319462"/>
            <a:ext cx="9144000" cy="1072031"/>
          </a:xfrm>
        </p:spPr>
        <p:txBody>
          <a:bodyPr>
            <a:normAutofit lnSpcReduction="10000"/>
          </a:bodyPr>
          <a:lstStyle/>
          <a:p>
            <a:r>
              <a:rPr lang="en-US" altLang="ko-KR" sz="3200" b="1" i="1" dirty="0">
                <a:latin typeface="Calibri" panose="020F0502020204030204" pitchFamily="34" charset="0"/>
                <a:ea typeface="Calibri" panose="020F0502020204030204" pitchFamily="34" charset="0"/>
                <a:cs typeface="Calibri" panose="020F0502020204030204" pitchFamily="34" charset="0"/>
              </a:rPr>
              <a:t>Taehyung Lee</a:t>
            </a:r>
            <a:r>
              <a:rPr lang="en-US" altLang="ko-KR" sz="3200" i="1" dirty="0">
                <a:latin typeface="Calibri" panose="020F0502020204030204" pitchFamily="34" charset="0"/>
                <a:ea typeface="Calibri" panose="020F0502020204030204" pitchFamily="34" charset="0"/>
                <a:cs typeface="Calibri" panose="020F0502020204030204" pitchFamily="34" charset="0"/>
              </a:rPr>
              <a:t>, Sumit Kumar Monga,</a:t>
            </a:r>
          </a:p>
          <a:p>
            <a:r>
              <a:rPr lang="en-US" altLang="ko-KR" sz="3200" i="1" dirty="0" err="1">
                <a:latin typeface="Calibri" panose="020F0502020204030204" pitchFamily="34" charset="0"/>
                <a:ea typeface="Calibri" panose="020F0502020204030204" pitchFamily="34" charset="0"/>
                <a:cs typeface="Calibri" panose="020F0502020204030204" pitchFamily="34" charset="0"/>
              </a:rPr>
              <a:t>Changwoo</a:t>
            </a:r>
            <a:r>
              <a:rPr lang="en-US" altLang="ko-KR" sz="3200" i="1" dirty="0">
                <a:latin typeface="Calibri" panose="020F0502020204030204" pitchFamily="34" charset="0"/>
                <a:ea typeface="Calibri" panose="020F0502020204030204" pitchFamily="34" charset="0"/>
                <a:cs typeface="Calibri" panose="020F0502020204030204" pitchFamily="34" charset="0"/>
              </a:rPr>
              <a:t> Min, and Young </a:t>
            </a:r>
            <a:r>
              <a:rPr lang="en-US" altLang="ko-KR" sz="3200" i="1" dirty="0" err="1">
                <a:latin typeface="Calibri" panose="020F0502020204030204" pitchFamily="34" charset="0"/>
                <a:ea typeface="Calibri" panose="020F0502020204030204" pitchFamily="34" charset="0"/>
                <a:cs typeface="Calibri" panose="020F0502020204030204" pitchFamily="34" charset="0"/>
              </a:rPr>
              <a:t>Ik</a:t>
            </a:r>
            <a:r>
              <a:rPr lang="en-US" altLang="ko-KR" sz="3200" i="1" dirty="0">
                <a:latin typeface="Calibri" panose="020F0502020204030204" pitchFamily="34" charset="0"/>
                <a:ea typeface="Calibri" panose="020F0502020204030204" pitchFamily="34" charset="0"/>
                <a:cs typeface="Calibri" panose="020F0502020204030204" pitchFamily="34" charset="0"/>
              </a:rPr>
              <a:t> </a:t>
            </a:r>
            <a:r>
              <a:rPr lang="en-US" altLang="ko-KR" sz="3200" i="1" dirty="0" err="1">
                <a:latin typeface="Calibri" panose="020F0502020204030204" pitchFamily="34" charset="0"/>
                <a:ea typeface="Calibri" panose="020F0502020204030204" pitchFamily="34" charset="0"/>
                <a:cs typeface="Calibri" panose="020F0502020204030204" pitchFamily="34" charset="0"/>
              </a:rPr>
              <a:t>Eom</a:t>
            </a:r>
            <a:endParaRPr lang="ko-KR" altLang="en-US" sz="3200" i="1" baseline="30000" dirty="0">
              <a:latin typeface="Calibri" panose="020F0502020204030204" pitchFamily="34" charset="0"/>
              <a:cs typeface="Calibri" panose="020F0502020204030204" pitchFamily="34" charset="0"/>
            </a:endParaRPr>
          </a:p>
        </p:txBody>
      </p:sp>
      <p:pic>
        <p:nvPicPr>
          <p:cNvPr id="1026" name="Picture 2" descr="Sungkyunkwan University - Wikipedia">
            <a:extLst>
              <a:ext uri="{FF2B5EF4-FFF2-40B4-BE49-F238E27FC236}">
                <a16:creationId xmlns:a16="http://schemas.microsoft.com/office/drawing/2014/main" id="{14A3157A-AAE0-1430-1439-ECCD4985A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618" y="4600809"/>
            <a:ext cx="1857375" cy="1857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rginia Tech Logo and symbol, meaning, history, PNG, brand">
            <a:extLst>
              <a:ext uri="{FF2B5EF4-FFF2-40B4-BE49-F238E27FC236}">
                <a16:creationId xmlns:a16="http://schemas.microsoft.com/office/drawing/2014/main" id="{098A6B2C-A917-E54E-DD0D-7C8EFA257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521" y="4500002"/>
            <a:ext cx="3272458" cy="20589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galia - Open Source Consultancy and Development">
            <a:extLst>
              <a:ext uri="{FF2B5EF4-FFF2-40B4-BE49-F238E27FC236}">
                <a16:creationId xmlns:a16="http://schemas.microsoft.com/office/drawing/2014/main" id="{0272009D-0F21-67F9-9738-9C2DE64C4C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761" y="4391493"/>
            <a:ext cx="4330103" cy="2276007"/>
          </a:xfrm>
          <a:prstGeom prst="rect">
            <a:avLst/>
          </a:prstGeom>
          <a:noFill/>
          <a:extLst>
            <a:ext uri="{909E8E84-426E-40DD-AFC4-6F175D3DCCD1}">
              <a14:hiddenFill xmlns:a14="http://schemas.microsoft.com/office/drawing/2010/main">
                <a:solidFill>
                  <a:srgbClr val="FFFFFF"/>
                </a:solidFill>
              </a14:hiddenFill>
            </a:ext>
          </a:extLst>
        </p:spPr>
      </p:pic>
      <p:sp>
        <p:nvSpPr>
          <p:cNvPr id="4" name="제목 1">
            <a:extLst>
              <a:ext uri="{FF2B5EF4-FFF2-40B4-BE49-F238E27FC236}">
                <a16:creationId xmlns:a16="http://schemas.microsoft.com/office/drawing/2014/main" id="{BFBF3B6A-5C3B-2C8D-E241-0B53BFB08B8F}"/>
              </a:ext>
            </a:extLst>
          </p:cNvPr>
          <p:cNvSpPr txBox="1">
            <a:spLocks/>
          </p:cNvSpPr>
          <p:nvPr/>
        </p:nvSpPr>
        <p:spPr>
          <a:xfrm>
            <a:off x="20320" y="1"/>
            <a:ext cx="7467600" cy="528319"/>
          </a:xfrm>
          <a:prstGeom prst="rect">
            <a:avLst/>
          </a:prstGeom>
        </p:spPr>
        <p:txBody>
          <a:bodyPr vert="horz" lIns="91440" tIns="45720" rIns="91440" bIns="45720" rtlCol="0" anchor="ctr" anchorCtr="0">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24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SOSP 2023, Koblenz, Germany, October 24, 2023</a:t>
            </a:r>
            <a:endParaRPr lang="ko-KR" altLang="en-US" sz="2400" b="1"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949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069F4FD4-C6BB-0658-1F20-FBB48E31AADC}"/>
              </a:ext>
            </a:extLst>
          </p:cNvPr>
          <p:cNvSpPr/>
          <p:nvPr/>
        </p:nvSpPr>
        <p:spPr>
          <a:xfrm>
            <a:off x="3942080" y="5482103"/>
            <a:ext cx="5876544"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A788ACCC-9D1E-EF41-CF4E-35ACC0BF61E4}"/>
              </a:ext>
            </a:extLst>
          </p:cNvPr>
          <p:cNvSpPr/>
          <p:nvPr/>
        </p:nvSpPr>
        <p:spPr>
          <a:xfrm>
            <a:off x="7811151" y="5613480"/>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B8B5917F-355E-8DAE-2C45-C6BD39352174}"/>
              </a:ext>
            </a:extLst>
          </p:cNvPr>
          <p:cNvSpPr/>
          <p:nvPr/>
        </p:nvSpPr>
        <p:spPr>
          <a:xfrm>
            <a:off x="4929238" y="5597669"/>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 1 access (considering only access recency)</a:t>
            </a:r>
          </a:p>
          <a:p>
            <a:pPr lvl="1"/>
            <a:r>
              <a:rPr lang="en-US" altLang="ko-KR" dirty="0"/>
              <a:t>TPP </a:t>
            </a:r>
            <a:r>
              <a:rPr lang="en-US" altLang="ko-KR" sz="2000" dirty="0">
                <a:solidFill>
                  <a:schemeClr val="bg1">
                    <a:lumMod val="50000"/>
                  </a:schemeClr>
                </a:solidFill>
              </a:rPr>
              <a:t>[ASPLOS 2023]</a:t>
            </a:r>
            <a:r>
              <a:rPr lang="en-US" altLang="ko-KR" dirty="0"/>
              <a:t>: 2 accesses</a:t>
            </a:r>
          </a:p>
          <a:p>
            <a:pPr marL="0" indent="0">
              <a:buNone/>
            </a:pPr>
            <a:endParaRPr lang="en-US" altLang="ko-KR" dirty="0"/>
          </a:p>
          <a:p>
            <a:endParaRPr lang="en-US" altLang="ko-KR" dirty="0"/>
          </a:p>
          <a:p>
            <a:endParaRPr lang="en-US" altLang="ko-KR" dirty="0"/>
          </a:p>
          <a:p>
            <a:endParaRPr lang="en-US" altLang="ko-KR" dirty="0"/>
          </a:p>
        </p:txBody>
      </p:sp>
      <p:sp>
        <p:nvSpPr>
          <p:cNvPr id="4" name="사각형: 둥근 모서리 3">
            <a:extLst>
              <a:ext uri="{FF2B5EF4-FFF2-40B4-BE49-F238E27FC236}">
                <a16:creationId xmlns:a16="http://schemas.microsoft.com/office/drawing/2014/main" id="{27A97628-1422-87F0-59A9-9F96A764AE59}"/>
              </a:ext>
            </a:extLst>
          </p:cNvPr>
          <p:cNvSpPr/>
          <p:nvPr/>
        </p:nvSpPr>
        <p:spPr>
          <a:xfrm>
            <a:off x="3942080" y="4049090"/>
            <a:ext cx="3547872"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7D600DD6-F9F0-5C15-B9E4-251D22030E69}"/>
              </a:ext>
            </a:extLst>
          </p:cNvPr>
          <p:cNvSpPr/>
          <p:nvPr/>
        </p:nvSpPr>
        <p:spPr>
          <a:xfrm>
            <a:off x="2438400" y="4049090"/>
            <a:ext cx="906272" cy="865632"/>
          </a:xfrm>
          <a:prstGeom prst="roundRect">
            <a:avLst>
              <a:gd name="adj" fmla="val 5643"/>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12" name="화살표: 왼쪽/위쪽 11">
            <a:extLst>
              <a:ext uri="{FF2B5EF4-FFF2-40B4-BE49-F238E27FC236}">
                <a16:creationId xmlns:a16="http://schemas.microsoft.com/office/drawing/2014/main" id="{30906629-8C54-440F-6171-A3E92A58A03B}"/>
              </a:ext>
            </a:extLst>
          </p:cNvPr>
          <p:cNvSpPr/>
          <p:nvPr/>
        </p:nvSpPr>
        <p:spPr>
          <a:xfrm flipH="1">
            <a:off x="2666999" y="4914723"/>
            <a:ext cx="1259205" cy="1251366"/>
          </a:xfrm>
          <a:prstGeom prst="leftUpArrow">
            <a:avLst>
              <a:gd name="adj1" fmla="val 16427"/>
              <a:gd name="adj2" fmla="val 20714"/>
              <a:gd name="adj3" fmla="val 25000"/>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62DCDA9-7CAA-8882-F5B6-786738A5A43B}"/>
              </a:ext>
            </a:extLst>
          </p:cNvPr>
          <p:cNvSpPr/>
          <p:nvPr/>
        </p:nvSpPr>
        <p:spPr>
          <a:xfrm>
            <a:off x="8444378" y="5652018"/>
            <a:ext cx="613435" cy="549720"/>
          </a:xfrm>
          <a:prstGeom prst="roundRect">
            <a:avLst>
              <a:gd name="adj" fmla="val 5643"/>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89865C-E4BD-2EC4-F8EA-B6B6D34480E7}"/>
              </a:ext>
            </a:extLst>
          </p:cNvPr>
          <p:cNvSpPr/>
          <p:nvPr/>
        </p:nvSpPr>
        <p:spPr>
          <a:xfrm>
            <a:off x="3942080" y="6343217"/>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CXL/PMEM</a:t>
            </a:r>
          </a:p>
        </p:txBody>
      </p:sp>
      <p:sp>
        <p:nvSpPr>
          <p:cNvPr id="15" name="직사각형 14">
            <a:extLst>
              <a:ext uri="{FF2B5EF4-FFF2-40B4-BE49-F238E27FC236}">
                <a16:creationId xmlns:a16="http://schemas.microsoft.com/office/drawing/2014/main" id="{B986BC5B-814F-CDEE-0D65-6D4045C1D3C1}"/>
              </a:ext>
            </a:extLst>
          </p:cNvPr>
          <p:cNvSpPr/>
          <p:nvPr/>
        </p:nvSpPr>
        <p:spPr>
          <a:xfrm>
            <a:off x="3942080" y="4907029"/>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DRAM</a:t>
            </a:r>
          </a:p>
        </p:txBody>
      </p:sp>
      <p:sp>
        <p:nvSpPr>
          <p:cNvPr id="16" name="직사각형 15">
            <a:extLst>
              <a:ext uri="{FF2B5EF4-FFF2-40B4-BE49-F238E27FC236}">
                <a16:creationId xmlns:a16="http://schemas.microsoft.com/office/drawing/2014/main" id="{CC7A89A4-2E6D-641A-C2ED-B68071A6F1E5}"/>
              </a:ext>
            </a:extLst>
          </p:cNvPr>
          <p:cNvSpPr/>
          <p:nvPr/>
        </p:nvSpPr>
        <p:spPr>
          <a:xfrm>
            <a:off x="3344672" y="4372060"/>
            <a:ext cx="597408" cy="21969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2F9C584-0569-8662-DB52-05F18DE06A8C}"/>
              </a:ext>
            </a:extLst>
          </p:cNvPr>
          <p:cNvSpPr/>
          <p:nvPr/>
        </p:nvSpPr>
        <p:spPr>
          <a:xfrm>
            <a:off x="4054797" y="5597669"/>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11" name="직사각형 10">
            <a:extLst>
              <a:ext uri="{FF2B5EF4-FFF2-40B4-BE49-F238E27FC236}">
                <a16:creationId xmlns:a16="http://schemas.microsoft.com/office/drawing/2014/main" id="{FFA98D50-0988-E485-7E39-312BB98BA7D4}"/>
              </a:ext>
            </a:extLst>
          </p:cNvPr>
          <p:cNvSpPr/>
          <p:nvPr/>
        </p:nvSpPr>
        <p:spPr>
          <a:xfrm>
            <a:off x="6936710" y="5613480"/>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Inactive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22" name="직사각형 21">
            <a:extLst>
              <a:ext uri="{FF2B5EF4-FFF2-40B4-BE49-F238E27FC236}">
                <a16:creationId xmlns:a16="http://schemas.microsoft.com/office/drawing/2014/main" id="{9FBBA451-7791-80FE-D518-A4B0C0315E4C}"/>
              </a:ext>
            </a:extLst>
          </p:cNvPr>
          <p:cNvSpPr/>
          <p:nvPr/>
        </p:nvSpPr>
        <p:spPr>
          <a:xfrm>
            <a:off x="8179850" y="4864466"/>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p>
        </p:txBody>
      </p:sp>
      <p:sp>
        <p:nvSpPr>
          <p:cNvPr id="8" name="사각형: 둥근 모서리 7">
            <a:extLst>
              <a:ext uri="{FF2B5EF4-FFF2-40B4-BE49-F238E27FC236}">
                <a16:creationId xmlns:a16="http://schemas.microsoft.com/office/drawing/2014/main" id="{B84242C9-BEF4-AAF1-B376-B0345240DC9F}"/>
              </a:ext>
            </a:extLst>
          </p:cNvPr>
          <p:cNvSpPr/>
          <p:nvPr/>
        </p:nvSpPr>
        <p:spPr>
          <a:xfrm>
            <a:off x="5531932" y="5636207"/>
            <a:ext cx="613435" cy="549720"/>
          </a:xfrm>
          <a:prstGeom prst="roundRect">
            <a:avLst>
              <a:gd name="adj" fmla="val 5643"/>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연결선: 구부러짐 18">
            <a:extLst>
              <a:ext uri="{FF2B5EF4-FFF2-40B4-BE49-F238E27FC236}">
                <a16:creationId xmlns:a16="http://schemas.microsoft.com/office/drawing/2014/main" id="{3D5E8CE5-C793-FACD-4FB7-7D81C4E31BC3}"/>
              </a:ext>
            </a:extLst>
          </p:cNvPr>
          <p:cNvCxnSpPr>
            <a:cxnSpLocks/>
            <a:stCxn id="10" idx="2"/>
            <a:endCxn id="8" idx="2"/>
          </p:cNvCxnSpPr>
          <p:nvPr/>
        </p:nvCxnSpPr>
        <p:spPr>
          <a:xfrm rot="5400000" flipH="1">
            <a:off x="7273765" y="4750812"/>
            <a:ext cx="54350" cy="2924580"/>
          </a:xfrm>
          <a:prstGeom prst="curvedConnector3">
            <a:avLst>
              <a:gd name="adj1" fmla="val -420607"/>
            </a:avLst>
          </a:prstGeom>
          <a:ln w="57150">
            <a:solidFill>
              <a:srgbClr val="FF010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1F87338B-78F1-B848-CFE5-4D77E1A6AE4E}"/>
              </a:ext>
            </a:extLst>
          </p:cNvPr>
          <p:cNvSpPr/>
          <p:nvPr/>
        </p:nvSpPr>
        <p:spPr>
          <a:xfrm>
            <a:off x="6691974" y="6402286"/>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Move to the active LRU list</a:t>
            </a:r>
            <a:endParaRPr lang="en-US" altLang="ko-KR" sz="2000" dirty="0">
              <a:solidFill>
                <a:schemeClr val="tx1"/>
              </a:solidFill>
              <a:latin typeface="Calibri" panose="020F0502020204030204" pitchFamily="34" charset="0"/>
              <a:cs typeface="Calibri" panose="020F0502020204030204" pitchFamily="34" charset="0"/>
            </a:endParaRPr>
          </a:p>
        </p:txBody>
      </p:sp>
      <p:sp>
        <p:nvSpPr>
          <p:cNvPr id="25" name="직사각형 24">
            <a:extLst>
              <a:ext uri="{FF2B5EF4-FFF2-40B4-BE49-F238E27FC236}">
                <a16:creationId xmlns:a16="http://schemas.microsoft.com/office/drawing/2014/main" id="{934798C6-85EA-377D-086F-F6BDC482BB9A}"/>
              </a:ext>
            </a:extLst>
          </p:cNvPr>
          <p:cNvSpPr/>
          <p:nvPr/>
        </p:nvSpPr>
        <p:spPr>
          <a:xfrm>
            <a:off x="493486" y="5355584"/>
            <a:ext cx="1837952"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br>
              <a:rPr lang="en-US" altLang="ko-KR" sz="2000" dirty="0">
                <a:solidFill>
                  <a:schemeClr val="tx1"/>
                </a:solidFill>
                <a:latin typeface="Calibri" panose="020F0502020204030204" pitchFamily="34" charset="0"/>
                <a:cs typeface="Calibri" panose="020F0502020204030204" pitchFamily="34" charset="0"/>
              </a:rPr>
            </a:br>
            <a:r>
              <a:rPr lang="en-US" altLang="ko-KR" sz="2000" dirty="0">
                <a:solidFill>
                  <a:schemeClr val="tx1"/>
                </a:solidFill>
                <a:latin typeface="Calibri" panose="020F0502020204030204" pitchFamily="34" charset="0"/>
                <a:cs typeface="Calibri" panose="020F0502020204030204" pitchFamily="34" charset="0"/>
              </a:rPr>
              <a:t>after consecutive scanning</a:t>
            </a:r>
          </a:p>
        </p:txBody>
      </p:sp>
      <p:sp>
        <p:nvSpPr>
          <p:cNvPr id="18" name="화살표: 줄무늬가 있는 오른쪽 17">
            <a:extLst>
              <a:ext uri="{FF2B5EF4-FFF2-40B4-BE49-F238E27FC236}">
                <a16:creationId xmlns:a16="http://schemas.microsoft.com/office/drawing/2014/main" id="{5B505ADA-2AFF-D05F-2C3A-78A77C6EAA8C}"/>
              </a:ext>
            </a:extLst>
          </p:cNvPr>
          <p:cNvSpPr/>
          <p:nvPr/>
        </p:nvSpPr>
        <p:spPr>
          <a:xfrm rot="16200000">
            <a:off x="5479452" y="5030327"/>
            <a:ext cx="721484" cy="490276"/>
          </a:xfrm>
          <a:prstGeom prst="stripedRightArrow">
            <a:avLst/>
          </a:prstGeom>
          <a:solidFill>
            <a:srgbClr val="FF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70B2820B-419C-4886-2FAA-A1D7F9D4FFC7}"/>
              </a:ext>
            </a:extLst>
          </p:cNvPr>
          <p:cNvSpPr/>
          <p:nvPr/>
        </p:nvSpPr>
        <p:spPr>
          <a:xfrm>
            <a:off x="6300474" y="5056881"/>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Page promotion</a:t>
            </a:r>
            <a:endParaRPr lang="en-US" altLang="ko-KR" sz="2000" dirty="0">
              <a:solidFill>
                <a:schemeClr val="tx1"/>
              </a:solidFill>
              <a:latin typeface="Calibri" panose="020F0502020204030204" pitchFamily="34" charset="0"/>
              <a:cs typeface="Calibri" panose="020F0502020204030204" pitchFamily="34" charset="0"/>
            </a:endParaRPr>
          </a:p>
        </p:txBody>
      </p:sp>
      <p:sp>
        <p:nvSpPr>
          <p:cNvPr id="21" name="사각형: 둥근 모서리 20">
            <a:extLst>
              <a:ext uri="{FF2B5EF4-FFF2-40B4-BE49-F238E27FC236}">
                <a16:creationId xmlns:a16="http://schemas.microsoft.com/office/drawing/2014/main" id="{B00A7CA2-B8B7-210E-1482-13A17D298DFC}"/>
              </a:ext>
            </a:extLst>
          </p:cNvPr>
          <p:cNvSpPr/>
          <p:nvPr/>
        </p:nvSpPr>
        <p:spPr>
          <a:xfrm>
            <a:off x="5527721" y="4207046"/>
            <a:ext cx="613435" cy="549720"/>
          </a:xfrm>
          <a:prstGeom prst="roundRect">
            <a:avLst>
              <a:gd name="adj" fmla="val 5643"/>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3476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P spid="11" grpId="0"/>
      <p:bldP spid="22" grpId="0"/>
      <p:bldP spid="23" grpId="0"/>
      <p:bldP spid="25"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 1 access (considering only access recency)</a:t>
            </a:r>
          </a:p>
          <a:p>
            <a:pPr lvl="1"/>
            <a:r>
              <a:rPr lang="en-US" altLang="ko-KR" dirty="0"/>
              <a:t>TPP </a:t>
            </a:r>
            <a:r>
              <a:rPr lang="en-US" altLang="ko-KR" sz="2000" dirty="0">
                <a:solidFill>
                  <a:schemeClr val="bg1">
                    <a:lumMod val="50000"/>
                  </a:schemeClr>
                </a:solidFill>
              </a:rPr>
              <a:t>[ASPLOS 2023]</a:t>
            </a:r>
            <a:r>
              <a:rPr lang="en-US" altLang="ko-KR" dirty="0"/>
              <a:t>: 2 accesses</a:t>
            </a:r>
          </a:p>
          <a:p>
            <a:pPr lvl="1"/>
            <a:r>
              <a:rPr lang="en-US" altLang="ko-KR" dirty="0" err="1"/>
              <a:t>HeMem</a:t>
            </a:r>
            <a:r>
              <a:rPr lang="en-US" altLang="ko-KR" dirty="0"/>
              <a:t> </a:t>
            </a:r>
            <a:r>
              <a:rPr lang="en-US" altLang="ko-KR" sz="2000" dirty="0">
                <a:solidFill>
                  <a:schemeClr val="bg1">
                    <a:lumMod val="50000"/>
                  </a:schemeClr>
                </a:solidFill>
              </a:rPr>
              <a:t>[SOSP 2021]</a:t>
            </a:r>
            <a:r>
              <a:rPr lang="en-US" altLang="ko-KR" dirty="0"/>
              <a:t>: hot threshold </a:t>
            </a:r>
            <a:r>
              <a:rPr lang="en-US" altLang="ko-KR" dirty="0">
                <a:sym typeface="Wingdings" pitchFamily="2" charset="2"/>
              </a:rPr>
              <a:t></a:t>
            </a:r>
            <a:r>
              <a:rPr lang="en-US" altLang="ko-KR" dirty="0"/>
              <a:t> 8 load accesses or 4 store accesses</a:t>
            </a:r>
            <a:br>
              <a:rPr lang="en-US" altLang="ko-KR" dirty="0"/>
            </a:br>
            <a:r>
              <a:rPr lang="en-US" altLang="ko-KR" dirty="0"/>
              <a:t>			      cooling threshold </a:t>
            </a:r>
            <a:r>
              <a:rPr lang="en-US" altLang="ko-KR" dirty="0">
                <a:sym typeface="Wingdings" pitchFamily="2" charset="2"/>
              </a:rPr>
              <a:t></a:t>
            </a:r>
            <a:r>
              <a:rPr lang="en-US" altLang="ko-KR" dirty="0"/>
              <a:t> 18 accesses</a:t>
            </a:r>
            <a:br>
              <a:rPr lang="en-US" altLang="ko-KR" dirty="0"/>
            </a:br>
            <a:r>
              <a:rPr lang="en-US" altLang="ko-KR" dirty="0"/>
              <a:t>			      (monitored through PEBS)</a:t>
            </a:r>
          </a:p>
          <a:p>
            <a:pPr marL="0" indent="0">
              <a:buNone/>
            </a:pPr>
            <a:endParaRPr lang="en-US" altLang="ko-KR" dirty="0"/>
          </a:p>
          <a:p>
            <a:endParaRPr lang="en-US" altLang="ko-KR" dirty="0"/>
          </a:p>
          <a:p>
            <a:endParaRPr lang="en-US" altLang="ko-KR" dirty="0"/>
          </a:p>
          <a:p>
            <a:endParaRPr lang="en-US" altLang="ko-KR" dirty="0"/>
          </a:p>
        </p:txBody>
      </p:sp>
    </p:spTree>
    <p:extLst>
      <p:ext uri="{BB962C8B-B14F-4D97-AF65-F5344CB8AC3E}">
        <p14:creationId xmlns:p14="http://schemas.microsoft.com/office/powerpoint/2010/main" val="72058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descr="만화 영화, 예술이(가) 표시된 사진&#10;&#10;중간 신뢰도로 자동 생성된 설명">
            <a:extLst>
              <a:ext uri="{FF2B5EF4-FFF2-40B4-BE49-F238E27FC236}">
                <a16:creationId xmlns:a16="http://schemas.microsoft.com/office/drawing/2014/main" id="{C906CCCE-29FB-43DC-0040-4FCA8B1AE9F0}"/>
              </a:ext>
            </a:extLst>
          </p:cNvPr>
          <p:cNvPicPr>
            <a:picLocks noChangeAspect="1"/>
          </p:cNvPicPr>
          <p:nvPr/>
        </p:nvPicPr>
        <p:blipFill rotWithShape="1">
          <a:blip r:embed="rId3">
            <a:extLst>
              <a:ext uri="{28A0092B-C50C-407E-A947-70E740481C1C}">
                <a14:useLocalDpi xmlns:a14="http://schemas.microsoft.com/office/drawing/2010/main" val="0"/>
              </a:ext>
            </a:extLst>
          </a:blip>
          <a:srcRect r="27642"/>
          <a:stretch/>
        </p:blipFill>
        <p:spPr>
          <a:xfrm>
            <a:off x="8501269" y="1603513"/>
            <a:ext cx="2948609" cy="4075043"/>
          </a:xfrm>
          <a:prstGeom prst="rect">
            <a:avLst/>
          </a:prstGeom>
        </p:spPr>
      </p:pic>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 1 access (considering only access recency)</a:t>
            </a:r>
          </a:p>
          <a:p>
            <a:pPr lvl="1"/>
            <a:r>
              <a:rPr lang="en-US" altLang="ko-KR" dirty="0"/>
              <a:t>TPP </a:t>
            </a:r>
            <a:r>
              <a:rPr lang="en-US" altLang="ko-KR" sz="2000" dirty="0">
                <a:solidFill>
                  <a:schemeClr val="bg1">
                    <a:lumMod val="50000"/>
                  </a:schemeClr>
                </a:solidFill>
              </a:rPr>
              <a:t>[ASPLOS 2023]</a:t>
            </a:r>
            <a:r>
              <a:rPr lang="en-US" altLang="ko-KR" dirty="0"/>
              <a:t>: 2 accesses</a:t>
            </a:r>
          </a:p>
          <a:p>
            <a:pPr lvl="1"/>
            <a:r>
              <a:rPr lang="en-US" altLang="ko-KR" dirty="0" err="1"/>
              <a:t>HeMem</a:t>
            </a:r>
            <a:r>
              <a:rPr lang="en-US" altLang="ko-KR" dirty="0"/>
              <a:t> </a:t>
            </a:r>
            <a:r>
              <a:rPr lang="en-US" altLang="ko-KR" sz="2000" dirty="0">
                <a:solidFill>
                  <a:schemeClr val="bg1">
                    <a:lumMod val="50000"/>
                  </a:schemeClr>
                </a:solidFill>
              </a:rPr>
              <a:t>[SOSP 2021]</a:t>
            </a:r>
            <a:r>
              <a:rPr lang="en-US" altLang="ko-KR" dirty="0"/>
              <a:t>: hot threshold </a:t>
            </a:r>
            <a:r>
              <a:rPr lang="en-US" altLang="ko-KR" dirty="0">
                <a:sym typeface="Wingdings" pitchFamily="2" charset="2"/>
              </a:rPr>
              <a:t></a:t>
            </a:r>
            <a:r>
              <a:rPr lang="en-US" altLang="ko-KR" dirty="0"/>
              <a:t> 8 load accesses or 4 store accesses</a:t>
            </a:r>
            <a:br>
              <a:rPr lang="en-US" altLang="ko-KR" dirty="0"/>
            </a:br>
            <a:r>
              <a:rPr lang="en-US" altLang="ko-KR" dirty="0"/>
              <a:t>			      cooling threshold </a:t>
            </a:r>
            <a:r>
              <a:rPr lang="en-US" altLang="ko-KR" dirty="0">
                <a:sym typeface="Wingdings" pitchFamily="2" charset="2"/>
              </a:rPr>
              <a:t></a:t>
            </a:r>
            <a:r>
              <a:rPr lang="en-US" altLang="ko-KR" dirty="0"/>
              <a:t> 18 accesses</a:t>
            </a:r>
            <a:br>
              <a:rPr lang="en-US" altLang="ko-KR" dirty="0"/>
            </a:br>
            <a:r>
              <a:rPr lang="en-US" altLang="ko-KR" dirty="0"/>
              <a:t>			      (monitored through PEBS)</a:t>
            </a:r>
          </a:p>
          <a:p>
            <a:pPr marL="0" indent="0">
              <a:buNone/>
            </a:pPr>
            <a:endParaRPr lang="en-US" altLang="ko-KR" dirty="0"/>
          </a:p>
          <a:p>
            <a:endParaRPr lang="en-US" altLang="ko-KR" dirty="0"/>
          </a:p>
          <a:p>
            <a:endParaRPr lang="en-US" altLang="ko-KR" dirty="0"/>
          </a:p>
          <a:p>
            <a:endParaRPr lang="en-US" altLang="ko-KR" dirty="0"/>
          </a:p>
        </p:txBody>
      </p:sp>
      <p:sp>
        <p:nvSpPr>
          <p:cNvPr id="3" name="모서리가 둥근 직사각형 2">
            <a:extLst>
              <a:ext uri="{FF2B5EF4-FFF2-40B4-BE49-F238E27FC236}">
                <a16:creationId xmlns:a16="http://schemas.microsoft.com/office/drawing/2014/main" id="{89A81383-AE77-945C-5B1A-2F297240C7D3}"/>
              </a:ext>
            </a:extLst>
          </p:cNvPr>
          <p:cNvSpPr/>
          <p:nvPr/>
        </p:nvSpPr>
        <p:spPr>
          <a:xfrm>
            <a:off x="2513800" y="4333461"/>
            <a:ext cx="7178913" cy="2369516"/>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t" anchorCtr="0"/>
          <a:lstStyle/>
          <a:p>
            <a:pPr algn="ctr">
              <a:lnSpc>
                <a:spcPct val="150000"/>
              </a:lnSpc>
            </a:pPr>
            <a:r>
              <a:rPr kumimoji="1" lang="en-US" altLang="ko-KR" sz="4000" b="1" dirty="0">
                <a:solidFill>
                  <a:schemeClr val="tx1"/>
                </a:solidFill>
                <a:latin typeface="Calibri" panose="020F0502020204030204" pitchFamily="34" charset="0"/>
                <a:cs typeface="Calibri" panose="020F0502020204030204" pitchFamily="34" charset="0"/>
              </a:rPr>
              <a:t>Are such static approaches sufficient for</a:t>
            </a:r>
          </a:p>
          <a:p>
            <a:pPr algn="ctr">
              <a:lnSpc>
                <a:spcPct val="150000"/>
              </a:lnSpc>
            </a:pPr>
            <a:r>
              <a:rPr kumimoji="1" lang="en-US" altLang="ko-KR" sz="4000" b="1" i="1" dirty="0">
                <a:solidFill>
                  <a:schemeClr val="accent2">
                    <a:lumMod val="75000"/>
                  </a:schemeClr>
                </a:solidFill>
                <a:latin typeface="Calibri" panose="020F0502020204030204" pitchFamily="34" charset="0"/>
                <a:cs typeface="Calibri" panose="020F0502020204030204" pitchFamily="34" charset="0"/>
              </a:rPr>
              <a:t>transparent</a:t>
            </a:r>
            <a:r>
              <a:rPr kumimoji="1" lang="en-US" altLang="ko-KR" sz="4000" b="1" dirty="0">
                <a:solidFill>
                  <a:schemeClr val="tx1"/>
                </a:solidFill>
                <a:latin typeface="Calibri" panose="020F0502020204030204" pitchFamily="34" charset="0"/>
                <a:cs typeface="Calibri" panose="020F0502020204030204" pitchFamily="34" charset="0"/>
              </a:rPr>
              <a:t> management of tiered memory?</a:t>
            </a:r>
            <a:endParaRPr kumimoji="1" lang="en-US" altLang="ko-KR" sz="360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571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Criticality of hotness detection</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p:txBody>
      </p:sp>
      <p:sp>
        <p:nvSpPr>
          <p:cNvPr id="31" name="화살표: 왼쪽/오른쪽 30">
            <a:extLst>
              <a:ext uri="{FF2B5EF4-FFF2-40B4-BE49-F238E27FC236}">
                <a16:creationId xmlns:a16="http://schemas.microsoft.com/office/drawing/2014/main" id="{7DAA2DBF-52F5-C0C2-02AE-04FC7C12F82E}"/>
              </a:ext>
            </a:extLst>
          </p:cNvPr>
          <p:cNvSpPr/>
          <p:nvPr/>
        </p:nvSpPr>
        <p:spPr>
          <a:xfrm>
            <a:off x="5283201" y="2298927"/>
            <a:ext cx="1625600" cy="635000"/>
          </a:xfrm>
          <a:prstGeom prst="leftRightArrow">
            <a:avLst/>
          </a:prstGeom>
          <a:solidFill>
            <a:schemeClr val="bg1">
              <a:lumMod val="6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844F32E9-5558-7248-3DA5-3E98974B698D}"/>
              </a:ext>
            </a:extLst>
          </p:cNvPr>
          <p:cNvPicPr>
            <a:picLocks noChangeAspect="1"/>
          </p:cNvPicPr>
          <p:nvPr/>
        </p:nvPicPr>
        <p:blipFill>
          <a:blip r:embed="rId3"/>
          <a:stretch>
            <a:fillRect/>
          </a:stretch>
        </p:blipFill>
        <p:spPr>
          <a:xfrm>
            <a:off x="1493493" y="1407886"/>
            <a:ext cx="2780629" cy="2417084"/>
          </a:xfrm>
          <a:prstGeom prst="rect">
            <a:avLst/>
          </a:prstGeom>
        </p:spPr>
      </p:pic>
      <p:pic>
        <p:nvPicPr>
          <p:cNvPr id="4" name="그림 3">
            <a:extLst>
              <a:ext uri="{FF2B5EF4-FFF2-40B4-BE49-F238E27FC236}">
                <a16:creationId xmlns:a16="http://schemas.microsoft.com/office/drawing/2014/main" id="{C1F4F447-AA99-7385-F8E4-E7184E9170BF}"/>
              </a:ext>
            </a:extLst>
          </p:cNvPr>
          <p:cNvPicPr>
            <a:picLocks noChangeAspect="1"/>
          </p:cNvPicPr>
          <p:nvPr/>
        </p:nvPicPr>
        <p:blipFill>
          <a:blip r:embed="rId4"/>
          <a:stretch>
            <a:fillRect/>
          </a:stretch>
        </p:blipFill>
        <p:spPr>
          <a:xfrm>
            <a:off x="7917880" y="1525094"/>
            <a:ext cx="2574555" cy="2182667"/>
          </a:xfrm>
          <a:prstGeom prst="rect">
            <a:avLst/>
          </a:prstGeom>
        </p:spPr>
      </p:pic>
      <p:sp>
        <p:nvSpPr>
          <p:cNvPr id="5" name="모서리가 둥근 직사각형 2">
            <a:extLst>
              <a:ext uri="{FF2B5EF4-FFF2-40B4-BE49-F238E27FC236}">
                <a16:creationId xmlns:a16="http://schemas.microsoft.com/office/drawing/2014/main" id="{7994C05D-A69E-8177-F456-26BB864A4161}"/>
              </a:ext>
            </a:extLst>
          </p:cNvPr>
          <p:cNvSpPr/>
          <p:nvPr/>
        </p:nvSpPr>
        <p:spPr>
          <a:xfrm>
            <a:off x="1404593" y="3609070"/>
            <a:ext cx="3582200" cy="6350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t"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Diverse set of applications</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
        <p:nvSpPr>
          <p:cNvPr id="7" name="모서리가 둥근 직사각형 2">
            <a:extLst>
              <a:ext uri="{FF2B5EF4-FFF2-40B4-BE49-F238E27FC236}">
                <a16:creationId xmlns:a16="http://schemas.microsoft.com/office/drawing/2014/main" id="{E7FC9945-D4D5-692D-226E-AA18AA3A135B}"/>
              </a:ext>
            </a:extLst>
          </p:cNvPr>
          <p:cNvSpPr/>
          <p:nvPr/>
        </p:nvSpPr>
        <p:spPr>
          <a:xfrm>
            <a:off x="7414057" y="3609070"/>
            <a:ext cx="3582200" cy="6350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t"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Various memory configurations</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360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Criticality of hotness detection</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Case 1:  hot set size &gt; fast tier size</a:t>
            </a:r>
          </a:p>
          <a:p>
            <a:endParaRPr lang="en-US" altLang="ko-KR" dirty="0"/>
          </a:p>
          <a:p>
            <a:endParaRPr lang="en-US" altLang="ko-KR" dirty="0"/>
          </a:p>
        </p:txBody>
      </p:sp>
      <p:sp>
        <p:nvSpPr>
          <p:cNvPr id="31" name="화살표: 왼쪽/오른쪽 30">
            <a:extLst>
              <a:ext uri="{FF2B5EF4-FFF2-40B4-BE49-F238E27FC236}">
                <a16:creationId xmlns:a16="http://schemas.microsoft.com/office/drawing/2014/main" id="{7DAA2DBF-52F5-C0C2-02AE-04FC7C12F82E}"/>
              </a:ext>
            </a:extLst>
          </p:cNvPr>
          <p:cNvSpPr/>
          <p:nvPr/>
        </p:nvSpPr>
        <p:spPr>
          <a:xfrm>
            <a:off x="5283201" y="2298927"/>
            <a:ext cx="1625600" cy="635000"/>
          </a:xfrm>
          <a:prstGeom prst="leftRightArrow">
            <a:avLst/>
          </a:prstGeom>
          <a:solidFill>
            <a:schemeClr val="bg1">
              <a:lumMod val="6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844F32E9-5558-7248-3DA5-3E98974B698D}"/>
              </a:ext>
            </a:extLst>
          </p:cNvPr>
          <p:cNvPicPr>
            <a:picLocks noChangeAspect="1"/>
          </p:cNvPicPr>
          <p:nvPr/>
        </p:nvPicPr>
        <p:blipFill>
          <a:blip r:embed="rId3"/>
          <a:stretch>
            <a:fillRect/>
          </a:stretch>
        </p:blipFill>
        <p:spPr>
          <a:xfrm>
            <a:off x="1493493" y="1407886"/>
            <a:ext cx="2780629" cy="2417084"/>
          </a:xfrm>
          <a:prstGeom prst="rect">
            <a:avLst/>
          </a:prstGeom>
        </p:spPr>
      </p:pic>
      <p:pic>
        <p:nvPicPr>
          <p:cNvPr id="4" name="그림 3">
            <a:extLst>
              <a:ext uri="{FF2B5EF4-FFF2-40B4-BE49-F238E27FC236}">
                <a16:creationId xmlns:a16="http://schemas.microsoft.com/office/drawing/2014/main" id="{C1F4F447-AA99-7385-F8E4-E7184E9170BF}"/>
              </a:ext>
            </a:extLst>
          </p:cNvPr>
          <p:cNvPicPr>
            <a:picLocks noChangeAspect="1"/>
          </p:cNvPicPr>
          <p:nvPr/>
        </p:nvPicPr>
        <p:blipFill>
          <a:blip r:embed="rId4"/>
          <a:stretch>
            <a:fillRect/>
          </a:stretch>
        </p:blipFill>
        <p:spPr>
          <a:xfrm>
            <a:off x="7917880" y="1525094"/>
            <a:ext cx="2574555" cy="2182667"/>
          </a:xfrm>
          <a:prstGeom prst="rect">
            <a:avLst/>
          </a:prstGeom>
        </p:spPr>
      </p:pic>
      <p:sp>
        <p:nvSpPr>
          <p:cNvPr id="5" name="모서리가 둥근 직사각형 2">
            <a:extLst>
              <a:ext uri="{FF2B5EF4-FFF2-40B4-BE49-F238E27FC236}">
                <a16:creationId xmlns:a16="http://schemas.microsoft.com/office/drawing/2014/main" id="{7994C05D-A69E-8177-F456-26BB864A4161}"/>
              </a:ext>
            </a:extLst>
          </p:cNvPr>
          <p:cNvSpPr/>
          <p:nvPr/>
        </p:nvSpPr>
        <p:spPr>
          <a:xfrm>
            <a:off x="1404593" y="3609070"/>
            <a:ext cx="3582200" cy="6350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t"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Diverse set of applications</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
        <p:nvSpPr>
          <p:cNvPr id="7" name="모서리가 둥근 직사각형 2">
            <a:extLst>
              <a:ext uri="{FF2B5EF4-FFF2-40B4-BE49-F238E27FC236}">
                <a16:creationId xmlns:a16="http://schemas.microsoft.com/office/drawing/2014/main" id="{E7FC9945-D4D5-692D-226E-AA18AA3A135B}"/>
              </a:ext>
            </a:extLst>
          </p:cNvPr>
          <p:cNvSpPr/>
          <p:nvPr/>
        </p:nvSpPr>
        <p:spPr>
          <a:xfrm>
            <a:off x="7414057" y="3609070"/>
            <a:ext cx="3582200" cy="6350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t"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Various memory configurations</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
        <p:nvSpPr>
          <p:cNvPr id="8" name="직사각형 7">
            <a:extLst>
              <a:ext uri="{FF2B5EF4-FFF2-40B4-BE49-F238E27FC236}">
                <a16:creationId xmlns:a16="http://schemas.microsoft.com/office/drawing/2014/main" id="{861CC6FC-B846-46AF-11A4-F091EAA40B70}"/>
              </a:ext>
            </a:extLst>
          </p:cNvPr>
          <p:cNvSpPr/>
          <p:nvPr/>
        </p:nvSpPr>
        <p:spPr>
          <a:xfrm>
            <a:off x="2728193" y="6367463"/>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 tier</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0" name="직사각형 9">
            <a:extLst>
              <a:ext uri="{FF2B5EF4-FFF2-40B4-BE49-F238E27FC236}">
                <a16:creationId xmlns:a16="http://schemas.microsoft.com/office/drawing/2014/main" id="{C4EF735B-2767-64AF-A8F7-324BE285BDA4}"/>
              </a:ext>
            </a:extLst>
          </p:cNvPr>
          <p:cNvSpPr/>
          <p:nvPr/>
        </p:nvSpPr>
        <p:spPr>
          <a:xfrm>
            <a:off x="5969235" y="6367463"/>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2" name="직사각형 11">
            <a:extLst>
              <a:ext uri="{FF2B5EF4-FFF2-40B4-BE49-F238E27FC236}">
                <a16:creationId xmlns:a16="http://schemas.microsoft.com/office/drawing/2014/main" id="{027DDC9A-D052-C160-9E81-3B700DF1C0AB}"/>
              </a:ext>
            </a:extLst>
          </p:cNvPr>
          <p:cNvSpPr/>
          <p:nvPr/>
        </p:nvSpPr>
        <p:spPr>
          <a:xfrm>
            <a:off x="2728193" y="5575463"/>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직사각형 15">
            <a:extLst>
              <a:ext uri="{FF2B5EF4-FFF2-40B4-BE49-F238E27FC236}">
                <a16:creationId xmlns:a16="http://schemas.microsoft.com/office/drawing/2014/main" id="{DDEADEC8-A6E8-D3CC-2E27-B51F0A02AE6C}"/>
              </a:ext>
            </a:extLst>
          </p:cNvPr>
          <p:cNvSpPr/>
          <p:nvPr/>
        </p:nvSpPr>
        <p:spPr>
          <a:xfrm>
            <a:off x="3722650" y="5575463"/>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F5F7544E-A7B8-9229-24E1-D869F9331F95}"/>
              </a:ext>
            </a:extLst>
          </p:cNvPr>
          <p:cNvSpPr/>
          <p:nvPr/>
        </p:nvSpPr>
        <p:spPr>
          <a:xfrm>
            <a:off x="4931690" y="5575463"/>
            <a:ext cx="55880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2" name="직사각형 31">
            <a:extLst>
              <a:ext uri="{FF2B5EF4-FFF2-40B4-BE49-F238E27FC236}">
                <a16:creationId xmlns:a16="http://schemas.microsoft.com/office/drawing/2014/main" id="{036A3D97-C598-DE28-95F7-A971F412F0E2}"/>
              </a:ext>
            </a:extLst>
          </p:cNvPr>
          <p:cNvSpPr/>
          <p:nvPr/>
        </p:nvSpPr>
        <p:spPr>
          <a:xfrm>
            <a:off x="5490490" y="5571811"/>
            <a:ext cx="261703"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3" name="직사각형 32">
            <a:extLst>
              <a:ext uri="{FF2B5EF4-FFF2-40B4-BE49-F238E27FC236}">
                <a16:creationId xmlns:a16="http://schemas.microsoft.com/office/drawing/2014/main" id="{2690A90F-F2FB-AEF7-3EE6-3A55A450DD9E}"/>
              </a:ext>
            </a:extLst>
          </p:cNvPr>
          <p:cNvSpPr/>
          <p:nvPr/>
        </p:nvSpPr>
        <p:spPr>
          <a:xfrm>
            <a:off x="2728193" y="5575463"/>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4" name="직사각형 33">
            <a:extLst>
              <a:ext uri="{FF2B5EF4-FFF2-40B4-BE49-F238E27FC236}">
                <a16:creationId xmlns:a16="http://schemas.microsoft.com/office/drawing/2014/main" id="{43182310-6B9B-DF40-5C72-0D61F3B3BAC3}"/>
              </a:ext>
            </a:extLst>
          </p:cNvPr>
          <p:cNvSpPr/>
          <p:nvPr/>
        </p:nvSpPr>
        <p:spPr>
          <a:xfrm>
            <a:off x="5981341" y="5579116"/>
            <a:ext cx="586109"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5" name="직사각형 34">
            <a:extLst>
              <a:ext uri="{FF2B5EF4-FFF2-40B4-BE49-F238E27FC236}">
                <a16:creationId xmlns:a16="http://schemas.microsoft.com/office/drawing/2014/main" id="{AFEDCAC3-B6BA-6FB1-0F6B-DB5E85F25F7A}"/>
              </a:ext>
            </a:extLst>
          </p:cNvPr>
          <p:cNvSpPr/>
          <p:nvPr/>
        </p:nvSpPr>
        <p:spPr>
          <a:xfrm>
            <a:off x="5969235" y="5575463"/>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6" name="타원 35">
            <a:extLst>
              <a:ext uri="{FF2B5EF4-FFF2-40B4-BE49-F238E27FC236}">
                <a16:creationId xmlns:a16="http://schemas.microsoft.com/office/drawing/2014/main" id="{ED2F77D2-5997-9D31-C457-0934223201D0}"/>
              </a:ext>
            </a:extLst>
          </p:cNvPr>
          <p:cNvSpPr/>
          <p:nvPr/>
        </p:nvSpPr>
        <p:spPr>
          <a:xfrm>
            <a:off x="5734395" y="5427811"/>
            <a:ext cx="1080000" cy="1080000"/>
          </a:xfrm>
          <a:prstGeom prst="ellipse">
            <a:avLst/>
          </a:prstGeom>
          <a:noFill/>
          <a:ln w="762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386690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Criticality of hotness detection</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Case 1:  hot set size &gt; fast tier size</a:t>
            </a:r>
          </a:p>
          <a:p>
            <a:r>
              <a:rPr lang="en-US" altLang="ko-KR" dirty="0"/>
              <a:t>Case 2:  hot set size &lt; fast tier size</a:t>
            </a:r>
          </a:p>
          <a:p>
            <a:endParaRPr lang="en-US" altLang="ko-KR" dirty="0"/>
          </a:p>
          <a:p>
            <a:endParaRPr lang="en-US" altLang="ko-KR" dirty="0"/>
          </a:p>
        </p:txBody>
      </p:sp>
      <p:sp>
        <p:nvSpPr>
          <p:cNvPr id="31" name="화살표: 왼쪽/오른쪽 30">
            <a:extLst>
              <a:ext uri="{FF2B5EF4-FFF2-40B4-BE49-F238E27FC236}">
                <a16:creationId xmlns:a16="http://schemas.microsoft.com/office/drawing/2014/main" id="{7DAA2DBF-52F5-C0C2-02AE-04FC7C12F82E}"/>
              </a:ext>
            </a:extLst>
          </p:cNvPr>
          <p:cNvSpPr/>
          <p:nvPr/>
        </p:nvSpPr>
        <p:spPr>
          <a:xfrm>
            <a:off x="5283201" y="2298927"/>
            <a:ext cx="1625600" cy="635000"/>
          </a:xfrm>
          <a:prstGeom prst="leftRightArrow">
            <a:avLst/>
          </a:prstGeom>
          <a:solidFill>
            <a:schemeClr val="bg1">
              <a:lumMod val="6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844F32E9-5558-7248-3DA5-3E98974B698D}"/>
              </a:ext>
            </a:extLst>
          </p:cNvPr>
          <p:cNvPicPr>
            <a:picLocks noChangeAspect="1"/>
          </p:cNvPicPr>
          <p:nvPr/>
        </p:nvPicPr>
        <p:blipFill>
          <a:blip r:embed="rId3"/>
          <a:stretch>
            <a:fillRect/>
          </a:stretch>
        </p:blipFill>
        <p:spPr>
          <a:xfrm>
            <a:off x="1493493" y="1407886"/>
            <a:ext cx="2780629" cy="2417084"/>
          </a:xfrm>
          <a:prstGeom prst="rect">
            <a:avLst/>
          </a:prstGeom>
        </p:spPr>
      </p:pic>
      <p:pic>
        <p:nvPicPr>
          <p:cNvPr id="4" name="그림 3">
            <a:extLst>
              <a:ext uri="{FF2B5EF4-FFF2-40B4-BE49-F238E27FC236}">
                <a16:creationId xmlns:a16="http://schemas.microsoft.com/office/drawing/2014/main" id="{C1F4F447-AA99-7385-F8E4-E7184E9170BF}"/>
              </a:ext>
            </a:extLst>
          </p:cNvPr>
          <p:cNvPicPr>
            <a:picLocks noChangeAspect="1"/>
          </p:cNvPicPr>
          <p:nvPr/>
        </p:nvPicPr>
        <p:blipFill>
          <a:blip r:embed="rId4"/>
          <a:stretch>
            <a:fillRect/>
          </a:stretch>
        </p:blipFill>
        <p:spPr>
          <a:xfrm>
            <a:off x="7917880" y="1525094"/>
            <a:ext cx="2574555" cy="2182667"/>
          </a:xfrm>
          <a:prstGeom prst="rect">
            <a:avLst/>
          </a:prstGeom>
        </p:spPr>
      </p:pic>
      <p:sp>
        <p:nvSpPr>
          <p:cNvPr id="5" name="모서리가 둥근 직사각형 2">
            <a:extLst>
              <a:ext uri="{FF2B5EF4-FFF2-40B4-BE49-F238E27FC236}">
                <a16:creationId xmlns:a16="http://schemas.microsoft.com/office/drawing/2014/main" id="{7994C05D-A69E-8177-F456-26BB864A4161}"/>
              </a:ext>
            </a:extLst>
          </p:cNvPr>
          <p:cNvSpPr/>
          <p:nvPr/>
        </p:nvSpPr>
        <p:spPr>
          <a:xfrm>
            <a:off x="1404593" y="3609070"/>
            <a:ext cx="3582200" cy="6350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t"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Diverse set of applications</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
        <p:nvSpPr>
          <p:cNvPr id="7" name="모서리가 둥근 직사각형 2">
            <a:extLst>
              <a:ext uri="{FF2B5EF4-FFF2-40B4-BE49-F238E27FC236}">
                <a16:creationId xmlns:a16="http://schemas.microsoft.com/office/drawing/2014/main" id="{E7FC9945-D4D5-692D-226E-AA18AA3A135B}"/>
              </a:ext>
            </a:extLst>
          </p:cNvPr>
          <p:cNvSpPr/>
          <p:nvPr/>
        </p:nvSpPr>
        <p:spPr>
          <a:xfrm>
            <a:off x="7414057" y="3609070"/>
            <a:ext cx="3582200" cy="6350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rtlCol="0" anchor="t"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Various memory configurations</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
        <p:nvSpPr>
          <p:cNvPr id="9" name="직사각형 8">
            <a:extLst>
              <a:ext uri="{FF2B5EF4-FFF2-40B4-BE49-F238E27FC236}">
                <a16:creationId xmlns:a16="http://schemas.microsoft.com/office/drawing/2014/main" id="{A3FA58D9-537E-3D35-D028-29ABA5409425}"/>
              </a:ext>
            </a:extLst>
          </p:cNvPr>
          <p:cNvSpPr/>
          <p:nvPr/>
        </p:nvSpPr>
        <p:spPr>
          <a:xfrm>
            <a:off x="2728193" y="6367463"/>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 tier</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1" name="직사각형 10">
            <a:extLst>
              <a:ext uri="{FF2B5EF4-FFF2-40B4-BE49-F238E27FC236}">
                <a16:creationId xmlns:a16="http://schemas.microsoft.com/office/drawing/2014/main" id="{444D9A14-D37D-971F-C980-F19B0C6872D4}"/>
              </a:ext>
            </a:extLst>
          </p:cNvPr>
          <p:cNvSpPr/>
          <p:nvPr/>
        </p:nvSpPr>
        <p:spPr>
          <a:xfrm>
            <a:off x="5969235" y="6367463"/>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3" name="직사각형 12">
            <a:extLst>
              <a:ext uri="{FF2B5EF4-FFF2-40B4-BE49-F238E27FC236}">
                <a16:creationId xmlns:a16="http://schemas.microsoft.com/office/drawing/2014/main" id="{9BD00D06-2C27-123F-5A3A-4CCA6C14EE5A}"/>
              </a:ext>
            </a:extLst>
          </p:cNvPr>
          <p:cNvSpPr/>
          <p:nvPr/>
        </p:nvSpPr>
        <p:spPr>
          <a:xfrm>
            <a:off x="2728193" y="5575463"/>
            <a:ext cx="123420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339F11AF-5B8F-70CA-02DE-BCDEF07A8B0C}"/>
              </a:ext>
            </a:extLst>
          </p:cNvPr>
          <p:cNvSpPr/>
          <p:nvPr/>
        </p:nvSpPr>
        <p:spPr>
          <a:xfrm>
            <a:off x="2728193" y="5575463"/>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1" name="직사각형 20">
            <a:extLst>
              <a:ext uri="{FF2B5EF4-FFF2-40B4-BE49-F238E27FC236}">
                <a16:creationId xmlns:a16="http://schemas.microsoft.com/office/drawing/2014/main" id="{3430DBAD-18B4-AC82-C6F1-0591C2956640}"/>
              </a:ext>
            </a:extLst>
          </p:cNvPr>
          <p:cNvSpPr/>
          <p:nvPr/>
        </p:nvSpPr>
        <p:spPr>
          <a:xfrm>
            <a:off x="5969235" y="5575463"/>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2" name="타원 21">
            <a:extLst>
              <a:ext uri="{FF2B5EF4-FFF2-40B4-BE49-F238E27FC236}">
                <a16:creationId xmlns:a16="http://schemas.microsoft.com/office/drawing/2014/main" id="{F2DE1C74-B1FA-7AB8-2452-99E566B47E36}"/>
              </a:ext>
            </a:extLst>
          </p:cNvPr>
          <p:cNvSpPr/>
          <p:nvPr/>
        </p:nvSpPr>
        <p:spPr>
          <a:xfrm>
            <a:off x="4446793" y="5431463"/>
            <a:ext cx="1080000" cy="1080000"/>
          </a:xfrm>
          <a:prstGeom prst="ellipse">
            <a:avLst/>
          </a:prstGeom>
          <a:noFill/>
          <a:ln w="762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017679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Criticality of hotness detection</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err="1"/>
              <a:t>HeMem</a:t>
            </a:r>
            <a:r>
              <a:rPr lang="en-US" altLang="ko-KR" dirty="0"/>
              <a:t>: Hot/cold memory footprint</a:t>
            </a:r>
          </a:p>
          <a:p>
            <a:r>
              <a:rPr lang="en-US" altLang="ko-KR" dirty="0"/>
              <a:t>DRAM + NVM tiered memory system </a:t>
            </a:r>
          </a:p>
          <a:p>
            <a:pPr marL="0" indent="0">
              <a:buNone/>
            </a:pPr>
            <a:r>
              <a:rPr lang="en-US" altLang="ko-KR" dirty="0"/>
              <a:t> </a:t>
            </a:r>
          </a:p>
          <a:p>
            <a:endParaRPr lang="en-US" altLang="ko-KR" dirty="0"/>
          </a:p>
        </p:txBody>
      </p:sp>
      <p:pic>
        <p:nvPicPr>
          <p:cNvPr id="8" name="그래픽 7">
            <a:extLst>
              <a:ext uri="{FF2B5EF4-FFF2-40B4-BE49-F238E27FC236}">
                <a16:creationId xmlns:a16="http://schemas.microsoft.com/office/drawing/2014/main" id="{C19773B4-C2CB-9402-775A-049377DE9B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93579" y="2672097"/>
            <a:ext cx="7819356" cy="3909678"/>
          </a:xfrm>
          <a:prstGeom prst="rect">
            <a:avLst/>
          </a:prstGeom>
        </p:spPr>
      </p:pic>
    </p:spTree>
    <p:extLst>
      <p:ext uri="{BB962C8B-B14F-4D97-AF65-F5344CB8AC3E}">
        <p14:creationId xmlns:p14="http://schemas.microsoft.com/office/powerpoint/2010/main" val="23099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Criticality of hotness detection</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err="1"/>
              <a:t>HeMem</a:t>
            </a:r>
            <a:r>
              <a:rPr lang="en-US" altLang="ko-KR" dirty="0"/>
              <a:t>: Hot/cold memory footprint</a:t>
            </a:r>
          </a:p>
          <a:p>
            <a:r>
              <a:rPr lang="en-US" altLang="ko-KR" dirty="0"/>
              <a:t>DRAM + NVM tiered memory system </a:t>
            </a:r>
          </a:p>
          <a:p>
            <a:endParaRPr lang="en-US" altLang="ko-KR" dirty="0"/>
          </a:p>
        </p:txBody>
      </p:sp>
      <p:pic>
        <p:nvPicPr>
          <p:cNvPr id="8" name="그래픽 7">
            <a:extLst>
              <a:ext uri="{FF2B5EF4-FFF2-40B4-BE49-F238E27FC236}">
                <a16:creationId xmlns:a16="http://schemas.microsoft.com/office/drawing/2014/main" id="{C19773B4-C2CB-9402-775A-049377DE9B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93579" y="2672097"/>
            <a:ext cx="7819356" cy="3909678"/>
          </a:xfrm>
          <a:prstGeom prst="rect">
            <a:avLst/>
          </a:prstGeom>
        </p:spPr>
      </p:pic>
      <p:sp>
        <p:nvSpPr>
          <p:cNvPr id="3" name="화살표: 위쪽/아래쪽 2">
            <a:extLst>
              <a:ext uri="{FF2B5EF4-FFF2-40B4-BE49-F238E27FC236}">
                <a16:creationId xmlns:a16="http://schemas.microsoft.com/office/drawing/2014/main" id="{47AFE183-E5B8-0E6F-E35F-36B8BB1687CE}"/>
              </a:ext>
            </a:extLst>
          </p:cNvPr>
          <p:cNvSpPr/>
          <p:nvPr/>
        </p:nvSpPr>
        <p:spPr>
          <a:xfrm>
            <a:off x="9901302" y="4864100"/>
            <a:ext cx="223265" cy="774700"/>
          </a:xfrm>
          <a:prstGeom prst="up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2">
            <a:extLst>
              <a:ext uri="{FF2B5EF4-FFF2-40B4-BE49-F238E27FC236}">
                <a16:creationId xmlns:a16="http://schemas.microsoft.com/office/drawing/2014/main" id="{7BA7ED00-24DF-2C52-07C2-6313D1C2A9D4}"/>
              </a:ext>
            </a:extLst>
          </p:cNvPr>
          <p:cNvSpPr/>
          <p:nvPr/>
        </p:nvSpPr>
        <p:spPr>
          <a:xfrm>
            <a:off x="10124567" y="4864100"/>
            <a:ext cx="1552143" cy="7747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bIns="108000" rtlCol="0" anchor="ctr"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DRAM size</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821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Criticality of hotness detection</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err="1"/>
              <a:t>HeMem</a:t>
            </a:r>
            <a:r>
              <a:rPr lang="en-US" altLang="ko-KR" dirty="0"/>
              <a:t>: Hot/cold memory footprint</a:t>
            </a:r>
          </a:p>
          <a:p>
            <a:r>
              <a:rPr lang="en-US" altLang="ko-KR" dirty="0"/>
              <a:t>DRAM + NVM tiered memory system </a:t>
            </a:r>
          </a:p>
          <a:p>
            <a:endParaRPr lang="en-US" altLang="ko-KR" dirty="0"/>
          </a:p>
        </p:txBody>
      </p:sp>
      <p:pic>
        <p:nvPicPr>
          <p:cNvPr id="8" name="그래픽 7">
            <a:extLst>
              <a:ext uri="{FF2B5EF4-FFF2-40B4-BE49-F238E27FC236}">
                <a16:creationId xmlns:a16="http://schemas.microsoft.com/office/drawing/2014/main" id="{C19773B4-C2CB-9402-775A-049377DE9B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93579" y="2672097"/>
            <a:ext cx="7819356" cy="3909678"/>
          </a:xfrm>
          <a:prstGeom prst="rect">
            <a:avLst/>
          </a:prstGeom>
        </p:spPr>
      </p:pic>
      <p:sp>
        <p:nvSpPr>
          <p:cNvPr id="3" name="화살표: 위쪽/아래쪽 2">
            <a:extLst>
              <a:ext uri="{FF2B5EF4-FFF2-40B4-BE49-F238E27FC236}">
                <a16:creationId xmlns:a16="http://schemas.microsoft.com/office/drawing/2014/main" id="{47AFE183-E5B8-0E6F-E35F-36B8BB1687CE}"/>
              </a:ext>
            </a:extLst>
          </p:cNvPr>
          <p:cNvSpPr/>
          <p:nvPr/>
        </p:nvSpPr>
        <p:spPr>
          <a:xfrm>
            <a:off x="9901302" y="4864100"/>
            <a:ext cx="223265" cy="774700"/>
          </a:xfrm>
          <a:prstGeom prst="up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2">
            <a:extLst>
              <a:ext uri="{FF2B5EF4-FFF2-40B4-BE49-F238E27FC236}">
                <a16:creationId xmlns:a16="http://schemas.microsoft.com/office/drawing/2014/main" id="{7BA7ED00-24DF-2C52-07C2-6313D1C2A9D4}"/>
              </a:ext>
            </a:extLst>
          </p:cNvPr>
          <p:cNvSpPr/>
          <p:nvPr/>
        </p:nvSpPr>
        <p:spPr>
          <a:xfrm>
            <a:off x="10124567" y="4864100"/>
            <a:ext cx="1552143" cy="7747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bIns="108000" rtlCol="0" anchor="ctr"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DRAM size</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
        <p:nvSpPr>
          <p:cNvPr id="5" name="사각형: 둥근 모서리 4">
            <a:extLst>
              <a:ext uri="{FF2B5EF4-FFF2-40B4-BE49-F238E27FC236}">
                <a16:creationId xmlns:a16="http://schemas.microsoft.com/office/drawing/2014/main" id="{8A3D16DC-08B3-1954-2D70-0640D310318B}"/>
              </a:ext>
            </a:extLst>
          </p:cNvPr>
          <p:cNvSpPr/>
          <p:nvPr/>
        </p:nvSpPr>
        <p:spPr>
          <a:xfrm>
            <a:off x="3591325" y="4908550"/>
            <a:ext cx="2456116" cy="342900"/>
          </a:xfrm>
          <a:prstGeom prst="roundRect">
            <a:avLst/>
          </a:prstGeom>
          <a:pattFill prst="wdUpDiag">
            <a:fgClr>
              <a:srgbClr val="FFC000"/>
            </a:fgClr>
            <a:bgClr>
              <a:srgbClr val="03719C"/>
            </a:bgClr>
          </a:patt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16326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Criticality of hotness detection</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err="1"/>
              <a:t>HeMem</a:t>
            </a:r>
            <a:r>
              <a:rPr lang="en-US" altLang="ko-KR" dirty="0"/>
              <a:t>: Hot/cold memory footprint</a:t>
            </a:r>
          </a:p>
          <a:p>
            <a:r>
              <a:rPr lang="en-US" altLang="ko-KR" dirty="0"/>
              <a:t>DRAM + NVM tiered memory system </a:t>
            </a:r>
          </a:p>
          <a:p>
            <a:endParaRPr lang="en-US" altLang="ko-KR" dirty="0"/>
          </a:p>
        </p:txBody>
      </p:sp>
      <p:pic>
        <p:nvPicPr>
          <p:cNvPr id="8" name="그래픽 7">
            <a:extLst>
              <a:ext uri="{FF2B5EF4-FFF2-40B4-BE49-F238E27FC236}">
                <a16:creationId xmlns:a16="http://schemas.microsoft.com/office/drawing/2014/main" id="{C19773B4-C2CB-9402-775A-049377DE9B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93579" y="2672097"/>
            <a:ext cx="7819356" cy="3909678"/>
          </a:xfrm>
          <a:prstGeom prst="rect">
            <a:avLst/>
          </a:prstGeom>
        </p:spPr>
      </p:pic>
      <p:sp>
        <p:nvSpPr>
          <p:cNvPr id="3" name="화살표: 위쪽/아래쪽 2">
            <a:extLst>
              <a:ext uri="{FF2B5EF4-FFF2-40B4-BE49-F238E27FC236}">
                <a16:creationId xmlns:a16="http://schemas.microsoft.com/office/drawing/2014/main" id="{47AFE183-E5B8-0E6F-E35F-36B8BB1687CE}"/>
              </a:ext>
            </a:extLst>
          </p:cNvPr>
          <p:cNvSpPr/>
          <p:nvPr/>
        </p:nvSpPr>
        <p:spPr>
          <a:xfrm>
            <a:off x="9901302" y="4864100"/>
            <a:ext cx="223265" cy="774700"/>
          </a:xfrm>
          <a:prstGeom prst="up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모서리가 둥근 직사각형 2">
            <a:extLst>
              <a:ext uri="{FF2B5EF4-FFF2-40B4-BE49-F238E27FC236}">
                <a16:creationId xmlns:a16="http://schemas.microsoft.com/office/drawing/2014/main" id="{7BA7ED00-24DF-2C52-07C2-6313D1C2A9D4}"/>
              </a:ext>
            </a:extLst>
          </p:cNvPr>
          <p:cNvSpPr/>
          <p:nvPr/>
        </p:nvSpPr>
        <p:spPr>
          <a:xfrm>
            <a:off x="10124567" y="4864100"/>
            <a:ext cx="1552143" cy="774700"/>
          </a:xfrm>
          <a:prstGeom prst="roundRect">
            <a:avLst>
              <a:gd name="adj" fmla="val 9331"/>
            </a:avLst>
          </a:prstGeom>
          <a:noFill/>
          <a:ln w="31750">
            <a:noFill/>
          </a:ln>
        </p:spPr>
        <p:style>
          <a:lnRef idx="2">
            <a:schemeClr val="accent1">
              <a:shade val="50000"/>
            </a:schemeClr>
          </a:lnRef>
          <a:fillRef idx="1">
            <a:schemeClr val="accent1"/>
          </a:fillRef>
          <a:effectRef idx="0">
            <a:schemeClr val="accent1"/>
          </a:effectRef>
          <a:fontRef idx="minor">
            <a:schemeClr val="lt1"/>
          </a:fontRef>
        </p:style>
        <p:txBody>
          <a:bodyPr wrap="none" tIns="0" bIns="108000" rtlCol="0" anchor="ctr" anchorCtr="0"/>
          <a:lstStyle/>
          <a:p>
            <a:pPr algn="ctr">
              <a:lnSpc>
                <a:spcPct val="150000"/>
              </a:lnSpc>
            </a:pPr>
            <a:r>
              <a:rPr kumimoji="1" lang="en-US" altLang="ko-KR" sz="2400" b="1" dirty="0">
                <a:solidFill>
                  <a:schemeClr val="tx1"/>
                </a:solidFill>
                <a:latin typeface="Calibri" panose="020F0502020204030204" pitchFamily="34" charset="0"/>
                <a:cs typeface="Calibri" panose="020F0502020204030204" pitchFamily="34" charset="0"/>
              </a:rPr>
              <a:t>DRAM size</a:t>
            </a:r>
            <a:endParaRPr kumimoji="1" lang="en-US" altLang="ko-KR" sz="2000" dirty="0">
              <a:solidFill>
                <a:schemeClr val="accent2"/>
              </a:solidFill>
              <a:latin typeface="Calibri" panose="020F0502020204030204" pitchFamily="34" charset="0"/>
              <a:cs typeface="Calibri" panose="020F0502020204030204" pitchFamily="34" charset="0"/>
            </a:endParaRPr>
          </a:p>
        </p:txBody>
      </p:sp>
      <p:sp>
        <p:nvSpPr>
          <p:cNvPr id="5" name="사각형: 둥근 모서리 4">
            <a:extLst>
              <a:ext uri="{FF2B5EF4-FFF2-40B4-BE49-F238E27FC236}">
                <a16:creationId xmlns:a16="http://schemas.microsoft.com/office/drawing/2014/main" id="{8A3D16DC-08B3-1954-2D70-0640D310318B}"/>
              </a:ext>
            </a:extLst>
          </p:cNvPr>
          <p:cNvSpPr/>
          <p:nvPr/>
        </p:nvSpPr>
        <p:spPr>
          <a:xfrm>
            <a:off x="3591325" y="4908550"/>
            <a:ext cx="2456116" cy="342900"/>
          </a:xfrm>
          <a:prstGeom prst="roundRect">
            <a:avLst/>
          </a:prstGeom>
          <a:pattFill prst="wdUpDiag">
            <a:fgClr>
              <a:srgbClr val="FFC000"/>
            </a:fgClr>
            <a:bgClr>
              <a:srgbClr val="03719C"/>
            </a:bgClr>
          </a:patt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2F7D5CA8-A89D-AB9F-A0B6-501E70B21D9B}"/>
              </a:ext>
            </a:extLst>
          </p:cNvPr>
          <p:cNvSpPr/>
          <p:nvPr/>
        </p:nvSpPr>
        <p:spPr>
          <a:xfrm>
            <a:off x="7858525" y="4908550"/>
            <a:ext cx="1704575" cy="641350"/>
          </a:xfrm>
          <a:prstGeom prst="roundRect">
            <a:avLst/>
          </a:prstGeom>
          <a:pattFill prst="wdUpDiag">
            <a:fgClr>
              <a:srgbClr val="FFC000"/>
            </a:fgClr>
            <a:bgClr>
              <a:srgbClr val="03719C"/>
            </a:bgClr>
          </a:patt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7884B1E6-0872-942D-FAEB-3FA8CDB42A1B}"/>
              </a:ext>
            </a:extLst>
          </p:cNvPr>
          <p:cNvSpPr/>
          <p:nvPr/>
        </p:nvSpPr>
        <p:spPr>
          <a:xfrm>
            <a:off x="6955437" y="3792424"/>
            <a:ext cx="359763" cy="931976"/>
          </a:xfrm>
          <a:prstGeom prst="roundRect">
            <a:avLst/>
          </a:prstGeom>
          <a:pattFill prst="wdUpDiag">
            <a:fgClr>
              <a:srgbClr val="FFC000"/>
            </a:fgClr>
            <a:bgClr>
              <a:srgbClr val="CD5C5C"/>
            </a:bgClr>
          </a:patt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6136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369AE15-2A3C-EB31-6768-1688215B4A22}"/>
              </a:ext>
            </a:extLst>
          </p:cNvPr>
          <p:cNvSpPr/>
          <p:nvPr/>
        </p:nvSpPr>
        <p:spPr>
          <a:xfrm>
            <a:off x="4893135" y="2053670"/>
            <a:ext cx="4536000" cy="648000"/>
          </a:xfrm>
          <a:prstGeom prst="rect">
            <a:avLst/>
          </a:prstGeom>
          <a:solidFill>
            <a:schemeClr val="accent1">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Calibri" panose="020F0502020204030204" pitchFamily="34" charset="0"/>
                <a:cs typeface="Calibri" panose="020F0502020204030204" pitchFamily="34" charset="0"/>
              </a:rPr>
              <a:t>Capacity tier (Tier 2)</a:t>
            </a:r>
            <a:endParaRPr lang="ko-KR" altLang="en-US" sz="2000" dirty="0">
              <a:solidFill>
                <a:schemeClr val="tx1"/>
              </a:solidFill>
              <a:latin typeface="Calibri" panose="020F0502020204030204" pitchFamily="34" charset="0"/>
              <a:cs typeface="Calibri" panose="020F0502020204030204" pitchFamily="34" charset="0"/>
            </a:endParaRPr>
          </a:p>
        </p:txBody>
      </p:sp>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pPr algn="ctr"/>
            <a:r>
              <a:rPr lang="en-US" altLang="ko-KR" dirty="0"/>
              <a:t>Tiered main memory in OS</a:t>
            </a:r>
            <a:endParaRPr lang="ko-KR" altLang="en-US" dirty="0"/>
          </a:p>
        </p:txBody>
      </p:sp>
      <p:sp>
        <p:nvSpPr>
          <p:cNvPr id="5" name="직사각형 4">
            <a:extLst>
              <a:ext uri="{FF2B5EF4-FFF2-40B4-BE49-F238E27FC236}">
                <a16:creationId xmlns:a16="http://schemas.microsoft.com/office/drawing/2014/main" id="{582E180D-B15B-863A-22CD-FF97A3918652}"/>
              </a:ext>
            </a:extLst>
          </p:cNvPr>
          <p:cNvSpPr/>
          <p:nvPr/>
        </p:nvSpPr>
        <p:spPr>
          <a:xfrm>
            <a:off x="2602502" y="1577602"/>
            <a:ext cx="6840000" cy="47606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 space</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6" name="직사각형 5">
            <a:extLst>
              <a:ext uri="{FF2B5EF4-FFF2-40B4-BE49-F238E27FC236}">
                <a16:creationId xmlns:a16="http://schemas.microsoft.com/office/drawing/2014/main" id="{0B94F227-4937-8439-B673-E47C1218F5F8}"/>
              </a:ext>
            </a:extLst>
          </p:cNvPr>
          <p:cNvSpPr/>
          <p:nvPr/>
        </p:nvSpPr>
        <p:spPr>
          <a:xfrm>
            <a:off x="2602502" y="2053670"/>
            <a:ext cx="2304000" cy="648000"/>
          </a:xfrm>
          <a:prstGeom prst="rect">
            <a:avLst/>
          </a:prstGeom>
          <a:solidFill>
            <a:srgbClr val="FF9B9B"/>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Calibri" panose="020F0502020204030204" pitchFamily="34" charset="0"/>
                <a:cs typeface="Calibri" panose="020F0502020204030204" pitchFamily="34" charset="0"/>
              </a:rPr>
              <a:t>Fast tier (Tier 1)</a:t>
            </a:r>
            <a:endParaRPr lang="ko-KR" altLang="en-US" sz="20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833824-DB27-20E8-E24C-112C7F2D10AB}"/>
              </a:ext>
            </a:extLst>
          </p:cNvPr>
          <p:cNvSpPr/>
          <p:nvPr/>
        </p:nvSpPr>
        <p:spPr>
          <a:xfrm>
            <a:off x="2602502" y="2053670"/>
            <a:ext cx="6840000" cy="648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a:extLst>
              <a:ext uri="{FF2B5EF4-FFF2-40B4-BE49-F238E27FC236}">
                <a16:creationId xmlns:a16="http://schemas.microsoft.com/office/drawing/2014/main" id="{F220F047-9578-CCCA-0701-C3F03A5E5924}"/>
              </a:ext>
            </a:extLst>
          </p:cNvPr>
          <p:cNvCxnSpPr>
            <a:cxnSpLocks/>
          </p:cNvCxnSpPr>
          <p:nvPr/>
        </p:nvCxnSpPr>
        <p:spPr>
          <a:xfrm flipH="1">
            <a:off x="2856097" y="2620633"/>
            <a:ext cx="880250" cy="494425"/>
          </a:xfrm>
          <a:prstGeom prst="line">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C1027A98-B198-8297-5C0B-03A050321552}"/>
              </a:ext>
            </a:extLst>
          </p:cNvPr>
          <p:cNvCxnSpPr>
            <a:cxnSpLocks/>
          </p:cNvCxnSpPr>
          <p:nvPr/>
        </p:nvCxnSpPr>
        <p:spPr>
          <a:xfrm>
            <a:off x="7161135" y="2620633"/>
            <a:ext cx="1192290" cy="494425"/>
          </a:xfrm>
          <a:prstGeom prst="line">
            <a:avLst/>
          </a:prstGeom>
          <a:ln w="2857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028" name="Picture 4" descr="Module | DRAM | Samsung Semiconductor Global">
            <a:extLst>
              <a:ext uri="{FF2B5EF4-FFF2-40B4-BE49-F238E27FC236}">
                <a16:creationId xmlns:a16="http://schemas.microsoft.com/office/drawing/2014/main" id="{B7FAD286-F9D8-DBA7-743A-8B89B06962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62" t="35510" r="7142" b="22041"/>
          <a:stretch/>
        </p:blipFill>
        <p:spPr bwMode="auto">
          <a:xfrm>
            <a:off x="1734075" y="3363366"/>
            <a:ext cx="2304000" cy="10602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2022 cheapest &gt;optane persistent memory Sale up to 67% OFF">
            <a:extLst>
              <a:ext uri="{FF2B5EF4-FFF2-40B4-BE49-F238E27FC236}">
                <a16:creationId xmlns:a16="http://schemas.microsoft.com/office/drawing/2014/main" id="{AD22FD10-125F-6505-3F68-9240128A79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45" t="22210" r="15359" b="21435"/>
          <a:stretch/>
        </p:blipFill>
        <p:spPr bwMode="auto">
          <a:xfrm>
            <a:off x="8353425" y="3248143"/>
            <a:ext cx="2822087" cy="124428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삼성전자, 업계 최초 고용량 512GB CXL D램 개발 | 삼성반도체">
            <a:extLst>
              <a:ext uri="{FF2B5EF4-FFF2-40B4-BE49-F238E27FC236}">
                <a16:creationId xmlns:a16="http://schemas.microsoft.com/office/drawing/2014/main" id="{47EB4E74-7FA7-0816-5DC7-39ACADF4B6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7975" y="3008430"/>
            <a:ext cx="2215608" cy="1567543"/>
          </a:xfrm>
          <a:prstGeom prst="rect">
            <a:avLst/>
          </a:prstGeom>
          <a:noFill/>
          <a:extLst>
            <a:ext uri="{909E8E84-426E-40DD-AFC4-6F175D3DCCD1}">
              <a14:hiddenFill xmlns:a14="http://schemas.microsoft.com/office/drawing/2010/main">
                <a:solidFill>
                  <a:srgbClr val="FFFFFF"/>
                </a:solidFill>
              </a14:hiddenFill>
            </a:ext>
          </a:extLst>
        </p:spPr>
      </p:pic>
      <p:sp>
        <p:nvSpPr>
          <p:cNvPr id="18" name="직사각형 17">
            <a:extLst>
              <a:ext uri="{FF2B5EF4-FFF2-40B4-BE49-F238E27FC236}">
                <a16:creationId xmlns:a16="http://schemas.microsoft.com/office/drawing/2014/main" id="{217CF6A3-B9A1-F4F0-8082-96F2DA281AB1}"/>
              </a:ext>
            </a:extLst>
          </p:cNvPr>
          <p:cNvSpPr/>
          <p:nvPr/>
        </p:nvSpPr>
        <p:spPr>
          <a:xfrm>
            <a:off x="1734074" y="4766019"/>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DRAM</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20" name="직사각형 19">
            <a:extLst>
              <a:ext uri="{FF2B5EF4-FFF2-40B4-BE49-F238E27FC236}">
                <a16:creationId xmlns:a16="http://schemas.microsoft.com/office/drawing/2014/main" id="{3BAAA57A-2FD8-1B7F-9DD7-28ED20A66DCB}"/>
              </a:ext>
            </a:extLst>
          </p:cNvPr>
          <p:cNvSpPr/>
          <p:nvPr/>
        </p:nvSpPr>
        <p:spPr>
          <a:xfrm>
            <a:off x="1734074" y="5133412"/>
            <a:ext cx="2171175" cy="1296000"/>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High $/GB</a:t>
            </a:r>
          </a:p>
          <a:p>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High load/store latency</a:t>
            </a:r>
          </a:p>
          <a:p>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Low capacity </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21" name="웃는 얼굴 20">
            <a:extLst>
              <a:ext uri="{FF2B5EF4-FFF2-40B4-BE49-F238E27FC236}">
                <a16:creationId xmlns:a16="http://schemas.microsoft.com/office/drawing/2014/main" id="{3796C88D-8EA4-83DC-15DD-DE7AC5D72F7D}"/>
              </a:ext>
            </a:extLst>
          </p:cNvPr>
          <p:cNvSpPr/>
          <p:nvPr/>
        </p:nvSpPr>
        <p:spPr>
          <a:xfrm>
            <a:off x="1376886" y="5259776"/>
            <a:ext cx="324000" cy="324000"/>
          </a:xfrm>
          <a:prstGeom prst="smileyFace">
            <a:avLst>
              <a:gd name="adj" fmla="val -4653"/>
            </a:avLst>
          </a:prstGeom>
          <a:solidFill>
            <a:schemeClr val="bg1"/>
          </a:solid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웃는 얼굴 21">
            <a:extLst>
              <a:ext uri="{FF2B5EF4-FFF2-40B4-BE49-F238E27FC236}">
                <a16:creationId xmlns:a16="http://schemas.microsoft.com/office/drawing/2014/main" id="{BDEC6CD5-0B2E-923C-E0D6-733A2BDC413C}"/>
              </a:ext>
            </a:extLst>
          </p:cNvPr>
          <p:cNvSpPr/>
          <p:nvPr/>
        </p:nvSpPr>
        <p:spPr>
          <a:xfrm>
            <a:off x="1376886" y="5629516"/>
            <a:ext cx="324000" cy="324000"/>
          </a:xfrm>
          <a:prstGeom prst="smileyFace">
            <a:avLst/>
          </a:prstGeom>
          <a:solidFill>
            <a:schemeClr val="bg1"/>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웃는 얼굴 22">
            <a:extLst>
              <a:ext uri="{FF2B5EF4-FFF2-40B4-BE49-F238E27FC236}">
                <a16:creationId xmlns:a16="http://schemas.microsoft.com/office/drawing/2014/main" id="{850791C8-C5EE-7EEC-5A71-99AD7D54B703}"/>
              </a:ext>
            </a:extLst>
          </p:cNvPr>
          <p:cNvSpPr/>
          <p:nvPr/>
        </p:nvSpPr>
        <p:spPr>
          <a:xfrm>
            <a:off x="1376886" y="6008492"/>
            <a:ext cx="324000" cy="324000"/>
          </a:xfrm>
          <a:prstGeom prst="smileyFace">
            <a:avLst>
              <a:gd name="adj" fmla="val -4653"/>
            </a:avLst>
          </a:prstGeom>
          <a:solidFill>
            <a:schemeClr val="bg1"/>
          </a:solid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0C2CDE1-5281-AAA4-1565-4AE9E8E9A269}"/>
              </a:ext>
            </a:extLst>
          </p:cNvPr>
          <p:cNvSpPr/>
          <p:nvPr/>
        </p:nvSpPr>
        <p:spPr>
          <a:xfrm>
            <a:off x="7394963" y="4766019"/>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CXL memory expander / Intel Optane DC PMM</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0" name="직사각형 29">
            <a:extLst>
              <a:ext uri="{FF2B5EF4-FFF2-40B4-BE49-F238E27FC236}">
                <a16:creationId xmlns:a16="http://schemas.microsoft.com/office/drawing/2014/main" id="{DBBDBC25-A1E7-4889-9439-D0B072774B23}"/>
              </a:ext>
            </a:extLst>
          </p:cNvPr>
          <p:cNvSpPr/>
          <p:nvPr/>
        </p:nvSpPr>
        <p:spPr>
          <a:xfrm>
            <a:off x="7394963" y="5133412"/>
            <a:ext cx="2171175" cy="1296000"/>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Low $/GB</a:t>
            </a:r>
          </a:p>
          <a:p>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Low load/store latency</a:t>
            </a:r>
          </a:p>
          <a:p>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High capacity </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31" name="웃는 얼굴 30">
            <a:extLst>
              <a:ext uri="{FF2B5EF4-FFF2-40B4-BE49-F238E27FC236}">
                <a16:creationId xmlns:a16="http://schemas.microsoft.com/office/drawing/2014/main" id="{1A3D23C8-4A25-A0A5-DA53-DAD3832D0FB8}"/>
              </a:ext>
            </a:extLst>
          </p:cNvPr>
          <p:cNvSpPr/>
          <p:nvPr/>
        </p:nvSpPr>
        <p:spPr>
          <a:xfrm>
            <a:off x="6999135" y="5259776"/>
            <a:ext cx="324000" cy="324000"/>
          </a:xfrm>
          <a:prstGeom prst="smileyFace">
            <a:avLst>
              <a:gd name="adj" fmla="val 4653"/>
            </a:avLst>
          </a:prstGeom>
          <a:solidFill>
            <a:schemeClr val="bg1"/>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웃는 얼굴 31">
            <a:extLst>
              <a:ext uri="{FF2B5EF4-FFF2-40B4-BE49-F238E27FC236}">
                <a16:creationId xmlns:a16="http://schemas.microsoft.com/office/drawing/2014/main" id="{F4A00A7E-E679-28D5-E879-974384A888FE}"/>
              </a:ext>
            </a:extLst>
          </p:cNvPr>
          <p:cNvSpPr/>
          <p:nvPr/>
        </p:nvSpPr>
        <p:spPr>
          <a:xfrm>
            <a:off x="6999135" y="5629516"/>
            <a:ext cx="324000" cy="324000"/>
          </a:xfrm>
          <a:prstGeom prst="smileyFace">
            <a:avLst>
              <a:gd name="adj" fmla="val -4653"/>
            </a:avLst>
          </a:prstGeom>
          <a:solidFill>
            <a:schemeClr val="bg1"/>
          </a:solid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웃는 얼굴 32">
            <a:extLst>
              <a:ext uri="{FF2B5EF4-FFF2-40B4-BE49-F238E27FC236}">
                <a16:creationId xmlns:a16="http://schemas.microsoft.com/office/drawing/2014/main" id="{A11DEC13-2469-C82A-FDED-9B318A1B260C}"/>
              </a:ext>
            </a:extLst>
          </p:cNvPr>
          <p:cNvSpPr/>
          <p:nvPr/>
        </p:nvSpPr>
        <p:spPr>
          <a:xfrm>
            <a:off x="6999135" y="6008492"/>
            <a:ext cx="324000" cy="324000"/>
          </a:xfrm>
          <a:prstGeom prst="smileyFace">
            <a:avLst>
              <a:gd name="adj" fmla="val 4653"/>
            </a:avLst>
          </a:prstGeom>
          <a:solidFill>
            <a:schemeClr val="bg1"/>
          </a:solidFill>
          <a:ln w="190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868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up)">
                                      <p:cBhvr>
                                        <p:cTn id="25" dur="500"/>
                                        <p:tgtEl>
                                          <p:spTgt spid="3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0" grpId="0"/>
      <p:bldP spid="21" grpId="0" animBg="1"/>
      <p:bldP spid="22" grpId="0" animBg="1"/>
      <p:bldP spid="23" grpId="0" animBg="1"/>
      <p:bldP spid="30" grpId="0"/>
      <p:bldP spid="31"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Our solution</a:t>
            </a:r>
            <a:r>
              <a:rPr lang="en-US" altLang="ko-KR" cap="small" dirty="0"/>
              <a:t>: </a:t>
            </a:r>
            <a:r>
              <a:rPr lang="en-US" altLang="ko-KR" cap="small" dirty="0" err="1"/>
              <a:t>Memtis</a:t>
            </a:r>
            <a:endParaRPr lang="ko-KR" altLang="en-US" dirty="0"/>
          </a:p>
        </p:txBody>
      </p:sp>
      <p:sp>
        <p:nvSpPr>
          <p:cNvPr id="3" name="내용 개체 틀 2">
            <a:extLst>
              <a:ext uri="{FF2B5EF4-FFF2-40B4-BE49-F238E27FC236}">
                <a16:creationId xmlns:a16="http://schemas.microsoft.com/office/drawing/2014/main" id="{5F1D694D-D7C9-EF96-9900-02A55DE5BCE3}"/>
              </a:ext>
            </a:extLst>
          </p:cNvPr>
          <p:cNvSpPr>
            <a:spLocks noGrp="1"/>
          </p:cNvSpPr>
          <p:nvPr>
            <p:ph idx="1"/>
          </p:nvPr>
        </p:nvSpPr>
        <p:spPr>
          <a:xfrm>
            <a:off x="508000" y="1407886"/>
            <a:ext cx="11190514" cy="4769077"/>
          </a:xfrm>
        </p:spPr>
        <p:txBody>
          <a:bodyPr/>
          <a:lstStyle/>
          <a:p>
            <a:r>
              <a:rPr lang="en-US" altLang="ko-KR" dirty="0"/>
              <a:t>Goals</a:t>
            </a:r>
          </a:p>
          <a:p>
            <a:pPr lvl="1"/>
            <a:r>
              <a:rPr lang="en-US" altLang="ko-KR" dirty="0"/>
              <a:t>Maximize the fast tier utilization with </a:t>
            </a:r>
            <a:r>
              <a:rPr lang="en-US" altLang="ko-KR" b="1" i="1" dirty="0">
                <a:solidFill>
                  <a:srgbClr val="FF0101"/>
                </a:solidFill>
              </a:rPr>
              <a:t>truly hot </a:t>
            </a:r>
            <a:r>
              <a:rPr lang="en-US" altLang="ko-KR" dirty="0"/>
              <a:t>pages</a:t>
            </a:r>
          </a:p>
          <a:p>
            <a:pPr lvl="1"/>
            <a:r>
              <a:rPr lang="en-US" altLang="ko-KR" dirty="0"/>
              <a:t>Work well for diverse set of applications and memory configurations</a:t>
            </a:r>
          </a:p>
        </p:txBody>
      </p:sp>
    </p:spTree>
    <p:extLst>
      <p:ext uri="{BB962C8B-B14F-4D97-AF65-F5344CB8AC3E}">
        <p14:creationId xmlns:p14="http://schemas.microsoft.com/office/powerpoint/2010/main" val="2604402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Our solution</a:t>
            </a:r>
            <a:r>
              <a:rPr lang="en-US" altLang="ko-KR" cap="small" dirty="0"/>
              <a:t>: </a:t>
            </a:r>
            <a:r>
              <a:rPr lang="en-US" altLang="ko-KR" cap="small" dirty="0" err="1"/>
              <a:t>Memtis</a:t>
            </a:r>
            <a:endParaRPr lang="ko-KR" altLang="en-US" dirty="0"/>
          </a:p>
        </p:txBody>
      </p:sp>
      <p:sp>
        <p:nvSpPr>
          <p:cNvPr id="12" name="직사각형 11">
            <a:extLst>
              <a:ext uri="{FF2B5EF4-FFF2-40B4-BE49-F238E27FC236}">
                <a16:creationId xmlns:a16="http://schemas.microsoft.com/office/drawing/2014/main" id="{5064EABA-75FD-FA95-8137-317E6B5E258B}"/>
              </a:ext>
            </a:extLst>
          </p:cNvPr>
          <p:cNvSpPr/>
          <p:nvPr/>
        </p:nvSpPr>
        <p:spPr>
          <a:xfrm>
            <a:off x="2558716" y="3951066"/>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Fine-grained, lightweight access tracking</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5F1D694D-D7C9-EF96-9900-02A55DE5BCE3}"/>
              </a:ext>
            </a:extLst>
          </p:cNvPr>
          <p:cNvSpPr>
            <a:spLocks noGrp="1"/>
          </p:cNvSpPr>
          <p:nvPr>
            <p:ph idx="1"/>
          </p:nvPr>
        </p:nvSpPr>
        <p:spPr>
          <a:xfrm>
            <a:off x="508000" y="1407886"/>
            <a:ext cx="11190514" cy="4769077"/>
          </a:xfrm>
        </p:spPr>
        <p:txBody>
          <a:bodyPr/>
          <a:lstStyle/>
          <a:p>
            <a:r>
              <a:rPr lang="en-US" altLang="ko-KR" dirty="0"/>
              <a:t>Goals</a:t>
            </a:r>
          </a:p>
          <a:p>
            <a:pPr lvl="1"/>
            <a:r>
              <a:rPr lang="en-US" altLang="ko-KR" dirty="0"/>
              <a:t>Maximize the fast tier utilization with </a:t>
            </a:r>
            <a:r>
              <a:rPr lang="en-US" altLang="ko-KR" b="1" i="1" dirty="0">
                <a:solidFill>
                  <a:srgbClr val="FF0101"/>
                </a:solidFill>
              </a:rPr>
              <a:t>truly hot </a:t>
            </a:r>
            <a:r>
              <a:rPr lang="en-US" altLang="ko-KR" dirty="0"/>
              <a:t>pages</a:t>
            </a:r>
          </a:p>
          <a:p>
            <a:pPr lvl="1"/>
            <a:r>
              <a:rPr lang="en-US" altLang="ko-KR" dirty="0"/>
              <a:t>Work well for diverse set of applications and memory configurations</a:t>
            </a:r>
          </a:p>
        </p:txBody>
      </p:sp>
      <p:sp>
        <p:nvSpPr>
          <p:cNvPr id="4" name="화살표: 오른쪽 3">
            <a:extLst>
              <a:ext uri="{FF2B5EF4-FFF2-40B4-BE49-F238E27FC236}">
                <a16:creationId xmlns:a16="http://schemas.microsoft.com/office/drawing/2014/main" id="{838DF544-E3BF-D2FB-82EE-3415671534B2}"/>
              </a:ext>
            </a:extLst>
          </p:cNvPr>
          <p:cNvSpPr/>
          <p:nvPr/>
        </p:nvSpPr>
        <p:spPr>
          <a:xfrm rot="5400000">
            <a:off x="5594915" y="2826455"/>
            <a:ext cx="1016683" cy="941166"/>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13301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Our solution</a:t>
            </a:r>
            <a:r>
              <a:rPr lang="en-US" altLang="ko-KR" cap="small" dirty="0"/>
              <a:t>: </a:t>
            </a:r>
            <a:r>
              <a:rPr lang="en-US" altLang="ko-KR" cap="small" dirty="0" err="1"/>
              <a:t>Memtis</a:t>
            </a:r>
            <a:endParaRPr lang="ko-KR" altLang="en-US" dirty="0"/>
          </a:p>
        </p:txBody>
      </p:sp>
      <p:sp>
        <p:nvSpPr>
          <p:cNvPr id="12" name="직사각형 11">
            <a:extLst>
              <a:ext uri="{FF2B5EF4-FFF2-40B4-BE49-F238E27FC236}">
                <a16:creationId xmlns:a16="http://schemas.microsoft.com/office/drawing/2014/main" id="{5064EABA-75FD-FA95-8137-317E6B5E258B}"/>
              </a:ext>
            </a:extLst>
          </p:cNvPr>
          <p:cNvSpPr/>
          <p:nvPr/>
        </p:nvSpPr>
        <p:spPr>
          <a:xfrm>
            <a:off x="2558716" y="3951066"/>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Fine-grained, lightweight access tracking</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14" name="직사각형 13">
            <a:extLst>
              <a:ext uri="{FF2B5EF4-FFF2-40B4-BE49-F238E27FC236}">
                <a16:creationId xmlns:a16="http://schemas.microsoft.com/office/drawing/2014/main" id="{DC7EAE74-32EB-5013-26E4-3BA149A732A4}"/>
              </a:ext>
            </a:extLst>
          </p:cNvPr>
          <p:cNvSpPr/>
          <p:nvPr/>
        </p:nvSpPr>
        <p:spPr>
          <a:xfrm>
            <a:off x="2558716" y="4888753"/>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Histogram-based hot set classification</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5F1D694D-D7C9-EF96-9900-02A55DE5BCE3}"/>
              </a:ext>
            </a:extLst>
          </p:cNvPr>
          <p:cNvSpPr>
            <a:spLocks noGrp="1"/>
          </p:cNvSpPr>
          <p:nvPr>
            <p:ph idx="1"/>
          </p:nvPr>
        </p:nvSpPr>
        <p:spPr>
          <a:xfrm>
            <a:off x="508000" y="1407886"/>
            <a:ext cx="11190514" cy="4769077"/>
          </a:xfrm>
        </p:spPr>
        <p:txBody>
          <a:bodyPr/>
          <a:lstStyle/>
          <a:p>
            <a:r>
              <a:rPr lang="en-US" altLang="ko-KR" dirty="0"/>
              <a:t>Goals</a:t>
            </a:r>
          </a:p>
          <a:p>
            <a:pPr lvl="1"/>
            <a:r>
              <a:rPr lang="en-US" altLang="ko-KR" dirty="0"/>
              <a:t>Maximize the fast tier utilization with </a:t>
            </a:r>
            <a:r>
              <a:rPr lang="en-US" altLang="ko-KR" b="1" i="1" dirty="0">
                <a:solidFill>
                  <a:srgbClr val="FF0101"/>
                </a:solidFill>
              </a:rPr>
              <a:t>truly hot </a:t>
            </a:r>
            <a:r>
              <a:rPr lang="en-US" altLang="ko-KR" dirty="0"/>
              <a:t>pages</a:t>
            </a:r>
          </a:p>
          <a:p>
            <a:pPr lvl="1"/>
            <a:r>
              <a:rPr lang="en-US" altLang="ko-KR" dirty="0"/>
              <a:t>Work well for diverse set of applications and memory configurations</a:t>
            </a:r>
          </a:p>
        </p:txBody>
      </p:sp>
      <p:sp>
        <p:nvSpPr>
          <p:cNvPr id="4" name="화살표: 오른쪽 3">
            <a:extLst>
              <a:ext uri="{FF2B5EF4-FFF2-40B4-BE49-F238E27FC236}">
                <a16:creationId xmlns:a16="http://schemas.microsoft.com/office/drawing/2014/main" id="{838DF544-E3BF-D2FB-82EE-3415671534B2}"/>
              </a:ext>
            </a:extLst>
          </p:cNvPr>
          <p:cNvSpPr/>
          <p:nvPr/>
        </p:nvSpPr>
        <p:spPr>
          <a:xfrm rot="5400000">
            <a:off x="5594915" y="2826455"/>
            <a:ext cx="1016683" cy="941166"/>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0192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Our solution</a:t>
            </a:r>
            <a:r>
              <a:rPr lang="en-US" altLang="ko-KR" cap="small" dirty="0"/>
              <a:t>: </a:t>
            </a:r>
            <a:r>
              <a:rPr lang="en-US" altLang="ko-KR" cap="small" dirty="0" err="1"/>
              <a:t>Memtis</a:t>
            </a:r>
            <a:endParaRPr lang="ko-KR" altLang="en-US" dirty="0"/>
          </a:p>
        </p:txBody>
      </p:sp>
      <p:sp>
        <p:nvSpPr>
          <p:cNvPr id="12" name="직사각형 11">
            <a:extLst>
              <a:ext uri="{FF2B5EF4-FFF2-40B4-BE49-F238E27FC236}">
                <a16:creationId xmlns:a16="http://schemas.microsoft.com/office/drawing/2014/main" id="{5064EABA-75FD-FA95-8137-317E6B5E258B}"/>
              </a:ext>
            </a:extLst>
          </p:cNvPr>
          <p:cNvSpPr/>
          <p:nvPr/>
        </p:nvSpPr>
        <p:spPr>
          <a:xfrm>
            <a:off x="2558716" y="3951066"/>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Fine-grained, lightweight access tracking</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14" name="직사각형 13">
            <a:extLst>
              <a:ext uri="{FF2B5EF4-FFF2-40B4-BE49-F238E27FC236}">
                <a16:creationId xmlns:a16="http://schemas.microsoft.com/office/drawing/2014/main" id="{DC7EAE74-32EB-5013-26E4-3BA149A732A4}"/>
              </a:ext>
            </a:extLst>
          </p:cNvPr>
          <p:cNvSpPr/>
          <p:nvPr/>
        </p:nvSpPr>
        <p:spPr>
          <a:xfrm>
            <a:off x="2558716" y="4888753"/>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Histogram-based hot set classification</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16" name="직사각형 15">
            <a:extLst>
              <a:ext uri="{FF2B5EF4-FFF2-40B4-BE49-F238E27FC236}">
                <a16:creationId xmlns:a16="http://schemas.microsoft.com/office/drawing/2014/main" id="{522F8169-A783-67F2-0441-83251FAF0A48}"/>
              </a:ext>
            </a:extLst>
          </p:cNvPr>
          <p:cNvSpPr/>
          <p:nvPr/>
        </p:nvSpPr>
        <p:spPr>
          <a:xfrm>
            <a:off x="2565973" y="5826440"/>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Skewness-aware page size determination</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3" name="내용 개체 틀 2">
            <a:extLst>
              <a:ext uri="{FF2B5EF4-FFF2-40B4-BE49-F238E27FC236}">
                <a16:creationId xmlns:a16="http://schemas.microsoft.com/office/drawing/2014/main" id="{5F1D694D-D7C9-EF96-9900-02A55DE5BCE3}"/>
              </a:ext>
            </a:extLst>
          </p:cNvPr>
          <p:cNvSpPr>
            <a:spLocks noGrp="1"/>
          </p:cNvSpPr>
          <p:nvPr>
            <p:ph idx="1"/>
          </p:nvPr>
        </p:nvSpPr>
        <p:spPr>
          <a:xfrm>
            <a:off x="508000" y="1407886"/>
            <a:ext cx="11190514" cy="4769077"/>
          </a:xfrm>
        </p:spPr>
        <p:txBody>
          <a:bodyPr/>
          <a:lstStyle/>
          <a:p>
            <a:r>
              <a:rPr lang="en-US" altLang="ko-KR" dirty="0"/>
              <a:t>Goals</a:t>
            </a:r>
          </a:p>
          <a:p>
            <a:pPr lvl="1"/>
            <a:r>
              <a:rPr lang="en-US" altLang="ko-KR" dirty="0"/>
              <a:t>Maximize the fast tier utilization with </a:t>
            </a:r>
            <a:r>
              <a:rPr lang="en-US" altLang="ko-KR" b="1" i="1" dirty="0">
                <a:solidFill>
                  <a:srgbClr val="FF0101"/>
                </a:solidFill>
              </a:rPr>
              <a:t>truly hot </a:t>
            </a:r>
            <a:r>
              <a:rPr lang="en-US" altLang="ko-KR" dirty="0"/>
              <a:t>pages</a:t>
            </a:r>
          </a:p>
          <a:p>
            <a:pPr lvl="1"/>
            <a:r>
              <a:rPr lang="en-US" altLang="ko-KR" dirty="0"/>
              <a:t>Work well for diverse set of applications and memory configurations</a:t>
            </a:r>
          </a:p>
        </p:txBody>
      </p:sp>
      <p:sp>
        <p:nvSpPr>
          <p:cNvPr id="4" name="화살표: 오른쪽 3">
            <a:extLst>
              <a:ext uri="{FF2B5EF4-FFF2-40B4-BE49-F238E27FC236}">
                <a16:creationId xmlns:a16="http://schemas.microsoft.com/office/drawing/2014/main" id="{838DF544-E3BF-D2FB-82EE-3415671534B2}"/>
              </a:ext>
            </a:extLst>
          </p:cNvPr>
          <p:cNvSpPr/>
          <p:nvPr/>
        </p:nvSpPr>
        <p:spPr>
          <a:xfrm rot="5400000">
            <a:off x="5594915" y="2826455"/>
            <a:ext cx="1016683" cy="941166"/>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14012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Our solution</a:t>
            </a:r>
            <a:r>
              <a:rPr lang="en-US" altLang="ko-KR" cap="small" dirty="0"/>
              <a:t>: </a:t>
            </a:r>
            <a:r>
              <a:rPr lang="en-US" altLang="ko-KR" cap="small" dirty="0" err="1"/>
              <a:t>Memtis</a:t>
            </a:r>
            <a:endParaRPr lang="ko-KR" altLang="en-US" dirty="0"/>
          </a:p>
        </p:txBody>
      </p:sp>
      <p:sp>
        <p:nvSpPr>
          <p:cNvPr id="12" name="직사각형 11">
            <a:extLst>
              <a:ext uri="{FF2B5EF4-FFF2-40B4-BE49-F238E27FC236}">
                <a16:creationId xmlns:a16="http://schemas.microsoft.com/office/drawing/2014/main" id="{5064EABA-75FD-FA95-8137-317E6B5E258B}"/>
              </a:ext>
            </a:extLst>
          </p:cNvPr>
          <p:cNvSpPr/>
          <p:nvPr/>
        </p:nvSpPr>
        <p:spPr>
          <a:xfrm>
            <a:off x="2558716" y="3951066"/>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Fine-grained, lightweight access tracking</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14" name="직사각형 13">
            <a:extLst>
              <a:ext uri="{FF2B5EF4-FFF2-40B4-BE49-F238E27FC236}">
                <a16:creationId xmlns:a16="http://schemas.microsoft.com/office/drawing/2014/main" id="{DC7EAE74-32EB-5013-26E4-3BA149A732A4}"/>
              </a:ext>
            </a:extLst>
          </p:cNvPr>
          <p:cNvSpPr/>
          <p:nvPr/>
        </p:nvSpPr>
        <p:spPr>
          <a:xfrm>
            <a:off x="2558716" y="4888753"/>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Histogram-based hot set classification</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16" name="직사각형 15">
            <a:extLst>
              <a:ext uri="{FF2B5EF4-FFF2-40B4-BE49-F238E27FC236}">
                <a16:creationId xmlns:a16="http://schemas.microsoft.com/office/drawing/2014/main" id="{522F8169-A783-67F2-0441-83251FAF0A48}"/>
              </a:ext>
            </a:extLst>
          </p:cNvPr>
          <p:cNvSpPr/>
          <p:nvPr/>
        </p:nvSpPr>
        <p:spPr>
          <a:xfrm>
            <a:off x="2565973" y="5826440"/>
            <a:ext cx="7074568" cy="79200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3200" dirty="0">
                <a:solidFill>
                  <a:schemeClr val="tx1"/>
                </a:solidFill>
                <a:latin typeface="Calibri" panose="020F0502020204030204" pitchFamily="34" charset="0"/>
                <a:cs typeface="Calibri" panose="020F0502020204030204" pitchFamily="34" charset="0"/>
              </a:rPr>
              <a:t>Skewness-aware page size determination</a:t>
            </a:r>
            <a:endParaRPr lang="ko-KR" altLang="en-US" sz="3200" dirty="0">
              <a:solidFill>
                <a:schemeClr val="tx1"/>
              </a:solidFill>
              <a:latin typeface="Calibri" panose="020F0502020204030204" pitchFamily="34" charset="0"/>
              <a:cs typeface="Calibri" panose="020F0502020204030204" pitchFamily="34" charset="0"/>
            </a:endParaRPr>
          </a:p>
        </p:txBody>
      </p:sp>
      <p:sp>
        <p:nvSpPr>
          <p:cNvPr id="21" name="모서리가 둥근 직사각형 20">
            <a:extLst>
              <a:ext uri="{FF2B5EF4-FFF2-40B4-BE49-F238E27FC236}">
                <a16:creationId xmlns:a16="http://schemas.microsoft.com/office/drawing/2014/main" id="{26609A57-97A2-8949-7536-BA2DEFA7B8A2}"/>
              </a:ext>
            </a:extLst>
          </p:cNvPr>
          <p:cNvSpPr/>
          <p:nvPr/>
        </p:nvSpPr>
        <p:spPr>
          <a:xfrm>
            <a:off x="2316000" y="3951066"/>
            <a:ext cx="7560000" cy="1875374"/>
          </a:xfrm>
          <a:prstGeom prst="roundRect">
            <a:avLst>
              <a:gd name="adj" fmla="val 8541"/>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 name="내용 개체 틀 2">
            <a:extLst>
              <a:ext uri="{FF2B5EF4-FFF2-40B4-BE49-F238E27FC236}">
                <a16:creationId xmlns:a16="http://schemas.microsoft.com/office/drawing/2014/main" id="{5F1D694D-D7C9-EF96-9900-02A55DE5BCE3}"/>
              </a:ext>
            </a:extLst>
          </p:cNvPr>
          <p:cNvSpPr>
            <a:spLocks noGrp="1"/>
          </p:cNvSpPr>
          <p:nvPr>
            <p:ph idx="1"/>
          </p:nvPr>
        </p:nvSpPr>
        <p:spPr>
          <a:xfrm>
            <a:off x="508000" y="1407886"/>
            <a:ext cx="11190514" cy="4769077"/>
          </a:xfrm>
        </p:spPr>
        <p:txBody>
          <a:bodyPr/>
          <a:lstStyle/>
          <a:p>
            <a:r>
              <a:rPr lang="en-US" altLang="ko-KR" dirty="0"/>
              <a:t>Goals</a:t>
            </a:r>
          </a:p>
          <a:p>
            <a:pPr lvl="1"/>
            <a:r>
              <a:rPr lang="en-US" altLang="ko-KR" dirty="0"/>
              <a:t>Maximize the fast tier utilization with </a:t>
            </a:r>
            <a:r>
              <a:rPr lang="en-US" altLang="ko-KR" b="1" i="1" dirty="0">
                <a:solidFill>
                  <a:srgbClr val="FF0101"/>
                </a:solidFill>
              </a:rPr>
              <a:t>truly hot </a:t>
            </a:r>
            <a:r>
              <a:rPr lang="en-US" altLang="ko-KR" dirty="0"/>
              <a:t>pages</a:t>
            </a:r>
          </a:p>
          <a:p>
            <a:pPr lvl="1"/>
            <a:r>
              <a:rPr lang="en-US" altLang="ko-KR" dirty="0"/>
              <a:t>Work well for diverse set of applications and memory configurations</a:t>
            </a:r>
          </a:p>
        </p:txBody>
      </p:sp>
      <p:sp>
        <p:nvSpPr>
          <p:cNvPr id="4" name="화살표: 오른쪽 3">
            <a:extLst>
              <a:ext uri="{FF2B5EF4-FFF2-40B4-BE49-F238E27FC236}">
                <a16:creationId xmlns:a16="http://schemas.microsoft.com/office/drawing/2014/main" id="{838DF544-E3BF-D2FB-82EE-3415671534B2}"/>
              </a:ext>
            </a:extLst>
          </p:cNvPr>
          <p:cNvSpPr/>
          <p:nvPr/>
        </p:nvSpPr>
        <p:spPr>
          <a:xfrm rot="5400000">
            <a:off x="5594915" y="2826455"/>
            <a:ext cx="1016683" cy="941166"/>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61537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4E8AD627-9192-CF17-91E4-32A5582BAFBF}"/>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t>Using processor event-based sampling (PEBS): LLC load miss and store inst.</a:t>
            </a:r>
          </a:p>
          <a:p>
            <a:pPr marL="0" indent="0">
              <a:buNone/>
            </a:pPr>
            <a:endParaRPr lang="en-US" altLang="ko-KR" dirty="0"/>
          </a:p>
        </p:txBody>
      </p:sp>
      <p:pic>
        <p:nvPicPr>
          <p:cNvPr id="14" name="그래픽 13" descr="프로세서 윤곽선">
            <a:extLst>
              <a:ext uri="{FF2B5EF4-FFF2-40B4-BE49-F238E27FC236}">
                <a16:creationId xmlns:a16="http://schemas.microsoft.com/office/drawing/2014/main" id="{DA7518C1-F4A5-4C29-3296-B4EB7035E4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grpSp>
        <p:nvGrpSpPr>
          <p:cNvPr id="22" name="그룹 21">
            <a:extLst>
              <a:ext uri="{FF2B5EF4-FFF2-40B4-BE49-F238E27FC236}">
                <a16:creationId xmlns:a16="http://schemas.microsoft.com/office/drawing/2014/main" id="{44F7EE5B-A9E3-428F-7BCE-B8A74418C3E9}"/>
              </a:ext>
            </a:extLst>
          </p:cNvPr>
          <p:cNvGrpSpPr/>
          <p:nvPr/>
        </p:nvGrpSpPr>
        <p:grpSpPr>
          <a:xfrm>
            <a:off x="10646710" y="4709443"/>
            <a:ext cx="792000" cy="1124223"/>
            <a:chOff x="10429923" y="3559051"/>
            <a:chExt cx="792000" cy="1124223"/>
          </a:xfrm>
        </p:grpSpPr>
        <p:sp>
          <p:nvSpPr>
            <p:cNvPr id="16" name="직사각형 15">
              <a:extLst>
                <a:ext uri="{FF2B5EF4-FFF2-40B4-BE49-F238E27FC236}">
                  <a16:creationId xmlns:a16="http://schemas.microsoft.com/office/drawing/2014/main" id="{B5F6B625-AF9D-162F-9068-311217EC2EFC}"/>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BE1769DC-D0B8-6151-3E35-DFE0FF7B8113}"/>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19" name="직선 연결선 18">
              <a:extLst>
                <a:ext uri="{FF2B5EF4-FFF2-40B4-BE49-F238E27FC236}">
                  <a16:creationId xmlns:a16="http://schemas.microsoft.com/office/drawing/2014/main" id="{0F5CC5ED-8F11-44E9-BF76-04640C1F3CED}"/>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09BC7251-FD58-C996-4644-6FE80E59C8A9}"/>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28" name="직사각형 27">
            <a:extLst>
              <a:ext uri="{FF2B5EF4-FFF2-40B4-BE49-F238E27FC236}">
                <a16:creationId xmlns:a16="http://schemas.microsoft.com/office/drawing/2014/main" id="{18DAC6B5-DBA3-219A-BA90-C68F60168CEE}"/>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29" name="직사각형 28">
            <a:extLst>
              <a:ext uri="{FF2B5EF4-FFF2-40B4-BE49-F238E27FC236}">
                <a16:creationId xmlns:a16="http://schemas.microsoft.com/office/drawing/2014/main" id="{D5929D5C-4EE1-FB67-8A82-14D2DA66AB97}"/>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30" name="직사각형 29">
            <a:extLst>
              <a:ext uri="{FF2B5EF4-FFF2-40B4-BE49-F238E27FC236}">
                <a16:creationId xmlns:a16="http://schemas.microsoft.com/office/drawing/2014/main" id="{B75146C1-4BA5-E930-DF09-7DA06945C76C}"/>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31" name="직사각형 30">
            <a:extLst>
              <a:ext uri="{FF2B5EF4-FFF2-40B4-BE49-F238E27FC236}">
                <a16:creationId xmlns:a16="http://schemas.microsoft.com/office/drawing/2014/main" id="{DF01309D-E7C7-E1C2-AC47-E0E7162477BD}"/>
              </a:ext>
            </a:extLst>
          </p:cNvPr>
          <p:cNvSpPr/>
          <p:nvPr/>
        </p:nvSpPr>
        <p:spPr>
          <a:xfrm>
            <a:off x="8072993" y="5866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cxnSp>
        <p:nvCxnSpPr>
          <p:cNvPr id="25" name="직선 연결선 24">
            <a:extLst>
              <a:ext uri="{FF2B5EF4-FFF2-40B4-BE49-F238E27FC236}">
                <a16:creationId xmlns:a16="http://schemas.microsoft.com/office/drawing/2014/main" id="{A507428A-3598-427C-CE51-E76407788AB9}"/>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D1F14B91-B9B9-FFE8-CEFC-70C00F1574D9}"/>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88C0AAD4-8CBD-4A2A-8C8F-FE95B8E236AD}"/>
              </a:ext>
            </a:extLst>
          </p:cNvPr>
          <p:cNvCxnSpPr>
            <a:cxnSpLocks/>
            <a:stCxn id="18" idx="1"/>
          </p:cNvCxnSpPr>
          <p:nvPr/>
        </p:nvCxnSpPr>
        <p:spPr>
          <a:xfrm flipH="1">
            <a:off x="8720993" y="4618008"/>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D6976FE3-7DE6-59E2-4CBD-DC761EFDE302}"/>
              </a:ext>
            </a:extLst>
          </p:cNvPr>
          <p:cNvSpPr/>
          <p:nvPr/>
        </p:nvSpPr>
        <p:spPr>
          <a:xfrm>
            <a:off x="9009919" y="4500049"/>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20" name="직사각형 19">
            <a:extLst>
              <a:ext uri="{FF2B5EF4-FFF2-40B4-BE49-F238E27FC236}">
                <a16:creationId xmlns:a16="http://schemas.microsoft.com/office/drawing/2014/main" id="{356CC390-5BD6-3CCF-1F64-9C9D9272D571}"/>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24" name="직선 화살표 연결선 23">
            <a:extLst>
              <a:ext uri="{FF2B5EF4-FFF2-40B4-BE49-F238E27FC236}">
                <a16:creationId xmlns:a16="http://schemas.microsoft.com/office/drawing/2014/main" id="{98B9BB82-F4C2-371A-FE2B-F222D7CDD9CD}"/>
              </a:ext>
            </a:extLst>
          </p:cNvPr>
          <p:cNvCxnSpPr>
            <a:cxnSpLocks/>
            <a:stCxn id="20"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직사각형 3">
            <a:extLst>
              <a:ext uri="{FF2B5EF4-FFF2-40B4-BE49-F238E27FC236}">
                <a16:creationId xmlns:a16="http://schemas.microsoft.com/office/drawing/2014/main" id="{B4C3D9CD-A70A-1E87-AB3D-D5D20E7B74B6}"/>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8155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t>Using processor event-based sampling (PEBS): LLC load miss and store inst.</a:t>
            </a:r>
          </a:p>
          <a:p>
            <a:pPr marL="0" indent="0">
              <a:buNone/>
            </a:pPr>
            <a:endParaRPr lang="en-US" altLang="ko-KR" dirty="0"/>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6" name="직사각형 55">
            <a:extLst>
              <a:ext uri="{FF2B5EF4-FFF2-40B4-BE49-F238E27FC236}">
                <a16:creationId xmlns:a16="http://schemas.microsoft.com/office/drawing/2014/main" id="{93F8BD0D-5E2A-35C7-2426-79D77232257F}"/>
              </a:ext>
            </a:extLst>
          </p:cNvPr>
          <p:cNvSpPr/>
          <p:nvPr/>
        </p:nvSpPr>
        <p:spPr>
          <a:xfrm>
            <a:off x="8072993" y="5866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0590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t>Using processor event-based sampling (PEBS): LLC load miss and store inst.</a:t>
            </a:r>
          </a:p>
          <a:p>
            <a:pPr marL="0" indent="0">
              <a:buNone/>
            </a:pPr>
            <a:endParaRPr lang="en-US" altLang="ko-KR" dirty="0"/>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04AC5D1E-1ABE-4E9D-0F2D-9705E4F3E082}"/>
              </a:ext>
            </a:extLst>
          </p:cNvPr>
          <p:cNvSpPr/>
          <p:nvPr/>
        </p:nvSpPr>
        <p:spPr>
          <a:xfrm>
            <a:off x="8072993" y="5866996"/>
            <a:ext cx="648000" cy="288000"/>
          </a:xfrm>
          <a:prstGeom prst="rect">
            <a:avLst/>
          </a:prstGeom>
          <a:pattFill prst="wdUpDiag">
            <a:fgClr>
              <a:schemeClr val="tx1">
                <a:lumMod val="50000"/>
                <a:lumOff val="50000"/>
              </a:schemeClr>
            </a:fgClr>
            <a:bgClr>
              <a:schemeClr val="bg1"/>
            </a:bgClr>
          </a:patt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 name="사다리꼴[T] 4">
            <a:extLst>
              <a:ext uri="{FF2B5EF4-FFF2-40B4-BE49-F238E27FC236}">
                <a16:creationId xmlns:a16="http://schemas.microsoft.com/office/drawing/2014/main" id="{AB262428-A5B3-FD9E-3E93-1B39C3204994}"/>
              </a:ext>
            </a:extLst>
          </p:cNvPr>
          <p:cNvSpPr/>
          <p:nvPr/>
        </p:nvSpPr>
        <p:spPr>
          <a:xfrm rot="5400000">
            <a:off x="7488697" y="5858428"/>
            <a:ext cx="845864" cy="305136"/>
          </a:xfrm>
          <a:prstGeom prst="trapezoid">
            <a:avLst>
              <a:gd name="adj" fmla="val 888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9AB571CB-9074-D7D0-AA96-389DA43EEA02}"/>
              </a:ext>
            </a:extLst>
          </p:cNvPr>
          <p:cNvSpPr/>
          <p:nvPr/>
        </p:nvSpPr>
        <p:spPr>
          <a:xfrm>
            <a:off x="6604664" y="5588064"/>
            <a:ext cx="1152000" cy="845864"/>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Address,</a:t>
            </a:r>
          </a:p>
          <a:p>
            <a:pPr algn="ctr"/>
            <a:r>
              <a:rPr lang="en-US" altLang="ko-KR" sz="1600" dirty="0">
                <a:solidFill>
                  <a:schemeClr val="tx1"/>
                </a:solidFill>
                <a:latin typeface="Calibri" panose="020F0502020204030204" pitchFamily="34" charset="0"/>
                <a:cs typeface="Calibri" panose="020F0502020204030204" pitchFamily="34" charset="0"/>
              </a:rPr>
              <a:t>Process ID,</a:t>
            </a:r>
          </a:p>
          <a:p>
            <a:pPr algn="ctr"/>
            <a:r>
              <a:rPr lang="en-US" altLang="ko-KR" sz="1600" dirty="0">
                <a:solidFill>
                  <a:schemeClr val="tx1"/>
                </a:solidFill>
                <a:latin typeface="Calibri" panose="020F0502020204030204" pitchFamily="34" charset="0"/>
                <a:cs typeface="Calibri" panose="020F0502020204030204" pitchFamily="34" charset="0"/>
              </a:rPr>
              <a:t>…</a:t>
            </a:r>
            <a:endParaRPr lang="ko-KR" alt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4118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solidFill>
                  <a:schemeClr val="bg1">
                    <a:lumMod val="50000"/>
                  </a:schemeClr>
                </a:solidFill>
              </a:rPr>
              <a:t>Using processor event-based sampling (PEBS): LLC load miss and store inst.</a:t>
            </a:r>
          </a:p>
          <a:p>
            <a:r>
              <a:rPr lang="en-US" altLang="ko-KR" dirty="0"/>
              <a:t>Fine-grained access tracking for huge pages</a:t>
            </a:r>
          </a:p>
          <a:p>
            <a:pPr marL="0" indent="0">
              <a:buNone/>
            </a:pPr>
            <a:endParaRPr lang="en-US" altLang="ko-KR" dirty="0"/>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04AC5D1E-1ABE-4E9D-0F2D-9705E4F3E082}"/>
              </a:ext>
            </a:extLst>
          </p:cNvPr>
          <p:cNvSpPr/>
          <p:nvPr/>
        </p:nvSpPr>
        <p:spPr>
          <a:xfrm>
            <a:off x="8072993" y="5866996"/>
            <a:ext cx="648000" cy="288000"/>
          </a:xfrm>
          <a:prstGeom prst="rect">
            <a:avLst/>
          </a:prstGeom>
          <a:pattFill prst="wdUpDiag">
            <a:fgClr>
              <a:schemeClr val="tx1">
                <a:lumMod val="50000"/>
                <a:lumOff val="50000"/>
              </a:schemeClr>
            </a:fgClr>
            <a:bgClr>
              <a:schemeClr val="bg1"/>
            </a:bgClr>
          </a:patt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 name="사다리꼴[T] 4">
            <a:extLst>
              <a:ext uri="{FF2B5EF4-FFF2-40B4-BE49-F238E27FC236}">
                <a16:creationId xmlns:a16="http://schemas.microsoft.com/office/drawing/2014/main" id="{AB262428-A5B3-FD9E-3E93-1B39C3204994}"/>
              </a:ext>
            </a:extLst>
          </p:cNvPr>
          <p:cNvSpPr/>
          <p:nvPr/>
        </p:nvSpPr>
        <p:spPr>
          <a:xfrm rot="5400000">
            <a:off x="7488697" y="5858428"/>
            <a:ext cx="845864" cy="305136"/>
          </a:xfrm>
          <a:prstGeom prst="trapezoid">
            <a:avLst>
              <a:gd name="adj" fmla="val 888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9AB571CB-9074-D7D0-AA96-389DA43EEA02}"/>
              </a:ext>
            </a:extLst>
          </p:cNvPr>
          <p:cNvSpPr/>
          <p:nvPr/>
        </p:nvSpPr>
        <p:spPr>
          <a:xfrm>
            <a:off x="6604664" y="5588064"/>
            <a:ext cx="1152000" cy="845864"/>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rgbClr val="FF0101"/>
                </a:solidFill>
                <a:latin typeface="Calibri" panose="020F0502020204030204" pitchFamily="34" charset="0"/>
                <a:cs typeface="Calibri" panose="020F0502020204030204" pitchFamily="34" charset="0"/>
              </a:rPr>
              <a:t>Address</a:t>
            </a:r>
            <a:r>
              <a:rPr lang="en-US" altLang="ko-KR" sz="1600" dirty="0">
                <a:solidFill>
                  <a:schemeClr val="tx1"/>
                </a:solidFill>
                <a:latin typeface="Calibri" panose="020F0502020204030204" pitchFamily="34" charset="0"/>
                <a:cs typeface="Calibri" panose="020F0502020204030204" pitchFamily="34" charset="0"/>
              </a:rPr>
              <a:t>,</a:t>
            </a:r>
          </a:p>
          <a:p>
            <a:pPr algn="ctr"/>
            <a:r>
              <a:rPr lang="en-US" altLang="ko-KR" sz="1600" dirty="0">
                <a:solidFill>
                  <a:schemeClr val="tx1"/>
                </a:solidFill>
                <a:latin typeface="Calibri" panose="020F0502020204030204" pitchFamily="34" charset="0"/>
                <a:cs typeface="Calibri" panose="020F0502020204030204" pitchFamily="34" charset="0"/>
              </a:rPr>
              <a:t>Process ID,</a:t>
            </a:r>
          </a:p>
          <a:p>
            <a:pPr algn="ctr"/>
            <a:r>
              <a:rPr lang="en-US" altLang="ko-KR" sz="1600" dirty="0">
                <a:solidFill>
                  <a:schemeClr val="tx1"/>
                </a:solidFill>
                <a:latin typeface="Calibri" panose="020F0502020204030204" pitchFamily="34" charset="0"/>
                <a:cs typeface="Calibri" panose="020F0502020204030204" pitchFamily="34" charset="0"/>
              </a:rPr>
              <a:t>…</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8" name="직사각형 7">
            <a:extLst>
              <a:ext uri="{FF2B5EF4-FFF2-40B4-BE49-F238E27FC236}">
                <a16:creationId xmlns:a16="http://schemas.microsoft.com/office/drawing/2014/main" id="{BEC62169-6C1D-DBB3-25F6-BCD597FA96C7}"/>
              </a:ext>
            </a:extLst>
          </p:cNvPr>
          <p:cNvSpPr/>
          <p:nvPr/>
        </p:nvSpPr>
        <p:spPr>
          <a:xfrm>
            <a:off x="5721736" y="5984221"/>
            <a:ext cx="648000" cy="108000"/>
          </a:xfrm>
          <a:prstGeom prst="rect">
            <a:avLst/>
          </a:prstGeom>
          <a:solidFill>
            <a:srgbClr val="FF9B9B">
              <a:alpha val="49757"/>
            </a:srgbClr>
          </a:solidFill>
          <a:ln w="254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D2095A5E-9926-BF54-1354-8F41FB9FAA00}"/>
                  </a:ext>
                </a:extLst>
              </p:cNvPr>
              <p:cNvSpPr/>
              <p:nvPr/>
            </p:nvSpPr>
            <p:spPr>
              <a:xfrm>
                <a:off x="6428527" y="5098436"/>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lef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𝑃</m:t>
                          </m:r>
                        </m:e>
                        <m:sub>
                          <m:r>
                            <a:rPr lang="en-US" altLang="ko-KR" sz="1600" b="0" i="1" smtClean="0">
                              <a:solidFill>
                                <a:srgbClr val="FF0101"/>
                              </a:solidFill>
                              <a:latin typeface="Cambria Math" panose="02040503050406030204" pitchFamily="18" charset="0"/>
                              <a:cs typeface="Calibri" panose="020F0502020204030204" pitchFamily="34" charset="0"/>
                            </a:rPr>
                            <m:t>𝑖</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9" name="직사각형 8">
                <a:extLst>
                  <a:ext uri="{FF2B5EF4-FFF2-40B4-BE49-F238E27FC236}">
                    <a16:creationId xmlns:a16="http://schemas.microsoft.com/office/drawing/2014/main" id="{D2095A5E-9926-BF54-1354-8F41FB9FAA00}"/>
                  </a:ext>
                </a:extLst>
              </p:cNvPr>
              <p:cNvSpPr>
                <a:spLocks noRot="1" noChangeAspect="1" noMove="1" noResize="1" noEditPoints="1" noAdjustHandles="1" noChangeArrowheads="1" noChangeShapeType="1" noTextEdit="1"/>
              </p:cNvSpPr>
              <p:nvPr/>
            </p:nvSpPr>
            <p:spPr>
              <a:xfrm>
                <a:off x="6428527" y="5098436"/>
                <a:ext cx="1686382" cy="357999"/>
              </a:xfrm>
              <a:prstGeom prst="rect">
                <a:avLst/>
              </a:prstGeom>
              <a:blipFill>
                <a:blip r:embed="rId5"/>
                <a:stretch>
                  <a:fillRect/>
                </a:stretch>
              </a:blipFill>
              <a:ln w="190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5F7A979-D8A5-7A60-9E69-C10B9737369B}"/>
                  </a:ext>
                </a:extLst>
              </p:cNvPr>
              <p:cNvSpPr/>
              <p:nvPr/>
            </p:nvSpPr>
            <p:spPr>
              <a:xfrm>
                <a:off x="4049245" y="6232294"/>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righ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𝑆𝑢𝑏𝑝𝑎𝑔𝑒</m:t>
                          </m:r>
                        </m:e>
                        <m:sub>
                          <m:r>
                            <a:rPr lang="en-US" altLang="ko-KR" sz="1600" b="0" i="1" smtClean="0">
                              <a:solidFill>
                                <a:srgbClr val="FF0101"/>
                              </a:solidFill>
                              <a:latin typeface="Cambria Math" panose="02040503050406030204" pitchFamily="18" charset="0"/>
                              <a:cs typeface="Calibri" panose="020F0502020204030204" pitchFamily="34" charset="0"/>
                            </a:rPr>
                            <m:t>𝑖𝑗</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10" name="직사각형 9">
                <a:extLst>
                  <a:ext uri="{FF2B5EF4-FFF2-40B4-BE49-F238E27FC236}">
                    <a16:creationId xmlns:a16="http://schemas.microsoft.com/office/drawing/2014/main" id="{95F7A979-D8A5-7A60-9E69-C10B9737369B}"/>
                  </a:ext>
                </a:extLst>
              </p:cNvPr>
              <p:cNvSpPr>
                <a:spLocks noRot="1" noChangeAspect="1" noMove="1" noResize="1" noEditPoints="1" noAdjustHandles="1" noChangeArrowheads="1" noChangeShapeType="1" noTextEdit="1"/>
              </p:cNvSpPr>
              <p:nvPr/>
            </p:nvSpPr>
            <p:spPr>
              <a:xfrm>
                <a:off x="4049245" y="6232294"/>
                <a:ext cx="1686382" cy="357999"/>
              </a:xfrm>
              <a:prstGeom prst="rect">
                <a:avLst/>
              </a:prstGeom>
              <a:blipFill>
                <a:blip r:embed="rId6"/>
                <a:stretch>
                  <a:fillRect b="-8475"/>
                </a:stretch>
              </a:blipFill>
              <a:ln w="19050">
                <a:noFill/>
              </a:ln>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FABE4AFE-32AA-ECAF-768A-6AE8E3700340}"/>
              </a:ext>
            </a:extLst>
          </p:cNvPr>
          <p:cNvSpPr/>
          <p:nvPr/>
        </p:nvSpPr>
        <p:spPr>
          <a:xfrm>
            <a:off x="5721736" y="5424886"/>
            <a:ext cx="648000" cy="864000"/>
          </a:xfrm>
          <a:prstGeom prst="rect">
            <a:avLst/>
          </a:prstGeom>
          <a:noFill/>
          <a:ln w="381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657788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solidFill>
                  <a:schemeClr val="bg1">
                    <a:lumMod val="50000"/>
                  </a:schemeClr>
                </a:solidFill>
              </a:rPr>
              <a:t>Using processor event-based sampling (PEBS): LLC load miss and store inst.</a:t>
            </a:r>
          </a:p>
          <a:p>
            <a:r>
              <a:rPr lang="en-US" altLang="ko-KR" dirty="0">
                <a:solidFill>
                  <a:schemeClr val="bg1">
                    <a:lumMod val="50000"/>
                  </a:schemeClr>
                </a:solidFill>
              </a:rPr>
              <a:t>Fine-grained access tracking for huge pages</a:t>
            </a:r>
          </a:p>
          <a:p>
            <a:r>
              <a:rPr lang="en-US" altLang="ko-KR" dirty="0"/>
              <a:t>Building page access histogram</a:t>
            </a:r>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04AC5D1E-1ABE-4E9D-0F2D-9705E4F3E082}"/>
              </a:ext>
            </a:extLst>
          </p:cNvPr>
          <p:cNvSpPr/>
          <p:nvPr/>
        </p:nvSpPr>
        <p:spPr>
          <a:xfrm>
            <a:off x="8072993" y="5866996"/>
            <a:ext cx="648000" cy="288000"/>
          </a:xfrm>
          <a:prstGeom prst="rect">
            <a:avLst/>
          </a:prstGeom>
          <a:pattFill prst="wdUpDiag">
            <a:fgClr>
              <a:schemeClr val="tx1">
                <a:lumMod val="50000"/>
                <a:lumOff val="50000"/>
              </a:schemeClr>
            </a:fgClr>
            <a:bgClr>
              <a:schemeClr val="bg1"/>
            </a:bgClr>
          </a:patt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 name="사다리꼴[T] 4">
            <a:extLst>
              <a:ext uri="{FF2B5EF4-FFF2-40B4-BE49-F238E27FC236}">
                <a16:creationId xmlns:a16="http://schemas.microsoft.com/office/drawing/2014/main" id="{AB262428-A5B3-FD9E-3E93-1B39C3204994}"/>
              </a:ext>
            </a:extLst>
          </p:cNvPr>
          <p:cNvSpPr/>
          <p:nvPr/>
        </p:nvSpPr>
        <p:spPr>
          <a:xfrm rot="5400000">
            <a:off x="7488697" y="5858428"/>
            <a:ext cx="845864" cy="305136"/>
          </a:xfrm>
          <a:prstGeom prst="trapezoid">
            <a:avLst>
              <a:gd name="adj" fmla="val 888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9AB571CB-9074-D7D0-AA96-389DA43EEA02}"/>
              </a:ext>
            </a:extLst>
          </p:cNvPr>
          <p:cNvSpPr/>
          <p:nvPr/>
        </p:nvSpPr>
        <p:spPr>
          <a:xfrm>
            <a:off x="6604664" y="5588064"/>
            <a:ext cx="1152000" cy="845864"/>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Address,</a:t>
            </a:r>
          </a:p>
          <a:p>
            <a:pPr algn="ctr"/>
            <a:r>
              <a:rPr lang="en-US" altLang="ko-KR" sz="1600" dirty="0">
                <a:solidFill>
                  <a:schemeClr val="tx1"/>
                </a:solidFill>
                <a:latin typeface="Calibri" panose="020F0502020204030204" pitchFamily="34" charset="0"/>
                <a:cs typeface="Calibri" panose="020F0502020204030204" pitchFamily="34" charset="0"/>
              </a:rPr>
              <a:t>Process ID,</a:t>
            </a:r>
          </a:p>
          <a:p>
            <a:pPr algn="ctr"/>
            <a:r>
              <a:rPr lang="en-US" altLang="ko-KR" sz="1600" dirty="0">
                <a:solidFill>
                  <a:schemeClr val="tx1"/>
                </a:solidFill>
                <a:latin typeface="Calibri" panose="020F0502020204030204" pitchFamily="34" charset="0"/>
                <a:cs typeface="Calibri" panose="020F0502020204030204" pitchFamily="34" charset="0"/>
              </a:rPr>
              <a:t>…</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8" name="직사각형 7">
            <a:extLst>
              <a:ext uri="{FF2B5EF4-FFF2-40B4-BE49-F238E27FC236}">
                <a16:creationId xmlns:a16="http://schemas.microsoft.com/office/drawing/2014/main" id="{BEC62169-6C1D-DBB3-25F6-BCD597FA96C7}"/>
              </a:ext>
            </a:extLst>
          </p:cNvPr>
          <p:cNvSpPr/>
          <p:nvPr/>
        </p:nvSpPr>
        <p:spPr>
          <a:xfrm>
            <a:off x="5721736" y="5984221"/>
            <a:ext cx="648000" cy="108000"/>
          </a:xfrm>
          <a:prstGeom prst="rect">
            <a:avLst/>
          </a:prstGeom>
          <a:solidFill>
            <a:srgbClr val="FF9B9B">
              <a:alpha val="49757"/>
            </a:srgbClr>
          </a:solidFill>
          <a:ln w="254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FABE4AFE-32AA-ECAF-768A-6AE8E3700340}"/>
              </a:ext>
            </a:extLst>
          </p:cNvPr>
          <p:cNvSpPr/>
          <p:nvPr/>
        </p:nvSpPr>
        <p:spPr>
          <a:xfrm>
            <a:off x="5721736" y="5424886"/>
            <a:ext cx="648000" cy="864000"/>
          </a:xfrm>
          <a:prstGeom prst="rect">
            <a:avLst/>
          </a:prstGeom>
          <a:noFill/>
          <a:ln w="381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5EBFDAAA-8F37-8FDA-57F3-1DB56EB2E738}"/>
                  </a:ext>
                </a:extLst>
              </p:cNvPr>
              <p:cNvSpPr/>
              <p:nvPr/>
            </p:nvSpPr>
            <p:spPr>
              <a:xfrm>
                <a:off x="6428527" y="5098436"/>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lef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𝑃</m:t>
                          </m:r>
                        </m:e>
                        <m:sub>
                          <m:r>
                            <a:rPr lang="en-US" altLang="ko-KR" sz="1600" b="0" i="1" smtClean="0">
                              <a:solidFill>
                                <a:srgbClr val="FF0101"/>
                              </a:solidFill>
                              <a:latin typeface="Cambria Math" panose="02040503050406030204" pitchFamily="18" charset="0"/>
                              <a:cs typeface="Calibri" panose="020F0502020204030204" pitchFamily="34" charset="0"/>
                            </a:rPr>
                            <m:t>𝑖</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7" name="직사각형 6">
                <a:extLst>
                  <a:ext uri="{FF2B5EF4-FFF2-40B4-BE49-F238E27FC236}">
                    <a16:creationId xmlns:a16="http://schemas.microsoft.com/office/drawing/2014/main" id="{5EBFDAAA-8F37-8FDA-57F3-1DB56EB2E738}"/>
                  </a:ext>
                </a:extLst>
              </p:cNvPr>
              <p:cNvSpPr>
                <a:spLocks noRot="1" noChangeAspect="1" noMove="1" noResize="1" noEditPoints="1" noAdjustHandles="1" noChangeArrowheads="1" noChangeShapeType="1" noTextEdit="1"/>
              </p:cNvSpPr>
              <p:nvPr/>
            </p:nvSpPr>
            <p:spPr>
              <a:xfrm>
                <a:off x="6428527" y="5098436"/>
                <a:ext cx="1686382" cy="357999"/>
              </a:xfrm>
              <a:prstGeom prst="rect">
                <a:avLst/>
              </a:prstGeom>
              <a:blipFill>
                <a:blip r:embed="rId5"/>
                <a:stretch>
                  <a:fillRect/>
                </a:stretch>
              </a:blipFill>
              <a:ln w="190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F71DDFE3-E8C4-8C4C-2022-066F703A7650}"/>
                  </a:ext>
                </a:extLst>
              </p:cNvPr>
              <p:cNvSpPr/>
              <p:nvPr/>
            </p:nvSpPr>
            <p:spPr>
              <a:xfrm>
                <a:off x="4049245" y="6232294"/>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righ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𝑆𝑢𝑏𝑝𝑎𝑔𝑒</m:t>
                          </m:r>
                        </m:e>
                        <m:sub>
                          <m:r>
                            <a:rPr lang="en-US" altLang="ko-KR" sz="1600" b="0" i="1" smtClean="0">
                              <a:solidFill>
                                <a:srgbClr val="FF0101"/>
                              </a:solidFill>
                              <a:latin typeface="Cambria Math" panose="02040503050406030204" pitchFamily="18" charset="0"/>
                              <a:cs typeface="Calibri" panose="020F0502020204030204" pitchFamily="34" charset="0"/>
                            </a:rPr>
                            <m:t>𝑖𝑗</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12" name="직사각형 11">
                <a:extLst>
                  <a:ext uri="{FF2B5EF4-FFF2-40B4-BE49-F238E27FC236}">
                    <a16:creationId xmlns:a16="http://schemas.microsoft.com/office/drawing/2014/main" id="{F71DDFE3-E8C4-8C4C-2022-066F703A7650}"/>
                  </a:ext>
                </a:extLst>
              </p:cNvPr>
              <p:cNvSpPr>
                <a:spLocks noRot="1" noChangeAspect="1" noMove="1" noResize="1" noEditPoints="1" noAdjustHandles="1" noChangeArrowheads="1" noChangeShapeType="1" noTextEdit="1"/>
              </p:cNvSpPr>
              <p:nvPr/>
            </p:nvSpPr>
            <p:spPr>
              <a:xfrm>
                <a:off x="4049245" y="6232294"/>
                <a:ext cx="1686382" cy="357999"/>
              </a:xfrm>
              <a:prstGeom prst="rect">
                <a:avLst/>
              </a:prstGeom>
              <a:blipFill>
                <a:blip r:embed="rId6"/>
                <a:stretch>
                  <a:fillRect b="-8475"/>
                </a:stretch>
              </a:blipFill>
              <a:ln w="19050">
                <a:noFill/>
              </a:ln>
            </p:spPr>
            <p:txBody>
              <a:bodyPr/>
              <a:lstStyle/>
              <a:p>
                <a:r>
                  <a:rPr lang="ko-KR" altLang="en-US">
                    <a:noFill/>
                  </a:rPr>
                  <a:t> </a:t>
                </a:r>
              </a:p>
            </p:txBody>
          </p:sp>
        </mc:Fallback>
      </mc:AlternateContent>
      <p:pic>
        <p:nvPicPr>
          <p:cNvPr id="13" name="그림 12">
            <a:extLst>
              <a:ext uri="{FF2B5EF4-FFF2-40B4-BE49-F238E27FC236}">
                <a16:creationId xmlns:a16="http://schemas.microsoft.com/office/drawing/2014/main" id="{47197816-F041-A495-0593-9618683D9A68}"/>
              </a:ext>
            </a:extLst>
          </p:cNvPr>
          <p:cNvPicPr>
            <a:picLocks noChangeAspect="1"/>
          </p:cNvPicPr>
          <p:nvPr/>
        </p:nvPicPr>
        <p:blipFill>
          <a:blip r:embed="rId7"/>
          <a:stretch>
            <a:fillRect/>
          </a:stretch>
        </p:blipFill>
        <p:spPr>
          <a:xfrm>
            <a:off x="705462" y="4449553"/>
            <a:ext cx="3271417" cy="2121630"/>
          </a:xfrm>
          <a:prstGeom prst="rect">
            <a:avLst/>
          </a:prstGeom>
        </p:spPr>
      </p:pic>
      <p:sp>
        <p:nvSpPr>
          <p:cNvPr id="17" name="화살표: 줄무늬가 있는 오른쪽 16">
            <a:extLst>
              <a:ext uri="{FF2B5EF4-FFF2-40B4-BE49-F238E27FC236}">
                <a16:creationId xmlns:a16="http://schemas.microsoft.com/office/drawing/2014/main" id="{0F12FB3B-1FD8-3303-2AA4-B716B01A53E8}"/>
              </a:ext>
            </a:extLst>
          </p:cNvPr>
          <p:cNvSpPr/>
          <p:nvPr/>
        </p:nvSpPr>
        <p:spPr>
          <a:xfrm rot="10800000">
            <a:off x="4159092" y="5577114"/>
            <a:ext cx="1181580" cy="442110"/>
          </a:xfrm>
          <a:prstGeom prst="striped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7512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0369AE15-2A3C-EB31-6768-1688215B4A22}"/>
              </a:ext>
            </a:extLst>
          </p:cNvPr>
          <p:cNvSpPr/>
          <p:nvPr/>
        </p:nvSpPr>
        <p:spPr>
          <a:xfrm>
            <a:off x="4893135" y="2053670"/>
            <a:ext cx="4536000" cy="648000"/>
          </a:xfrm>
          <a:prstGeom prst="rect">
            <a:avLst/>
          </a:prstGeom>
          <a:solidFill>
            <a:schemeClr val="accent1">
              <a:lumMod val="40000"/>
              <a:lumOff val="6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Calibri" panose="020F0502020204030204" pitchFamily="34" charset="0"/>
                <a:cs typeface="Calibri" panose="020F0502020204030204" pitchFamily="34" charset="0"/>
              </a:rPr>
              <a:t>Capacity tier (Tier 2)</a:t>
            </a:r>
            <a:endParaRPr lang="ko-KR" altLang="en-US" sz="2000" dirty="0">
              <a:solidFill>
                <a:schemeClr val="tx1"/>
              </a:solidFill>
              <a:latin typeface="Calibri" panose="020F0502020204030204" pitchFamily="34" charset="0"/>
              <a:cs typeface="Calibri" panose="020F0502020204030204" pitchFamily="34" charset="0"/>
            </a:endParaRPr>
          </a:p>
        </p:txBody>
      </p:sp>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Tiered main memory in OS</a:t>
            </a:r>
            <a:endParaRPr lang="ko-KR" altLang="en-US" dirty="0"/>
          </a:p>
        </p:txBody>
      </p:sp>
      <p:sp>
        <p:nvSpPr>
          <p:cNvPr id="5" name="직사각형 4">
            <a:extLst>
              <a:ext uri="{FF2B5EF4-FFF2-40B4-BE49-F238E27FC236}">
                <a16:creationId xmlns:a16="http://schemas.microsoft.com/office/drawing/2014/main" id="{582E180D-B15B-863A-22CD-FF97A3918652}"/>
              </a:ext>
            </a:extLst>
          </p:cNvPr>
          <p:cNvSpPr/>
          <p:nvPr/>
        </p:nvSpPr>
        <p:spPr>
          <a:xfrm>
            <a:off x="2602502" y="1577602"/>
            <a:ext cx="6840000" cy="47606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 space</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6" name="직사각형 5">
            <a:extLst>
              <a:ext uri="{FF2B5EF4-FFF2-40B4-BE49-F238E27FC236}">
                <a16:creationId xmlns:a16="http://schemas.microsoft.com/office/drawing/2014/main" id="{0B94F227-4937-8439-B673-E47C1218F5F8}"/>
              </a:ext>
            </a:extLst>
          </p:cNvPr>
          <p:cNvSpPr/>
          <p:nvPr/>
        </p:nvSpPr>
        <p:spPr>
          <a:xfrm>
            <a:off x="2602502" y="2053670"/>
            <a:ext cx="2304000" cy="648000"/>
          </a:xfrm>
          <a:prstGeom prst="rect">
            <a:avLst/>
          </a:prstGeom>
          <a:solidFill>
            <a:srgbClr val="FF9B9B"/>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Calibri" panose="020F0502020204030204" pitchFamily="34" charset="0"/>
                <a:cs typeface="Calibri" panose="020F0502020204030204" pitchFamily="34" charset="0"/>
              </a:rPr>
              <a:t>Fast tier (Tier 1)</a:t>
            </a:r>
            <a:endParaRPr lang="ko-KR" altLang="en-US" sz="20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833824-DB27-20E8-E24C-112C7F2D10AB}"/>
              </a:ext>
            </a:extLst>
          </p:cNvPr>
          <p:cNvSpPr/>
          <p:nvPr/>
        </p:nvSpPr>
        <p:spPr>
          <a:xfrm>
            <a:off x="2602502" y="2053670"/>
            <a:ext cx="6840000" cy="648000"/>
          </a:xfrm>
          <a:prstGeom prst="rect">
            <a:avLst/>
          </a:prstGeom>
          <a:no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9A6FA834-F2E9-1822-CDB4-0A3F6C5F9928}"/>
              </a:ext>
            </a:extLst>
          </p:cNvPr>
          <p:cNvSpPr/>
          <p:nvPr/>
        </p:nvSpPr>
        <p:spPr>
          <a:xfrm>
            <a:off x="5057779" y="5810249"/>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3200" b="1" dirty="0">
                <a:solidFill>
                  <a:schemeClr val="tx1"/>
                </a:solidFill>
                <a:latin typeface="Calibri" panose="020F0502020204030204" pitchFamily="34" charset="0"/>
                <a:cs typeface="Calibri" panose="020F0502020204030204" pitchFamily="34" charset="0"/>
              </a:rPr>
              <a:t>Goal: maximize the utilization of </a:t>
            </a:r>
            <a:r>
              <a:rPr lang="en-US" altLang="ko-KR" sz="3200" b="1" i="1" dirty="0">
                <a:solidFill>
                  <a:srgbClr val="FF0101"/>
                </a:solidFill>
                <a:latin typeface="Calibri" panose="020F0502020204030204" pitchFamily="34" charset="0"/>
                <a:cs typeface="Calibri" panose="020F0502020204030204" pitchFamily="34" charset="0"/>
              </a:rPr>
              <a:t>fast tier</a:t>
            </a:r>
            <a:r>
              <a:rPr lang="en-US" altLang="ko-KR" sz="3200" b="1" dirty="0">
                <a:solidFill>
                  <a:schemeClr val="tx1"/>
                </a:solidFill>
                <a:latin typeface="Calibri" panose="020F0502020204030204" pitchFamily="34" charset="0"/>
                <a:cs typeface="Calibri" panose="020F0502020204030204" pitchFamily="34" charset="0"/>
              </a:rPr>
              <a:t> memory with </a:t>
            </a:r>
            <a:r>
              <a:rPr lang="en-US" altLang="ko-KR" sz="3200" b="1" i="1" dirty="0">
                <a:solidFill>
                  <a:srgbClr val="FF0101"/>
                </a:solidFill>
                <a:latin typeface="Calibri" panose="020F0502020204030204" pitchFamily="34" charset="0"/>
                <a:cs typeface="Calibri" panose="020F0502020204030204" pitchFamily="34" charset="0"/>
              </a:rPr>
              <a:t>hot</a:t>
            </a:r>
            <a:r>
              <a:rPr lang="en-US" altLang="ko-KR" sz="3200" b="1" dirty="0">
                <a:solidFill>
                  <a:schemeClr val="tx1"/>
                </a:solidFill>
                <a:latin typeface="Calibri" panose="020F0502020204030204" pitchFamily="34" charset="0"/>
                <a:cs typeface="Calibri" panose="020F0502020204030204" pitchFamily="34" charset="0"/>
              </a:rPr>
              <a:t> pages</a:t>
            </a:r>
            <a:endParaRPr lang="ko-KR" altLang="en-US" sz="3200" b="1" dirty="0">
              <a:solidFill>
                <a:schemeClr val="tx1"/>
              </a:solidFill>
              <a:latin typeface="Calibri" panose="020F0502020204030204" pitchFamily="34" charset="0"/>
              <a:cs typeface="Calibri" panose="020F0502020204030204" pitchFamily="34" charset="0"/>
            </a:endParaRPr>
          </a:p>
        </p:txBody>
      </p:sp>
      <p:cxnSp>
        <p:nvCxnSpPr>
          <p:cNvPr id="11" name="연결선: 구부러짐 10">
            <a:extLst>
              <a:ext uri="{FF2B5EF4-FFF2-40B4-BE49-F238E27FC236}">
                <a16:creationId xmlns:a16="http://schemas.microsoft.com/office/drawing/2014/main" id="{BC4A1F24-70CC-1B15-103B-B2C82C0E46DD}"/>
              </a:ext>
            </a:extLst>
          </p:cNvPr>
          <p:cNvCxnSpPr>
            <a:cxnSpLocks/>
            <a:stCxn id="6" idx="2"/>
            <a:endCxn id="7" idx="2"/>
          </p:cNvCxnSpPr>
          <p:nvPr/>
        </p:nvCxnSpPr>
        <p:spPr>
          <a:xfrm rot="16200000" flipH="1">
            <a:off x="5457818" y="998353"/>
            <a:ext cx="12700" cy="3406633"/>
          </a:xfrm>
          <a:prstGeom prst="curvedConnector3">
            <a:avLst>
              <a:gd name="adj1" fmla="val 4500016"/>
            </a:avLst>
          </a:prstGeom>
          <a:ln w="44450">
            <a:solidFill>
              <a:srgbClr val="03719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직사각형 18">
            <a:extLst>
              <a:ext uri="{FF2B5EF4-FFF2-40B4-BE49-F238E27FC236}">
                <a16:creationId xmlns:a16="http://schemas.microsoft.com/office/drawing/2014/main" id="{3E35C0F8-83C9-DDA5-661C-94CA3C955A77}"/>
              </a:ext>
            </a:extLst>
          </p:cNvPr>
          <p:cNvSpPr/>
          <p:nvPr/>
        </p:nvSpPr>
        <p:spPr>
          <a:xfrm>
            <a:off x="4499445" y="3429000"/>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cs typeface="Calibri" panose="020F0502020204030204" pitchFamily="34" charset="0"/>
              </a:rPr>
              <a:t>Monitor memory accesses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20" name="직사각형 19">
            <a:extLst>
              <a:ext uri="{FF2B5EF4-FFF2-40B4-BE49-F238E27FC236}">
                <a16:creationId xmlns:a16="http://schemas.microsoft.com/office/drawing/2014/main" id="{AD515EDE-9D87-BD39-3F99-7836B8C19B09}"/>
              </a:ext>
            </a:extLst>
          </p:cNvPr>
          <p:cNvSpPr/>
          <p:nvPr/>
        </p:nvSpPr>
        <p:spPr>
          <a:xfrm>
            <a:off x="4499444" y="3966284"/>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cs typeface="Calibri" panose="020F0502020204030204" pitchFamily="34" charset="0"/>
              </a:rPr>
              <a:t>Decide which pages are hot</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21" name="직사각형 20">
            <a:extLst>
              <a:ext uri="{FF2B5EF4-FFF2-40B4-BE49-F238E27FC236}">
                <a16:creationId xmlns:a16="http://schemas.microsoft.com/office/drawing/2014/main" id="{65D22E86-B18F-4091-4984-7EC5EC974723}"/>
              </a:ext>
            </a:extLst>
          </p:cNvPr>
          <p:cNvSpPr/>
          <p:nvPr/>
        </p:nvSpPr>
        <p:spPr>
          <a:xfrm>
            <a:off x="4499444" y="4503568"/>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cs typeface="Calibri" panose="020F0502020204030204" pitchFamily="34" charset="0"/>
              </a:rPr>
              <a:t>Migrate hot pages to the fast tier</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4335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solidFill>
                  <a:schemeClr val="bg1">
                    <a:lumMod val="50000"/>
                  </a:schemeClr>
                </a:solidFill>
              </a:rPr>
              <a:t>Using processor event-based sampling (PEBS): LLC load miss and store inst.</a:t>
            </a:r>
          </a:p>
          <a:p>
            <a:r>
              <a:rPr lang="en-US" altLang="ko-KR" dirty="0">
                <a:solidFill>
                  <a:schemeClr val="bg1">
                    <a:lumMod val="50000"/>
                  </a:schemeClr>
                </a:solidFill>
              </a:rPr>
              <a:t>Fine-grained access tracking for huge pages</a:t>
            </a:r>
          </a:p>
          <a:p>
            <a:r>
              <a:rPr lang="en-US" altLang="ko-KR" dirty="0"/>
              <a:t>Building page access histogram</a:t>
            </a:r>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04AC5D1E-1ABE-4E9D-0F2D-9705E4F3E082}"/>
              </a:ext>
            </a:extLst>
          </p:cNvPr>
          <p:cNvSpPr/>
          <p:nvPr/>
        </p:nvSpPr>
        <p:spPr>
          <a:xfrm>
            <a:off x="8072993" y="5866996"/>
            <a:ext cx="648000" cy="288000"/>
          </a:xfrm>
          <a:prstGeom prst="rect">
            <a:avLst/>
          </a:prstGeom>
          <a:pattFill prst="wdUpDiag">
            <a:fgClr>
              <a:schemeClr val="tx1">
                <a:lumMod val="50000"/>
                <a:lumOff val="50000"/>
              </a:schemeClr>
            </a:fgClr>
            <a:bgClr>
              <a:schemeClr val="bg1"/>
            </a:bgClr>
          </a:patt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 name="사다리꼴[T] 4">
            <a:extLst>
              <a:ext uri="{FF2B5EF4-FFF2-40B4-BE49-F238E27FC236}">
                <a16:creationId xmlns:a16="http://schemas.microsoft.com/office/drawing/2014/main" id="{AB262428-A5B3-FD9E-3E93-1B39C3204994}"/>
              </a:ext>
            </a:extLst>
          </p:cNvPr>
          <p:cNvSpPr/>
          <p:nvPr/>
        </p:nvSpPr>
        <p:spPr>
          <a:xfrm rot="5400000">
            <a:off x="7488697" y="5858428"/>
            <a:ext cx="845864" cy="305136"/>
          </a:xfrm>
          <a:prstGeom prst="trapezoid">
            <a:avLst>
              <a:gd name="adj" fmla="val 888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9AB571CB-9074-D7D0-AA96-389DA43EEA02}"/>
              </a:ext>
            </a:extLst>
          </p:cNvPr>
          <p:cNvSpPr/>
          <p:nvPr/>
        </p:nvSpPr>
        <p:spPr>
          <a:xfrm>
            <a:off x="6604664" y="5588064"/>
            <a:ext cx="1152000" cy="845864"/>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Address,</a:t>
            </a:r>
          </a:p>
          <a:p>
            <a:pPr algn="ctr"/>
            <a:r>
              <a:rPr lang="en-US" altLang="ko-KR" sz="1600" dirty="0">
                <a:solidFill>
                  <a:schemeClr val="tx1"/>
                </a:solidFill>
                <a:latin typeface="Calibri" panose="020F0502020204030204" pitchFamily="34" charset="0"/>
                <a:cs typeface="Calibri" panose="020F0502020204030204" pitchFamily="34" charset="0"/>
              </a:rPr>
              <a:t>Process ID,</a:t>
            </a:r>
          </a:p>
          <a:p>
            <a:pPr algn="ctr"/>
            <a:r>
              <a:rPr lang="en-US" altLang="ko-KR" sz="1600" dirty="0">
                <a:solidFill>
                  <a:schemeClr val="tx1"/>
                </a:solidFill>
                <a:latin typeface="Calibri" panose="020F0502020204030204" pitchFamily="34" charset="0"/>
                <a:cs typeface="Calibri" panose="020F0502020204030204" pitchFamily="34" charset="0"/>
              </a:rPr>
              <a:t>…</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8" name="직사각형 7">
            <a:extLst>
              <a:ext uri="{FF2B5EF4-FFF2-40B4-BE49-F238E27FC236}">
                <a16:creationId xmlns:a16="http://schemas.microsoft.com/office/drawing/2014/main" id="{BEC62169-6C1D-DBB3-25F6-BCD597FA96C7}"/>
              </a:ext>
            </a:extLst>
          </p:cNvPr>
          <p:cNvSpPr/>
          <p:nvPr/>
        </p:nvSpPr>
        <p:spPr>
          <a:xfrm>
            <a:off x="5721736" y="5984221"/>
            <a:ext cx="648000" cy="108000"/>
          </a:xfrm>
          <a:prstGeom prst="rect">
            <a:avLst/>
          </a:prstGeom>
          <a:solidFill>
            <a:srgbClr val="FF9B9B">
              <a:alpha val="49757"/>
            </a:srgbClr>
          </a:solidFill>
          <a:ln w="254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FABE4AFE-32AA-ECAF-768A-6AE8E3700340}"/>
              </a:ext>
            </a:extLst>
          </p:cNvPr>
          <p:cNvSpPr/>
          <p:nvPr/>
        </p:nvSpPr>
        <p:spPr>
          <a:xfrm>
            <a:off x="5721736" y="5424886"/>
            <a:ext cx="648000" cy="864000"/>
          </a:xfrm>
          <a:prstGeom prst="rect">
            <a:avLst/>
          </a:prstGeom>
          <a:noFill/>
          <a:ln w="381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5EBFDAAA-8F37-8FDA-57F3-1DB56EB2E738}"/>
                  </a:ext>
                </a:extLst>
              </p:cNvPr>
              <p:cNvSpPr/>
              <p:nvPr/>
            </p:nvSpPr>
            <p:spPr>
              <a:xfrm>
                <a:off x="6428527" y="5098436"/>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lef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𝑃</m:t>
                          </m:r>
                        </m:e>
                        <m:sub>
                          <m:r>
                            <a:rPr lang="en-US" altLang="ko-KR" sz="1600" b="0" i="1" smtClean="0">
                              <a:solidFill>
                                <a:srgbClr val="FF0101"/>
                              </a:solidFill>
                              <a:latin typeface="Cambria Math" panose="02040503050406030204" pitchFamily="18" charset="0"/>
                              <a:cs typeface="Calibri" panose="020F0502020204030204" pitchFamily="34" charset="0"/>
                            </a:rPr>
                            <m:t>𝑖</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7" name="직사각형 6">
                <a:extLst>
                  <a:ext uri="{FF2B5EF4-FFF2-40B4-BE49-F238E27FC236}">
                    <a16:creationId xmlns:a16="http://schemas.microsoft.com/office/drawing/2014/main" id="{5EBFDAAA-8F37-8FDA-57F3-1DB56EB2E738}"/>
                  </a:ext>
                </a:extLst>
              </p:cNvPr>
              <p:cNvSpPr>
                <a:spLocks noRot="1" noChangeAspect="1" noMove="1" noResize="1" noEditPoints="1" noAdjustHandles="1" noChangeArrowheads="1" noChangeShapeType="1" noTextEdit="1"/>
              </p:cNvSpPr>
              <p:nvPr/>
            </p:nvSpPr>
            <p:spPr>
              <a:xfrm>
                <a:off x="6428527" y="5098436"/>
                <a:ext cx="1686382" cy="357999"/>
              </a:xfrm>
              <a:prstGeom prst="rect">
                <a:avLst/>
              </a:prstGeom>
              <a:blipFill>
                <a:blip r:embed="rId5"/>
                <a:stretch>
                  <a:fillRect/>
                </a:stretch>
              </a:blipFill>
              <a:ln w="190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F71DDFE3-E8C4-8C4C-2022-066F703A7650}"/>
                  </a:ext>
                </a:extLst>
              </p:cNvPr>
              <p:cNvSpPr/>
              <p:nvPr/>
            </p:nvSpPr>
            <p:spPr>
              <a:xfrm>
                <a:off x="4049245" y="6232294"/>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righ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𝑆𝑢𝑏𝑝𝑎𝑔𝑒</m:t>
                          </m:r>
                        </m:e>
                        <m:sub>
                          <m:r>
                            <a:rPr lang="en-US" altLang="ko-KR" sz="1600" b="0" i="1" smtClean="0">
                              <a:solidFill>
                                <a:srgbClr val="FF0101"/>
                              </a:solidFill>
                              <a:latin typeface="Cambria Math" panose="02040503050406030204" pitchFamily="18" charset="0"/>
                              <a:cs typeface="Calibri" panose="020F0502020204030204" pitchFamily="34" charset="0"/>
                            </a:rPr>
                            <m:t>𝑖𝑗</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12" name="직사각형 11">
                <a:extLst>
                  <a:ext uri="{FF2B5EF4-FFF2-40B4-BE49-F238E27FC236}">
                    <a16:creationId xmlns:a16="http://schemas.microsoft.com/office/drawing/2014/main" id="{F71DDFE3-E8C4-8C4C-2022-066F703A7650}"/>
                  </a:ext>
                </a:extLst>
              </p:cNvPr>
              <p:cNvSpPr>
                <a:spLocks noRot="1" noChangeAspect="1" noMove="1" noResize="1" noEditPoints="1" noAdjustHandles="1" noChangeArrowheads="1" noChangeShapeType="1" noTextEdit="1"/>
              </p:cNvSpPr>
              <p:nvPr/>
            </p:nvSpPr>
            <p:spPr>
              <a:xfrm>
                <a:off x="4049245" y="6232294"/>
                <a:ext cx="1686382" cy="357999"/>
              </a:xfrm>
              <a:prstGeom prst="rect">
                <a:avLst/>
              </a:prstGeom>
              <a:blipFill>
                <a:blip r:embed="rId6"/>
                <a:stretch>
                  <a:fillRect b="-8475"/>
                </a:stretch>
              </a:blipFill>
              <a:ln w="19050">
                <a:noFill/>
              </a:ln>
            </p:spPr>
            <p:txBody>
              <a:bodyPr/>
              <a:lstStyle/>
              <a:p>
                <a:r>
                  <a:rPr lang="ko-KR" altLang="en-US">
                    <a:noFill/>
                  </a:rPr>
                  <a:t> </a:t>
                </a:r>
              </a:p>
            </p:txBody>
          </p:sp>
        </mc:Fallback>
      </mc:AlternateContent>
      <p:pic>
        <p:nvPicPr>
          <p:cNvPr id="13" name="그림 12">
            <a:extLst>
              <a:ext uri="{FF2B5EF4-FFF2-40B4-BE49-F238E27FC236}">
                <a16:creationId xmlns:a16="http://schemas.microsoft.com/office/drawing/2014/main" id="{47197816-F041-A495-0593-9618683D9A68}"/>
              </a:ext>
            </a:extLst>
          </p:cNvPr>
          <p:cNvPicPr>
            <a:picLocks noChangeAspect="1"/>
          </p:cNvPicPr>
          <p:nvPr/>
        </p:nvPicPr>
        <p:blipFill>
          <a:blip r:embed="rId7"/>
          <a:stretch>
            <a:fillRect/>
          </a:stretch>
        </p:blipFill>
        <p:spPr>
          <a:xfrm>
            <a:off x="705462" y="4449553"/>
            <a:ext cx="3271417" cy="2121630"/>
          </a:xfrm>
          <a:prstGeom prst="rect">
            <a:avLst/>
          </a:prstGeom>
        </p:spPr>
      </p:pic>
      <p:sp>
        <p:nvSpPr>
          <p:cNvPr id="14" name="사각형: 둥근 모서리 13">
            <a:extLst>
              <a:ext uri="{FF2B5EF4-FFF2-40B4-BE49-F238E27FC236}">
                <a16:creationId xmlns:a16="http://schemas.microsoft.com/office/drawing/2014/main" id="{572F592C-706F-5BD8-DCB2-054F2E419F22}"/>
              </a:ext>
            </a:extLst>
          </p:cNvPr>
          <p:cNvSpPr/>
          <p:nvPr/>
        </p:nvSpPr>
        <p:spPr>
          <a:xfrm>
            <a:off x="1317416" y="6113148"/>
            <a:ext cx="2158746" cy="387908"/>
          </a:xfrm>
          <a:prstGeom prst="roundRect">
            <a:avLst/>
          </a:prstGeom>
          <a:noFill/>
          <a:ln w="60325">
            <a:solidFill>
              <a:srgbClr val="395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화살표: 줄무늬가 있는 오른쪽 8">
            <a:extLst>
              <a:ext uri="{FF2B5EF4-FFF2-40B4-BE49-F238E27FC236}">
                <a16:creationId xmlns:a16="http://schemas.microsoft.com/office/drawing/2014/main" id="{A51C8862-8339-24E0-378C-060A94B3E283}"/>
              </a:ext>
            </a:extLst>
          </p:cNvPr>
          <p:cNvSpPr/>
          <p:nvPr/>
        </p:nvSpPr>
        <p:spPr>
          <a:xfrm rot="10800000">
            <a:off x="4159092" y="5577114"/>
            <a:ext cx="1181580" cy="442110"/>
          </a:xfrm>
          <a:prstGeom prst="striped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B876BA73-D48E-5C71-D083-02C61AED76F9}"/>
              </a:ext>
            </a:extLst>
          </p:cNvPr>
          <p:cNvSpPr/>
          <p:nvPr/>
        </p:nvSpPr>
        <p:spPr>
          <a:xfrm>
            <a:off x="2240255" y="5042596"/>
            <a:ext cx="8728817" cy="918502"/>
          </a:xfrm>
          <a:prstGeom prst="round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Each bin </a:t>
            </a:r>
            <a:r>
              <a:rPr lang="en-US" altLang="ko-KR"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 a specific range of page access counts (exponential scale)</a:t>
            </a:r>
          </a:p>
          <a:p>
            <a:r>
              <a:rPr lang="en-US" altLang="ko-KR"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E.g., bin-N  [2</a:t>
            </a:r>
            <a:r>
              <a:rPr lang="en-US" altLang="ko-KR" sz="2400" i="1" baseline="30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n</a:t>
            </a:r>
            <a:r>
              <a:rPr lang="en-US" altLang="ko-KR"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 2</a:t>
            </a:r>
            <a:r>
              <a:rPr lang="en-US" altLang="ko-KR" sz="2400" i="1" baseline="30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n+1</a:t>
            </a:r>
            <a:r>
              <a:rPr lang="en-US" altLang="ko-KR"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a:t>
            </a:r>
          </a:p>
        </p:txBody>
      </p:sp>
    </p:spTree>
    <p:extLst>
      <p:ext uri="{BB962C8B-B14F-4D97-AF65-F5344CB8AC3E}">
        <p14:creationId xmlns:p14="http://schemas.microsoft.com/office/powerpoint/2010/main" val="583378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solidFill>
                  <a:schemeClr val="bg1">
                    <a:lumMod val="50000"/>
                  </a:schemeClr>
                </a:solidFill>
              </a:rPr>
              <a:t>Using processor event-based sampling (PEBS): LLC load miss and store inst.</a:t>
            </a:r>
          </a:p>
          <a:p>
            <a:r>
              <a:rPr lang="en-US" altLang="ko-KR" dirty="0">
                <a:solidFill>
                  <a:schemeClr val="bg1">
                    <a:lumMod val="50000"/>
                  </a:schemeClr>
                </a:solidFill>
              </a:rPr>
              <a:t>Fine-grained access tracking for huge pages</a:t>
            </a:r>
          </a:p>
          <a:p>
            <a:r>
              <a:rPr lang="en-US" altLang="ko-KR" dirty="0"/>
              <a:t>Building page access histogram</a:t>
            </a:r>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04AC5D1E-1ABE-4E9D-0F2D-9705E4F3E082}"/>
              </a:ext>
            </a:extLst>
          </p:cNvPr>
          <p:cNvSpPr/>
          <p:nvPr/>
        </p:nvSpPr>
        <p:spPr>
          <a:xfrm>
            <a:off x="8072993" y="5866996"/>
            <a:ext cx="648000" cy="288000"/>
          </a:xfrm>
          <a:prstGeom prst="rect">
            <a:avLst/>
          </a:prstGeom>
          <a:pattFill prst="wdUpDiag">
            <a:fgClr>
              <a:schemeClr val="tx1">
                <a:lumMod val="50000"/>
                <a:lumOff val="50000"/>
              </a:schemeClr>
            </a:fgClr>
            <a:bgClr>
              <a:schemeClr val="bg1"/>
            </a:bgClr>
          </a:patt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 name="사다리꼴[T] 4">
            <a:extLst>
              <a:ext uri="{FF2B5EF4-FFF2-40B4-BE49-F238E27FC236}">
                <a16:creationId xmlns:a16="http://schemas.microsoft.com/office/drawing/2014/main" id="{AB262428-A5B3-FD9E-3E93-1B39C3204994}"/>
              </a:ext>
            </a:extLst>
          </p:cNvPr>
          <p:cNvSpPr/>
          <p:nvPr/>
        </p:nvSpPr>
        <p:spPr>
          <a:xfrm rot="5400000">
            <a:off x="7488697" y="5858428"/>
            <a:ext cx="845864" cy="305136"/>
          </a:xfrm>
          <a:prstGeom prst="trapezoid">
            <a:avLst>
              <a:gd name="adj" fmla="val 888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9AB571CB-9074-D7D0-AA96-389DA43EEA02}"/>
              </a:ext>
            </a:extLst>
          </p:cNvPr>
          <p:cNvSpPr/>
          <p:nvPr/>
        </p:nvSpPr>
        <p:spPr>
          <a:xfrm>
            <a:off x="6604664" y="5588064"/>
            <a:ext cx="1152000" cy="845864"/>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Address,</a:t>
            </a:r>
          </a:p>
          <a:p>
            <a:pPr algn="ctr"/>
            <a:r>
              <a:rPr lang="en-US" altLang="ko-KR" sz="1600" dirty="0">
                <a:solidFill>
                  <a:schemeClr val="tx1"/>
                </a:solidFill>
                <a:latin typeface="Calibri" panose="020F0502020204030204" pitchFamily="34" charset="0"/>
                <a:cs typeface="Calibri" panose="020F0502020204030204" pitchFamily="34" charset="0"/>
              </a:rPr>
              <a:t>Process ID,</a:t>
            </a:r>
          </a:p>
          <a:p>
            <a:pPr algn="ctr"/>
            <a:r>
              <a:rPr lang="en-US" altLang="ko-KR" sz="1600" dirty="0">
                <a:solidFill>
                  <a:schemeClr val="tx1"/>
                </a:solidFill>
                <a:latin typeface="Calibri" panose="020F0502020204030204" pitchFamily="34" charset="0"/>
                <a:cs typeface="Calibri" panose="020F0502020204030204" pitchFamily="34" charset="0"/>
              </a:rPr>
              <a:t>…</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8" name="직사각형 7">
            <a:extLst>
              <a:ext uri="{FF2B5EF4-FFF2-40B4-BE49-F238E27FC236}">
                <a16:creationId xmlns:a16="http://schemas.microsoft.com/office/drawing/2014/main" id="{BEC62169-6C1D-DBB3-25F6-BCD597FA96C7}"/>
              </a:ext>
            </a:extLst>
          </p:cNvPr>
          <p:cNvSpPr/>
          <p:nvPr/>
        </p:nvSpPr>
        <p:spPr>
          <a:xfrm>
            <a:off x="5721736" y="5984221"/>
            <a:ext cx="648000" cy="108000"/>
          </a:xfrm>
          <a:prstGeom prst="rect">
            <a:avLst/>
          </a:prstGeom>
          <a:solidFill>
            <a:srgbClr val="FF9B9B">
              <a:alpha val="49757"/>
            </a:srgbClr>
          </a:solidFill>
          <a:ln w="254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FABE4AFE-32AA-ECAF-768A-6AE8E3700340}"/>
              </a:ext>
            </a:extLst>
          </p:cNvPr>
          <p:cNvSpPr/>
          <p:nvPr/>
        </p:nvSpPr>
        <p:spPr>
          <a:xfrm>
            <a:off x="5721736" y="5424886"/>
            <a:ext cx="648000" cy="864000"/>
          </a:xfrm>
          <a:prstGeom prst="rect">
            <a:avLst/>
          </a:prstGeom>
          <a:noFill/>
          <a:ln w="381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5EBFDAAA-8F37-8FDA-57F3-1DB56EB2E738}"/>
                  </a:ext>
                </a:extLst>
              </p:cNvPr>
              <p:cNvSpPr/>
              <p:nvPr/>
            </p:nvSpPr>
            <p:spPr>
              <a:xfrm>
                <a:off x="6428527" y="5098436"/>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lef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𝑃</m:t>
                          </m:r>
                        </m:e>
                        <m:sub>
                          <m:r>
                            <a:rPr lang="en-US" altLang="ko-KR" sz="1600" b="0" i="1" smtClean="0">
                              <a:solidFill>
                                <a:srgbClr val="FF0101"/>
                              </a:solidFill>
                              <a:latin typeface="Cambria Math" panose="02040503050406030204" pitchFamily="18" charset="0"/>
                              <a:cs typeface="Calibri" panose="020F0502020204030204" pitchFamily="34" charset="0"/>
                            </a:rPr>
                            <m:t>𝑖</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7" name="직사각형 6">
                <a:extLst>
                  <a:ext uri="{FF2B5EF4-FFF2-40B4-BE49-F238E27FC236}">
                    <a16:creationId xmlns:a16="http://schemas.microsoft.com/office/drawing/2014/main" id="{5EBFDAAA-8F37-8FDA-57F3-1DB56EB2E738}"/>
                  </a:ext>
                </a:extLst>
              </p:cNvPr>
              <p:cNvSpPr>
                <a:spLocks noRot="1" noChangeAspect="1" noMove="1" noResize="1" noEditPoints="1" noAdjustHandles="1" noChangeArrowheads="1" noChangeShapeType="1" noTextEdit="1"/>
              </p:cNvSpPr>
              <p:nvPr/>
            </p:nvSpPr>
            <p:spPr>
              <a:xfrm>
                <a:off x="6428527" y="5098436"/>
                <a:ext cx="1686382" cy="357999"/>
              </a:xfrm>
              <a:prstGeom prst="rect">
                <a:avLst/>
              </a:prstGeom>
              <a:blipFill>
                <a:blip r:embed="rId5"/>
                <a:stretch>
                  <a:fillRect/>
                </a:stretch>
              </a:blipFill>
              <a:ln w="190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F71DDFE3-E8C4-8C4C-2022-066F703A7650}"/>
                  </a:ext>
                </a:extLst>
              </p:cNvPr>
              <p:cNvSpPr/>
              <p:nvPr/>
            </p:nvSpPr>
            <p:spPr>
              <a:xfrm>
                <a:off x="4049245" y="6232294"/>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righ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𝑆𝑢𝑏𝑝𝑎𝑔𝑒</m:t>
                          </m:r>
                        </m:e>
                        <m:sub>
                          <m:r>
                            <a:rPr lang="en-US" altLang="ko-KR" sz="1600" b="0" i="1" smtClean="0">
                              <a:solidFill>
                                <a:srgbClr val="FF0101"/>
                              </a:solidFill>
                              <a:latin typeface="Cambria Math" panose="02040503050406030204" pitchFamily="18" charset="0"/>
                              <a:cs typeface="Calibri" panose="020F0502020204030204" pitchFamily="34" charset="0"/>
                            </a:rPr>
                            <m:t>𝑖𝑗</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12" name="직사각형 11">
                <a:extLst>
                  <a:ext uri="{FF2B5EF4-FFF2-40B4-BE49-F238E27FC236}">
                    <a16:creationId xmlns:a16="http://schemas.microsoft.com/office/drawing/2014/main" id="{F71DDFE3-E8C4-8C4C-2022-066F703A7650}"/>
                  </a:ext>
                </a:extLst>
              </p:cNvPr>
              <p:cNvSpPr>
                <a:spLocks noRot="1" noChangeAspect="1" noMove="1" noResize="1" noEditPoints="1" noAdjustHandles="1" noChangeArrowheads="1" noChangeShapeType="1" noTextEdit="1"/>
              </p:cNvSpPr>
              <p:nvPr/>
            </p:nvSpPr>
            <p:spPr>
              <a:xfrm>
                <a:off x="4049245" y="6232294"/>
                <a:ext cx="1686382" cy="357999"/>
              </a:xfrm>
              <a:prstGeom prst="rect">
                <a:avLst/>
              </a:prstGeom>
              <a:blipFill>
                <a:blip r:embed="rId6"/>
                <a:stretch>
                  <a:fillRect b="-8475"/>
                </a:stretch>
              </a:blipFill>
              <a:ln w="19050">
                <a:noFill/>
              </a:ln>
            </p:spPr>
            <p:txBody>
              <a:bodyPr/>
              <a:lstStyle/>
              <a:p>
                <a:r>
                  <a:rPr lang="ko-KR" altLang="en-US">
                    <a:noFill/>
                  </a:rPr>
                  <a:t> </a:t>
                </a:r>
              </a:p>
            </p:txBody>
          </p:sp>
        </mc:Fallback>
      </mc:AlternateContent>
      <p:pic>
        <p:nvPicPr>
          <p:cNvPr id="13" name="그림 12">
            <a:extLst>
              <a:ext uri="{FF2B5EF4-FFF2-40B4-BE49-F238E27FC236}">
                <a16:creationId xmlns:a16="http://schemas.microsoft.com/office/drawing/2014/main" id="{47197816-F041-A495-0593-9618683D9A68}"/>
              </a:ext>
            </a:extLst>
          </p:cNvPr>
          <p:cNvPicPr>
            <a:picLocks noChangeAspect="1"/>
          </p:cNvPicPr>
          <p:nvPr/>
        </p:nvPicPr>
        <p:blipFill>
          <a:blip r:embed="rId7"/>
          <a:stretch>
            <a:fillRect/>
          </a:stretch>
        </p:blipFill>
        <p:spPr>
          <a:xfrm>
            <a:off x="705462" y="4449553"/>
            <a:ext cx="3271417" cy="2121630"/>
          </a:xfrm>
          <a:prstGeom prst="rect">
            <a:avLst/>
          </a:prstGeom>
        </p:spPr>
      </p:pic>
      <p:sp>
        <p:nvSpPr>
          <p:cNvPr id="14" name="사각형: 둥근 모서리 13">
            <a:extLst>
              <a:ext uri="{FF2B5EF4-FFF2-40B4-BE49-F238E27FC236}">
                <a16:creationId xmlns:a16="http://schemas.microsoft.com/office/drawing/2014/main" id="{572F592C-706F-5BD8-DCB2-054F2E419F22}"/>
              </a:ext>
            </a:extLst>
          </p:cNvPr>
          <p:cNvSpPr/>
          <p:nvPr/>
        </p:nvSpPr>
        <p:spPr>
          <a:xfrm>
            <a:off x="700324" y="4894810"/>
            <a:ext cx="448534" cy="972186"/>
          </a:xfrm>
          <a:prstGeom prst="roundRect">
            <a:avLst/>
          </a:prstGeom>
          <a:noFill/>
          <a:ln w="60325">
            <a:solidFill>
              <a:srgbClr val="395D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화살표: 줄무늬가 있는 오른쪽 8">
            <a:extLst>
              <a:ext uri="{FF2B5EF4-FFF2-40B4-BE49-F238E27FC236}">
                <a16:creationId xmlns:a16="http://schemas.microsoft.com/office/drawing/2014/main" id="{A51C8862-8339-24E0-378C-060A94B3E283}"/>
              </a:ext>
            </a:extLst>
          </p:cNvPr>
          <p:cNvSpPr/>
          <p:nvPr/>
        </p:nvSpPr>
        <p:spPr>
          <a:xfrm rot="10800000">
            <a:off x="4159092" y="5577114"/>
            <a:ext cx="1181580" cy="442110"/>
          </a:xfrm>
          <a:prstGeom prst="striped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B876BA73-D48E-5C71-D083-02C61AED76F9}"/>
              </a:ext>
            </a:extLst>
          </p:cNvPr>
          <p:cNvSpPr/>
          <p:nvPr/>
        </p:nvSpPr>
        <p:spPr>
          <a:xfrm>
            <a:off x="823981" y="3515766"/>
            <a:ext cx="10544037" cy="918502"/>
          </a:xfrm>
          <a:prstGeom prst="round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The value (y-axis) of each bin </a:t>
            </a:r>
          </a:p>
          <a:p>
            <a:r>
              <a:rPr lang="en-US" altLang="ko-KR"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sym typeface="Wingdings" pitchFamily="2" charset="2"/>
              </a:rPr>
              <a:t>the number of distinct pages (counting at 4KB granularity) in the access count range</a:t>
            </a:r>
          </a:p>
        </p:txBody>
      </p:sp>
    </p:spTree>
    <p:extLst>
      <p:ext uri="{BB962C8B-B14F-4D97-AF65-F5344CB8AC3E}">
        <p14:creationId xmlns:p14="http://schemas.microsoft.com/office/powerpoint/2010/main" val="239210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solidFill>
                  <a:schemeClr val="bg1">
                    <a:lumMod val="50000"/>
                  </a:schemeClr>
                </a:solidFill>
              </a:rPr>
              <a:t>Using processor event-based sampling (PEBS): LLC load miss and store inst.</a:t>
            </a:r>
          </a:p>
          <a:p>
            <a:r>
              <a:rPr lang="en-US" altLang="ko-KR" dirty="0">
                <a:solidFill>
                  <a:schemeClr val="bg1">
                    <a:lumMod val="50000"/>
                  </a:schemeClr>
                </a:solidFill>
              </a:rPr>
              <a:t>Fine-grained access tracking for huge pages</a:t>
            </a:r>
          </a:p>
          <a:p>
            <a:r>
              <a:rPr lang="en-US" altLang="ko-KR" dirty="0"/>
              <a:t>Building page access histogram</a:t>
            </a:r>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04AC5D1E-1ABE-4E9D-0F2D-9705E4F3E082}"/>
              </a:ext>
            </a:extLst>
          </p:cNvPr>
          <p:cNvSpPr/>
          <p:nvPr/>
        </p:nvSpPr>
        <p:spPr>
          <a:xfrm>
            <a:off x="8072993" y="5866996"/>
            <a:ext cx="648000" cy="288000"/>
          </a:xfrm>
          <a:prstGeom prst="rect">
            <a:avLst/>
          </a:prstGeom>
          <a:pattFill prst="wdUpDiag">
            <a:fgClr>
              <a:schemeClr val="tx1">
                <a:lumMod val="50000"/>
                <a:lumOff val="50000"/>
              </a:schemeClr>
            </a:fgClr>
            <a:bgClr>
              <a:schemeClr val="bg1"/>
            </a:bgClr>
          </a:patt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 name="사다리꼴[T] 4">
            <a:extLst>
              <a:ext uri="{FF2B5EF4-FFF2-40B4-BE49-F238E27FC236}">
                <a16:creationId xmlns:a16="http://schemas.microsoft.com/office/drawing/2014/main" id="{AB262428-A5B3-FD9E-3E93-1B39C3204994}"/>
              </a:ext>
            </a:extLst>
          </p:cNvPr>
          <p:cNvSpPr/>
          <p:nvPr/>
        </p:nvSpPr>
        <p:spPr>
          <a:xfrm rot="5400000">
            <a:off x="7488697" y="5858428"/>
            <a:ext cx="845864" cy="305136"/>
          </a:xfrm>
          <a:prstGeom prst="trapezoid">
            <a:avLst>
              <a:gd name="adj" fmla="val 888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9AB571CB-9074-D7D0-AA96-389DA43EEA02}"/>
              </a:ext>
            </a:extLst>
          </p:cNvPr>
          <p:cNvSpPr/>
          <p:nvPr/>
        </p:nvSpPr>
        <p:spPr>
          <a:xfrm>
            <a:off x="6604664" y="5588064"/>
            <a:ext cx="1152000" cy="845864"/>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Address,</a:t>
            </a:r>
          </a:p>
          <a:p>
            <a:pPr algn="ctr"/>
            <a:r>
              <a:rPr lang="en-US" altLang="ko-KR" sz="1600" dirty="0">
                <a:solidFill>
                  <a:schemeClr val="tx1"/>
                </a:solidFill>
                <a:latin typeface="Calibri" panose="020F0502020204030204" pitchFamily="34" charset="0"/>
                <a:cs typeface="Calibri" panose="020F0502020204030204" pitchFamily="34" charset="0"/>
              </a:rPr>
              <a:t>Process ID,</a:t>
            </a:r>
          </a:p>
          <a:p>
            <a:pPr algn="ctr"/>
            <a:r>
              <a:rPr lang="en-US" altLang="ko-KR" sz="1600" dirty="0">
                <a:solidFill>
                  <a:schemeClr val="tx1"/>
                </a:solidFill>
                <a:latin typeface="Calibri" panose="020F0502020204030204" pitchFamily="34" charset="0"/>
                <a:cs typeface="Calibri" panose="020F0502020204030204" pitchFamily="34" charset="0"/>
              </a:rPr>
              <a:t>…</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8" name="직사각형 7">
            <a:extLst>
              <a:ext uri="{FF2B5EF4-FFF2-40B4-BE49-F238E27FC236}">
                <a16:creationId xmlns:a16="http://schemas.microsoft.com/office/drawing/2014/main" id="{BEC62169-6C1D-DBB3-25F6-BCD597FA96C7}"/>
              </a:ext>
            </a:extLst>
          </p:cNvPr>
          <p:cNvSpPr/>
          <p:nvPr/>
        </p:nvSpPr>
        <p:spPr>
          <a:xfrm>
            <a:off x="5721736" y="5984221"/>
            <a:ext cx="648000" cy="108000"/>
          </a:xfrm>
          <a:prstGeom prst="rect">
            <a:avLst/>
          </a:prstGeom>
          <a:solidFill>
            <a:srgbClr val="FF9B9B">
              <a:alpha val="49757"/>
            </a:srgbClr>
          </a:solidFill>
          <a:ln w="254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FABE4AFE-32AA-ECAF-768A-6AE8E3700340}"/>
              </a:ext>
            </a:extLst>
          </p:cNvPr>
          <p:cNvSpPr/>
          <p:nvPr/>
        </p:nvSpPr>
        <p:spPr>
          <a:xfrm>
            <a:off x="5721736" y="5424886"/>
            <a:ext cx="648000" cy="864000"/>
          </a:xfrm>
          <a:prstGeom prst="rect">
            <a:avLst/>
          </a:prstGeom>
          <a:noFill/>
          <a:ln w="381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5EBFDAAA-8F37-8FDA-57F3-1DB56EB2E738}"/>
                  </a:ext>
                </a:extLst>
              </p:cNvPr>
              <p:cNvSpPr/>
              <p:nvPr/>
            </p:nvSpPr>
            <p:spPr>
              <a:xfrm>
                <a:off x="6428527" y="5098436"/>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lef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𝑃</m:t>
                          </m:r>
                        </m:e>
                        <m:sub>
                          <m:r>
                            <a:rPr lang="en-US" altLang="ko-KR" sz="1600" b="0" i="1" smtClean="0">
                              <a:solidFill>
                                <a:srgbClr val="FF0101"/>
                              </a:solidFill>
                              <a:latin typeface="Cambria Math" panose="02040503050406030204" pitchFamily="18" charset="0"/>
                              <a:cs typeface="Calibri" panose="020F0502020204030204" pitchFamily="34" charset="0"/>
                            </a:rPr>
                            <m:t>𝑖</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7" name="직사각형 6">
                <a:extLst>
                  <a:ext uri="{FF2B5EF4-FFF2-40B4-BE49-F238E27FC236}">
                    <a16:creationId xmlns:a16="http://schemas.microsoft.com/office/drawing/2014/main" id="{5EBFDAAA-8F37-8FDA-57F3-1DB56EB2E738}"/>
                  </a:ext>
                </a:extLst>
              </p:cNvPr>
              <p:cNvSpPr>
                <a:spLocks noRot="1" noChangeAspect="1" noMove="1" noResize="1" noEditPoints="1" noAdjustHandles="1" noChangeArrowheads="1" noChangeShapeType="1" noTextEdit="1"/>
              </p:cNvSpPr>
              <p:nvPr/>
            </p:nvSpPr>
            <p:spPr>
              <a:xfrm>
                <a:off x="6428527" y="5098436"/>
                <a:ext cx="1686382" cy="357999"/>
              </a:xfrm>
              <a:prstGeom prst="rect">
                <a:avLst/>
              </a:prstGeom>
              <a:blipFill>
                <a:blip r:embed="rId5"/>
                <a:stretch>
                  <a:fillRect/>
                </a:stretch>
              </a:blipFill>
              <a:ln w="190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F71DDFE3-E8C4-8C4C-2022-066F703A7650}"/>
                  </a:ext>
                </a:extLst>
              </p:cNvPr>
              <p:cNvSpPr/>
              <p:nvPr/>
            </p:nvSpPr>
            <p:spPr>
              <a:xfrm>
                <a:off x="4049245" y="6232294"/>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righ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𝑆𝑢𝑏𝑝𝑎𝑔𝑒</m:t>
                          </m:r>
                        </m:e>
                        <m:sub>
                          <m:r>
                            <a:rPr lang="en-US" altLang="ko-KR" sz="1600" b="0" i="1" smtClean="0">
                              <a:solidFill>
                                <a:srgbClr val="FF0101"/>
                              </a:solidFill>
                              <a:latin typeface="Cambria Math" panose="02040503050406030204" pitchFamily="18" charset="0"/>
                              <a:cs typeface="Calibri" panose="020F0502020204030204" pitchFamily="34" charset="0"/>
                            </a:rPr>
                            <m:t>𝑖𝑗</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12" name="직사각형 11">
                <a:extLst>
                  <a:ext uri="{FF2B5EF4-FFF2-40B4-BE49-F238E27FC236}">
                    <a16:creationId xmlns:a16="http://schemas.microsoft.com/office/drawing/2014/main" id="{F71DDFE3-E8C4-8C4C-2022-066F703A7650}"/>
                  </a:ext>
                </a:extLst>
              </p:cNvPr>
              <p:cNvSpPr>
                <a:spLocks noRot="1" noChangeAspect="1" noMove="1" noResize="1" noEditPoints="1" noAdjustHandles="1" noChangeArrowheads="1" noChangeShapeType="1" noTextEdit="1"/>
              </p:cNvSpPr>
              <p:nvPr/>
            </p:nvSpPr>
            <p:spPr>
              <a:xfrm>
                <a:off x="4049245" y="6232294"/>
                <a:ext cx="1686382" cy="357999"/>
              </a:xfrm>
              <a:prstGeom prst="rect">
                <a:avLst/>
              </a:prstGeom>
              <a:blipFill>
                <a:blip r:embed="rId6"/>
                <a:stretch>
                  <a:fillRect b="-8475"/>
                </a:stretch>
              </a:blipFill>
              <a:ln w="19050">
                <a:noFill/>
              </a:ln>
            </p:spPr>
            <p:txBody>
              <a:bodyPr/>
              <a:lstStyle/>
              <a:p>
                <a:r>
                  <a:rPr lang="ko-KR" altLang="en-US">
                    <a:noFill/>
                  </a:rPr>
                  <a:t> </a:t>
                </a:r>
              </a:p>
            </p:txBody>
          </p:sp>
        </mc:Fallback>
      </mc:AlternateContent>
      <p:sp>
        <p:nvSpPr>
          <p:cNvPr id="17" name="화살표: 줄무늬가 있는 오른쪽 16">
            <a:extLst>
              <a:ext uri="{FF2B5EF4-FFF2-40B4-BE49-F238E27FC236}">
                <a16:creationId xmlns:a16="http://schemas.microsoft.com/office/drawing/2014/main" id="{0F12FB3B-1FD8-3303-2AA4-B716B01A53E8}"/>
              </a:ext>
            </a:extLst>
          </p:cNvPr>
          <p:cNvSpPr/>
          <p:nvPr/>
        </p:nvSpPr>
        <p:spPr>
          <a:xfrm rot="10800000">
            <a:off x="4159092" y="5577114"/>
            <a:ext cx="1181580" cy="442110"/>
          </a:xfrm>
          <a:prstGeom prst="striped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4" name="그림 33">
            <a:extLst>
              <a:ext uri="{FF2B5EF4-FFF2-40B4-BE49-F238E27FC236}">
                <a16:creationId xmlns:a16="http://schemas.microsoft.com/office/drawing/2014/main" id="{5AB6B90D-4772-1C60-C6DC-77A3960CE63F}"/>
              </a:ext>
            </a:extLst>
          </p:cNvPr>
          <p:cNvPicPr>
            <a:picLocks noChangeAspect="1"/>
          </p:cNvPicPr>
          <p:nvPr/>
        </p:nvPicPr>
        <p:blipFill>
          <a:blip r:embed="rId7"/>
          <a:stretch>
            <a:fillRect/>
          </a:stretch>
        </p:blipFill>
        <p:spPr>
          <a:xfrm>
            <a:off x="695848" y="4449553"/>
            <a:ext cx="3272400" cy="2122268"/>
          </a:xfrm>
          <a:prstGeom prst="rect">
            <a:avLst/>
          </a:prstGeom>
        </p:spPr>
      </p:pic>
    </p:spTree>
    <p:extLst>
      <p:ext uri="{BB962C8B-B14F-4D97-AF65-F5344CB8AC3E}">
        <p14:creationId xmlns:p14="http://schemas.microsoft.com/office/powerpoint/2010/main" val="4184914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Fine-grained, Lightweight memory access sampling</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p:txBody>
          <a:bodyPr/>
          <a:lstStyle/>
          <a:p>
            <a:r>
              <a:rPr lang="en-US" altLang="ko-KR" dirty="0">
                <a:solidFill>
                  <a:schemeClr val="bg1">
                    <a:lumMod val="50000"/>
                  </a:schemeClr>
                </a:solidFill>
              </a:rPr>
              <a:t>Using processor event-based sampling (PEBS): LLC load miss and store inst.</a:t>
            </a:r>
          </a:p>
          <a:p>
            <a:r>
              <a:rPr lang="en-US" altLang="ko-KR" dirty="0">
                <a:solidFill>
                  <a:schemeClr val="bg1">
                    <a:lumMod val="50000"/>
                  </a:schemeClr>
                </a:solidFill>
              </a:rPr>
              <a:t>Fine-grained access tracking for huge pages</a:t>
            </a:r>
          </a:p>
          <a:p>
            <a:r>
              <a:rPr lang="en-US" altLang="ko-KR" dirty="0">
                <a:solidFill>
                  <a:schemeClr val="bg1">
                    <a:lumMod val="50000"/>
                  </a:schemeClr>
                </a:solidFill>
              </a:rPr>
              <a:t>Building page access histogram</a:t>
            </a:r>
          </a:p>
          <a:p>
            <a:r>
              <a:rPr lang="en-US" altLang="ko-KR" dirty="0"/>
              <a:t>Dynamically adjusts the sampling period </a:t>
            </a:r>
            <a:r>
              <a:rPr lang="en-US" altLang="ko-KR" dirty="0">
                <a:sym typeface="Wingdings" panose="05000000000000000000" pitchFamily="2" charset="2"/>
              </a:rPr>
              <a:t> keep the CPU usage &lt; 3%</a:t>
            </a:r>
            <a:endParaRPr lang="en-US" altLang="ko-KR" dirty="0"/>
          </a:p>
        </p:txBody>
      </p:sp>
      <p:sp>
        <p:nvSpPr>
          <p:cNvPr id="15" name="직사각형 14">
            <a:extLst>
              <a:ext uri="{FF2B5EF4-FFF2-40B4-BE49-F238E27FC236}">
                <a16:creationId xmlns:a16="http://schemas.microsoft.com/office/drawing/2014/main" id="{7C4B4301-D37F-295D-9FC0-AB9198BE6802}"/>
              </a:ext>
            </a:extLst>
          </p:cNvPr>
          <p:cNvSpPr/>
          <p:nvPr/>
        </p:nvSpPr>
        <p:spPr>
          <a:xfrm rot="16200000">
            <a:off x="4541940" y="5276435"/>
            <a:ext cx="192944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Physical memory</a:t>
            </a:r>
            <a:endParaRPr lang="ko-KR" altLang="en-US" b="1" dirty="0">
              <a:solidFill>
                <a:schemeClr val="tx1"/>
              </a:solidFill>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53CCB1D5-2E60-ED6B-49D1-7C9F33A9C17B}"/>
              </a:ext>
            </a:extLst>
          </p:cNvPr>
          <p:cNvSpPr/>
          <p:nvPr/>
        </p:nvSpPr>
        <p:spPr>
          <a:xfrm>
            <a:off x="10553588" y="3593761"/>
            <a:ext cx="977588"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 core</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2" name="직사각형 31">
            <a:extLst>
              <a:ext uri="{FF2B5EF4-FFF2-40B4-BE49-F238E27FC236}">
                <a16:creationId xmlns:a16="http://schemas.microsoft.com/office/drawing/2014/main" id="{26490AE7-1A6D-78EB-84CD-1DB8DBA68966}"/>
              </a:ext>
            </a:extLst>
          </p:cNvPr>
          <p:cNvSpPr/>
          <p:nvPr/>
        </p:nvSpPr>
        <p:spPr>
          <a:xfrm>
            <a:off x="7331246" y="3593761"/>
            <a:ext cx="2171175" cy="36739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PEBS ring buffer</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C7D352FC-004F-00EE-74CD-20D45DC8D4CF}"/>
              </a:ext>
            </a:extLst>
          </p:cNvPr>
          <p:cNvSpPr/>
          <p:nvPr/>
        </p:nvSpPr>
        <p:spPr>
          <a:xfrm>
            <a:off x="5721909" y="4560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a:t>
            </a:r>
          </a:p>
          <a:p>
            <a:pPr algn="ctr"/>
            <a:r>
              <a:rPr lang="en-US" altLang="ko-KR" sz="1600" i="1" dirty="0">
                <a:solidFill>
                  <a:schemeClr val="tx1"/>
                </a:solidFill>
                <a:latin typeface="Calibri" panose="020F0502020204030204" pitchFamily="34" charset="0"/>
                <a:cs typeface="Calibri" panose="020F0502020204030204" pitchFamily="34" charset="0"/>
              </a:rPr>
              <a:t>i+1</a:t>
            </a:r>
            <a:endParaRPr lang="ko-KR" altLang="en-US" sz="1600" i="1" dirty="0">
              <a:solidFill>
                <a:schemeClr val="tx1"/>
              </a:solidFill>
              <a:latin typeface="Calibri" panose="020F0502020204030204" pitchFamily="34" charset="0"/>
              <a:cs typeface="Calibri" panose="020F0502020204030204" pitchFamily="34" charset="0"/>
            </a:endParaRPr>
          </a:p>
        </p:txBody>
      </p:sp>
      <p:sp>
        <p:nvSpPr>
          <p:cNvPr id="35" name="직사각형 34">
            <a:extLst>
              <a:ext uri="{FF2B5EF4-FFF2-40B4-BE49-F238E27FC236}">
                <a16:creationId xmlns:a16="http://schemas.microsoft.com/office/drawing/2014/main" id="{68588DEB-24A0-19F6-5A69-6B474684E0A2}"/>
              </a:ext>
            </a:extLst>
          </p:cNvPr>
          <p:cNvSpPr/>
          <p:nvPr/>
        </p:nvSpPr>
        <p:spPr>
          <a:xfrm>
            <a:off x="5721909" y="5424886"/>
            <a:ext cx="648000" cy="864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latin typeface="Calibri" panose="020F0502020204030204" pitchFamily="34" charset="0"/>
                <a:cs typeface="Calibri" panose="020F0502020204030204" pitchFamily="34" charset="0"/>
              </a:rPr>
              <a:t>Huge</a:t>
            </a:r>
          </a:p>
          <a:p>
            <a:pPr algn="ctr"/>
            <a:r>
              <a:rPr lang="en-US" altLang="ko-KR" sz="1600" dirty="0">
                <a:solidFill>
                  <a:schemeClr val="tx1"/>
                </a:solidFill>
                <a:latin typeface="Calibri" panose="020F0502020204030204" pitchFamily="34" charset="0"/>
                <a:cs typeface="Calibri" panose="020F0502020204030204" pitchFamily="34" charset="0"/>
              </a:rPr>
              <a:t>Page </a:t>
            </a:r>
            <a:r>
              <a:rPr lang="en-US" altLang="ko-KR" sz="1600" i="1" dirty="0" err="1">
                <a:solidFill>
                  <a:schemeClr val="tx1"/>
                </a:solidFill>
                <a:latin typeface="Calibri" panose="020F0502020204030204" pitchFamily="34" charset="0"/>
                <a:cs typeface="Calibri" panose="020F0502020204030204" pitchFamily="34" charset="0"/>
              </a:rPr>
              <a:t>i</a:t>
            </a:r>
            <a:endParaRPr lang="ko-KR" altLang="en-US" sz="1600" i="1" dirty="0">
              <a:solidFill>
                <a:schemeClr val="tx1"/>
              </a:solidFill>
              <a:latin typeface="Calibri" panose="020F0502020204030204" pitchFamily="34" charset="0"/>
              <a:cs typeface="Calibri" panose="020F0502020204030204" pitchFamily="34" charset="0"/>
            </a:endParaRPr>
          </a:p>
        </p:txBody>
      </p:sp>
      <p:cxnSp>
        <p:nvCxnSpPr>
          <p:cNvPr id="38" name="직선 연결선 25">
            <a:extLst>
              <a:ext uri="{FF2B5EF4-FFF2-40B4-BE49-F238E27FC236}">
                <a16:creationId xmlns:a16="http://schemas.microsoft.com/office/drawing/2014/main" id="{EECAD4BD-206D-35DB-2D2B-3AC1A980E08D}"/>
              </a:ext>
            </a:extLst>
          </p:cNvPr>
          <p:cNvCxnSpPr>
            <a:cxnSpLocks/>
          </p:cNvCxnSpPr>
          <p:nvPr/>
        </p:nvCxnSpPr>
        <p:spPr>
          <a:xfrm>
            <a:off x="6369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24">
            <a:extLst>
              <a:ext uri="{FF2B5EF4-FFF2-40B4-BE49-F238E27FC236}">
                <a16:creationId xmlns:a16="http://schemas.microsoft.com/office/drawing/2014/main" id="{C2673A16-1ABF-761C-8F75-BBA8B7B35017}"/>
              </a:ext>
            </a:extLst>
          </p:cNvPr>
          <p:cNvCxnSpPr>
            <a:cxnSpLocks/>
          </p:cNvCxnSpPr>
          <p:nvPr/>
        </p:nvCxnSpPr>
        <p:spPr>
          <a:xfrm>
            <a:off x="5721909"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그래픽 45" descr="프로세서 윤곽선">
            <a:extLst>
              <a:ext uri="{FF2B5EF4-FFF2-40B4-BE49-F238E27FC236}">
                <a16:creationId xmlns:a16="http://schemas.microsoft.com/office/drawing/2014/main" id="{D3748C4B-D0DF-F446-2C9A-D23C98DD94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74710" y="4239060"/>
            <a:ext cx="936000" cy="936000"/>
          </a:xfrm>
          <a:prstGeom prst="rect">
            <a:avLst/>
          </a:prstGeom>
        </p:spPr>
      </p:pic>
      <p:grpSp>
        <p:nvGrpSpPr>
          <p:cNvPr id="47" name="그룹 46">
            <a:extLst>
              <a:ext uri="{FF2B5EF4-FFF2-40B4-BE49-F238E27FC236}">
                <a16:creationId xmlns:a16="http://schemas.microsoft.com/office/drawing/2014/main" id="{DB64B9F2-69FB-ED2B-DE46-3A044DDCD077}"/>
              </a:ext>
            </a:extLst>
          </p:cNvPr>
          <p:cNvGrpSpPr/>
          <p:nvPr/>
        </p:nvGrpSpPr>
        <p:grpSpPr>
          <a:xfrm>
            <a:off x="10646710" y="4709443"/>
            <a:ext cx="792000" cy="1124223"/>
            <a:chOff x="10429923" y="3559051"/>
            <a:chExt cx="792000" cy="1124223"/>
          </a:xfrm>
        </p:grpSpPr>
        <p:sp>
          <p:nvSpPr>
            <p:cNvPr id="48" name="직사각형 47">
              <a:extLst>
                <a:ext uri="{FF2B5EF4-FFF2-40B4-BE49-F238E27FC236}">
                  <a16:creationId xmlns:a16="http://schemas.microsoft.com/office/drawing/2014/main" id="{8ECDCE40-C83F-2EA4-FCB9-8957EF888A97}"/>
                </a:ext>
              </a:extLst>
            </p:cNvPr>
            <p:cNvSpPr/>
            <p:nvPr/>
          </p:nvSpPr>
          <p:spPr>
            <a:xfrm>
              <a:off x="10717923" y="3559051"/>
              <a:ext cx="216000" cy="108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A6F0EDBB-602C-7CCF-96A0-A93454197EBC}"/>
                </a:ext>
              </a:extLst>
            </p:cNvPr>
            <p:cNvSpPr/>
            <p:nvPr/>
          </p:nvSpPr>
          <p:spPr>
            <a:xfrm>
              <a:off x="10429923" y="4323274"/>
              <a:ext cx="792000" cy="360000"/>
            </a:xfrm>
            <a:prstGeom prst="rect">
              <a:avLst/>
            </a:prstGeom>
            <a:solidFill>
              <a:schemeClr val="tx2">
                <a:lumMod val="60000"/>
                <a:lumOff val="40000"/>
              </a:schemeClr>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latin typeface="Calibri" panose="020F0502020204030204" pitchFamily="34" charset="0"/>
                  <a:ea typeface="Calibri" panose="020F0502020204030204" pitchFamily="34" charset="0"/>
                  <a:cs typeface="Calibri" panose="020F0502020204030204" pitchFamily="34" charset="0"/>
                </a:rPr>
                <a:t>PMU</a:t>
              </a: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0" name="직선 연결선 49">
              <a:extLst>
                <a:ext uri="{FF2B5EF4-FFF2-40B4-BE49-F238E27FC236}">
                  <a16:creationId xmlns:a16="http://schemas.microsoft.com/office/drawing/2014/main" id="{EE42BA07-3F49-9B9E-D3A2-44CA1C090B67}"/>
                </a:ext>
              </a:extLst>
            </p:cNvPr>
            <p:cNvCxnSpPr>
              <a:cxnSpLocks/>
            </p:cNvCxnSpPr>
            <p:nvPr/>
          </p:nvCxnSpPr>
          <p:spPr>
            <a:xfrm flipH="1">
              <a:off x="10429923" y="3658292"/>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CD0ED322-2D47-A038-70C8-E711E3729A46}"/>
                </a:ext>
              </a:extLst>
            </p:cNvPr>
            <p:cNvCxnSpPr>
              <a:cxnSpLocks/>
            </p:cNvCxnSpPr>
            <p:nvPr/>
          </p:nvCxnSpPr>
          <p:spPr>
            <a:xfrm>
              <a:off x="10933558" y="3667051"/>
              <a:ext cx="288000" cy="662400"/>
            </a:xfrm>
            <a:prstGeom prst="line">
              <a:avLst/>
            </a:prstGeom>
            <a:ln w="19050">
              <a:solidFill>
                <a:schemeClr val="tx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2" name="직사각형 51">
            <a:extLst>
              <a:ext uri="{FF2B5EF4-FFF2-40B4-BE49-F238E27FC236}">
                <a16:creationId xmlns:a16="http://schemas.microsoft.com/office/drawing/2014/main" id="{FC40626B-9AF9-A87A-895C-E7D434EFE906}"/>
              </a:ext>
            </a:extLst>
          </p:cNvPr>
          <p:cNvSpPr/>
          <p:nvPr/>
        </p:nvSpPr>
        <p:spPr>
          <a:xfrm>
            <a:off x="8072993" y="4714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Sample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53" name="직사각형 52">
            <a:extLst>
              <a:ext uri="{FF2B5EF4-FFF2-40B4-BE49-F238E27FC236}">
                <a16:creationId xmlns:a16="http://schemas.microsoft.com/office/drawing/2014/main" id="{FFE3AC90-E6A2-69C5-DFAF-DEF6A263A9FB}"/>
              </a:ext>
            </a:extLst>
          </p:cNvPr>
          <p:cNvSpPr/>
          <p:nvPr/>
        </p:nvSpPr>
        <p:spPr>
          <a:xfrm>
            <a:off x="8072993" y="5002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4" name="직사각형 53">
            <a:extLst>
              <a:ext uri="{FF2B5EF4-FFF2-40B4-BE49-F238E27FC236}">
                <a16:creationId xmlns:a16="http://schemas.microsoft.com/office/drawing/2014/main" id="{3E29FF79-74B2-61F9-41EC-9977159A5CE3}"/>
              </a:ext>
            </a:extLst>
          </p:cNvPr>
          <p:cNvSpPr/>
          <p:nvPr/>
        </p:nvSpPr>
        <p:spPr>
          <a:xfrm>
            <a:off x="8072993" y="5290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5" name="직사각형 54">
            <a:extLst>
              <a:ext uri="{FF2B5EF4-FFF2-40B4-BE49-F238E27FC236}">
                <a16:creationId xmlns:a16="http://schemas.microsoft.com/office/drawing/2014/main" id="{9BD135C1-20DC-3E53-9239-8223D72BEC61}"/>
              </a:ext>
            </a:extLst>
          </p:cNvPr>
          <p:cNvSpPr/>
          <p:nvPr/>
        </p:nvSpPr>
        <p:spPr>
          <a:xfrm>
            <a:off x="8072993" y="5578996"/>
            <a:ext cx="648000" cy="288000"/>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cxnSp>
        <p:nvCxnSpPr>
          <p:cNvPr id="57" name="직선 연결선 56">
            <a:extLst>
              <a:ext uri="{FF2B5EF4-FFF2-40B4-BE49-F238E27FC236}">
                <a16:creationId xmlns:a16="http://schemas.microsoft.com/office/drawing/2014/main" id="{AFFEEF6B-10F0-2CB8-7219-81D5D53AA82C}"/>
              </a:ext>
            </a:extLst>
          </p:cNvPr>
          <p:cNvCxnSpPr>
            <a:cxnSpLocks/>
          </p:cNvCxnSpPr>
          <p:nvPr/>
        </p:nvCxnSpPr>
        <p:spPr>
          <a:xfrm>
            <a:off x="8072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a:extLst>
              <a:ext uri="{FF2B5EF4-FFF2-40B4-BE49-F238E27FC236}">
                <a16:creationId xmlns:a16="http://schemas.microsoft.com/office/drawing/2014/main" id="{8DA0D6B2-249E-9C89-AAD2-7EF7F7921F95}"/>
              </a:ext>
            </a:extLst>
          </p:cNvPr>
          <p:cNvCxnSpPr>
            <a:cxnSpLocks/>
          </p:cNvCxnSpPr>
          <p:nvPr/>
        </p:nvCxnSpPr>
        <p:spPr>
          <a:xfrm>
            <a:off x="8720993" y="4341056"/>
            <a:ext cx="0" cy="216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구부러진 연결선[U] 6">
            <a:extLst>
              <a:ext uri="{FF2B5EF4-FFF2-40B4-BE49-F238E27FC236}">
                <a16:creationId xmlns:a16="http://schemas.microsoft.com/office/drawing/2014/main" id="{F1DF6755-1390-0ADA-94C7-2C6C546FC8FC}"/>
              </a:ext>
            </a:extLst>
          </p:cNvPr>
          <p:cNvCxnSpPr>
            <a:cxnSpLocks/>
            <a:stCxn id="49" idx="1"/>
          </p:cNvCxnSpPr>
          <p:nvPr/>
        </p:nvCxnSpPr>
        <p:spPr>
          <a:xfrm rot="10800000">
            <a:off x="9064702" y="4852916"/>
            <a:ext cx="1582009" cy="800750"/>
          </a:xfrm>
          <a:prstGeom prst="curvedConnector3">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직사각형 59">
            <a:extLst>
              <a:ext uri="{FF2B5EF4-FFF2-40B4-BE49-F238E27FC236}">
                <a16:creationId xmlns:a16="http://schemas.microsoft.com/office/drawing/2014/main" id="{26CEA44B-305B-E1B2-B127-AAAB3F62CF46}"/>
              </a:ext>
            </a:extLst>
          </p:cNvPr>
          <p:cNvSpPr/>
          <p:nvPr/>
        </p:nvSpPr>
        <p:spPr>
          <a:xfrm>
            <a:off x="10198467" y="5898694"/>
            <a:ext cx="1687829" cy="29633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2000" dirty="0">
                <a:solidFill>
                  <a:schemeClr val="tx1"/>
                </a:solidFill>
                <a:latin typeface="Calibri" panose="020F0502020204030204" pitchFamily="34" charset="0"/>
                <a:ea typeface="Calibri" panose="020F0502020204030204" pitchFamily="34" charset="0"/>
                <a:cs typeface="Calibri" panose="020F0502020204030204" pitchFamily="34" charset="0"/>
              </a:rPr>
              <a:t>Event sampling</a:t>
            </a:r>
            <a:endParaRPr lang="ko-KR" altLang="en-US" sz="2000" dirty="0">
              <a:solidFill>
                <a:schemeClr val="tx1"/>
              </a:solidFill>
              <a:latin typeface="Calibri" panose="020F0502020204030204" pitchFamily="34" charset="0"/>
              <a:cs typeface="Calibri" panose="020F0502020204030204" pitchFamily="34" charset="0"/>
            </a:endParaRPr>
          </a:p>
        </p:txBody>
      </p:sp>
      <p:cxnSp>
        <p:nvCxnSpPr>
          <p:cNvPr id="61" name="직선 화살표 연결선 60">
            <a:extLst>
              <a:ext uri="{FF2B5EF4-FFF2-40B4-BE49-F238E27FC236}">
                <a16:creationId xmlns:a16="http://schemas.microsoft.com/office/drawing/2014/main" id="{22AE02A3-E812-2EDE-6ACE-6CFEF74A67AD}"/>
              </a:ext>
            </a:extLst>
          </p:cNvPr>
          <p:cNvCxnSpPr>
            <a:cxnSpLocks/>
            <a:stCxn id="62" idx="1"/>
          </p:cNvCxnSpPr>
          <p:nvPr/>
        </p:nvCxnSpPr>
        <p:spPr>
          <a:xfrm flipH="1">
            <a:off x="8720993" y="4334544"/>
            <a:ext cx="288926" cy="240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BFC466B4-D7C2-84F9-B0F8-EBEBC492CE0A}"/>
              </a:ext>
            </a:extLst>
          </p:cNvPr>
          <p:cNvSpPr/>
          <p:nvPr/>
        </p:nvSpPr>
        <p:spPr>
          <a:xfrm>
            <a:off x="9009919" y="4216585"/>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head</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AE13CEA-418C-BB13-6778-E47DF6D455FD}"/>
              </a:ext>
            </a:extLst>
          </p:cNvPr>
          <p:cNvSpPr/>
          <p:nvPr/>
        </p:nvSpPr>
        <p:spPr>
          <a:xfrm>
            <a:off x="9009919" y="6091947"/>
            <a:ext cx="573084" cy="23591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ea typeface="Calibri" panose="020F0502020204030204" pitchFamily="34" charset="0"/>
                <a:cs typeface="Calibri" panose="020F0502020204030204" pitchFamily="34" charset="0"/>
              </a:rPr>
              <a:t>tail</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64" name="직선 화살표 연결선 63">
            <a:extLst>
              <a:ext uri="{FF2B5EF4-FFF2-40B4-BE49-F238E27FC236}">
                <a16:creationId xmlns:a16="http://schemas.microsoft.com/office/drawing/2014/main" id="{68DD20F0-412D-8340-3CDE-D225E184D8FF}"/>
              </a:ext>
            </a:extLst>
          </p:cNvPr>
          <p:cNvCxnSpPr>
            <a:cxnSpLocks/>
            <a:stCxn id="63" idx="1"/>
          </p:cNvCxnSpPr>
          <p:nvPr/>
        </p:nvCxnSpPr>
        <p:spPr>
          <a:xfrm flipH="1" flipV="1">
            <a:off x="8720993" y="6010996"/>
            <a:ext cx="288926" cy="1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직사각형 65">
            <a:extLst>
              <a:ext uri="{FF2B5EF4-FFF2-40B4-BE49-F238E27FC236}">
                <a16:creationId xmlns:a16="http://schemas.microsoft.com/office/drawing/2014/main" id="{807429E1-DA4B-3D8D-201D-1947361F2514}"/>
              </a:ext>
            </a:extLst>
          </p:cNvPr>
          <p:cNvSpPr/>
          <p:nvPr/>
        </p:nvSpPr>
        <p:spPr>
          <a:xfrm>
            <a:off x="660400" y="3759200"/>
            <a:ext cx="6503500" cy="28606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0D6791B5-2FCF-CB47-B05C-E600006E9D24}"/>
              </a:ext>
            </a:extLst>
          </p:cNvPr>
          <p:cNvSpPr/>
          <p:nvPr/>
        </p:nvSpPr>
        <p:spPr>
          <a:xfrm>
            <a:off x="1397000" y="3593761"/>
            <a:ext cx="4972909" cy="367393"/>
          </a:xfrm>
          <a:prstGeom prst="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Sampling thread of </a:t>
            </a:r>
            <a:r>
              <a:rPr lang="en-US" altLang="ko-KR" sz="24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ksampled</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04AC5D1E-1ABE-4E9D-0F2D-9705E4F3E082}"/>
              </a:ext>
            </a:extLst>
          </p:cNvPr>
          <p:cNvSpPr/>
          <p:nvPr/>
        </p:nvSpPr>
        <p:spPr>
          <a:xfrm>
            <a:off x="8072993" y="5866996"/>
            <a:ext cx="648000" cy="288000"/>
          </a:xfrm>
          <a:prstGeom prst="rect">
            <a:avLst/>
          </a:prstGeom>
          <a:pattFill prst="wdUpDiag">
            <a:fgClr>
              <a:schemeClr val="tx1">
                <a:lumMod val="50000"/>
                <a:lumOff val="50000"/>
              </a:schemeClr>
            </a:fgClr>
            <a:bgClr>
              <a:schemeClr val="bg1"/>
            </a:bgClr>
          </a:patt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solidFill>
                <a:schemeClr val="tx1"/>
              </a:solidFill>
              <a:latin typeface="Calibri" panose="020F0502020204030204" pitchFamily="34" charset="0"/>
              <a:cs typeface="Calibri" panose="020F0502020204030204" pitchFamily="34" charset="0"/>
            </a:endParaRPr>
          </a:p>
        </p:txBody>
      </p:sp>
      <p:sp>
        <p:nvSpPr>
          <p:cNvPr id="5" name="사다리꼴[T] 4">
            <a:extLst>
              <a:ext uri="{FF2B5EF4-FFF2-40B4-BE49-F238E27FC236}">
                <a16:creationId xmlns:a16="http://schemas.microsoft.com/office/drawing/2014/main" id="{AB262428-A5B3-FD9E-3E93-1B39C3204994}"/>
              </a:ext>
            </a:extLst>
          </p:cNvPr>
          <p:cNvSpPr/>
          <p:nvPr/>
        </p:nvSpPr>
        <p:spPr>
          <a:xfrm rot="5400000">
            <a:off x="7488697" y="5858428"/>
            <a:ext cx="845864" cy="305136"/>
          </a:xfrm>
          <a:prstGeom prst="trapezoid">
            <a:avLst>
              <a:gd name="adj" fmla="val 88864"/>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9AB571CB-9074-D7D0-AA96-389DA43EEA02}"/>
              </a:ext>
            </a:extLst>
          </p:cNvPr>
          <p:cNvSpPr/>
          <p:nvPr/>
        </p:nvSpPr>
        <p:spPr>
          <a:xfrm>
            <a:off x="6604664" y="5588064"/>
            <a:ext cx="1152000" cy="845864"/>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ko-KR" sz="1600" dirty="0">
                <a:solidFill>
                  <a:schemeClr val="tx1"/>
                </a:solidFill>
                <a:latin typeface="Calibri" panose="020F0502020204030204" pitchFamily="34" charset="0"/>
                <a:cs typeface="Calibri" panose="020F0502020204030204" pitchFamily="34" charset="0"/>
              </a:rPr>
              <a:t>Address,</a:t>
            </a:r>
          </a:p>
          <a:p>
            <a:pPr algn="ctr"/>
            <a:r>
              <a:rPr lang="en-US" altLang="ko-KR" sz="1600" dirty="0">
                <a:solidFill>
                  <a:schemeClr val="tx1"/>
                </a:solidFill>
                <a:latin typeface="Calibri" panose="020F0502020204030204" pitchFamily="34" charset="0"/>
                <a:cs typeface="Calibri" panose="020F0502020204030204" pitchFamily="34" charset="0"/>
              </a:rPr>
              <a:t>Process ID,</a:t>
            </a:r>
          </a:p>
          <a:p>
            <a:pPr algn="ctr"/>
            <a:r>
              <a:rPr lang="en-US" altLang="ko-KR" sz="1600" dirty="0">
                <a:solidFill>
                  <a:schemeClr val="tx1"/>
                </a:solidFill>
                <a:latin typeface="Calibri" panose="020F0502020204030204" pitchFamily="34" charset="0"/>
                <a:cs typeface="Calibri" panose="020F0502020204030204" pitchFamily="34" charset="0"/>
              </a:rPr>
              <a:t>…</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8" name="직사각형 7">
            <a:extLst>
              <a:ext uri="{FF2B5EF4-FFF2-40B4-BE49-F238E27FC236}">
                <a16:creationId xmlns:a16="http://schemas.microsoft.com/office/drawing/2014/main" id="{BEC62169-6C1D-DBB3-25F6-BCD597FA96C7}"/>
              </a:ext>
            </a:extLst>
          </p:cNvPr>
          <p:cNvSpPr/>
          <p:nvPr/>
        </p:nvSpPr>
        <p:spPr>
          <a:xfrm>
            <a:off x="5721736" y="5984221"/>
            <a:ext cx="648000" cy="108000"/>
          </a:xfrm>
          <a:prstGeom prst="rect">
            <a:avLst/>
          </a:prstGeom>
          <a:solidFill>
            <a:srgbClr val="FF9B9B">
              <a:alpha val="49757"/>
            </a:srgbClr>
          </a:solidFill>
          <a:ln w="254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FABE4AFE-32AA-ECAF-768A-6AE8E3700340}"/>
              </a:ext>
            </a:extLst>
          </p:cNvPr>
          <p:cNvSpPr/>
          <p:nvPr/>
        </p:nvSpPr>
        <p:spPr>
          <a:xfrm>
            <a:off x="5721736" y="5424886"/>
            <a:ext cx="648000" cy="864000"/>
          </a:xfrm>
          <a:prstGeom prst="rect">
            <a:avLst/>
          </a:prstGeom>
          <a:noFill/>
          <a:ln w="38100">
            <a:solidFill>
              <a:srgbClr val="FF01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5EBFDAAA-8F37-8FDA-57F3-1DB56EB2E738}"/>
                  </a:ext>
                </a:extLst>
              </p:cNvPr>
              <p:cNvSpPr/>
              <p:nvPr/>
            </p:nvSpPr>
            <p:spPr>
              <a:xfrm>
                <a:off x="6428527" y="5098436"/>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lef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𝑃</m:t>
                          </m:r>
                        </m:e>
                        <m:sub>
                          <m:r>
                            <a:rPr lang="en-US" altLang="ko-KR" sz="1600" b="0" i="1" smtClean="0">
                              <a:solidFill>
                                <a:srgbClr val="FF0101"/>
                              </a:solidFill>
                              <a:latin typeface="Cambria Math" panose="02040503050406030204" pitchFamily="18" charset="0"/>
                              <a:cs typeface="Calibri" panose="020F0502020204030204" pitchFamily="34" charset="0"/>
                            </a:rPr>
                            <m:t>𝑖</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7" name="직사각형 6">
                <a:extLst>
                  <a:ext uri="{FF2B5EF4-FFF2-40B4-BE49-F238E27FC236}">
                    <a16:creationId xmlns:a16="http://schemas.microsoft.com/office/drawing/2014/main" id="{5EBFDAAA-8F37-8FDA-57F3-1DB56EB2E738}"/>
                  </a:ext>
                </a:extLst>
              </p:cNvPr>
              <p:cNvSpPr>
                <a:spLocks noRot="1" noChangeAspect="1" noMove="1" noResize="1" noEditPoints="1" noAdjustHandles="1" noChangeArrowheads="1" noChangeShapeType="1" noTextEdit="1"/>
              </p:cNvSpPr>
              <p:nvPr/>
            </p:nvSpPr>
            <p:spPr>
              <a:xfrm>
                <a:off x="6428527" y="5098436"/>
                <a:ext cx="1686382" cy="357999"/>
              </a:xfrm>
              <a:prstGeom prst="rect">
                <a:avLst/>
              </a:prstGeom>
              <a:blipFill>
                <a:blip r:embed="rId5"/>
                <a:stretch>
                  <a:fillRect/>
                </a:stretch>
              </a:blipFill>
              <a:ln w="19050">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F71DDFE3-E8C4-8C4C-2022-066F703A7650}"/>
                  </a:ext>
                </a:extLst>
              </p:cNvPr>
              <p:cNvSpPr/>
              <p:nvPr/>
            </p:nvSpPr>
            <p:spPr>
              <a:xfrm>
                <a:off x="4049245" y="6232294"/>
                <a:ext cx="1686382" cy="35799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14:m>
                  <m:oMathPara xmlns:m="http://schemas.openxmlformats.org/officeDocument/2006/math">
                    <m:oMathParaPr>
                      <m:jc m:val="right"/>
                    </m:oMathParaPr>
                    <m:oMath xmlns:m="http://schemas.openxmlformats.org/officeDocument/2006/math">
                      <m:sSub>
                        <m:sSubPr>
                          <m:ctrlPr>
                            <a:rPr lang="en-US" altLang="ko-KR" sz="1600" i="1" smtClean="0">
                              <a:solidFill>
                                <a:srgbClr val="FF0101"/>
                              </a:solidFill>
                              <a:latin typeface="Cambria Math" panose="02040503050406030204" pitchFamily="18" charset="0"/>
                              <a:cs typeface="Calibri" panose="020F0502020204030204" pitchFamily="34" charset="0"/>
                            </a:rPr>
                          </m:ctrlPr>
                        </m:sSubPr>
                        <m:e>
                          <m:r>
                            <a:rPr lang="en-US" altLang="ko-KR" sz="1600" b="0" i="1" smtClean="0">
                              <a:solidFill>
                                <a:srgbClr val="FF0101"/>
                              </a:solidFill>
                              <a:latin typeface="Cambria Math" panose="02040503050406030204" pitchFamily="18" charset="0"/>
                              <a:cs typeface="Calibri" panose="020F0502020204030204" pitchFamily="34" charset="0"/>
                            </a:rPr>
                            <m:t>𝑆𝑢𝑏𝑝𝑎𝑔𝑒</m:t>
                          </m:r>
                        </m:e>
                        <m:sub>
                          <m:r>
                            <a:rPr lang="en-US" altLang="ko-KR" sz="1600" b="0" i="1" smtClean="0">
                              <a:solidFill>
                                <a:srgbClr val="FF0101"/>
                              </a:solidFill>
                              <a:latin typeface="Cambria Math" panose="02040503050406030204" pitchFamily="18" charset="0"/>
                              <a:cs typeface="Calibri" panose="020F0502020204030204" pitchFamily="34" charset="0"/>
                            </a:rPr>
                            <m:t>𝑖𝑗</m:t>
                          </m:r>
                        </m:sub>
                      </m:sSub>
                      <m:r>
                        <a:rPr lang="en-US" altLang="ko-KR" sz="1600" b="0" i="1" smtClean="0">
                          <a:solidFill>
                            <a:srgbClr val="FF0101"/>
                          </a:solidFill>
                          <a:latin typeface="Cambria Math" panose="02040503050406030204" pitchFamily="18" charset="0"/>
                          <a:cs typeface="Calibri" panose="020F0502020204030204" pitchFamily="34" charset="0"/>
                        </a:rPr>
                        <m:t>++</m:t>
                      </m:r>
                    </m:oMath>
                  </m:oMathPara>
                </a14:m>
                <a:endParaRPr lang="en-US" altLang="ko-KR" sz="1600" dirty="0">
                  <a:solidFill>
                    <a:srgbClr val="FF0101"/>
                  </a:solidFill>
                  <a:latin typeface="Calibri" panose="020F0502020204030204" pitchFamily="34" charset="0"/>
                  <a:cs typeface="Calibri" panose="020F0502020204030204" pitchFamily="34" charset="0"/>
                </a:endParaRPr>
              </a:p>
            </p:txBody>
          </p:sp>
        </mc:Choice>
        <mc:Fallback xmlns="">
          <p:sp>
            <p:nvSpPr>
              <p:cNvPr id="12" name="직사각형 11">
                <a:extLst>
                  <a:ext uri="{FF2B5EF4-FFF2-40B4-BE49-F238E27FC236}">
                    <a16:creationId xmlns:a16="http://schemas.microsoft.com/office/drawing/2014/main" id="{F71DDFE3-E8C4-8C4C-2022-066F703A7650}"/>
                  </a:ext>
                </a:extLst>
              </p:cNvPr>
              <p:cNvSpPr>
                <a:spLocks noRot="1" noChangeAspect="1" noMove="1" noResize="1" noEditPoints="1" noAdjustHandles="1" noChangeArrowheads="1" noChangeShapeType="1" noTextEdit="1"/>
              </p:cNvSpPr>
              <p:nvPr/>
            </p:nvSpPr>
            <p:spPr>
              <a:xfrm>
                <a:off x="4049245" y="6232294"/>
                <a:ext cx="1686382" cy="357999"/>
              </a:xfrm>
              <a:prstGeom prst="rect">
                <a:avLst/>
              </a:prstGeom>
              <a:blipFill>
                <a:blip r:embed="rId6"/>
                <a:stretch>
                  <a:fillRect b="-8475"/>
                </a:stretch>
              </a:blipFill>
              <a:ln w="19050">
                <a:noFill/>
              </a:ln>
            </p:spPr>
            <p:txBody>
              <a:bodyPr/>
              <a:lstStyle/>
              <a:p>
                <a:r>
                  <a:rPr lang="ko-KR" altLang="en-US">
                    <a:noFill/>
                  </a:rPr>
                  <a:t> </a:t>
                </a:r>
              </a:p>
            </p:txBody>
          </p:sp>
        </mc:Fallback>
      </mc:AlternateContent>
      <p:sp>
        <p:nvSpPr>
          <p:cNvPr id="17" name="화살표: 줄무늬가 있는 오른쪽 16">
            <a:extLst>
              <a:ext uri="{FF2B5EF4-FFF2-40B4-BE49-F238E27FC236}">
                <a16:creationId xmlns:a16="http://schemas.microsoft.com/office/drawing/2014/main" id="{0F12FB3B-1FD8-3303-2AA4-B716B01A53E8}"/>
              </a:ext>
            </a:extLst>
          </p:cNvPr>
          <p:cNvSpPr/>
          <p:nvPr/>
        </p:nvSpPr>
        <p:spPr>
          <a:xfrm rot="10800000">
            <a:off x="4159092" y="5577114"/>
            <a:ext cx="1181580" cy="442110"/>
          </a:xfrm>
          <a:prstGeom prst="stripedRightArrow">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4" name="그림 33">
            <a:extLst>
              <a:ext uri="{FF2B5EF4-FFF2-40B4-BE49-F238E27FC236}">
                <a16:creationId xmlns:a16="http://schemas.microsoft.com/office/drawing/2014/main" id="{5AB6B90D-4772-1C60-C6DC-77A3960CE63F}"/>
              </a:ext>
            </a:extLst>
          </p:cNvPr>
          <p:cNvPicPr>
            <a:picLocks noChangeAspect="1"/>
          </p:cNvPicPr>
          <p:nvPr/>
        </p:nvPicPr>
        <p:blipFill>
          <a:blip r:embed="rId7"/>
          <a:stretch>
            <a:fillRect/>
          </a:stretch>
        </p:blipFill>
        <p:spPr>
          <a:xfrm>
            <a:off x="695848" y="4449553"/>
            <a:ext cx="3272400" cy="2122268"/>
          </a:xfrm>
          <a:prstGeom prst="rect">
            <a:avLst/>
          </a:prstGeom>
        </p:spPr>
      </p:pic>
    </p:spTree>
    <p:extLst>
      <p:ext uri="{BB962C8B-B14F-4D97-AF65-F5344CB8AC3E}">
        <p14:creationId xmlns:p14="http://schemas.microsoft.com/office/powerpoint/2010/main" val="1559232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solidFill>
            <a:schemeClr val="bg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직사각형 7">
            <a:extLst>
              <a:ext uri="{FF2B5EF4-FFF2-40B4-BE49-F238E27FC236}">
                <a16:creationId xmlns:a16="http://schemas.microsoft.com/office/drawing/2014/main" id="{3429C9BD-F59F-A38F-AAEB-E1139BBA1042}"/>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9" name="직사각형 8">
            <a:extLst>
              <a:ext uri="{FF2B5EF4-FFF2-40B4-BE49-F238E27FC236}">
                <a16:creationId xmlns:a16="http://schemas.microsoft.com/office/drawing/2014/main" id="{E6464E91-1176-C916-C6AC-0DE3BB2FBD91}"/>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131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FDA57941-89DC-B3B7-067A-F9D3CEBA0E87}"/>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2" name="직사각형 11">
            <a:extLst>
              <a:ext uri="{FF2B5EF4-FFF2-40B4-BE49-F238E27FC236}">
                <a16:creationId xmlns:a16="http://schemas.microsoft.com/office/drawing/2014/main" id="{91BE2842-76F6-65C6-002E-CC5373B5006D}"/>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2527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676A886-9E4D-8D55-02C5-2D74BC97521F}"/>
              </a:ext>
            </a:extLst>
          </p:cNvPr>
          <p:cNvSpPr/>
          <p:nvPr/>
        </p:nvSpPr>
        <p:spPr>
          <a:xfrm>
            <a:off x="3383280" y="5343212"/>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93283F7C-4813-B466-CB94-17151DDF121F}"/>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3" name="직사각형 12">
            <a:extLst>
              <a:ext uri="{FF2B5EF4-FFF2-40B4-BE49-F238E27FC236}">
                <a16:creationId xmlns:a16="http://schemas.microsoft.com/office/drawing/2014/main" id="{53AED4F2-F3E8-808C-AB50-6107308F9233}"/>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2295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676A886-9E4D-8D55-02C5-2D74BC97521F}"/>
              </a:ext>
            </a:extLst>
          </p:cNvPr>
          <p:cNvSpPr/>
          <p:nvPr/>
        </p:nvSpPr>
        <p:spPr>
          <a:xfrm>
            <a:off x="3383280" y="5343212"/>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3933074E-A30A-5117-49EF-5E81708E712B}"/>
              </a:ext>
            </a:extLst>
          </p:cNvPr>
          <p:cNvSpPr/>
          <p:nvPr/>
        </p:nvSpPr>
        <p:spPr>
          <a:xfrm>
            <a:off x="4592320" y="5343212"/>
            <a:ext cx="55880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DDE723D3-1B16-DD89-2D01-EAABA44095D1}"/>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4" name="직사각형 13">
            <a:extLst>
              <a:ext uri="{FF2B5EF4-FFF2-40B4-BE49-F238E27FC236}">
                <a16:creationId xmlns:a16="http://schemas.microsoft.com/office/drawing/2014/main" id="{D1CD6640-B3C3-659A-49A0-6124B163D78D}"/>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1645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676A886-9E4D-8D55-02C5-2D74BC97521F}"/>
              </a:ext>
            </a:extLst>
          </p:cNvPr>
          <p:cNvSpPr/>
          <p:nvPr/>
        </p:nvSpPr>
        <p:spPr>
          <a:xfrm>
            <a:off x="3383280" y="5343212"/>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3933074E-A30A-5117-49EF-5E81708E712B}"/>
              </a:ext>
            </a:extLst>
          </p:cNvPr>
          <p:cNvSpPr/>
          <p:nvPr/>
        </p:nvSpPr>
        <p:spPr>
          <a:xfrm>
            <a:off x="4592320" y="5343212"/>
            <a:ext cx="55880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7CD288AB-44A0-F043-38EB-1DBD27A57814}"/>
              </a:ext>
            </a:extLst>
          </p:cNvPr>
          <p:cNvSpPr/>
          <p:nvPr/>
        </p:nvSpPr>
        <p:spPr>
          <a:xfrm>
            <a:off x="5151120" y="5339560"/>
            <a:ext cx="261703"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674AED0C-B71C-9409-C25E-DB76883F4E3D}"/>
              </a:ext>
            </a:extLst>
          </p:cNvPr>
          <p:cNvSpPr/>
          <p:nvPr/>
        </p:nvSpPr>
        <p:spPr>
          <a:xfrm>
            <a:off x="5641971" y="5346865"/>
            <a:ext cx="586109"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왼쪽 중괄호[L] 15">
            <a:extLst>
              <a:ext uri="{FF2B5EF4-FFF2-40B4-BE49-F238E27FC236}">
                <a16:creationId xmlns:a16="http://schemas.microsoft.com/office/drawing/2014/main" id="{5D48D174-8C20-E33E-C772-AA2BDF64BE98}"/>
              </a:ext>
            </a:extLst>
          </p:cNvPr>
          <p:cNvSpPr/>
          <p:nvPr/>
        </p:nvSpPr>
        <p:spPr>
          <a:xfrm rot="5400000">
            <a:off x="4158176" y="3190075"/>
            <a:ext cx="296086" cy="3843720"/>
          </a:xfrm>
          <a:prstGeom prst="leftBrace">
            <a:avLst>
              <a:gd name="adj1" fmla="val 64743"/>
              <a:gd name="adj2" fmla="val 85797"/>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R" altLang="en-US"/>
          </a:p>
        </p:txBody>
      </p:sp>
      <p:sp>
        <p:nvSpPr>
          <p:cNvPr id="17" name="모서리가 둥근 직사각형 16">
            <a:extLst>
              <a:ext uri="{FF2B5EF4-FFF2-40B4-BE49-F238E27FC236}">
                <a16:creationId xmlns:a16="http://schemas.microsoft.com/office/drawing/2014/main" id="{71AD89ED-71C2-354B-D93F-593AE516DE1A}"/>
              </a:ext>
            </a:extLst>
          </p:cNvPr>
          <p:cNvSpPr/>
          <p:nvPr/>
        </p:nvSpPr>
        <p:spPr>
          <a:xfrm>
            <a:off x="380588" y="2976223"/>
            <a:ext cx="3470709" cy="1708992"/>
          </a:xfrm>
          <a:prstGeom prst="roundRect">
            <a:avLst>
              <a:gd name="adj" fmla="val 9331"/>
            </a:avLst>
          </a:prstGeom>
          <a:noFill/>
          <a:ln w="317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ko-KR" sz="2000" dirty="0">
                <a:solidFill>
                  <a:schemeClr val="tx1"/>
                </a:solidFill>
                <a:latin typeface="Calibri" panose="020F0502020204030204" pitchFamily="34" charset="0"/>
                <a:cs typeface="Calibri" panose="020F0502020204030204" pitchFamily="34" charset="0"/>
              </a:rPr>
              <a:t>Arbitrary set of hot pages</a:t>
            </a:r>
            <a:br>
              <a:rPr kumimoji="1" lang="en-US" altLang="ko-KR" sz="2000" dirty="0">
                <a:solidFill>
                  <a:schemeClr val="tx1"/>
                </a:solidFill>
                <a:latin typeface="Calibri" panose="020F0502020204030204" pitchFamily="34" charset="0"/>
                <a:cs typeface="Calibri" panose="020F0502020204030204" pitchFamily="34" charset="0"/>
              </a:rPr>
            </a:br>
            <a:r>
              <a:rPr kumimoji="1" lang="en-US" altLang="ko-KR" sz="2000" dirty="0">
                <a:solidFill>
                  <a:schemeClr val="tx1"/>
                </a:solidFill>
                <a:latin typeface="Calibri" panose="020F0502020204030204" pitchFamily="34" charset="0"/>
                <a:cs typeface="Calibri" panose="020F0502020204030204" pitchFamily="34" charset="0"/>
              </a:rPr>
              <a:t>(including </a:t>
            </a:r>
            <a:r>
              <a:rPr kumimoji="1" lang="en-US" altLang="ko-KR" sz="2000" b="1" i="1" dirty="0">
                <a:solidFill>
                  <a:srgbClr val="FF0101"/>
                </a:solidFill>
                <a:latin typeface="Calibri" panose="020F0502020204030204" pitchFamily="34" charset="0"/>
                <a:cs typeface="Calibri" panose="020F0502020204030204" pitchFamily="34" charset="0"/>
              </a:rPr>
              <a:t>very hot </a:t>
            </a:r>
            <a:r>
              <a:rPr kumimoji="1" lang="en-US" altLang="ko-KR" sz="2000" dirty="0">
                <a:solidFill>
                  <a:schemeClr val="tx1"/>
                </a:solidFill>
                <a:latin typeface="Calibri" panose="020F0502020204030204" pitchFamily="34" charset="0"/>
                <a:cs typeface="Calibri" panose="020F0502020204030204" pitchFamily="34" charset="0"/>
              </a:rPr>
              <a:t>pages)</a:t>
            </a:r>
            <a:br>
              <a:rPr kumimoji="1" lang="en-US" altLang="ko-KR" sz="2000" dirty="0">
                <a:solidFill>
                  <a:schemeClr val="tx1"/>
                </a:solidFill>
                <a:latin typeface="Calibri" panose="020F0502020204030204" pitchFamily="34" charset="0"/>
                <a:cs typeface="Calibri" panose="020F0502020204030204" pitchFamily="34" charset="0"/>
              </a:rPr>
            </a:br>
            <a:r>
              <a:rPr kumimoji="1" lang="en-US" altLang="ko-KR" sz="2000" dirty="0">
                <a:solidFill>
                  <a:schemeClr val="tx1"/>
                </a:solidFill>
                <a:latin typeface="Calibri" panose="020F0502020204030204" pitchFamily="34" charset="0"/>
                <a:cs typeface="Calibri" panose="020F0502020204030204" pitchFamily="34" charset="0"/>
              </a:rPr>
              <a:t>can be placed in the capacity</a:t>
            </a:r>
            <a:br>
              <a:rPr kumimoji="1" lang="en-US" altLang="ko-KR" sz="2000">
                <a:solidFill>
                  <a:schemeClr val="tx1"/>
                </a:solidFill>
                <a:latin typeface="Calibri" panose="020F0502020204030204" pitchFamily="34" charset="0"/>
                <a:cs typeface="Calibri" panose="020F0502020204030204" pitchFamily="34" charset="0"/>
              </a:rPr>
            </a:br>
            <a:r>
              <a:rPr kumimoji="1" lang="en-US" altLang="ko-KR" sz="2000">
                <a:solidFill>
                  <a:schemeClr val="tx1"/>
                </a:solidFill>
                <a:latin typeface="Calibri" panose="020F0502020204030204" pitchFamily="34" charset="0"/>
                <a:cs typeface="Calibri" panose="020F0502020204030204" pitchFamily="34" charset="0"/>
              </a:rPr>
              <a:t>tier memory</a:t>
            </a:r>
            <a:endParaRPr kumimoji="1" lang="en-US" altLang="ko-KR" sz="2000" dirty="0">
              <a:solidFill>
                <a:schemeClr val="tx1"/>
              </a:solidFill>
              <a:latin typeface="Calibri" panose="020F0502020204030204" pitchFamily="34" charset="0"/>
              <a:cs typeface="Calibri" panose="020F0502020204030204" pitchFamily="34" charset="0"/>
            </a:endParaRPr>
          </a:p>
        </p:txBody>
      </p:sp>
      <p:sp>
        <p:nvSpPr>
          <p:cNvPr id="15" name="웃는 얼굴 20">
            <a:extLst>
              <a:ext uri="{FF2B5EF4-FFF2-40B4-BE49-F238E27FC236}">
                <a16:creationId xmlns:a16="http://schemas.microsoft.com/office/drawing/2014/main" id="{02B4AA4E-DBD5-505A-7E2E-D4D2C749F9F3}"/>
              </a:ext>
            </a:extLst>
          </p:cNvPr>
          <p:cNvSpPr/>
          <p:nvPr/>
        </p:nvSpPr>
        <p:spPr>
          <a:xfrm>
            <a:off x="1755942" y="2591741"/>
            <a:ext cx="720000" cy="720000"/>
          </a:xfrm>
          <a:prstGeom prst="smileyFace">
            <a:avLst>
              <a:gd name="adj" fmla="val -4653"/>
            </a:avLst>
          </a:prstGeom>
          <a:solidFill>
            <a:schemeClr val="bg1"/>
          </a:solidFill>
          <a:ln w="1905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43689F91-B2D2-7579-48AF-E0D8333C62A9}"/>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9" name="직사각형 18">
            <a:extLst>
              <a:ext uri="{FF2B5EF4-FFF2-40B4-BE49-F238E27FC236}">
                <a16:creationId xmlns:a16="http://schemas.microsoft.com/office/drawing/2014/main" id="{E842B1FB-DAEE-38DD-6A86-87C94C37F86B}"/>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2307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rgbClr val="FFC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W</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676A886-9E4D-8D55-02C5-2D74BC97521F}"/>
              </a:ext>
            </a:extLst>
          </p:cNvPr>
          <p:cNvSpPr/>
          <p:nvPr/>
        </p:nvSpPr>
        <p:spPr>
          <a:xfrm>
            <a:off x="3383280" y="5343212"/>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3933074E-A30A-5117-49EF-5E81708E712B}"/>
              </a:ext>
            </a:extLst>
          </p:cNvPr>
          <p:cNvSpPr/>
          <p:nvPr/>
        </p:nvSpPr>
        <p:spPr>
          <a:xfrm>
            <a:off x="4592320" y="5343212"/>
            <a:ext cx="55880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7CD288AB-44A0-F043-38EB-1DBD27A57814}"/>
              </a:ext>
            </a:extLst>
          </p:cNvPr>
          <p:cNvSpPr/>
          <p:nvPr/>
        </p:nvSpPr>
        <p:spPr>
          <a:xfrm>
            <a:off x="5151120" y="5339560"/>
            <a:ext cx="261703"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674AED0C-B71C-9409-C25E-DB76883F4E3D}"/>
              </a:ext>
            </a:extLst>
          </p:cNvPr>
          <p:cNvSpPr/>
          <p:nvPr/>
        </p:nvSpPr>
        <p:spPr>
          <a:xfrm>
            <a:off x="5641971" y="5346865"/>
            <a:ext cx="586109"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12FF55B6-1685-17E8-7FDF-A760FC8CB5B7}"/>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8" name="직사각형 17">
            <a:extLst>
              <a:ext uri="{FF2B5EF4-FFF2-40B4-BE49-F238E27FC236}">
                <a16:creationId xmlns:a16="http://schemas.microsoft.com/office/drawing/2014/main" id="{6C1DEB0A-9921-0714-B7C9-B86D5E4FF929}"/>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cxnSp>
        <p:nvCxnSpPr>
          <p:cNvPr id="9" name="직선 화살표 연결선 8">
            <a:extLst>
              <a:ext uri="{FF2B5EF4-FFF2-40B4-BE49-F238E27FC236}">
                <a16:creationId xmlns:a16="http://schemas.microsoft.com/office/drawing/2014/main" id="{3F5F71BC-B7AF-8D33-B14A-28F51BC24BAB}"/>
              </a:ext>
            </a:extLst>
          </p:cNvPr>
          <p:cNvCxnSpPr/>
          <p:nvPr/>
        </p:nvCxnSpPr>
        <p:spPr>
          <a:xfrm>
            <a:off x="7044267" y="2793995"/>
            <a:ext cx="0" cy="50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모서리가 둥근 직사각형 16">
            <a:extLst>
              <a:ext uri="{FF2B5EF4-FFF2-40B4-BE49-F238E27FC236}">
                <a16:creationId xmlns:a16="http://schemas.microsoft.com/office/drawing/2014/main" id="{62D76B81-D077-AF4C-8A73-93716C4ECAAF}"/>
              </a:ext>
            </a:extLst>
          </p:cNvPr>
          <p:cNvSpPr/>
          <p:nvPr/>
        </p:nvSpPr>
        <p:spPr>
          <a:xfrm>
            <a:off x="5806690" y="1983990"/>
            <a:ext cx="6357656" cy="477260"/>
          </a:xfrm>
          <a:prstGeom prst="roundRect">
            <a:avLst>
              <a:gd name="adj" fmla="val 22352"/>
            </a:avLst>
          </a:prstGeom>
          <a:noFill/>
          <a:ln w="317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marL="342900" indent="-342900">
              <a:buFont typeface="Wingdings" pitchFamily="2" charset="2"/>
              <a:buChar char="ü"/>
            </a:pPr>
            <a:r>
              <a:rPr kumimoji="1" lang="en-US" altLang="ko-KR" sz="2000" dirty="0">
                <a:solidFill>
                  <a:schemeClr val="tx1"/>
                </a:solidFill>
                <a:latin typeface="Calibri" panose="020F0502020204030204" pitchFamily="34" charset="0"/>
                <a:cs typeface="Calibri" panose="020F0502020204030204" pitchFamily="34" charset="0"/>
              </a:rPr>
              <a:t>Hot pages are always placed in fast</a:t>
            </a:r>
            <a:r>
              <a:rPr kumimoji="1" lang="ko-KR" altLang="en-US" sz="2000" dirty="0">
                <a:solidFill>
                  <a:schemeClr val="tx1"/>
                </a:solidFill>
                <a:latin typeface="Calibri" panose="020F0502020204030204" pitchFamily="34" charset="0"/>
                <a:cs typeface="Calibri" panose="020F0502020204030204" pitchFamily="34" charset="0"/>
              </a:rPr>
              <a:t> </a:t>
            </a:r>
            <a:r>
              <a:rPr kumimoji="1" lang="en-US" altLang="ko-KR" sz="2000" dirty="0">
                <a:solidFill>
                  <a:schemeClr val="tx1"/>
                </a:solidFill>
                <a:latin typeface="Calibri" panose="020F0502020204030204" pitchFamily="34" charset="0"/>
                <a:cs typeface="Calibri" panose="020F0502020204030204" pitchFamily="34" charset="0"/>
              </a:rPr>
              <a:t>tier memory</a:t>
            </a:r>
          </a:p>
        </p:txBody>
      </p:sp>
    </p:spTree>
    <p:extLst>
      <p:ext uri="{BB962C8B-B14F-4D97-AF65-F5344CB8AC3E}">
        <p14:creationId xmlns:p14="http://schemas.microsoft.com/office/powerpoint/2010/main" val="254161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a:t>
            </a:r>
          </a:p>
          <a:p>
            <a:pPr marL="0" indent="0">
              <a:buNone/>
            </a:pPr>
            <a:endParaRPr lang="en-US" altLang="ko-KR" dirty="0"/>
          </a:p>
          <a:p>
            <a:endParaRPr lang="en-US" altLang="ko-KR" dirty="0"/>
          </a:p>
          <a:p>
            <a:endParaRPr lang="en-US" altLang="ko-KR" dirty="0"/>
          </a:p>
          <a:p>
            <a:endParaRPr lang="en-US" altLang="ko-KR" dirty="0"/>
          </a:p>
        </p:txBody>
      </p:sp>
      <p:sp>
        <p:nvSpPr>
          <p:cNvPr id="3" name="사각형: 둥근 모서리 2">
            <a:extLst>
              <a:ext uri="{FF2B5EF4-FFF2-40B4-BE49-F238E27FC236}">
                <a16:creationId xmlns:a16="http://schemas.microsoft.com/office/drawing/2014/main" id="{069F4FD4-C6BB-0658-1F20-FBB48E31AADC}"/>
              </a:ext>
            </a:extLst>
          </p:cNvPr>
          <p:cNvSpPr/>
          <p:nvPr/>
        </p:nvSpPr>
        <p:spPr>
          <a:xfrm>
            <a:off x="3942080" y="5482103"/>
            <a:ext cx="5876544"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27A97628-1422-87F0-59A9-9F96A764AE59}"/>
              </a:ext>
            </a:extLst>
          </p:cNvPr>
          <p:cNvSpPr/>
          <p:nvPr/>
        </p:nvSpPr>
        <p:spPr>
          <a:xfrm>
            <a:off x="3942080" y="4049090"/>
            <a:ext cx="3547872"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7D600DD6-F9F0-5C15-B9E4-251D22030E69}"/>
              </a:ext>
            </a:extLst>
          </p:cNvPr>
          <p:cNvSpPr/>
          <p:nvPr/>
        </p:nvSpPr>
        <p:spPr>
          <a:xfrm>
            <a:off x="2438400" y="4049090"/>
            <a:ext cx="906272" cy="865632"/>
          </a:xfrm>
          <a:prstGeom prst="roundRect">
            <a:avLst>
              <a:gd name="adj" fmla="val 5643"/>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12" name="화살표: 왼쪽/위쪽 11">
            <a:extLst>
              <a:ext uri="{FF2B5EF4-FFF2-40B4-BE49-F238E27FC236}">
                <a16:creationId xmlns:a16="http://schemas.microsoft.com/office/drawing/2014/main" id="{30906629-8C54-440F-6171-A3E92A58A03B}"/>
              </a:ext>
            </a:extLst>
          </p:cNvPr>
          <p:cNvSpPr/>
          <p:nvPr/>
        </p:nvSpPr>
        <p:spPr>
          <a:xfrm flipH="1">
            <a:off x="2666999" y="4914723"/>
            <a:ext cx="1259205" cy="1251366"/>
          </a:xfrm>
          <a:prstGeom prst="leftUpArrow">
            <a:avLst>
              <a:gd name="adj1" fmla="val 16427"/>
              <a:gd name="adj2" fmla="val 20714"/>
              <a:gd name="adj3" fmla="val 25000"/>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62DCDA9-7CAA-8882-F5B6-786738A5A43B}"/>
              </a:ext>
            </a:extLst>
          </p:cNvPr>
          <p:cNvSpPr/>
          <p:nvPr/>
        </p:nvSpPr>
        <p:spPr>
          <a:xfrm>
            <a:off x="5409298" y="5663465"/>
            <a:ext cx="613435" cy="549720"/>
          </a:xfrm>
          <a:prstGeom prst="roundRect">
            <a:avLst>
              <a:gd name="adj" fmla="val 5643"/>
            </a:avLst>
          </a:prstGeom>
          <a:solidFill>
            <a:schemeClr val="accent2"/>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89865C-E4BD-2EC4-F8EA-B6B6D34480E7}"/>
              </a:ext>
            </a:extLst>
          </p:cNvPr>
          <p:cNvSpPr/>
          <p:nvPr/>
        </p:nvSpPr>
        <p:spPr>
          <a:xfrm>
            <a:off x="3942080" y="6343217"/>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CXL/PMEM</a:t>
            </a:r>
          </a:p>
        </p:txBody>
      </p:sp>
      <p:sp>
        <p:nvSpPr>
          <p:cNvPr id="15" name="직사각형 14">
            <a:extLst>
              <a:ext uri="{FF2B5EF4-FFF2-40B4-BE49-F238E27FC236}">
                <a16:creationId xmlns:a16="http://schemas.microsoft.com/office/drawing/2014/main" id="{B986BC5B-814F-CDEE-0D65-6D4045C1D3C1}"/>
              </a:ext>
            </a:extLst>
          </p:cNvPr>
          <p:cNvSpPr/>
          <p:nvPr/>
        </p:nvSpPr>
        <p:spPr>
          <a:xfrm>
            <a:off x="3942080" y="4907029"/>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DRAM</a:t>
            </a:r>
          </a:p>
        </p:txBody>
      </p:sp>
      <p:sp>
        <p:nvSpPr>
          <p:cNvPr id="16" name="직사각형 15">
            <a:extLst>
              <a:ext uri="{FF2B5EF4-FFF2-40B4-BE49-F238E27FC236}">
                <a16:creationId xmlns:a16="http://schemas.microsoft.com/office/drawing/2014/main" id="{CC7A89A4-2E6D-641A-C2ED-B68071A6F1E5}"/>
              </a:ext>
            </a:extLst>
          </p:cNvPr>
          <p:cNvSpPr/>
          <p:nvPr/>
        </p:nvSpPr>
        <p:spPr>
          <a:xfrm>
            <a:off x="3344672" y="4372060"/>
            <a:ext cx="597408" cy="21969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연결선: 꺾임 17">
            <a:extLst>
              <a:ext uri="{FF2B5EF4-FFF2-40B4-BE49-F238E27FC236}">
                <a16:creationId xmlns:a16="http://schemas.microsoft.com/office/drawing/2014/main" id="{0D3DC348-129C-522C-F502-DE1361AB9140}"/>
              </a:ext>
            </a:extLst>
          </p:cNvPr>
          <p:cNvCxnSpPr>
            <a:stCxn id="12" idx="0"/>
            <a:endCxn id="13" idx="1"/>
          </p:cNvCxnSpPr>
          <p:nvPr/>
        </p:nvCxnSpPr>
        <p:spPr>
          <a:xfrm rot="16200000" flipH="1">
            <a:off x="3655951" y="4184979"/>
            <a:ext cx="1023602" cy="2483091"/>
          </a:xfrm>
          <a:prstGeom prst="bentConnector4">
            <a:avLst>
              <a:gd name="adj1" fmla="val 100084"/>
              <a:gd name="adj2" fmla="val 7013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163760C9-5D76-EEF6-33F8-F5D5A2E6C6F0}"/>
              </a:ext>
            </a:extLst>
          </p:cNvPr>
          <p:cNvSpPr/>
          <p:nvPr/>
        </p:nvSpPr>
        <p:spPr>
          <a:xfrm>
            <a:off x="1403660" y="5985151"/>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p>
        </p:txBody>
      </p:sp>
    </p:spTree>
    <p:extLst>
      <p:ext uri="{BB962C8B-B14F-4D97-AF65-F5344CB8AC3E}">
        <p14:creationId xmlns:p14="http://schemas.microsoft.com/office/powerpoint/2010/main" val="25232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2" grpId="0" animBg="1"/>
      <p:bldP spid="13" grpId="0" animBg="1"/>
      <p:bldP spid="14" grpId="1"/>
      <p:bldP spid="14" grpId="2"/>
      <p:bldP spid="15" grpId="1"/>
      <p:bldP spid="15" grpId="2"/>
      <p:bldP spid="16" grpId="0" animBg="1"/>
      <p:bldP spid="2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rgbClr val="FFC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W</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676A886-9E4D-8D55-02C5-2D74BC97521F}"/>
              </a:ext>
            </a:extLst>
          </p:cNvPr>
          <p:cNvSpPr/>
          <p:nvPr/>
        </p:nvSpPr>
        <p:spPr>
          <a:xfrm>
            <a:off x="3383280" y="5343212"/>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3933074E-A30A-5117-49EF-5E81708E712B}"/>
              </a:ext>
            </a:extLst>
          </p:cNvPr>
          <p:cNvSpPr/>
          <p:nvPr/>
        </p:nvSpPr>
        <p:spPr>
          <a:xfrm>
            <a:off x="4592320" y="5343212"/>
            <a:ext cx="55880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7CD288AB-44A0-F043-38EB-1DBD27A57814}"/>
              </a:ext>
            </a:extLst>
          </p:cNvPr>
          <p:cNvSpPr/>
          <p:nvPr/>
        </p:nvSpPr>
        <p:spPr>
          <a:xfrm>
            <a:off x="5151120" y="5339560"/>
            <a:ext cx="261703"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674AED0C-B71C-9409-C25E-DB76883F4E3D}"/>
              </a:ext>
            </a:extLst>
          </p:cNvPr>
          <p:cNvSpPr/>
          <p:nvPr/>
        </p:nvSpPr>
        <p:spPr>
          <a:xfrm>
            <a:off x="5641971" y="5346865"/>
            <a:ext cx="586109"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BC9FA8A6-34A1-A4FA-D238-9045B1319E95}"/>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8" name="직사각형 17">
            <a:extLst>
              <a:ext uri="{FF2B5EF4-FFF2-40B4-BE49-F238E27FC236}">
                <a16:creationId xmlns:a16="http://schemas.microsoft.com/office/drawing/2014/main" id="{D067BD52-5639-A176-E42E-9CD6AB29F2F1}"/>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cxnSp>
        <p:nvCxnSpPr>
          <p:cNvPr id="8" name="직선 화살표 연결선 7">
            <a:extLst>
              <a:ext uri="{FF2B5EF4-FFF2-40B4-BE49-F238E27FC236}">
                <a16:creationId xmlns:a16="http://schemas.microsoft.com/office/drawing/2014/main" id="{5670C963-6872-158B-180A-2854E669FBA4}"/>
              </a:ext>
            </a:extLst>
          </p:cNvPr>
          <p:cNvCxnSpPr/>
          <p:nvPr/>
        </p:nvCxnSpPr>
        <p:spPr>
          <a:xfrm>
            <a:off x="6671734" y="2743196"/>
            <a:ext cx="0" cy="50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chemeClr val="bg1">
              <a:lumMod val="9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2400" b="1">
              <a:solidFill>
                <a:schemeClr val="tx1"/>
              </a:solidFill>
              <a:latin typeface="Calibri" panose="020F0502020204030204" pitchFamily="34" charset="0"/>
              <a:cs typeface="Calibri" panose="020F0502020204030204" pitchFamily="34" charset="0"/>
            </a:endParaRPr>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rgbClr val="FFC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W</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676A886-9E4D-8D55-02C5-2D74BC97521F}"/>
              </a:ext>
            </a:extLst>
          </p:cNvPr>
          <p:cNvSpPr/>
          <p:nvPr/>
        </p:nvSpPr>
        <p:spPr>
          <a:xfrm>
            <a:off x="3383280" y="5343212"/>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3933074E-A30A-5117-49EF-5E81708E712B}"/>
              </a:ext>
            </a:extLst>
          </p:cNvPr>
          <p:cNvSpPr/>
          <p:nvPr/>
        </p:nvSpPr>
        <p:spPr>
          <a:xfrm>
            <a:off x="4592320" y="5343212"/>
            <a:ext cx="55880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7CD288AB-44A0-F043-38EB-1DBD27A57814}"/>
              </a:ext>
            </a:extLst>
          </p:cNvPr>
          <p:cNvSpPr/>
          <p:nvPr/>
        </p:nvSpPr>
        <p:spPr>
          <a:xfrm>
            <a:off x="5151120" y="5339560"/>
            <a:ext cx="261703"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674AED0C-B71C-9409-C25E-DB76883F4E3D}"/>
              </a:ext>
            </a:extLst>
          </p:cNvPr>
          <p:cNvSpPr/>
          <p:nvPr/>
        </p:nvSpPr>
        <p:spPr>
          <a:xfrm>
            <a:off x="5641971" y="5346865"/>
            <a:ext cx="586109"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모서리가 둥근 직사각형 15">
            <a:extLst>
              <a:ext uri="{FF2B5EF4-FFF2-40B4-BE49-F238E27FC236}">
                <a16:creationId xmlns:a16="http://schemas.microsoft.com/office/drawing/2014/main" id="{C7855AA8-40C0-9C7B-562D-BFE5D2A9AF03}"/>
              </a:ext>
            </a:extLst>
          </p:cNvPr>
          <p:cNvSpPr/>
          <p:nvPr/>
        </p:nvSpPr>
        <p:spPr>
          <a:xfrm>
            <a:off x="5772823" y="1543722"/>
            <a:ext cx="6357656" cy="1095501"/>
          </a:xfrm>
          <a:prstGeom prst="roundRect">
            <a:avLst>
              <a:gd name="adj" fmla="val 9331"/>
            </a:avLst>
          </a:prstGeom>
          <a:solidFill>
            <a:schemeClr val="bg1"/>
          </a:solidFill>
          <a:ln w="317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lstStyle/>
          <a:p>
            <a:pPr marL="342900" indent="-342900">
              <a:buFont typeface="Wingdings" pitchFamily="2" charset="2"/>
              <a:buChar char="ü"/>
            </a:pPr>
            <a:r>
              <a:rPr kumimoji="1" lang="en-US" altLang="ko-KR" sz="2000" dirty="0">
                <a:solidFill>
                  <a:schemeClr val="tx1"/>
                </a:solidFill>
                <a:latin typeface="Calibri" panose="020F0502020204030204" pitchFamily="34" charset="0"/>
                <a:cs typeface="Calibri" panose="020F0502020204030204" pitchFamily="34" charset="0"/>
              </a:rPr>
              <a:t>No promotion for warm pages</a:t>
            </a:r>
          </a:p>
          <a:p>
            <a:pPr marL="342900" indent="-342900">
              <a:buFont typeface="Wingdings" pitchFamily="2" charset="2"/>
              <a:buChar char="ü"/>
            </a:pPr>
            <a:r>
              <a:rPr kumimoji="1" lang="en-US" altLang="ko-KR" sz="2000" dirty="0">
                <a:solidFill>
                  <a:schemeClr val="tx1"/>
                </a:solidFill>
                <a:latin typeface="Calibri" panose="020F0502020204030204" pitchFamily="34" charset="0"/>
                <a:cs typeface="Calibri" panose="020F0502020204030204" pitchFamily="34" charset="0"/>
              </a:rPr>
              <a:t>No demotion unless there are cold pages in fast tier and</a:t>
            </a:r>
            <a:br>
              <a:rPr kumimoji="1" lang="en-US" altLang="ko-KR" sz="2000" dirty="0">
                <a:solidFill>
                  <a:schemeClr val="tx1"/>
                </a:solidFill>
                <a:latin typeface="Calibri" panose="020F0502020204030204" pitchFamily="34" charset="0"/>
                <a:cs typeface="Calibri" panose="020F0502020204030204" pitchFamily="34" charset="0"/>
              </a:rPr>
            </a:br>
            <a:r>
              <a:rPr kumimoji="1" lang="en-US" altLang="ko-KR" sz="2000" cap="small" dirty="0" err="1">
                <a:solidFill>
                  <a:schemeClr val="tx1"/>
                </a:solidFill>
                <a:latin typeface="Calibri" panose="020F0502020204030204" pitchFamily="34" charset="0"/>
                <a:cs typeface="Calibri" panose="020F0502020204030204" pitchFamily="34" charset="0"/>
              </a:rPr>
              <a:t>Memtis</a:t>
            </a:r>
            <a:r>
              <a:rPr kumimoji="1" lang="en-US" altLang="ko-KR" sz="2000" dirty="0">
                <a:solidFill>
                  <a:schemeClr val="tx1"/>
                </a:solidFill>
                <a:latin typeface="Calibri" panose="020F0502020204030204" pitchFamily="34" charset="0"/>
                <a:cs typeface="Calibri" panose="020F0502020204030204" pitchFamily="34" charset="0"/>
              </a:rPr>
              <a:t> needs to secure some free space</a:t>
            </a:r>
          </a:p>
        </p:txBody>
      </p:sp>
      <p:sp>
        <p:nvSpPr>
          <p:cNvPr id="17" name="직사각형 16">
            <a:extLst>
              <a:ext uri="{FF2B5EF4-FFF2-40B4-BE49-F238E27FC236}">
                <a16:creationId xmlns:a16="http://schemas.microsoft.com/office/drawing/2014/main" id="{BC9FA8A6-34A1-A4FA-D238-9045B1319E95}"/>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8" name="직사각형 17">
            <a:extLst>
              <a:ext uri="{FF2B5EF4-FFF2-40B4-BE49-F238E27FC236}">
                <a16:creationId xmlns:a16="http://schemas.microsoft.com/office/drawing/2014/main" id="{D067BD52-5639-A176-E42E-9CD6AB29F2F1}"/>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cxnSp>
        <p:nvCxnSpPr>
          <p:cNvPr id="8" name="직선 화살표 연결선 7">
            <a:extLst>
              <a:ext uri="{FF2B5EF4-FFF2-40B4-BE49-F238E27FC236}">
                <a16:creationId xmlns:a16="http://schemas.microsoft.com/office/drawing/2014/main" id="{5670C963-6872-158B-180A-2854E669FBA4}"/>
              </a:ext>
            </a:extLst>
          </p:cNvPr>
          <p:cNvCxnSpPr/>
          <p:nvPr/>
        </p:nvCxnSpPr>
        <p:spPr>
          <a:xfrm>
            <a:off x="6671734" y="2743196"/>
            <a:ext cx="0" cy="504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595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Determining hot/warm/cold thresholds</a:t>
            </a:r>
          </a:p>
        </p:txBody>
      </p:sp>
      <p:cxnSp>
        <p:nvCxnSpPr>
          <p:cNvPr id="55" name="직선 화살표 연결선 54">
            <a:extLst>
              <a:ext uri="{FF2B5EF4-FFF2-40B4-BE49-F238E27FC236}">
                <a16:creationId xmlns:a16="http://schemas.microsoft.com/office/drawing/2014/main" id="{76C6EDB8-66EF-657A-54EF-A6469C9F1BF9}"/>
              </a:ext>
            </a:extLst>
          </p:cNvPr>
          <p:cNvCxnSpPr>
            <a:cxnSpLocks/>
          </p:cNvCxnSpPr>
          <p:nvPr/>
        </p:nvCxnSpPr>
        <p:spPr>
          <a:xfrm flipV="1">
            <a:off x="4512666" y="2258358"/>
            <a:ext cx="0" cy="2123683"/>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3EC498EC-5700-6CD9-6575-00180D24B09B}"/>
              </a:ext>
            </a:extLst>
          </p:cNvPr>
          <p:cNvCxnSpPr>
            <a:cxnSpLocks/>
          </p:cNvCxnSpPr>
          <p:nvPr/>
        </p:nvCxnSpPr>
        <p:spPr>
          <a:xfrm>
            <a:off x="4491090" y="4361544"/>
            <a:ext cx="374400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62F14CC3-E779-8557-5349-FBF4EC4FCF2A}"/>
              </a:ext>
            </a:extLst>
          </p:cNvPr>
          <p:cNvSpPr/>
          <p:nvPr/>
        </p:nvSpPr>
        <p:spPr>
          <a:xfrm>
            <a:off x="4693692" y="2847422"/>
            <a:ext cx="360000" cy="1514122"/>
          </a:xfrm>
          <a:prstGeom prst="rect">
            <a:avLst/>
          </a:prstGeom>
          <a:solidFill>
            <a:srgbClr val="0070C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C</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3" name="직사각형 62">
            <a:extLst>
              <a:ext uri="{FF2B5EF4-FFF2-40B4-BE49-F238E27FC236}">
                <a16:creationId xmlns:a16="http://schemas.microsoft.com/office/drawing/2014/main" id="{45C7576E-8680-4237-FF37-07559F532F57}"/>
              </a:ext>
            </a:extLst>
          </p:cNvPr>
          <p:cNvSpPr/>
          <p:nvPr/>
        </p:nvSpPr>
        <p:spPr>
          <a:xfrm>
            <a:off x="5053692" y="2790129"/>
            <a:ext cx="360000" cy="1571415"/>
          </a:xfrm>
          <a:prstGeom prst="rect">
            <a:avLst/>
          </a:prstGeom>
          <a:solidFill>
            <a:srgbClr val="0070C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C</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4" name="직사각형 63">
            <a:extLst>
              <a:ext uri="{FF2B5EF4-FFF2-40B4-BE49-F238E27FC236}">
                <a16:creationId xmlns:a16="http://schemas.microsoft.com/office/drawing/2014/main" id="{EF543330-3457-922A-7E4F-6530E1DC876A}"/>
              </a:ext>
            </a:extLst>
          </p:cNvPr>
          <p:cNvSpPr/>
          <p:nvPr/>
        </p:nvSpPr>
        <p:spPr>
          <a:xfrm>
            <a:off x="5412823" y="3149077"/>
            <a:ext cx="360000" cy="1212467"/>
          </a:xfrm>
          <a:prstGeom prst="rect">
            <a:avLst/>
          </a:prstGeom>
          <a:solidFill>
            <a:srgbClr val="0070C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C</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5" name="직사각형 64">
            <a:extLst>
              <a:ext uri="{FF2B5EF4-FFF2-40B4-BE49-F238E27FC236}">
                <a16:creationId xmlns:a16="http://schemas.microsoft.com/office/drawing/2014/main" id="{CC246CF6-844B-5139-D241-FE1B4064B518}"/>
              </a:ext>
            </a:extLst>
          </p:cNvPr>
          <p:cNvSpPr/>
          <p:nvPr/>
        </p:nvSpPr>
        <p:spPr>
          <a:xfrm>
            <a:off x="5772823" y="3785440"/>
            <a:ext cx="360000" cy="576104"/>
          </a:xfrm>
          <a:prstGeom prst="rect">
            <a:avLst/>
          </a:prstGeom>
          <a:solidFill>
            <a:srgbClr val="0070C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C</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6" name="직사각형 65">
            <a:extLst>
              <a:ext uri="{FF2B5EF4-FFF2-40B4-BE49-F238E27FC236}">
                <a16:creationId xmlns:a16="http://schemas.microsoft.com/office/drawing/2014/main" id="{47F9C58D-29A8-F308-B0A5-BDFA51F722AE}"/>
              </a:ext>
            </a:extLst>
          </p:cNvPr>
          <p:cNvSpPr/>
          <p:nvPr/>
        </p:nvSpPr>
        <p:spPr>
          <a:xfrm>
            <a:off x="6138517" y="3977588"/>
            <a:ext cx="360000" cy="383956"/>
          </a:xfrm>
          <a:prstGeom prst="rect">
            <a:avLst/>
          </a:prstGeom>
          <a:solidFill>
            <a:srgbClr val="0070C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C</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7" name="직사각형 66">
            <a:extLst>
              <a:ext uri="{FF2B5EF4-FFF2-40B4-BE49-F238E27FC236}">
                <a16:creationId xmlns:a16="http://schemas.microsoft.com/office/drawing/2014/main" id="{990702B3-A845-91AF-21A0-58AFBECF0F7F}"/>
              </a:ext>
            </a:extLst>
          </p:cNvPr>
          <p:cNvSpPr/>
          <p:nvPr/>
        </p:nvSpPr>
        <p:spPr>
          <a:xfrm>
            <a:off x="6507312" y="3382228"/>
            <a:ext cx="360000" cy="979316"/>
          </a:xfrm>
          <a:prstGeom prst="rect">
            <a:avLst/>
          </a:prstGeom>
          <a:solidFill>
            <a:srgbClr val="FFC000"/>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W</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8" name="직사각형 67">
            <a:extLst>
              <a:ext uri="{FF2B5EF4-FFF2-40B4-BE49-F238E27FC236}">
                <a16:creationId xmlns:a16="http://schemas.microsoft.com/office/drawing/2014/main" id="{35DDA1FE-2AF2-D92F-05D2-E51743C30576}"/>
              </a:ext>
            </a:extLst>
          </p:cNvPr>
          <p:cNvSpPr/>
          <p:nvPr/>
        </p:nvSpPr>
        <p:spPr>
          <a:xfrm>
            <a:off x="6867312" y="3699144"/>
            <a:ext cx="360000" cy="662400"/>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69" name="직사각형 68">
            <a:extLst>
              <a:ext uri="{FF2B5EF4-FFF2-40B4-BE49-F238E27FC236}">
                <a16:creationId xmlns:a16="http://schemas.microsoft.com/office/drawing/2014/main" id="{38FA3AE4-7E62-0474-23C8-79D4394B4173}"/>
              </a:ext>
            </a:extLst>
          </p:cNvPr>
          <p:cNvSpPr/>
          <p:nvPr/>
        </p:nvSpPr>
        <p:spPr>
          <a:xfrm>
            <a:off x="7225306" y="3158040"/>
            <a:ext cx="360000" cy="1203504"/>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70" name="직사각형 69">
            <a:extLst>
              <a:ext uri="{FF2B5EF4-FFF2-40B4-BE49-F238E27FC236}">
                <a16:creationId xmlns:a16="http://schemas.microsoft.com/office/drawing/2014/main" id="{3FC784C5-9C90-4CDE-9D65-5C121716780D}"/>
              </a:ext>
            </a:extLst>
          </p:cNvPr>
          <p:cNvSpPr/>
          <p:nvPr/>
        </p:nvSpPr>
        <p:spPr>
          <a:xfrm>
            <a:off x="7589401" y="3266041"/>
            <a:ext cx="360000" cy="1095503"/>
          </a:xfrm>
          <a:prstGeom prst="rect">
            <a:avLst/>
          </a:prstGeom>
          <a:solidFill>
            <a:srgbClr val="FF0101"/>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R" sz="2400" b="1" dirty="0">
                <a:solidFill>
                  <a:schemeClr val="tx1"/>
                </a:solidFill>
                <a:latin typeface="Calibri" panose="020F0502020204030204" pitchFamily="34" charset="0"/>
                <a:cs typeface="Calibri" panose="020F0502020204030204" pitchFamily="34" charset="0"/>
              </a:rPr>
              <a:t>H</a:t>
            </a:r>
            <a:endParaRPr kumimoji="1" lang="ko-KR" altLang="en-US" sz="2400" b="1" dirty="0">
              <a:solidFill>
                <a:schemeClr val="tx1"/>
              </a:solidFill>
              <a:latin typeface="Calibri" panose="020F0502020204030204" pitchFamily="34" charset="0"/>
              <a:cs typeface="Calibri" panose="020F0502020204030204" pitchFamily="34" charset="0"/>
            </a:endParaRPr>
          </a:p>
        </p:txBody>
      </p:sp>
      <p:sp>
        <p:nvSpPr>
          <p:cNvPr id="4" name="직사각형 3">
            <a:extLst>
              <a:ext uri="{FF2B5EF4-FFF2-40B4-BE49-F238E27FC236}">
                <a16:creationId xmlns:a16="http://schemas.microsoft.com/office/drawing/2014/main" id="{3DB23D36-160F-C8D4-3F9F-D10876A3570D}"/>
              </a:ext>
            </a:extLst>
          </p:cNvPr>
          <p:cNvSpPr/>
          <p:nvPr/>
        </p:nvSpPr>
        <p:spPr>
          <a:xfrm rot="16200000">
            <a:off x="3271740" y="3142193"/>
            <a:ext cx="200606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 Pages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5" name="직사각형 4">
            <a:extLst>
              <a:ext uri="{FF2B5EF4-FFF2-40B4-BE49-F238E27FC236}">
                <a16:creationId xmlns:a16="http://schemas.microsoft.com/office/drawing/2014/main" id="{5ACB5C5E-A2D6-42A8-C080-22DD3E095B7A}"/>
              </a:ext>
            </a:extLst>
          </p:cNvPr>
          <p:cNvSpPr/>
          <p:nvPr/>
        </p:nvSpPr>
        <p:spPr>
          <a:xfrm>
            <a:off x="4693693" y="4382041"/>
            <a:ext cx="3255696" cy="43263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Page access counts</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0" name="직사각형 9">
            <a:extLst>
              <a:ext uri="{FF2B5EF4-FFF2-40B4-BE49-F238E27FC236}">
                <a16:creationId xmlns:a16="http://schemas.microsoft.com/office/drawing/2014/main" id="{2E39443A-BA76-7F25-9B48-AA76D0517000}"/>
              </a:ext>
            </a:extLst>
          </p:cNvPr>
          <p:cNvSpPr/>
          <p:nvPr/>
        </p:nvSpPr>
        <p:spPr>
          <a:xfrm>
            <a:off x="2388823" y="5343212"/>
            <a:ext cx="994457"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676A886-9E4D-8D55-02C5-2D74BC97521F}"/>
              </a:ext>
            </a:extLst>
          </p:cNvPr>
          <p:cNvSpPr/>
          <p:nvPr/>
        </p:nvSpPr>
        <p:spPr>
          <a:xfrm>
            <a:off x="3383280" y="5343212"/>
            <a:ext cx="120904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3933074E-A30A-5117-49EF-5E81708E712B}"/>
              </a:ext>
            </a:extLst>
          </p:cNvPr>
          <p:cNvSpPr/>
          <p:nvPr/>
        </p:nvSpPr>
        <p:spPr>
          <a:xfrm>
            <a:off x="4592320" y="5343212"/>
            <a:ext cx="558800" cy="792000"/>
          </a:xfrm>
          <a:prstGeom prst="rect">
            <a:avLst/>
          </a:prstGeom>
          <a:solidFill>
            <a:srgbClr val="FF0101"/>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7CD288AB-44A0-F043-38EB-1DBD27A57814}"/>
              </a:ext>
            </a:extLst>
          </p:cNvPr>
          <p:cNvSpPr/>
          <p:nvPr/>
        </p:nvSpPr>
        <p:spPr>
          <a:xfrm>
            <a:off x="5151120" y="5339560"/>
            <a:ext cx="261703"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직사각형 5">
            <a:extLst>
              <a:ext uri="{FF2B5EF4-FFF2-40B4-BE49-F238E27FC236}">
                <a16:creationId xmlns:a16="http://schemas.microsoft.com/office/drawing/2014/main" id="{53657522-F89B-D0BC-3611-2E8F8E760CA8}"/>
              </a:ext>
            </a:extLst>
          </p:cNvPr>
          <p:cNvSpPr/>
          <p:nvPr/>
        </p:nvSpPr>
        <p:spPr>
          <a:xfrm>
            <a:off x="2388823" y="5343212"/>
            <a:ext cx="3024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4" name="직사각형 13">
            <a:extLst>
              <a:ext uri="{FF2B5EF4-FFF2-40B4-BE49-F238E27FC236}">
                <a16:creationId xmlns:a16="http://schemas.microsoft.com/office/drawing/2014/main" id="{674AED0C-B71C-9409-C25E-DB76883F4E3D}"/>
              </a:ext>
            </a:extLst>
          </p:cNvPr>
          <p:cNvSpPr/>
          <p:nvPr/>
        </p:nvSpPr>
        <p:spPr>
          <a:xfrm>
            <a:off x="5641971" y="5346865"/>
            <a:ext cx="586109" cy="792000"/>
          </a:xfrm>
          <a:prstGeom prst="rect">
            <a:avLst/>
          </a:prstGeom>
          <a:solidFill>
            <a:srgbClr val="FFC00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직사각형 14">
            <a:extLst>
              <a:ext uri="{FF2B5EF4-FFF2-40B4-BE49-F238E27FC236}">
                <a16:creationId xmlns:a16="http://schemas.microsoft.com/office/drawing/2014/main" id="{D1E9C018-5E71-4C15-56C4-59C44D254F26}"/>
              </a:ext>
            </a:extLst>
          </p:cNvPr>
          <p:cNvSpPr/>
          <p:nvPr/>
        </p:nvSpPr>
        <p:spPr>
          <a:xfrm>
            <a:off x="6230026" y="5346865"/>
            <a:ext cx="3719838" cy="792000"/>
          </a:xfrm>
          <a:prstGeom prst="rect">
            <a:avLst/>
          </a:prstGeom>
          <a:solidFill>
            <a:srgbClr val="0070C0"/>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직사각형 6">
            <a:extLst>
              <a:ext uri="{FF2B5EF4-FFF2-40B4-BE49-F238E27FC236}">
                <a16:creationId xmlns:a16="http://schemas.microsoft.com/office/drawing/2014/main" id="{9EDEADA3-A0C9-B3FB-BBE4-FAC03560A09E}"/>
              </a:ext>
            </a:extLst>
          </p:cNvPr>
          <p:cNvSpPr/>
          <p:nvPr/>
        </p:nvSpPr>
        <p:spPr>
          <a:xfrm>
            <a:off x="5629865" y="5343212"/>
            <a:ext cx="4320000" cy="792000"/>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직사각형 15">
            <a:extLst>
              <a:ext uri="{FF2B5EF4-FFF2-40B4-BE49-F238E27FC236}">
                <a16:creationId xmlns:a16="http://schemas.microsoft.com/office/drawing/2014/main" id="{7CA1980B-DDEB-CD2B-F1D8-2D5E1BE27E58}"/>
              </a:ext>
            </a:extLst>
          </p:cNvPr>
          <p:cNvSpPr/>
          <p:nvPr/>
        </p:nvSpPr>
        <p:spPr>
          <a:xfrm>
            <a:off x="2388823" y="6135212"/>
            <a:ext cx="3024000"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Fast</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a:t>
            </a:r>
            <a:r>
              <a:rPr lang="ko-KR"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(Tier 1)</a:t>
            </a:r>
            <a:endParaRPr lang="ko-KR" altLang="en-US" sz="2400" dirty="0">
              <a:solidFill>
                <a:schemeClr val="tx1"/>
              </a:solidFill>
              <a:latin typeface="Calibri" panose="020F0502020204030204" pitchFamily="34" charset="0"/>
              <a:cs typeface="Calibri" panose="020F0502020204030204" pitchFamily="34" charset="0"/>
            </a:endParaRPr>
          </a:p>
        </p:txBody>
      </p:sp>
      <p:sp>
        <p:nvSpPr>
          <p:cNvPr id="17" name="직사각형 16">
            <a:extLst>
              <a:ext uri="{FF2B5EF4-FFF2-40B4-BE49-F238E27FC236}">
                <a16:creationId xmlns:a16="http://schemas.microsoft.com/office/drawing/2014/main" id="{64D6C6FE-D55F-9510-B3D0-8EF815433069}"/>
              </a:ext>
            </a:extLst>
          </p:cNvPr>
          <p:cNvSpPr/>
          <p:nvPr/>
        </p:nvSpPr>
        <p:spPr>
          <a:xfrm>
            <a:off x="5629865" y="6135212"/>
            <a:ext cx="4319999" cy="47909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b" anchorCtr="0"/>
          <a:lstStyle/>
          <a:p>
            <a:pPr algn="ctr"/>
            <a:r>
              <a:rPr lang="en-US" altLang="ko-KR" sz="2400" dirty="0">
                <a:solidFill>
                  <a:schemeClr val="tx1"/>
                </a:solidFill>
                <a:latin typeface="Calibri" panose="020F0502020204030204" pitchFamily="34" charset="0"/>
                <a:ea typeface="Calibri" panose="020F0502020204030204" pitchFamily="34" charset="0"/>
                <a:cs typeface="Calibri" panose="020F0502020204030204" pitchFamily="34" charset="0"/>
              </a:rPr>
              <a:t>Capacity tier (Tier 2)</a:t>
            </a:r>
            <a:endParaRPr lang="ko-KR"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688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3"/>
            <a:ext cx="11190514" cy="5093993"/>
          </a:xfrm>
        </p:spPr>
        <p:txBody>
          <a:bodyPr>
            <a:normAutofit/>
          </a:bodyPr>
          <a:lstStyle/>
          <a:p>
            <a:r>
              <a:rPr lang="en-US" altLang="ko-KR" dirty="0"/>
              <a:t>Threshold adaptation</a:t>
            </a:r>
          </a:p>
          <a:p>
            <a:pPr lvl="1"/>
            <a:r>
              <a:rPr lang="en-US" altLang="ko-KR" dirty="0"/>
              <a:t>Maintain the hot set size not to exceed the size of fast tier memory</a:t>
            </a:r>
          </a:p>
          <a:p>
            <a:endParaRPr lang="en-US" altLang="ko-KR" dirty="0"/>
          </a:p>
          <a:p>
            <a:endParaRPr lang="en-US" altLang="ko-KR" dirty="0"/>
          </a:p>
          <a:p>
            <a:endParaRPr lang="en-US" altLang="ko-KR" dirty="0"/>
          </a:p>
          <a:p>
            <a:endParaRPr lang="en-US" altLang="ko-KR" dirty="0"/>
          </a:p>
          <a:p>
            <a:pPr lvl="1"/>
            <a:endParaRPr lang="en-US" altLang="ko-KR" dirty="0"/>
          </a:p>
        </p:txBody>
      </p:sp>
      <p:pic>
        <p:nvPicPr>
          <p:cNvPr id="33" name="그래픽 32">
            <a:extLst>
              <a:ext uri="{FF2B5EF4-FFF2-40B4-BE49-F238E27FC236}">
                <a16:creationId xmlns:a16="http://schemas.microsoft.com/office/drawing/2014/main" id="{6CD72940-212A-226A-0427-5F4072A6E5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469" y="2359145"/>
            <a:ext cx="3276600" cy="2108200"/>
          </a:xfrm>
          <a:prstGeom prst="rect">
            <a:avLst/>
          </a:prstGeom>
        </p:spPr>
      </p:pic>
      <p:pic>
        <p:nvPicPr>
          <p:cNvPr id="34" name="그래픽 33">
            <a:extLst>
              <a:ext uri="{FF2B5EF4-FFF2-40B4-BE49-F238E27FC236}">
                <a16:creationId xmlns:a16="http://schemas.microsoft.com/office/drawing/2014/main" id="{A6D72910-0E24-95A5-7097-E5F9D24041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8699" y="2359145"/>
            <a:ext cx="3276600" cy="2095500"/>
          </a:xfrm>
          <a:prstGeom prst="rect">
            <a:avLst/>
          </a:prstGeom>
        </p:spPr>
      </p:pic>
      <p:pic>
        <p:nvPicPr>
          <p:cNvPr id="48" name="그래픽 47">
            <a:extLst>
              <a:ext uri="{FF2B5EF4-FFF2-40B4-BE49-F238E27FC236}">
                <a16:creationId xmlns:a16="http://schemas.microsoft.com/office/drawing/2014/main" id="{1BE8E113-E21E-5364-1D05-013B06043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62635" y="2359145"/>
            <a:ext cx="3276600" cy="2095500"/>
          </a:xfrm>
          <a:prstGeom prst="rect">
            <a:avLst/>
          </a:prstGeom>
        </p:spPr>
      </p:pic>
      <p:sp>
        <p:nvSpPr>
          <p:cNvPr id="49" name="오른쪽 화살표[R] 48">
            <a:extLst>
              <a:ext uri="{FF2B5EF4-FFF2-40B4-BE49-F238E27FC236}">
                <a16:creationId xmlns:a16="http://schemas.microsoft.com/office/drawing/2014/main" id="{1B10B305-059F-CD83-DFC7-BB3DFBEB1117}"/>
              </a:ext>
            </a:extLst>
          </p:cNvPr>
          <p:cNvSpPr/>
          <p:nvPr/>
        </p:nvSpPr>
        <p:spPr>
          <a:xfrm>
            <a:off x="3766657" y="3117760"/>
            <a:ext cx="536895" cy="402671"/>
          </a:xfrm>
          <a:prstGeom prst="rightArrow">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0" name="오른쪽 화살표[R] 49">
            <a:extLst>
              <a:ext uri="{FF2B5EF4-FFF2-40B4-BE49-F238E27FC236}">
                <a16:creationId xmlns:a16="http://schemas.microsoft.com/office/drawing/2014/main" id="{17D5C20D-4595-8BDB-16CB-25D7E8FF5A76}"/>
              </a:ext>
            </a:extLst>
          </p:cNvPr>
          <p:cNvSpPr/>
          <p:nvPr/>
        </p:nvSpPr>
        <p:spPr>
          <a:xfrm>
            <a:off x="7805573" y="3117759"/>
            <a:ext cx="536895" cy="402671"/>
          </a:xfrm>
          <a:prstGeom prst="rightArrow">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028101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Histogram-based hot set classification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3"/>
            <a:ext cx="11190514" cy="5093993"/>
          </a:xfrm>
        </p:spPr>
        <p:txBody>
          <a:bodyPr>
            <a:normAutofit/>
          </a:bodyPr>
          <a:lstStyle/>
          <a:p>
            <a:r>
              <a:rPr lang="en-US" altLang="ko-KR" dirty="0"/>
              <a:t>Threshold adaptation</a:t>
            </a:r>
          </a:p>
          <a:p>
            <a:pPr lvl="1"/>
            <a:r>
              <a:rPr lang="en-US" altLang="ko-KR" dirty="0"/>
              <a:t>Maintain the hot set size not to exceed the size of fast tier memory</a:t>
            </a:r>
          </a:p>
          <a:p>
            <a:endParaRPr lang="en-US" altLang="ko-KR" dirty="0"/>
          </a:p>
          <a:p>
            <a:endParaRPr lang="en-US" altLang="ko-KR" dirty="0"/>
          </a:p>
          <a:p>
            <a:endParaRPr lang="en-US" altLang="ko-KR" dirty="0"/>
          </a:p>
          <a:p>
            <a:endParaRPr lang="en-US" altLang="ko-KR" dirty="0"/>
          </a:p>
          <a:p>
            <a:r>
              <a:rPr lang="en-US" altLang="ko-KR" dirty="0"/>
              <a:t>Periodic cooling</a:t>
            </a:r>
          </a:p>
          <a:p>
            <a:pPr lvl="1"/>
            <a:r>
              <a:rPr lang="en-US" altLang="ko-KR" dirty="0"/>
              <a:t>Decay the impact of old accesses and give more weight to recent accesses</a:t>
            </a:r>
          </a:p>
          <a:p>
            <a:pPr lvl="1"/>
            <a:r>
              <a:rPr lang="en-US" altLang="ko-KR" dirty="0"/>
              <a:t>Exponential moving average of page access counts with a decay factor of 0.5</a:t>
            </a:r>
            <a:br>
              <a:rPr lang="en-US" altLang="ko-KR" dirty="0"/>
            </a:br>
            <a:r>
              <a:rPr lang="en-US" altLang="ko-KR" dirty="0"/>
              <a:t>(halves every page’s access count)</a:t>
            </a:r>
          </a:p>
          <a:p>
            <a:pPr lvl="1"/>
            <a:endParaRPr lang="en-US" altLang="ko-KR" dirty="0"/>
          </a:p>
        </p:txBody>
      </p:sp>
      <p:pic>
        <p:nvPicPr>
          <p:cNvPr id="33" name="그래픽 32">
            <a:extLst>
              <a:ext uri="{FF2B5EF4-FFF2-40B4-BE49-F238E27FC236}">
                <a16:creationId xmlns:a16="http://schemas.microsoft.com/office/drawing/2014/main" id="{6CD72940-212A-226A-0427-5F4072A6E5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469" y="2359145"/>
            <a:ext cx="3276600" cy="2108200"/>
          </a:xfrm>
          <a:prstGeom prst="rect">
            <a:avLst/>
          </a:prstGeom>
        </p:spPr>
      </p:pic>
      <p:pic>
        <p:nvPicPr>
          <p:cNvPr id="34" name="그래픽 33">
            <a:extLst>
              <a:ext uri="{FF2B5EF4-FFF2-40B4-BE49-F238E27FC236}">
                <a16:creationId xmlns:a16="http://schemas.microsoft.com/office/drawing/2014/main" id="{A6D72910-0E24-95A5-7097-E5F9D24041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38699" y="2359145"/>
            <a:ext cx="3276600" cy="2095500"/>
          </a:xfrm>
          <a:prstGeom prst="rect">
            <a:avLst/>
          </a:prstGeom>
        </p:spPr>
      </p:pic>
      <p:pic>
        <p:nvPicPr>
          <p:cNvPr id="48" name="그래픽 47">
            <a:extLst>
              <a:ext uri="{FF2B5EF4-FFF2-40B4-BE49-F238E27FC236}">
                <a16:creationId xmlns:a16="http://schemas.microsoft.com/office/drawing/2014/main" id="{1BE8E113-E21E-5364-1D05-013B06043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62635" y="2359145"/>
            <a:ext cx="3276600" cy="2095500"/>
          </a:xfrm>
          <a:prstGeom prst="rect">
            <a:avLst/>
          </a:prstGeom>
        </p:spPr>
      </p:pic>
      <p:sp>
        <p:nvSpPr>
          <p:cNvPr id="49" name="오른쪽 화살표[R] 48">
            <a:extLst>
              <a:ext uri="{FF2B5EF4-FFF2-40B4-BE49-F238E27FC236}">
                <a16:creationId xmlns:a16="http://schemas.microsoft.com/office/drawing/2014/main" id="{1B10B305-059F-CD83-DFC7-BB3DFBEB1117}"/>
              </a:ext>
            </a:extLst>
          </p:cNvPr>
          <p:cNvSpPr/>
          <p:nvPr/>
        </p:nvSpPr>
        <p:spPr>
          <a:xfrm>
            <a:off x="3766657" y="3117760"/>
            <a:ext cx="536895" cy="402671"/>
          </a:xfrm>
          <a:prstGeom prst="rightArrow">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50" name="오른쪽 화살표[R] 49">
            <a:extLst>
              <a:ext uri="{FF2B5EF4-FFF2-40B4-BE49-F238E27FC236}">
                <a16:creationId xmlns:a16="http://schemas.microsoft.com/office/drawing/2014/main" id="{17D5C20D-4595-8BDB-16CB-25D7E8FF5A76}"/>
              </a:ext>
            </a:extLst>
          </p:cNvPr>
          <p:cNvSpPr/>
          <p:nvPr/>
        </p:nvSpPr>
        <p:spPr>
          <a:xfrm>
            <a:off x="7805573" y="3117759"/>
            <a:ext cx="536895" cy="402671"/>
          </a:xfrm>
          <a:prstGeom prst="rightArrow">
            <a:avLst/>
          </a:prstGeom>
          <a:solidFill>
            <a:schemeClr val="tx1">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1986232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Evaluation setup</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normAutofit/>
              </a:bodyPr>
              <a:lstStyle/>
              <a:p>
                <a:r>
                  <a:rPr lang="en-US" altLang="ko-KR" dirty="0"/>
                  <a:t>Hardware environment</a:t>
                </a:r>
              </a:p>
              <a:p>
                <a:pPr lvl="1"/>
                <a:r>
                  <a:rPr lang="en-US" altLang="ko-KR" dirty="0"/>
                  <a:t>Intel Xeon 5218R @ 2.10Hz (Cascade Lake, 20 cores)</a:t>
                </a:r>
              </a:p>
              <a:p>
                <a:pPr lvl="1"/>
                <a:r>
                  <a:rPr lang="en-US" altLang="ko-KR" dirty="0"/>
                  <a:t>All DIMMs populated: [6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dirty="0"/>
                  <a:t> 16GB DRAM] + [6 </a:t>
                </a:r>
                <a14:m>
                  <m:oMath xmlns:m="http://schemas.openxmlformats.org/officeDocument/2006/math">
                    <m:r>
                      <a:rPr lang="en-US" altLang="ko-KR" i="1">
                        <a:latin typeface="Cambria Math" panose="02040503050406030204" pitchFamily="18" charset="0"/>
                        <a:ea typeface="Cambria Math" panose="02040503050406030204" pitchFamily="18" charset="0"/>
                      </a:rPr>
                      <m:t>×</m:t>
                    </m:r>
                  </m:oMath>
                </a14:m>
                <a:r>
                  <a:rPr lang="en-US" altLang="ko-KR" dirty="0"/>
                  <a:t> 128GB Intel Optane DC PMM] </a:t>
                </a:r>
              </a:p>
              <a:p>
                <a:r>
                  <a:rPr lang="en-US" altLang="ko-KR" dirty="0"/>
                  <a:t>Tiering configuration (fast tier size vs. capacity tier size)</a:t>
                </a:r>
              </a:p>
              <a:p>
                <a:pPr lvl="1"/>
                <a:r>
                  <a:rPr lang="en-US" altLang="ko-KR" dirty="0"/>
                  <a:t>Three configurations: 1:2,  1:8,  1:16</a:t>
                </a:r>
              </a:p>
              <a:p>
                <a:pPr lvl="1"/>
                <a:r>
                  <a:rPr lang="en-US" altLang="ko-KR" dirty="0"/>
                  <a:t>E.g., 1:2 config.  </a:t>
                </a:r>
                <a:r>
                  <a:rPr lang="en-US" altLang="ko-KR" dirty="0">
                    <a:sym typeface="Wingdings" pitchFamily="2" charset="2"/>
                  </a:rPr>
                  <a:t>  fast tier size is set to 33% of the RSS for each benchmark</a:t>
                </a:r>
                <a:endParaRPr lang="en-US" altLang="ko-KR" dirty="0"/>
              </a:p>
              <a:p>
                <a:r>
                  <a:rPr lang="en-US" altLang="ko-KR" dirty="0"/>
                  <a:t>Competitors</a:t>
                </a:r>
              </a:p>
              <a:p>
                <a:pPr lvl="1"/>
                <a:r>
                  <a:rPr lang="en-US" altLang="ko-KR" dirty="0" err="1"/>
                  <a:t>AutoNUMA</a:t>
                </a:r>
                <a:r>
                  <a:rPr lang="en-US" altLang="ko-KR" dirty="0"/>
                  <a:t> (</a:t>
                </a:r>
                <a:r>
                  <a:rPr lang="en-US" altLang="ko-KR" dirty="0" err="1"/>
                  <a:t>Vanila</a:t>
                </a:r>
                <a:r>
                  <a:rPr lang="en-US" altLang="ko-KR" dirty="0"/>
                  <a:t> Linux), </a:t>
                </a:r>
                <a:r>
                  <a:rPr lang="en-US" altLang="ko-KR" dirty="0" err="1"/>
                  <a:t>HeMem</a:t>
                </a:r>
                <a:r>
                  <a:rPr lang="en-US" altLang="ko-KR" dirty="0"/>
                  <a:t> </a:t>
                </a:r>
                <a:r>
                  <a:rPr lang="en-US" altLang="ko-KR" sz="2000" dirty="0"/>
                  <a:t>[SOSP’21]</a:t>
                </a:r>
                <a:r>
                  <a:rPr lang="en-US" altLang="ko-KR" dirty="0"/>
                  <a:t>, TPP </a:t>
                </a:r>
                <a:r>
                  <a:rPr lang="en-US" altLang="ko-KR" sz="2000" dirty="0"/>
                  <a:t>[ASPLOS’23]</a:t>
                </a:r>
              </a:p>
              <a:p>
                <a:pPr lvl="1"/>
                <a:r>
                  <a:rPr lang="en-US" altLang="ko-KR" dirty="0">
                    <a:solidFill>
                      <a:schemeClr val="bg1">
                        <a:lumMod val="50000"/>
                      </a:schemeClr>
                    </a:solidFill>
                  </a:rPr>
                  <a:t>Nimble </a:t>
                </a:r>
                <a:r>
                  <a:rPr lang="en-US" altLang="ko-KR" sz="2000" dirty="0">
                    <a:solidFill>
                      <a:schemeClr val="bg1">
                        <a:lumMod val="50000"/>
                      </a:schemeClr>
                    </a:solidFill>
                  </a:rPr>
                  <a:t>[ASPLOS’19]</a:t>
                </a:r>
                <a:r>
                  <a:rPr lang="en-US" altLang="ko-KR" dirty="0">
                    <a:solidFill>
                      <a:schemeClr val="bg1">
                        <a:lumMod val="50000"/>
                      </a:schemeClr>
                    </a:solidFill>
                  </a:rPr>
                  <a:t>, </a:t>
                </a:r>
                <a:r>
                  <a:rPr lang="en-US" altLang="ko-KR" dirty="0" err="1">
                    <a:solidFill>
                      <a:schemeClr val="bg1">
                        <a:lumMod val="50000"/>
                      </a:schemeClr>
                    </a:solidFill>
                  </a:rPr>
                  <a:t>AutoTiering</a:t>
                </a:r>
                <a:r>
                  <a:rPr lang="en-US" altLang="ko-KR" dirty="0">
                    <a:solidFill>
                      <a:schemeClr val="bg1">
                        <a:lumMod val="50000"/>
                      </a:schemeClr>
                    </a:solidFill>
                  </a:rPr>
                  <a:t> </a:t>
                </a:r>
                <a:r>
                  <a:rPr lang="en-US" altLang="ko-KR" sz="2000" dirty="0">
                    <a:solidFill>
                      <a:schemeClr val="bg1">
                        <a:lumMod val="50000"/>
                      </a:schemeClr>
                    </a:solidFill>
                  </a:rPr>
                  <a:t>[ATC’21]</a:t>
                </a:r>
                <a:r>
                  <a:rPr lang="en-US" altLang="ko-KR" dirty="0">
                    <a:solidFill>
                      <a:schemeClr val="bg1">
                        <a:lumMod val="50000"/>
                      </a:schemeClr>
                    </a:solidFill>
                  </a:rPr>
                  <a:t>, Tiering-0.8 in the paper</a:t>
                </a:r>
              </a:p>
            </p:txBody>
          </p:sp>
        </mc:Choice>
        <mc:Fallback xmlns="">
          <p:sp>
            <p:nvSpPr>
              <p:cNvPr id="3" name="내용 개체 틀 2">
                <a:extLst>
                  <a:ext uri="{FF2B5EF4-FFF2-40B4-BE49-F238E27FC236}">
                    <a16:creationId xmlns:a16="http://schemas.microsoft.com/office/drawing/2014/main" id="{9CF251E0-EC9B-B693-E4B8-DC61EE4737F3}"/>
                  </a:ext>
                </a:extLst>
              </p:cNvPr>
              <p:cNvSpPr>
                <a:spLocks noGrp="1" noRot="1" noChangeAspect="1" noMove="1" noResize="1" noEditPoints="1" noAdjustHandles="1" noChangeArrowheads="1" noChangeShapeType="1" noTextEdit="1"/>
              </p:cNvSpPr>
              <p:nvPr>
                <p:ph idx="1"/>
              </p:nvPr>
            </p:nvSpPr>
            <p:spPr>
              <a:xfrm>
                <a:off x="500743" y="1529444"/>
                <a:ext cx="11190514" cy="4609420"/>
              </a:xfrm>
              <a:blipFill>
                <a:blip r:embed="rId3"/>
                <a:stretch>
                  <a:fillRect l="-980" t="-224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646302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Page hotness identification</a:t>
            </a:r>
            <a:endParaRPr lang="ko-KR" altLang="en-US" dirty="0"/>
          </a:p>
        </p:txBody>
      </p:sp>
      <p:pic>
        <p:nvPicPr>
          <p:cNvPr id="5" name="그래픽 4">
            <a:extLst>
              <a:ext uri="{FF2B5EF4-FFF2-40B4-BE49-F238E27FC236}">
                <a16:creationId xmlns:a16="http://schemas.microsoft.com/office/drawing/2014/main" id="{0D2742C9-AA8E-5A5F-E837-F82962B800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6574" y="4540342"/>
            <a:ext cx="4703016" cy="2304000"/>
          </a:xfrm>
          <a:prstGeom prst="rect">
            <a:avLst/>
          </a:prstGeom>
        </p:spPr>
      </p:pic>
      <p:pic>
        <p:nvPicPr>
          <p:cNvPr id="8" name="그래픽 7">
            <a:extLst>
              <a:ext uri="{FF2B5EF4-FFF2-40B4-BE49-F238E27FC236}">
                <a16:creationId xmlns:a16="http://schemas.microsoft.com/office/drawing/2014/main" id="{091D4E51-70B1-9606-2D77-9C0AD2E5EF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96574" y="2352104"/>
            <a:ext cx="4703016" cy="2304000"/>
          </a:xfrm>
          <a:prstGeom prst="rect">
            <a:avLst/>
          </a:prstGeom>
        </p:spPr>
      </p:pic>
      <p:pic>
        <p:nvPicPr>
          <p:cNvPr id="9" name="그래픽 8">
            <a:extLst>
              <a:ext uri="{FF2B5EF4-FFF2-40B4-BE49-F238E27FC236}">
                <a16:creationId xmlns:a16="http://schemas.microsoft.com/office/drawing/2014/main" id="{111843E8-7904-EE95-4CE0-D3DC0CD32C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1989" y="3287595"/>
            <a:ext cx="4608000" cy="2304000"/>
          </a:xfrm>
          <a:prstGeom prst="rect">
            <a:avLst/>
          </a:prstGeom>
        </p:spPr>
      </p:pic>
      <p:sp>
        <p:nvSpPr>
          <p:cNvPr id="10" name="직사각형 9">
            <a:extLst>
              <a:ext uri="{FF2B5EF4-FFF2-40B4-BE49-F238E27FC236}">
                <a16:creationId xmlns:a16="http://schemas.microsoft.com/office/drawing/2014/main" id="{431E4219-84FA-1AC3-3371-F9EDD9FCF800}"/>
              </a:ext>
            </a:extLst>
          </p:cNvPr>
          <p:cNvSpPr/>
          <p:nvPr/>
        </p:nvSpPr>
        <p:spPr>
          <a:xfrm>
            <a:off x="1167089" y="1456217"/>
            <a:ext cx="3978307" cy="684000"/>
          </a:xfrm>
          <a:prstGeom prst="rect">
            <a:avLst/>
          </a:prstGeom>
          <a:solidFill>
            <a:schemeClr val="accent1">
              <a:lumMod val="20000"/>
              <a:lumOff val="8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800" b="1" dirty="0" err="1">
                <a:solidFill>
                  <a:schemeClr val="tx1"/>
                </a:solidFill>
                <a:latin typeface="Calibri" panose="020F0502020204030204" pitchFamily="34" charset="0"/>
                <a:cs typeface="Calibri" panose="020F0502020204030204" pitchFamily="34" charset="0"/>
              </a:rPr>
              <a:t>HeMem</a:t>
            </a:r>
            <a:endParaRPr lang="ko-KR" altLang="en-US" sz="2800" b="1" dirty="0">
              <a:solidFill>
                <a:schemeClr val="tx1"/>
              </a:solidFill>
              <a:latin typeface="Calibri" panose="020F0502020204030204" pitchFamily="34" charset="0"/>
              <a:cs typeface="Calibri" panose="020F0502020204030204" pitchFamily="34" charset="0"/>
            </a:endParaRPr>
          </a:p>
        </p:txBody>
      </p:sp>
      <p:cxnSp>
        <p:nvCxnSpPr>
          <p:cNvPr id="11" name="직선 연결선 29">
            <a:extLst>
              <a:ext uri="{FF2B5EF4-FFF2-40B4-BE49-F238E27FC236}">
                <a16:creationId xmlns:a16="http://schemas.microsoft.com/office/drawing/2014/main" id="{11A3D806-5897-5286-A17F-49A75D6B169E}"/>
              </a:ext>
            </a:extLst>
          </p:cNvPr>
          <p:cNvCxnSpPr/>
          <p:nvPr/>
        </p:nvCxnSpPr>
        <p:spPr>
          <a:xfrm flipH="1">
            <a:off x="6088743" y="2352104"/>
            <a:ext cx="7257" cy="520535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D4319E8-07D5-00CB-4BFE-89FA621C69C1}"/>
              </a:ext>
            </a:extLst>
          </p:cNvPr>
          <p:cNvSpPr/>
          <p:nvPr/>
        </p:nvSpPr>
        <p:spPr>
          <a:xfrm>
            <a:off x="7279492" y="1456217"/>
            <a:ext cx="3978307" cy="684000"/>
          </a:xfrm>
          <a:prstGeom prst="rect">
            <a:avLst/>
          </a:prstGeom>
          <a:solidFill>
            <a:schemeClr val="accent1">
              <a:lumMod val="20000"/>
              <a:lumOff val="8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8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endParaRPr lang="ko-KR" altLang="en-U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6462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Performance comparison</a:t>
            </a:r>
            <a:endParaRPr lang="ko-KR" altLang="en-US" dirty="0"/>
          </a:p>
        </p:txBody>
      </p:sp>
      <p:graphicFrame>
        <p:nvGraphicFramePr>
          <p:cNvPr id="5" name="내용 개체 틀 3">
            <a:extLst>
              <a:ext uri="{FF2B5EF4-FFF2-40B4-BE49-F238E27FC236}">
                <a16:creationId xmlns:a16="http://schemas.microsoft.com/office/drawing/2014/main" id="{0A223349-DA17-D4D0-C9DB-82A51ECAB50A}"/>
              </a:ext>
            </a:extLst>
          </p:cNvPr>
          <p:cNvGraphicFramePr>
            <a:graphicFrameLocks/>
          </p:cNvGraphicFramePr>
          <p:nvPr>
            <p:extLst>
              <p:ext uri="{D42A27DB-BD31-4B8C-83A1-F6EECF244321}">
                <p14:modId xmlns:p14="http://schemas.microsoft.com/office/powerpoint/2010/main" val="331694890"/>
              </p:ext>
            </p:extLst>
          </p:nvPr>
        </p:nvGraphicFramePr>
        <p:xfrm>
          <a:off x="408851" y="2197983"/>
          <a:ext cx="3600000" cy="442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내용 개체 틀 3">
            <a:extLst>
              <a:ext uri="{FF2B5EF4-FFF2-40B4-BE49-F238E27FC236}">
                <a16:creationId xmlns:a16="http://schemas.microsoft.com/office/drawing/2014/main" id="{75DFFF3E-A8AE-BF58-CD24-C5FE1F55563A}"/>
              </a:ext>
            </a:extLst>
          </p:cNvPr>
          <p:cNvGraphicFramePr>
            <a:graphicFrameLocks/>
          </p:cNvGraphicFramePr>
          <p:nvPr>
            <p:extLst>
              <p:ext uri="{D42A27DB-BD31-4B8C-83A1-F6EECF244321}">
                <p14:modId xmlns:p14="http://schemas.microsoft.com/office/powerpoint/2010/main" val="1229628529"/>
              </p:ext>
            </p:extLst>
          </p:nvPr>
        </p:nvGraphicFramePr>
        <p:xfrm>
          <a:off x="4427895" y="2197983"/>
          <a:ext cx="3600000" cy="442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내용 개체 틀 3">
            <a:extLst>
              <a:ext uri="{FF2B5EF4-FFF2-40B4-BE49-F238E27FC236}">
                <a16:creationId xmlns:a16="http://schemas.microsoft.com/office/drawing/2014/main" id="{C4C444D5-5124-EFBE-8ACD-B431F8AC011E}"/>
              </a:ext>
            </a:extLst>
          </p:cNvPr>
          <p:cNvGraphicFramePr>
            <a:graphicFrameLocks/>
          </p:cNvGraphicFramePr>
          <p:nvPr>
            <p:extLst>
              <p:ext uri="{D42A27DB-BD31-4B8C-83A1-F6EECF244321}">
                <p14:modId xmlns:p14="http://schemas.microsoft.com/office/powerpoint/2010/main" val="893414534"/>
              </p:ext>
            </p:extLst>
          </p:nvPr>
        </p:nvGraphicFramePr>
        <p:xfrm>
          <a:off x="8425361" y="2197983"/>
          <a:ext cx="3600000" cy="4428000"/>
        </p:xfrm>
        <a:graphic>
          <a:graphicData uri="http://schemas.openxmlformats.org/drawingml/2006/chart">
            <c:chart xmlns:c="http://schemas.openxmlformats.org/drawingml/2006/chart" xmlns:r="http://schemas.openxmlformats.org/officeDocument/2006/relationships" r:id="rId5"/>
          </a:graphicData>
        </a:graphic>
      </p:graphicFrame>
      <p:sp>
        <p:nvSpPr>
          <p:cNvPr id="10" name="직사각형 9">
            <a:extLst>
              <a:ext uri="{FF2B5EF4-FFF2-40B4-BE49-F238E27FC236}">
                <a16:creationId xmlns:a16="http://schemas.microsoft.com/office/drawing/2014/main" id="{6E44B251-66F2-9E6A-8ECB-E49E8DEADBD1}"/>
              </a:ext>
            </a:extLst>
          </p:cNvPr>
          <p:cNvSpPr/>
          <p:nvPr/>
        </p:nvSpPr>
        <p:spPr>
          <a:xfrm rot="16200000">
            <a:off x="-1254702" y="3957005"/>
            <a:ext cx="3024000" cy="32209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dirty="0">
                <a:solidFill>
                  <a:schemeClr val="tx1"/>
                </a:solidFill>
                <a:latin typeface="Calibri" panose="020F0502020204030204" pitchFamily="34" charset="0"/>
                <a:ea typeface="Calibri" panose="020F0502020204030204" pitchFamily="34" charset="0"/>
                <a:cs typeface="Calibri" panose="020F0502020204030204" pitchFamily="34" charset="0"/>
              </a:rPr>
              <a:t>Normalized performance</a:t>
            </a:r>
            <a:endParaRPr lang="ko-KR" altLang="en-US" dirty="0">
              <a:solidFill>
                <a:schemeClr val="tx1"/>
              </a:solidFill>
              <a:latin typeface="Calibri" panose="020F0502020204030204" pitchFamily="34" charset="0"/>
              <a:cs typeface="Calibri" panose="020F0502020204030204" pitchFamily="34" charset="0"/>
            </a:endParaRPr>
          </a:p>
        </p:txBody>
      </p:sp>
      <p:sp>
        <p:nvSpPr>
          <p:cNvPr id="11" name="직사각형 10">
            <a:extLst>
              <a:ext uri="{FF2B5EF4-FFF2-40B4-BE49-F238E27FC236}">
                <a16:creationId xmlns:a16="http://schemas.microsoft.com/office/drawing/2014/main" id="{9430FA90-773C-96D8-07D3-885DBA1B436C}"/>
              </a:ext>
            </a:extLst>
          </p:cNvPr>
          <p:cNvSpPr/>
          <p:nvPr/>
        </p:nvSpPr>
        <p:spPr>
          <a:xfrm rot="16200000">
            <a:off x="2733271" y="3957005"/>
            <a:ext cx="3024000" cy="32209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dirty="0">
                <a:solidFill>
                  <a:schemeClr val="tx1"/>
                </a:solidFill>
                <a:latin typeface="Calibri" panose="020F0502020204030204" pitchFamily="34" charset="0"/>
                <a:ea typeface="Calibri" panose="020F0502020204030204" pitchFamily="34" charset="0"/>
                <a:cs typeface="Calibri" panose="020F0502020204030204" pitchFamily="34" charset="0"/>
              </a:rPr>
              <a:t>Normalized performance</a:t>
            </a:r>
            <a:endParaRPr lang="ko-KR" altLang="en-US" dirty="0">
              <a:solidFill>
                <a:schemeClr val="tx1"/>
              </a:solidFill>
              <a:latin typeface="Calibri" panose="020F0502020204030204" pitchFamily="34" charset="0"/>
              <a:cs typeface="Calibri" panose="020F0502020204030204" pitchFamily="34" charset="0"/>
            </a:endParaRPr>
          </a:p>
        </p:txBody>
      </p:sp>
      <p:sp>
        <p:nvSpPr>
          <p:cNvPr id="12" name="직사각형 11">
            <a:extLst>
              <a:ext uri="{FF2B5EF4-FFF2-40B4-BE49-F238E27FC236}">
                <a16:creationId xmlns:a16="http://schemas.microsoft.com/office/drawing/2014/main" id="{B7D27AD2-976A-909B-5BB1-7C4E02BBF6F4}"/>
              </a:ext>
            </a:extLst>
          </p:cNvPr>
          <p:cNvSpPr/>
          <p:nvPr/>
        </p:nvSpPr>
        <p:spPr>
          <a:xfrm rot="16200000">
            <a:off x="6752315" y="3957005"/>
            <a:ext cx="3024000" cy="32209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dirty="0">
                <a:solidFill>
                  <a:schemeClr val="tx1"/>
                </a:solidFill>
                <a:latin typeface="Calibri" panose="020F0502020204030204" pitchFamily="34" charset="0"/>
                <a:ea typeface="Calibri" panose="020F0502020204030204" pitchFamily="34" charset="0"/>
                <a:cs typeface="Calibri" panose="020F0502020204030204" pitchFamily="34" charset="0"/>
              </a:rPr>
              <a:t>Normalized performance</a:t>
            </a:r>
            <a:endParaRPr lang="ko-KR" altLang="en-US" dirty="0">
              <a:solidFill>
                <a:schemeClr val="tx1"/>
              </a:solidFill>
              <a:latin typeface="Calibri" panose="020F0502020204030204" pitchFamily="34" charset="0"/>
              <a:cs typeface="Calibri" panose="020F0502020204030204" pitchFamily="34" charset="0"/>
            </a:endParaRPr>
          </a:p>
        </p:txBody>
      </p:sp>
      <p:sp>
        <p:nvSpPr>
          <p:cNvPr id="13" name="내용 개체 틀 2">
            <a:extLst>
              <a:ext uri="{FF2B5EF4-FFF2-40B4-BE49-F238E27FC236}">
                <a16:creationId xmlns:a16="http://schemas.microsoft.com/office/drawing/2014/main" id="{7D320827-7AA2-ED30-C498-D69D75903AB7}"/>
              </a:ext>
            </a:extLst>
          </p:cNvPr>
          <p:cNvSpPr>
            <a:spLocks noGrp="1"/>
          </p:cNvSpPr>
          <p:nvPr>
            <p:ph idx="1"/>
          </p:nvPr>
        </p:nvSpPr>
        <p:spPr>
          <a:xfrm>
            <a:off x="500743" y="1529444"/>
            <a:ext cx="11190514" cy="4609420"/>
          </a:xfrm>
        </p:spPr>
        <p:txBody>
          <a:bodyPr/>
          <a:lstStyle/>
          <a:p>
            <a:r>
              <a:rPr lang="en-US" altLang="ko-KR" dirty="0"/>
              <a:t>Normalized to all-NVM performance</a:t>
            </a:r>
          </a:p>
        </p:txBody>
      </p:sp>
      <p:cxnSp>
        <p:nvCxnSpPr>
          <p:cNvPr id="8" name="직선 연결선 7">
            <a:extLst>
              <a:ext uri="{FF2B5EF4-FFF2-40B4-BE49-F238E27FC236}">
                <a16:creationId xmlns:a16="http://schemas.microsoft.com/office/drawing/2014/main" id="{51D1F2E7-C0B4-A5D6-0197-DD6C4664A758}"/>
              </a:ext>
            </a:extLst>
          </p:cNvPr>
          <p:cNvCxnSpPr>
            <a:cxnSpLocks/>
          </p:cNvCxnSpPr>
          <p:nvPr/>
        </p:nvCxnSpPr>
        <p:spPr>
          <a:xfrm flipH="1">
            <a:off x="960120" y="3726180"/>
            <a:ext cx="2700000" cy="0"/>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4C240B93-4426-66AB-5510-06F12D4C2924}"/>
              </a:ext>
            </a:extLst>
          </p:cNvPr>
          <p:cNvCxnSpPr>
            <a:cxnSpLocks/>
          </p:cNvCxnSpPr>
          <p:nvPr/>
        </p:nvCxnSpPr>
        <p:spPr>
          <a:xfrm flipH="1">
            <a:off x="4998720" y="3421380"/>
            <a:ext cx="2700000" cy="0"/>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67372507-B93B-274B-6293-9D1FABFB8629}"/>
              </a:ext>
            </a:extLst>
          </p:cNvPr>
          <p:cNvCxnSpPr>
            <a:cxnSpLocks/>
          </p:cNvCxnSpPr>
          <p:nvPr/>
        </p:nvCxnSpPr>
        <p:spPr>
          <a:xfrm flipH="1">
            <a:off x="8999220" y="3154680"/>
            <a:ext cx="2700000" cy="0"/>
          </a:xfrm>
          <a:prstGeom prst="line">
            <a:avLst/>
          </a:prstGeom>
          <a:ln w="28575">
            <a:solidFill>
              <a:srgbClr val="7030A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0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chart seriesIdx="3" categoryIdx="-4" bldStep="series"/>
                                            </p:graphicEl>
                                          </p:spTgt>
                                        </p:tgtEl>
                                        <p:attrNameLst>
                                          <p:attrName>style.visibility</p:attrName>
                                        </p:attrNameLst>
                                      </p:cBhvr>
                                      <p:to>
                                        <p:strVal val="visible"/>
                                      </p:to>
                                    </p:set>
                                    <p:animEffect transition="in" filter="wipe(down)">
                                      <p:cBhvr>
                                        <p:cTn id="7" dur="500"/>
                                        <p:tgtEl>
                                          <p:spTgt spid="5">
                                            <p:graphicEl>
                                              <a:chart seriesIdx="3" categoryIdx="-4" bldStep="series"/>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graphicEl>
                                              <a:chart seriesIdx="3" categoryIdx="-4" bldStep="series"/>
                                            </p:graphicEl>
                                          </p:spTgt>
                                        </p:tgtEl>
                                        <p:attrNameLst>
                                          <p:attrName>style.visibility</p:attrName>
                                        </p:attrNameLst>
                                      </p:cBhvr>
                                      <p:to>
                                        <p:strVal val="visible"/>
                                      </p:to>
                                    </p:set>
                                    <p:animEffect transition="in" filter="wipe(down)">
                                      <p:cBhvr>
                                        <p:cTn id="10" dur="500"/>
                                        <p:tgtEl>
                                          <p:spTgt spid="6">
                                            <p:graphicEl>
                                              <a:chart seriesIdx="3" categoryIdx="-4" bldStep="series"/>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down)">
                                      <p:cBhvr>
                                        <p:cTn id="13" dur="500"/>
                                        <p:tgtEl>
                                          <p:spTgt spid="9">
                                            <p:graphicEl>
                                              <a:chart seriesIdx="3"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par>
                                <p:cTn id="19" presetID="22" presetClass="entr" presetSubtype="2"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par>
                                <p:cTn id="22" presetID="22" presetClass="entr" presetSubtype="2"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Graphic spid="6" grpId="0" uiExpand="1">
        <p:bldSub>
          <a:bldChart bld="series"/>
        </p:bldSub>
      </p:bldGraphic>
      <p:bldGraphic spid="9" grpId="0" uiExpand="1">
        <p:bldSub>
          <a:bldChart bld="series"/>
        </p:bldSub>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Scalability to memory sizes</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Increasing the RSS of Graph500 from 128GB to 690GB (Fast tier size: 64GB)</a:t>
            </a:r>
          </a:p>
          <a:p>
            <a:r>
              <a:rPr lang="en-US" altLang="ko-KR" dirty="0"/>
              <a:t>PEBS-based systems become more effective as the RSS increases</a:t>
            </a:r>
          </a:p>
        </p:txBody>
      </p:sp>
      <p:graphicFrame>
        <p:nvGraphicFramePr>
          <p:cNvPr id="4" name="내용 개체 틀 3">
            <a:extLst>
              <a:ext uri="{FF2B5EF4-FFF2-40B4-BE49-F238E27FC236}">
                <a16:creationId xmlns:a16="http://schemas.microsoft.com/office/drawing/2014/main" id="{51E1E79F-B0F6-471F-A768-08D29FD9EC80}"/>
              </a:ext>
            </a:extLst>
          </p:cNvPr>
          <p:cNvGraphicFramePr>
            <a:graphicFrameLocks/>
          </p:cNvGraphicFramePr>
          <p:nvPr>
            <p:extLst>
              <p:ext uri="{D42A27DB-BD31-4B8C-83A1-F6EECF244321}">
                <p14:modId xmlns:p14="http://schemas.microsoft.com/office/powerpoint/2010/main" val="811598341"/>
              </p:ext>
            </p:extLst>
          </p:nvPr>
        </p:nvGraphicFramePr>
        <p:xfrm>
          <a:off x="3166917" y="2494723"/>
          <a:ext cx="5872680" cy="4094922"/>
        </p:xfrm>
        <a:graphic>
          <a:graphicData uri="http://schemas.openxmlformats.org/drawingml/2006/chart">
            <c:chart xmlns:c="http://schemas.openxmlformats.org/drawingml/2006/chart" xmlns:r="http://schemas.openxmlformats.org/officeDocument/2006/relationships" r:id="rId3"/>
          </a:graphicData>
        </a:graphic>
      </p:graphicFrame>
      <p:sp>
        <p:nvSpPr>
          <p:cNvPr id="5" name="직사각형 4">
            <a:extLst>
              <a:ext uri="{FF2B5EF4-FFF2-40B4-BE49-F238E27FC236}">
                <a16:creationId xmlns:a16="http://schemas.microsoft.com/office/drawing/2014/main" id="{B6D4BB0D-2CC5-37C0-69E2-CD52842A128E}"/>
              </a:ext>
            </a:extLst>
          </p:cNvPr>
          <p:cNvSpPr/>
          <p:nvPr/>
        </p:nvSpPr>
        <p:spPr>
          <a:xfrm rot="16200000">
            <a:off x="1418924" y="4465818"/>
            <a:ext cx="3024000" cy="32209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dirty="0">
                <a:solidFill>
                  <a:schemeClr val="tx1"/>
                </a:solidFill>
                <a:latin typeface="Calibri" panose="020F0502020204030204" pitchFamily="34" charset="0"/>
                <a:ea typeface="Calibri" panose="020F0502020204030204" pitchFamily="34" charset="0"/>
                <a:cs typeface="Calibri" panose="020F0502020204030204" pitchFamily="34" charset="0"/>
              </a:rPr>
              <a:t>Normalized performance</a:t>
            </a:r>
            <a:endParaRPr lang="ko-KR" altLang="en-US" dirty="0">
              <a:solidFill>
                <a:schemeClr val="tx1"/>
              </a:solidFill>
              <a:latin typeface="Calibri" panose="020F0502020204030204" pitchFamily="34" charset="0"/>
              <a:cs typeface="Calibri" panose="020F0502020204030204" pitchFamily="34" charset="0"/>
            </a:endParaRPr>
          </a:p>
        </p:txBody>
      </p:sp>
      <p:sp>
        <p:nvSpPr>
          <p:cNvPr id="6" name="직사각형 5">
            <a:extLst>
              <a:ext uri="{FF2B5EF4-FFF2-40B4-BE49-F238E27FC236}">
                <a16:creationId xmlns:a16="http://schemas.microsoft.com/office/drawing/2014/main" id="{CA241433-484C-8145-7CB6-DBA1DB10156F}"/>
              </a:ext>
            </a:extLst>
          </p:cNvPr>
          <p:cNvSpPr/>
          <p:nvPr/>
        </p:nvSpPr>
        <p:spPr>
          <a:xfrm>
            <a:off x="3558209" y="6492875"/>
            <a:ext cx="5317434" cy="322092"/>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dirty="0">
                <a:solidFill>
                  <a:schemeClr val="tx1"/>
                </a:solidFill>
                <a:latin typeface="Calibri" panose="020F0502020204030204" pitchFamily="34" charset="0"/>
                <a:cs typeface="Calibri" panose="020F0502020204030204" pitchFamily="34" charset="0"/>
              </a:rPr>
              <a:t>Resident set size</a:t>
            </a:r>
            <a:endParaRPr lang="ko-KR" alt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099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7" dur="500"/>
                                        <p:tgtEl>
                                          <p:spTgt spid="4">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12" dur="500"/>
                                        <p:tgtEl>
                                          <p:spTgt spid="4">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17" dur="500"/>
                                        <p:tgtEl>
                                          <p:spTgt spid="4">
                                            <p:graphicEl>
                                              <a:chart seriesIdx="2"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chart seriesIdx="3" categoryIdx="-4" bldStep="series"/>
                                            </p:graphicEl>
                                          </p:spTgt>
                                        </p:tgtEl>
                                        <p:attrNameLst>
                                          <p:attrName>style.visibility</p:attrName>
                                        </p:attrNameLst>
                                      </p:cBhvr>
                                      <p:to>
                                        <p:strVal val="visible"/>
                                      </p:to>
                                    </p:set>
                                    <p:animEffect transition="in" filter="wipe(down)">
                                      <p:cBhvr>
                                        <p:cTn id="22" dur="500"/>
                                        <p:tgtEl>
                                          <p:spTgt spid="4">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9CF251E0-EC9B-B693-E4B8-DC61EE4737F3}"/>
              </a:ext>
            </a:extLst>
          </p:cNvPr>
          <p:cNvSpPr>
            <a:spLocks noGrp="1"/>
          </p:cNvSpPr>
          <p:nvPr>
            <p:ph idx="1"/>
          </p:nvPr>
        </p:nvSpPr>
        <p:spPr>
          <a:xfrm>
            <a:off x="500743" y="1529444"/>
            <a:ext cx="11190514" cy="4609420"/>
          </a:xfrm>
        </p:spPr>
        <p:txBody>
          <a:bodyPr/>
          <a:lstStyle/>
          <a:p>
            <a:r>
              <a:rPr lang="en-US" altLang="ko-KR" dirty="0"/>
              <a:t>Efficient and transparent management of tiered memory should</a:t>
            </a:r>
          </a:p>
          <a:p>
            <a:pPr lvl="1"/>
            <a:r>
              <a:rPr lang="en-US" altLang="ko-KR" dirty="0"/>
              <a:t>Track memory access in a scalable way</a:t>
            </a:r>
          </a:p>
          <a:p>
            <a:pPr lvl="1"/>
            <a:r>
              <a:rPr lang="en-US" altLang="ko-KR" dirty="0"/>
              <a:t>Consider both diverse memory access patterns and memory configurations</a:t>
            </a:r>
          </a:p>
          <a:p>
            <a:pPr lvl="1"/>
            <a:r>
              <a:rPr lang="en-US" altLang="ko-KR" dirty="0"/>
              <a:t>Maintain the hot set size as close as possible to the fast tier size </a:t>
            </a:r>
          </a:p>
          <a:p>
            <a:r>
              <a:rPr lang="en-US" altLang="ko-KR" sz="2800" b="1" cap="small" dirty="0" err="1">
                <a:solidFill>
                  <a:schemeClr val="tx1"/>
                </a:solidFill>
                <a:latin typeface="Calibri" panose="020F0502020204030204" pitchFamily="34" charset="0"/>
                <a:ea typeface="Calibri" panose="020F0502020204030204" pitchFamily="34" charset="0"/>
                <a:cs typeface="Calibri" panose="020F0502020204030204" pitchFamily="34" charset="0"/>
              </a:rPr>
              <a:t>Memtis</a:t>
            </a:r>
            <a:endParaRPr lang="en-US" altLang="ko-KR" dirty="0"/>
          </a:p>
          <a:p>
            <a:pPr lvl="1"/>
            <a:r>
              <a:rPr lang="en-US" altLang="ko-KR" dirty="0"/>
              <a:t>Performs memory access tracking in a lightweight, fine-grained manner</a:t>
            </a:r>
          </a:p>
          <a:p>
            <a:pPr lvl="1"/>
            <a:r>
              <a:rPr lang="en-US" altLang="ko-KR" dirty="0"/>
              <a:t>Adjusts hotness thresholds based on the page access distribution</a:t>
            </a:r>
          </a:p>
          <a:p>
            <a:pPr lvl="1"/>
            <a:r>
              <a:rPr lang="en-US" altLang="ko-KR" dirty="0"/>
              <a:t>(Dynamically decides page size for better utilization of fast tier memory)</a:t>
            </a:r>
          </a:p>
          <a:p>
            <a:pPr lvl="1"/>
            <a:endParaRPr lang="en-US" altLang="ko-KR" dirty="0"/>
          </a:p>
        </p:txBody>
      </p:sp>
      <p:sp>
        <p:nvSpPr>
          <p:cNvPr id="8" name="모서리가 둥근 직사각형 7">
            <a:extLst>
              <a:ext uri="{FF2B5EF4-FFF2-40B4-BE49-F238E27FC236}">
                <a16:creationId xmlns:a16="http://schemas.microsoft.com/office/drawing/2014/main" id="{96234412-44E9-AF5E-1C82-9D43AF469713}"/>
              </a:ext>
            </a:extLst>
          </p:cNvPr>
          <p:cNvSpPr/>
          <p:nvPr/>
        </p:nvSpPr>
        <p:spPr>
          <a:xfrm>
            <a:off x="508000" y="5253321"/>
            <a:ext cx="11183257" cy="1175657"/>
          </a:xfrm>
          <a:prstGeom prst="roundRect">
            <a:avLst>
              <a:gd name="adj" fmla="val 9331"/>
            </a:avLst>
          </a:prstGeom>
          <a:solidFill>
            <a:schemeClr val="bg1">
              <a:lumMod val="95000"/>
            </a:schemeClr>
          </a:solid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tIns="0" bIns="180000" rtlCol="0" anchor="ctr" anchorCtr="0"/>
          <a:lstStyle/>
          <a:p>
            <a:pPr algn="ctr">
              <a:lnSpc>
                <a:spcPct val="150000"/>
              </a:lnSpc>
            </a:pPr>
            <a:r>
              <a:rPr kumimoji="1" lang="en-US" altLang="ko-KR" sz="4000" b="1" dirty="0">
                <a:solidFill>
                  <a:schemeClr val="tx1"/>
                </a:solidFill>
                <a:latin typeface="Calibri" panose="020F0502020204030204" pitchFamily="34" charset="0"/>
                <a:cs typeface="Calibri" panose="020F0502020204030204" pitchFamily="34" charset="0"/>
              </a:rPr>
              <a:t>Thank you!</a:t>
            </a:r>
            <a:endParaRPr kumimoji="1" lang="en-US" altLang="ko-KR" sz="3600"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40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a:t>
            </a:r>
          </a:p>
          <a:p>
            <a:pPr marL="0" indent="0">
              <a:buNone/>
            </a:pPr>
            <a:endParaRPr lang="en-US" altLang="ko-KR" dirty="0"/>
          </a:p>
          <a:p>
            <a:endParaRPr lang="en-US" altLang="ko-KR" dirty="0"/>
          </a:p>
          <a:p>
            <a:endParaRPr lang="en-US" altLang="ko-KR" dirty="0"/>
          </a:p>
          <a:p>
            <a:endParaRPr lang="en-US" altLang="ko-KR" dirty="0"/>
          </a:p>
        </p:txBody>
      </p:sp>
      <p:sp>
        <p:nvSpPr>
          <p:cNvPr id="3" name="사각형: 둥근 모서리 2">
            <a:extLst>
              <a:ext uri="{FF2B5EF4-FFF2-40B4-BE49-F238E27FC236}">
                <a16:creationId xmlns:a16="http://schemas.microsoft.com/office/drawing/2014/main" id="{069F4FD4-C6BB-0658-1F20-FBB48E31AADC}"/>
              </a:ext>
            </a:extLst>
          </p:cNvPr>
          <p:cNvSpPr/>
          <p:nvPr/>
        </p:nvSpPr>
        <p:spPr>
          <a:xfrm>
            <a:off x="3942080" y="5482103"/>
            <a:ext cx="5876544"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27A97628-1422-87F0-59A9-9F96A764AE59}"/>
              </a:ext>
            </a:extLst>
          </p:cNvPr>
          <p:cNvSpPr/>
          <p:nvPr/>
        </p:nvSpPr>
        <p:spPr>
          <a:xfrm>
            <a:off x="3942080" y="4049090"/>
            <a:ext cx="3547872"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7D600DD6-F9F0-5C15-B9E4-251D22030E69}"/>
              </a:ext>
            </a:extLst>
          </p:cNvPr>
          <p:cNvSpPr/>
          <p:nvPr/>
        </p:nvSpPr>
        <p:spPr>
          <a:xfrm>
            <a:off x="2438400" y="4049090"/>
            <a:ext cx="906272" cy="865632"/>
          </a:xfrm>
          <a:prstGeom prst="roundRect">
            <a:avLst>
              <a:gd name="adj" fmla="val 5643"/>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12" name="화살표: 왼쪽/위쪽 11">
            <a:extLst>
              <a:ext uri="{FF2B5EF4-FFF2-40B4-BE49-F238E27FC236}">
                <a16:creationId xmlns:a16="http://schemas.microsoft.com/office/drawing/2014/main" id="{30906629-8C54-440F-6171-A3E92A58A03B}"/>
              </a:ext>
            </a:extLst>
          </p:cNvPr>
          <p:cNvSpPr/>
          <p:nvPr/>
        </p:nvSpPr>
        <p:spPr>
          <a:xfrm flipH="1">
            <a:off x="2666999" y="4914723"/>
            <a:ext cx="1259205" cy="1251366"/>
          </a:xfrm>
          <a:prstGeom prst="leftUpArrow">
            <a:avLst>
              <a:gd name="adj1" fmla="val 16427"/>
              <a:gd name="adj2" fmla="val 20714"/>
              <a:gd name="adj3" fmla="val 25000"/>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62DCDA9-7CAA-8882-F5B6-786738A5A43B}"/>
              </a:ext>
            </a:extLst>
          </p:cNvPr>
          <p:cNvSpPr/>
          <p:nvPr/>
        </p:nvSpPr>
        <p:spPr>
          <a:xfrm>
            <a:off x="5409298" y="5663465"/>
            <a:ext cx="613435" cy="549720"/>
          </a:xfrm>
          <a:prstGeom prst="roundRect">
            <a:avLst>
              <a:gd name="adj" fmla="val 5643"/>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89865C-E4BD-2EC4-F8EA-B6B6D34480E7}"/>
              </a:ext>
            </a:extLst>
          </p:cNvPr>
          <p:cNvSpPr/>
          <p:nvPr/>
        </p:nvSpPr>
        <p:spPr>
          <a:xfrm>
            <a:off x="3942080" y="6343217"/>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CXL/PMEM</a:t>
            </a:r>
          </a:p>
        </p:txBody>
      </p:sp>
      <p:sp>
        <p:nvSpPr>
          <p:cNvPr id="15" name="직사각형 14">
            <a:extLst>
              <a:ext uri="{FF2B5EF4-FFF2-40B4-BE49-F238E27FC236}">
                <a16:creationId xmlns:a16="http://schemas.microsoft.com/office/drawing/2014/main" id="{B986BC5B-814F-CDEE-0D65-6D4045C1D3C1}"/>
              </a:ext>
            </a:extLst>
          </p:cNvPr>
          <p:cNvSpPr/>
          <p:nvPr/>
        </p:nvSpPr>
        <p:spPr>
          <a:xfrm>
            <a:off x="3942080" y="4907029"/>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DRAM</a:t>
            </a:r>
          </a:p>
        </p:txBody>
      </p:sp>
      <p:sp>
        <p:nvSpPr>
          <p:cNvPr id="16" name="직사각형 15">
            <a:extLst>
              <a:ext uri="{FF2B5EF4-FFF2-40B4-BE49-F238E27FC236}">
                <a16:creationId xmlns:a16="http://schemas.microsoft.com/office/drawing/2014/main" id="{CC7A89A4-2E6D-641A-C2ED-B68071A6F1E5}"/>
              </a:ext>
            </a:extLst>
          </p:cNvPr>
          <p:cNvSpPr/>
          <p:nvPr/>
        </p:nvSpPr>
        <p:spPr>
          <a:xfrm>
            <a:off x="3344672" y="4372060"/>
            <a:ext cx="597408" cy="21969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연결선: 꺾임 17">
            <a:extLst>
              <a:ext uri="{FF2B5EF4-FFF2-40B4-BE49-F238E27FC236}">
                <a16:creationId xmlns:a16="http://schemas.microsoft.com/office/drawing/2014/main" id="{0D3DC348-129C-522C-F502-DE1361AB9140}"/>
              </a:ext>
            </a:extLst>
          </p:cNvPr>
          <p:cNvCxnSpPr>
            <a:stCxn id="12" idx="0"/>
            <a:endCxn id="13" idx="1"/>
          </p:cNvCxnSpPr>
          <p:nvPr/>
        </p:nvCxnSpPr>
        <p:spPr>
          <a:xfrm rot="16200000" flipH="1">
            <a:off x="3655951" y="4184979"/>
            <a:ext cx="1023602" cy="2483091"/>
          </a:xfrm>
          <a:prstGeom prst="bentConnector4">
            <a:avLst>
              <a:gd name="adj1" fmla="val 100084"/>
              <a:gd name="adj2" fmla="val 7013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163760C9-5D76-EEF6-33F8-F5D5A2E6C6F0}"/>
              </a:ext>
            </a:extLst>
          </p:cNvPr>
          <p:cNvSpPr/>
          <p:nvPr/>
        </p:nvSpPr>
        <p:spPr>
          <a:xfrm>
            <a:off x="1403660" y="5985151"/>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p>
        </p:txBody>
      </p:sp>
      <p:sp>
        <p:nvSpPr>
          <p:cNvPr id="23" name="직사각형 22">
            <a:extLst>
              <a:ext uri="{FF2B5EF4-FFF2-40B4-BE49-F238E27FC236}">
                <a16:creationId xmlns:a16="http://schemas.microsoft.com/office/drawing/2014/main" id="{2498A4FF-BA63-CFC9-7C0D-835E40ED5512}"/>
              </a:ext>
            </a:extLst>
          </p:cNvPr>
          <p:cNvSpPr/>
          <p:nvPr/>
        </p:nvSpPr>
        <p:spPr>
          <a:xfrm>
            <a:off x="6311763" y="5056881"/>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Page promotion</a:t>
            </a:r>
            <a:endParaRPr lang="en-US" altLang="ko-KR" sz="2000" dirty="0">
              <a:solidFill>
                <a:schemeClr val="tx1"/>
              </a:solidFill>
              <a:latin typeface="Calibri" panose="020F0502020204030204" pitchFamily="34" charset="0"/>
              <a:cs typeface="Calibri" panose="020F0502020204030204" pitchFamily="34" charset="0"/>
            </a:endParaRPr>
          </a:p>
        </p:txBody>
      </p:sp>
      <p:sp>
        <p:nvSpPr>
          <p:cNvPr id="24" name="화살표: 줄무늬가 있는 오른쪽 23">
            <a:extLst>
              <a:ext uri="{FF2B5EF4-FFF2-40B4-BE49-F238E27FC236}">
                <a16:creationId xmlns:a16="http://schemas.microsoft.com/office/drawing/2014/main" id="{D24D87C7-6A78-E2ED-7D76-146A74C84465}"/>
              </a:ext>
            </a:extLst>
          </p:cNvPr>
          <p:cNvSpPr/>
          <p:nvPr/>
        </p:nvSpPr>
        <p:spPr>
          <a:xfrm rot="16200000">
            <a:off x="5341643" y="5043956"/>
            <a:ext cx="748743" cy="490276"/>
          </a:xfrm>
          <a:prstGeom prst="stripedRightArrow">
            <a:avLst/>
          </a:prstGeom>
          <a:solidFill>
            <a:srgbClr val="FF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4">
            <a:extLst>
              <a:ext uri="{FF2B5EF4-FFF2-40B4-BE49-F238E27FC236}">
                <a16:creationId xmlns:a16="http://schemas.microsoft.com/office/drawing/2014/main" id="{6903A184-26D4-2783-CF0E-A9AB9360C7A0}"/>
              </a:ext>
            </a:extLst>
          </p:cNvPr>
          <p:cNvSpPr/>
          <p:nvPr/>
        </p:nvSpPr>
        <p:spPr>
          <a:xfrm>
            <a:off x="5409296" y="4203517"/>
            <a:ext cx="613435" cy="549720"/>
          </a:xfrm>
          <a:prstGeom prst="roundRect">
            <a:avLst>
              <a:gd name="adj" fmla="val 5643"/>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5700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 1 access (considering only access recency)</a:t>
            </a:r>
          </a:p>
          <a:p>
            <a:pPr lvl="1"/>
            <a:endParaRPr lang="en-US" altLang="ko-KR" dirty="0"/>
          </a:p>
          <a:p>
            <a:pPr marL="0" indent="0">
              <a:buNone/>
            </a:pPr>
            <a:endParaRPr lang="en-US" altLang="ko-KR" dirty="0"/>
          </a:p>
          <a:p>
            <a:endParaRPr lang="en-US" altLang="ko-KR" dirty="0"/>
          </a:p>
          <a:p>
            <a:endParaRPr lang="en-US" altLang="ko-KR" dirty="0"/>
          </a:p>
          <a:p>
            <a:endParaRPr lang="en-US" altLang="ko-KR" dirty="0"/>
          </a:p>
        </p:txBody>
      </p:sp>
      <p:sp>
        <p:nvSpPr>
          <p:cNvPr id="3" name="사각형: 둥근 모서리 2">
            <a:extLst>
              <a:ext uri="{FF2B5EF4-FFF2-40B4-BE49-F238E27FC236}">
                <a16:creationId xmlns:a16="http://schemas.microsoft.com/office/drawing/2014/main" id="{069F4FD4-C6BB-0658-1F20-FBB48E31AADC}"/>
              </a:ext>
            </a:extLst>
          </p:cNvPr>
          <p:cNvSpPr/>
          <p:nvPr/>
        </p:nvSpPr>
        <p:spPr>
          <a:xfrm>
            <a:off x="3942080" y="5482103"/>
            <a:ext cx="5876544"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27A97628-1422-87F0-59A9-9F96A764AE59}"/>
              </a:ext>
            </a:extLst>
          </p:cNvPr>
          <p:cNvSpPr/>
          <p:nvPr/>
        </p:nvSpPr>
        <p:spPr>
          <a:xfrm>
            <a:off x="3942080" y="4049090"/>
            <a:ext cx="3547872"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7D600DD6-F9F0-5C15-B9E4-251D22030E69}"/>
              </a:ext>
            </a:extLst>
          </p:cNvPr>
          <p:cNvSpPr/>
          <p:nvPr/>
        </p:nvSpPr>
        <p:spPr>
          <a:xfrm>
            <a:off x="2438400" y="4049090"/>
            <a:ext cx="906272" cy="865632"/>
          </a:xfrm>
          <a:prstGeom prst="roundRect">
            <a:avLst>
              <a:gd name="adj" fmla="val 5643"/>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12" name="화살표: 왼쪽/위쪽 11">
            <a:extLst>
              <a:ext uri="{FF2B5EF4-FFF2-40B4-BE49-F238E27FC236}">
                <a16:creationId xmlns:a16="http://schemas.microsoft.com/office/drawing/2014/main" id="{30906629-8C54-440F-6171-A3E92A58A03B}"/>
              </a:ext>
            </a:extLst>
          </p:cNvPr>
          <p:cNvSpPr/>
          <p:nvPr/>
        </p:nvSpPr>
        <p:spPr>
          <a:xfrm flipH="1">
            <a:off x="2666999" y="4914723"/>
            <a:ext cx="1259205" cy="1251366"/>
          </a:xfrm>
          <a:prstGeom prst="leftUpArrow">
            <a:avLst>
              <a:gd name="adj1" fmla="val 16427"/>
              <a:gd name="adj2" fmla="val 20714"/>
              <a:gd name="adj3" fmla="val 25000"/>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62DCDA9-7CAA-8882-F5B6-786738A5A43B}"/>
              </a:ext>
            </a:extLst>
          </p:cNvPr>
          <p:cNvSpPr/>
          <p:nvPr/>
        </p:nvSpPr>
        <p:spPr>
          <a:xfrm>
            <a:off x="5409298" y="5663465"/>
            <a:ext cx="613435" cy="549720"/>
          </a:xfrm>
          <a:prstGeom prst="roundRect">
            <a:avLst>
              <a:gd name="adj" fmla="val 5643"/>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89865C-E4BD-2EC4-F8EA-B6B6D34480E7}"/>
              </a:ext>
            </a:extLst>
          </p:cNvPr>
          <p:cNvSpPr/>
          <p:nvPr/>
        </p:nvSpPr>
        <p:spPr>
          <a:xfrm>
            <a:off x="3942080" y="6343217"/>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CXL/PMEM</a:t>
            </a:r>
          </a:p>
        </p:txBody>
      </p:sp>
      <p:sp>
        <p:nvSpPr>
          <p:cNvPr id="15" name="직사각형 14">
            <a:extLst>
              <a:ext uri="{FF2B5EF4-FFF2-40B4-BE49-F238E27FC236}">
                <a16:creationId xmlns:a16="http://schemas.microsoft.com/office/drawing/2014/main" id="{B986BC5B-814F-CDEE-0D65-6D4045C1D3C1}"/>
              </a:ext>
            </a:extLst>
          </p:cNvPr>
          <p:cNvSpPr/>
          <p:nvPr/>
        </p:nvSpPr>
        <p:spPr>
          <a:xfrm>
            <a:off x="3942080" y="4907029"/>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DRAM</a:t>
            </a:r>
          </a:p>
        </p:txBody>
      </p:sp>
      <p:sp>
        <p:nvSpPr>
          <p:cNvPr id="16" name="직사각형 15">
            <a:extLst>
              <a:ext uri="{FF2B5EF4-FFF2-40B4-BE49-F238E27FC236}">
                <a16:creationId xmlns:a16="http://schemas.microsoft.com/office/drawing/2014/main" id="{CC7A89A4-2E6D-641A-C2ED-B68071A6F1E5}"/>
              </a:ext>
            </a:extLst>
          </p:cNvPr>
          <p:cNvSpPr/>
          <p:nvPr/>
        </p:nvSpPr>
        <p:spPr>
          <a:xfrm>
            <a:off x="3344672" y="4372060"/>
            <a:ext cx="597408" cy="21969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연결선: 꺾임 17">
            <a:extLst>
              <a:ext uri="{FF2B5EF4-FFF2-40B4-BE49-F238E27FC236}">
                <a16:creationId xmlns:a16="http://schemas.microsoft.com/office/drawing/2014/main" id="{0D3DC348-129C-522C-F502-DE1361AB9140}"/>
              </a:ext>
            </a:extLst>
          </p:cNvPr>
          <p:cNvCxnSpPr>
            <a:stCxn id="12" idx="0"/>
            <a:endCxn id="13" idx="1"/>
          </p:cNvCxnSpPr>
          <p:nvPr/>
        </p:nvCxnSpPr>
        <p:spPr>
          <a:xfrm rot="16200000" flipH="1">
            <a:off x="3655951" y="4184979"/>
            <a:ext cx="1023602" cy="2483091"/>
          </a:xfrm>
          <a:prstGeom prst="bentConnector4">
            <a:avLst>
              <a:gd name="adj1" fmla="val 100084"/>
              <a:gd name="adj2" fmla="val 7013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163760C9-5D76-EEF6-33F8-F5D5A2E6C6F0}"/>
              </a:ext>
            </a:extLst>
          </p:cNvPr>
          <p:cNvSpPr/>
          <p:nvPr/>
        </p:nvSpPr>
        <p:spPr>
          <a:xfrm>
            <a:off x="1403660" y="5985151"/>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p>
        </p:txBody>
      </p:sp>
      <p:sp>
        <p:nvSpPr>
          <p:cNvPr id="23" name="직사각형 22">
            <a:extLst>
              <a:ext uri="{FF2B5EF4-FFF2-40B4-BE49-F238E27FC236}">
                <a16:creationId xmlns:a16="http://schemas.microsoft.com/office/drawing/2014/main" id="{2498A4FF-BA63-CFC9-7C0D-835E40ED5512}"/>
              </a:ext>
            </a:extLst>
          </p:cNvPr>
          <p:cNvSpPr/>
          <p:nvPr/>
        </p:nvSpPr>
        <p:spPr>
          <a:xfrm>
            <a:off x="6311763" y="5056881"/>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Page promotion</a:t>
            </a:r>
            <a:endParaRPr lang="en-US" altLang="ko-KR" sz="2000" dirty="0">
              <a:solidFill>
                <a:schemeClr val="tx1"/>
              </a:solidFill>
              <a:latin typeface="Calibri" panose="020F0502020204030204" pitchFamily="34" charset="0"/>
              <a:cs typeface="Calibri" panose="020F0502020204030204" pitchFamily="34" charset="0"/>
            </a:endParaRPr>
          </a:p>
        </p:txBody>
      </p:sp>
      <p:sp>
        <p:nvSpPr>
          <p:cNvPr id="24" name="화살표: 줄무늬가 있는 오른쪽 23">
            <a:extLst>
              <a:ext uri="{FF2B5EF4-FFF2-40B4-BE49-F238E27FC236}">
                <a16:creationId xmlns:a16="http://schemas.microsoft.com/office/drawing/2014/main" id="{D24D87C7-6A78-E2ED-7D76-146A74C84465}"/>
              </a:ext>
            </a:extLst>
          </p:cNvPr>
          <p:cNvSpPr/>
          <p:nvPr/>
        </p:nvSpPr>
        <p:spPr>
          <a:xfrm rot="16200000">
            <a:off x="5341643" y="5043956"/>
            <a:ext cx="748743" cy="490276"/>
          </a:xfrm>
          <a:prstGeom prst="stripedRightArrow">
            <a:avLst/>
          </a:prstGeom>
          <a:solidFill>
            <a:srgbClr val="FF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사각형: 둥근 모서리 24">
            <a:extLst>
              <a:ext uri="{FF2B5EF4-FFF2-40B4-BE49-F238E27FC236}">
                <a16:creationId xmlns:a16="http://schemas.microsoft.com/office/drawing/2014/main" id="{6903A184-26D4-2783-CF0E-A9AB9360C7A0}"/>
              </a:ext>
            </a:extLst>
          </p:cNvPr>
          <p:cNvSpPr/>
          <p:nvPr/>
        </p:nvSpPr>
        <p:spPr>
          <a:xfrm>
            <a:off x="5409296" y="4203517"/>
            <a:ext cx="613435" cy="549720"/>
          </a:xfrm>
          <a:prstGeom prst="roundRect">
            <a:avLst>
              <a:gd name="adj" fmla="val 5643"/>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14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069F4FD4-C6BB-0658-1F20-FBB48E31AADC}"/>
              </a:ext>
            </a:extLst>
          </p:cNvPr>
          <p:cNvSpPr/>
          <p:nvPr/>
        </p:nvSpPr>
        <p:spPr>
          <a:xfrm>
            <a:off x="3942080" y="5482103"/>
            <a:ext cx="5876544"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A788ACCC-9D1E-EF41-CF4E-35ACC0BF61E4}"/>
              </a:ext>
            </a:extLst>
          </p:cNvPr>
          <p:cNvSpPr/>
          <p:nvPr/>
        </p:nvSpPr>
        <p:spPr>
          <a:xfrm>
            <a:off x="7811151" y="5613480"/>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B8B5917F-355E-8DAE-2C45-C6BD39352174}"/>
              </a:ext>
            </a:extLst>
          </p:cNvPr>
          <p:cNvSpPr/>
          <p:nvPr/>
        </p:nvSpPr>
        <p:spPr>
          <a:xfrm>
            <a:off x="4929238" y="5597669"/>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 1 access (considering only access recency)</a:t>
            </a:r>
          </a:p>
          <a:p>
            <a:pPr lvl="1"/>
            <a:r>
              <a:rPr lang="en-US" altLang="ko-KR" dirty="0"/>
              <a:t>TPP </a:t>
            </a:r>
            <a:r>
              <a:rPr lang="en-US" altLang="ko-KR" sz="2000" dirty="0">
                <a:solidFill>
                  <a:schemeClr val="bg1">
                    <a:lumMod val="50000"/>
                  </a:schemeClr>
                </a:solidFill>
              </a:rPr>
              <a:t>[ASPLOS 2023]</a:t>
            </a:r>
            <a:r>
              <a:rPr lang="en-US" altLang="ko-KR" dirty="0"/>
              <a:t>:</a:t>
            </a:r>
          </a:p>
          <a:p>
            <a:pPr marL="0" indent="0">
              <a:buNone/>
            </a:pPr>
            <a:endParaRPr lang="en-US" altLang="ko-KR" dirty="0"/>
          </a:p>
          <a:p>
            <a:endParaRPr lang="en-US" altLang="ko-KR" dirty="0"/>
          </a:p>
          <a:p>
            <a:endParaRPr lang="en-US" altLang="ko-KR" dirty="0"/>
          </a:p>
          <a:p>
            <a:endParaRPr lang="en-US" altLang="ko-KR" dirty="0"/>
          </a:p>
        </p:txBody>
      </p:sp>
      <p:sp>
        <p:nvSpPr>
          <p:cNvPr id="4" name="사각형: 둥근 모서리 3">
            <a:extLst>
              <a:ext uri="{FF2B5EF4-FFF2-40B4-BE49-F238E27FC236}">
                <a16:creationId xmlns:a16="http://schemas.microsoft.com/office/drawing/2014/main" id="{27A97628-1422-87F0-59A9-9F96A764AE59}"/>
              </a:ext>
            </a:extLst>
          </p:cNvPr>
          <p:cNvSpPr/>
          <p:nvPr/>
        </p:nvSpPr>
        <p:spPr>
          <a:xfrm>
            <a:off x="3942080" y="4049090"/>
            <a:ext cx="3547872"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7D600DD6-F9F0-5C15-B9E4-251D22030E69}"/>
              </a:ext>
            </a:extLst>
          </p:cNvPr>
          <p:cNvSpPr/>
          <p:nvPr/>
        </p:nvSpPr>
        <p:spPr>
          <a:xfrm>
            <a:off x="2438400" y="4049090"/>
            <a:ext cx="906272" cy="865632"/>
          </a:xfrm>
          <a:prstGeom prst="roundRect">
            <a:avLst>
              <a:gd name="adj" fmla="val 5643"/>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12" name="화살표: 왼쪽/위쪽 11">
            <a:extLst>
              <a:ext uri="{FF2B5EF4-FFF2-40B4-BE49-F238E27FC236}">
                <a16:creationId xmlns:a16="http://schemas.microsoft.com/office/drawing/2014/main" id="{30906629-8C54-440F-6171-A3E92A58A03B}"/>
              </a:ext>
            </a:extLst>
          </p:cNvPr>
          <p:cNvSpPr/>
          <p:nvPr/>
        </p:nvSpPr>
        <p:spPr>
          <a:xfrm flipH="1">
            <a:off x="2666999" y="4914723"/>
            <a:ext cx="1259205" cy="1251366"/>
          </a:xfrm>
          <a:prstGeom prst="leftUpArrow">
            <a:avLst>
              <a:gd name="adj1" fmla="val 16427"/>
              <a:gd name="adj2" fmla="val 20714"/>
              <a:gd name="adj3" fmla="val 25000"/>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62DCDA9-7CAA-8882-F5B6-786738A5A43B}"/>
              </a:ext>
            </a:extLst>
          </p:cNvPr>
          <p:cNvSpPr/>
          <p:nvPr/>
        </p:nvSpPr>
        <p:spPr>
          <a:xfrm>
            <a:off x="8444378" y="5652018"/>
            <a:ext cx="613435" cy="549720"/>
          </a:xfrm>
          <a:prstGeom prst="roundRect">
            <a:avLst>
              <a:gd name="adj" fmla="val 5643"/>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89865C-E4BD-2EC4-F8EA-B6B6D34480E7}"/>
              </a:ext>
            </a:extLst>
          </p:cNvPr>
          <p:cNvSpPr/>
          <p:nvPr/>
        </p:nvSpPr>
        <p:spPr>
          <a:xfrm>
            <a:off x="3942080" y="6343217"/>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CXL/PMEM</a:t>
            </a:r>
          </a:p>
        </p:txBody>
      </p:sp>
      <p:sp>
        <p:nvSpPr>
          <p:cNvPr id="15" name="직사각형 14">
            <a:extLst>
              <a:ext uri="{FF2B5EF4-FFF2-40B4-BE49-F238E27FC236}">
                <a16:creationId xmlns:a16="http://schemas.microsoft.com/office/drawing/2014/main" id="{B986BC5B-814F-CDEE-0D65-6D4045C1D3C1}"/>
              </a:ext>
            </a:extLst>
          </p:cNvPr>
          <p:cNvSpPr/>
          <p:nvPr/>
        </p:nvSpPr>
        <p:spPr>
          <a:xfrm>
            <a:off x="3942080" y="4907029"/>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DRAM</a:t>
            </a:r>
          </a:p>
        </p:txBody>
      </p:sp>
      <p:sp>
        <p:nvSpPr>
          <p:cNvPr id="16" name="직사각형 15">
            <a:extLst>
              <a:ext uri="{FF2B5EF4-FFF2-40B4-BE49-F238E27FC236}">
                <a16:creationId xmlns:a16="http://schemas.microsoft.com/office/drawing/2014/main" id="{CC7A89A4-2E6D-641A-C2ED-B68071A6F1E5}"/>
              </a:ext>
            </a:extLst>
          </p:cNvPr>
          <p:cNvSpPr/>
          <p:nvPr/>
        </p:nvSpPr>
        <p:spPr>
          <a:xfrm>
            <a:off x="3344672" y="4372060"/>
            <a:ext cx="597408" cy="21969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연결선: 꺾임 17">
            <a:extLst>
              <a:ext uri="{FF2B5EF4-FFF2-40B4-BE49-F238E27FC236}">
                <a16:creationId xmlns:a16="http://schemas.microsoft.com/office/drawing/2014/main" id="{0D3DC348-129C-522C-F502-DE1361AB9140}"/>
              </a:ext>
            </a:extLst>
          </p:cNvPr>
          <p:cNvCxnSpPr>
            <a:cxnSpLocks/>
            <a:stCxn id="12" idx="0"/>
            <a:endCxn id="13" idx="0"/>
          </p:cNvCxnSpPr>
          <p:nvPr/>
        </p:nvCxnSpPr>
        <p:spPr>
          <a:xfrm rot="16200000" flipH="1">
            <a:off x="5470003" y="2370926"/>
            <a:ext cx="737295" cy="5824889"/>
          </a:xfrm>
          <a:prstGeom prst="bentConnector3">
            <a:avLst>
              <a:gd name="adj1" fmla="val 5473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B2F9C584-0569-8662-DB52-05F18DE06A8C}"/>
              </a:ext>
            </a:extLst>
          </p:cNvPr>
          <p:cNvSpPr/>
          <p:nvPr/>
        </p:nvSpPr>
        <p:spPr>
          <a:xfrm>
            <a:off x="4054797" y="5597669"/>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11" name="직사각형 10">
            <a:extLst>
              <a:ext uri="{FF2B5EF4-FFF2-40B4-BE49-F238E27FC236}">
                <a16:creationId xmlns:a16="http://schemas.microsoft.com/office/drawing/2014/main" id="{FFA98D50-0988-E485-7E39-312BB98BA7D4}"/>
              </a:ext>
            </a:extLst>
          </p:cNvPr>
          <p:cNvSpPr/>
          <p:nvPr/>
        </p:nvSpPr>
        <p:spPr>
          <a:xfrm>
            <a:off x="6936710" y="5613480"/>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Inactive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22" name="직사각형 21">
            <a:extLst>
              <a:ext uri="{FF2B5EF4-FFF2-40B4-BE49-F238E27FC236}">
                <a16:creationId xmlns:a16="http://schemas.microsoft.com/office/drawing/2014/main" id="{9FBBA451-7791-80FE-D518-A4B0C0315E4C}"/>
              </a:ext>
            </a:extLst>
          </p:cNvPr>
          <p:cNvSpPr/>
          <p:nvPr/>
        </p:nvSpPr>
        <p:spPr>
          <a:xfrm>
            <a:off x="8179850" y="4864466"/>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p>
        </p:txBody>
      </p:sp>
    </p:spTree>
    <p:extLst>
      <p:ext uri="{BB962C8B-B14F-4D97-AF65-F5344CB8AC3E}">
        <p14:creationId xmlns:p14="http://schemas.microsoft.com/office/powerpoint/2010/main" val="140573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P spid="1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069F4FD4-C6BB-0658-1F20-FBB48E31AADC}"/>
              </a:ext>
            </a:extLst>
          </p:cNvPr>
          <p:cNvSpPr/>
          <p:nvPr/>
        </p:nvSpPr>
        <p:spPr>
          <a:xfrm>
            <a:off x="3942080" y="5482103"/>
            <a:ext cx="5876544"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A788ACCC-9D1E-EF41-CF4E-35ACC0BF61E4}"/>
              </a:ext>
            </a:extLst>
          </p:cNvPr>
          <p:cNvSpPr/>
          <p:nvPr/>
        </p:nvSpPr>
        <p:spPr>
          <a:xfrm>
            <a:off x="7811151" y="5613480"/>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B8B5917F-355E-8DAE-2C45-C6BD39352174}"/>
              </a:ext>
            </a:extLst>
          </p:cNvPr>
          <p:cNvSpPr/>
          <p:nvPr/>
        </p:nvSpPr>
        <p:spPr>
          <a:xfrm>
            <a:off x="4929238" y="5597669"/>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 1 access (considering only access recency)</a:t>
            </a:r>
          </a:p>
          <a:p>
            <a:pPr lvl="1"/>
            <a:r>
              <a:rPr lang="en-US" altLang="ko-KR" dirty="0"/>
              <a:t>TPP </a:t>
            </a:r>
            <a:r>
              <a:rPr lang="en-US" altLang="ko-KR" sz="2000" dirty="0">
                <a:solidFill>
                  <a:schemeClr val="bg1">
                    <a:lumMod val="50000"/>
                  </a:schemeClr>
                </a:solidFill>
              </a:rPr>
              <a:t>[ASPLOS 2023]</a:t>
            </a:r>
            <a:r>
              <a:rPr lang="en-US" altLang="ko-KR" dirty="0"/>
              <a:t>:</a:t>
            </a:r>
          </a:p>
          <a:p>
            <a:pPr marL="0" indent="0">
              <a:buNone/>
            </a:pPr>
            <a:endParaRPr lang="en-US" altLang="ko-KR" dirty="0"/>
          </a:p>
          <a:p>
            <a:endParaRPr lang="en-US" altLang="ko-KR" dirty="0"/>
          </a:p>
          <a:p>
            <a:endParaRPr lang="en-US" altLang="ko-KR" dirty="0"/>
          </a:p>
          <a:p>
            <a:endParaRPr lang="en-US" altLang="ko-KR" dirty="0"/>
          </a:p>
        </p:txBody>
      </p:sp>
      <p:sp>
        <p:nvSpPr>
          <p:cNvPr id="4" name="사각형: 둥근 모서리 3">
            <a:extLst>
              <a:ext uri="{FF2B5EF4-FFF2-40B4-BE49-F238E27FC236}">
                <a16:creationId xmlns:a16="http://schemas.microsoft.com/office/drawing/2014/main" id="{27A97628-1422-87F0-59A9-9F96A764AE59}"/>
              </a:ext>
            </a:extLst>
          </p:cNvPr>
          <p:cNvSpPr/>
          <p:nvPr/>
        </p:nvSpPr>
        <p:spPr>
          <a:xfrm>
            <a:off x="3942080" y="4049090"/>
            <a:ext cx="3547872"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7D600DD6-F9F0-5C15-B9E4-251D22030E69}"/>
              </a:ext>
            </a:extLst>
          </p:cNvPr>
          <p:cNvSpPr/>
          <p:nvPr/>
        </p:nvSpPr>
        <p:spPr>
          <a:xfrm>
            <a:off x="2438400" y="4049090"/>
            <a:ext cx="906272" cy="865632"/>
          </a:xfrm>
          <a:prstGeom prst="roundRect">
            <a:avLst>
              <a:gd name="adj" fmla="val 5643"/>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12" name="화살표: 왼쪽/위쪽 11">
            <a:extLst>
              <a:ext uri="{FF2B5EF4-FFF2-40B4-BE49-F238E27FC236}">
                <a16:creationId xmlns:a16="http://schemas.microsoft.com/office/drawing/2014/main" id="{30906629-8C54-440F-6171-A3E92A58A03B}"/>
              </a:ext>
            </a:extLst>
          </p:cNvPr>
          <p:cNvSpPr/>
          <p:nvPr/>
        </p:nvSpPr>
        <p:spPr>
          <a:xfrm flipH="1">
            <a:off x="2666999" y="4914723"/>
            <a:ext cx="1259205" cy="1251366"/>
          </a:xfrm>
          <a:prstGeom prst="leftUpArrow">
            <a:avLst>
              <a:gd name="adj1" fmla="val 16427"/>
              <a:gd name="adj2" fmla="val 20714"/>
              <a:gd name="adj3" fmla="val 25000"/>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62DCDA9-7CAA-8882-F5B6-786738A5A43B}"/>
              </a:ext>
            </a:extLst>
          </p:cNvPr>
          <p:cNvSpPr/>
          <p:nvPr/>
        </p:nvSpPr>
        <p:spPr>
          <a:xfrm>
            <a:off x="8444378" y="5652018"/>
            <a:ext cx="613435" cy="549720"/>
          </a:xfrm>
          <a:prstGeom prst="roundRect">
            <a:avLst>
              <a:gd name="adj" fmla="val 5643"/>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89865C-E4BD-2EC4-F8EA-B6B6D34480E7}"/>
              </a:ext>
            </a:extLst>
          </p:cNvPr>
          <p:cNvSpPr/>
          <p:nvPr/>
        </p:nvSpPr>
        <p:spPr>
          <a:xfrm>
            <a:off x="3942080" y="6343217"/>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CXL/PMEM</a:t>
            </a:r>
          </a:p>
        </p:txBody>
      </p:sp>
      <p:sp>
        <p:nvSpPr>
          <p:cNvPr id="15" name="직사각형 14">
            <a:extLst>
              <a:ext uri="{FF2B5EF4-FFF2-40B4-BE49-F238E27FC236}">
                <a16:creationId xmlns:a16="http://schemas.microsoft.com/office/drawing/2014/main" id="{B986BC5B-814F-CDEE-0D65-6D4045C1D3C1}"/>
              </a:ext>
            </a:extLst>
          </p:cNvPr>
          <p:cNvSpPr/>
          <p:nvPr/>
        </p:nvSpPr>
        <p:spPr>
          <a:xfrm>
            <a:off x="3942080" y="4907029"/>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DRAM</a:t>
            </a:r>
          </a:p>
        </p:txBody>
      </p:sp>
      <p:sp>
        <p:nvSpPr>
          <p:cNvPr id="16" name="직사각형 15">
            <a:extLst>
              <a:ext uri="{FF2B5EF4-FFF2-40B4-BE49-F238E27FC236}">
                <a16:creationId xmlns:a16="http://schemas.microsoft.com/office/drawing/2014/main" id="{CC7A89A4-2E6D-641A-C2ED-B68071A6F1E5}"/>
              </a:ext>
            </a:extLst>
          </p:cNvPr>
          <p:cNvSpPr/>
          <p:nvPr/>
        </p:nvSpPr>
        <p:spPr>
          <a:xfrm>
            <a:off x="3344672" y="4372060"/>
            <a:ext cx="597408" cy="21969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연결선: 꺾임 17">
            <a:extLst>
              <a:ext uri="{FF2B5EF4-FFF2-40B4-BE49-F238E27FC236}">
                <a16:creationId xmlns:a16="http://schemas.microsoft.com/office/drawing/2014/main" id="{0D3DC348-129C-522C-F502-DE1361AB9140}"/>
              </a:ext>
            </a:extLst>
          </p:cNvPr>
          <p:cNvCxnSpPr>
            <a:cxnSpLocks/>
            <a:stCxn id="12" idx="0"/>
            <a:endCxn id="13" idx="0"/>
          </p:cNvCxnSpPr>
          <p:nvPr/>
        </p:nvCxnSpPr>
        <p:spPr>
          <a:xfrm rot="16200000" flipH="1">
            <a:off x="5470003" y="2370926"/>
            <a:ext cx="737295" cy="5824889"/>
          </a:xfrm>
          <a:prstGeom prst="bentConnector3">
            <a:avLst>
              <a:gd name="adj1" fmla="val 54738"/>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B2F9C584-0569-8662-DB52-05F18DE06A8C}"/>
              </a:ext>
            </a:extLst>
          </p:cNvPr>
          <p:cNvSpPr/>
          <p:nvPr/>
        </p:nvSpPr>
        <p:spPr>
          <a:xfrm>
            <a:off x="4054797" y="5597669"/>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11" name="직사각형 10">
            <a:extLst>
              <a:ext uri="{FF2B5EF4-FFF2-40B4-BE49-F238E27FC236}">
                <a16:creationId xmlns:a16="http://schemas.microsoft.com/office/drawing/2014/main" id="{FFA98D50-0988-E485-7E39-312BB98BA7D4}"/>
              </a:ext>
            </a:extLst>
          </p:cNvPr>
          <p:cNvSpPr/>
          <p:nvPr/>
        </p:nvSpPr>
        <p:spPr>
          <a:xfrm>
            <a:off x="6936710" y="5613480"/>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Inactive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22" name="직사각형 21">
            <a:extLst>
              <a:ext uri="{FF2B5EF4-FFF2-40B4-BE49-F238E27FC236}">
                <a16:creationId xmlns:a16="http://schemas.microsoft.com/office/drawing/2014/main" id="{9FBBA451-7791-80FE-D518-A4B0C0315E4C}"/>
              </a:ext>
            </a:extLst>
          </p:cNvPr>
          <p:cNvSpPr/>
          <p:nvPr/>
        </p:nvSpPr>
        <p:spPr>
          <a:xfrm>
            <a:off x="8179850" y="4864466"/>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p>
        </p:txBody>
      </p:sp>
      <p:sp>
        <p:nvSpPr>
          <p:cNvPr id="8" name="사각형: 둥근 모서리 7">
            <a:extLst>
              <a:ext uri="{FF2B5EF4-FFF2-40B4-BE49-F238E27FC236}">
                <a16:creationId xmlns:a16="http://schemas.microsoft.com/office/drawing/2014/main" id="{B84242C9-BEF4-AAF1-B376-B0345240DC9F}"/>
              </a:ext>
            </a:extLst>
          </p:cNvPr>
          <p:cNvSpPr/>
          <p:nvPr/>
        </p:nvSpPr>
        <p:spPr>
          <a:xfrm>
            <a:off x="5531932" y="5636207"/>
            <a:ext cx="613435" cy="549720"/>
          </a:xfrm>
          <a:prstGeom prst="roundRect">
            <a:avLst>
              <a:gd name="adj" fmla="val 5643"/>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연결선: 구부러짐 18">
            <a:extLst>
              <a:ext uri="{FF2B5EF4-FFF2-40B4-BE49-F238E27FC236}">
                <a16:creationId xmlns:a16="http://schemas.microsoft.com/office/drawing/2014/main" id="{3D5E8CE5-C793-FACD-4FB7-7D81C4E31BC3}"/>
              </a:ext>
            </a:extLst>
          </p:cNvPr>
          <p:cNvCxnSpPr>
            <a:cxnSpLocks/>
            <a:stCxn id="10" idx="2"/>
            <a:endCxn id="8" idx="2"/>
          </p:cNvCxnSpPr>
          <p:nvPr/>
        </p:nvCxnSpPr>
        <p:spPr>
          <a:xfrm rot="5400000" flipH="1">
            <a:off x="7273765" y="4750812"/>
            <a:ext cx="54350" cy="2924580"/>
          </a:xfrm>
          <a:prstGeom prst="curvedConnector3">
            <a:avLst>
              <a:gd name="adj1" fmla="val -420607"/>
            </a:avLst>
          </a:prstGeom>
          <a:ln w="57150">
            <a:solidFill>
              <a:srgbClr val="FF0101"/>
            </a:solidFill>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1F87338B-78F1-B848-CFE5-4D77E1A6AE4E}"/>
              </a:ext>
            </a:extLst>
          </p:cNvPr>
          <p:cNvSpPr/>
          <p:nvPr/>
        </p:nvSpPr>
        <p:spPr>
          <a:xfrm>
            <a:off x="6691974" y="6402286"/>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Move to the active LRU list</a:t>
            </a:r>
            <a:endParaRPr lang="en-US" altLang="ko-KR"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815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P spid="1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069F4FD4-C6BB-0658-1F20-FBB48E31AADC}"/>
              </a:ext>
            </a:extLst>
          </p:cNvPr>
          <p:cNvSpPr/>
          <p:nvPr/>
        </p:nvSpPr>
        <p:spPr>
          <a:xfrm>
            <a:off x="3942080" y="5482103"/>
            <a:ext cx="5876544"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A788ACCC-9D1E-EF41-CF4E-35ACC0BF61E4}"/>
              </a:ext>
            </a:extLst>
          </p:cNvPr>
          <p:cNvSpPr/>
          <p:nvPr/>
        </p:nvSpPr>
        <p:spPr>
          <a:xfrm>
            <a:off x="7811151" y="5613480"/>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B8B5917F-355E-8DAE-2C45-C6BD39352174}"/>
              </a:ext>
            </a:extLst>
          </p:cNvPr>
          <p:cNvSpPr/>
          <p:nvPr/>
        </p:nvSpPr>
        <p:spPr>
          <a:xfrm>
            <a:off x="4929238" y="5597669"/>
            <a:ext cx="1904158" cy="626797"/>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3C0E016A-A82D-40A6-C8EE-6B4B89D4FA57}"/>
              </a:ext>
            </a:extLst>
          </p:cNvPr>
          <p:cNvSpPr>
            <a:spLocks noGrp="1"/>
          </p:cNvSpPr>
          <p:nvPr>
            <p:ph type="title"/>
          </p:nvPr>
        </p:nvSpPr>
        <p:spPr/>
        <p:txBody>
          <a:bodyPr>
            <a:normAutofit/>
          </a:bodyPr>
          <a:lstStyle/>
          <a:p>
            <a:r>
              <a:rPr lang="en-US" altLang="ko-KR" dirty="0"/>
              <a:t>Which pages are hot?</a:t>
            </a:r>
            <a:endParaRPr lang="ko-KR" altLang="en-US" dirty="0"/>
          </a:p>
        </p:txBody>
      </p:sp>
      <p:sp>
        <p:nvSpPr>
          <p:cNvPr id="6" name="내용 개체 틀 2">
            <a:extLst>
              <a:ext uri="{FF2B5EF4-FFF2-40B4-BE49-F238E27FC236}">
                <a16:creationId xmlns:a16="http://schemas.microsoft.com/office/drawing/2014/main" id="{DB11976B-4980-22F1-1E27-9D1B07DBFF42}"/>
              </a:ext>
            </a:extLst>
          </p:cNvPr>
          <p:cNvSpPr>
            <a:spLocks noGrp="1"/>
          </p:cNvSpPr>
          <p:nvPr>
            <p:ph idx="1"/>
          </p:nvPr>
        </p:nvSpPr>
        <p:spPr>
          <a:xfrm>
            <a:off x="508000" y="1407886"/>
            <a:ext cx="11190514" cy="4769077"/>
          </a:xfrm>
        </p:spPr>
        <p:txBody>
          <a:bodyPr/>
          <a:lstStyle/>
          <a:p>
            <a:r>
              <a:rPr lang="en-US" altLang="ko-KR" dirty="0"/>
              <a:t>Static access counts as a threshold for </a:t>
            </a:r>
            <a:r>
              <a:rPr lang="en-US" altLang="ko-KR" i="1" dirty="0">
                <a:solidFill>
                  <a:srgbClr val="FF0000"/>
                </a:solidFill>
              </a:rPr>
              <a:t>hot</a:t>
            </a:r>
            <a:r>
              <a:rPr lang="en-US" altLang="ko-KR" dirty="0"/>
              <a:t> pages</a:t>
            </a:r>
          </a:p>
          <a:p>
            <a:pPr lvl="1"/>
            <a:r>
              <a:rPr lang="en-US" altLang="ko-KR" dirty="0" err="1"/>
              <a:t>AutoNUMA</a:t>
            </a:r>
            <a:r>
              <a:rPr lang="en-US" altLang="ko-KR" dirty="0"/>
              <a:t>: 1 access (considering only access recency)</a:t>
            </a:r>
          </a:p>
          <a:p>
            <a:pPr lvl="1"/>
            <a:r>
              <a:rPr lang="en-US" altLang="ko-KR" dirty="0"/>
              <a:t>TPP </a:t>
            </a:r>
            <a:r>
              <a:rPr lang="en-US" altLang="ko-KR" sz="2000" dirty="0">
                <a:solidFill>
                  <a:schemeClr val="bg1">
                    <a:lumMod val="50000"/>
                  </a:schemeClr>
                </a:solidFill>
              </a:rPr>
              <a:t>[ASPLOS 2023]</a:t>
            </a:r>
            <a:r>
              <a:rPr lang="en-US" altLang="ko-KR" dirty="0"/>
              <a:t>:</a:t>
            </a:r>
          </a:p>
          <a:p>
            <a:pPr marL="0" indent="0">
              <a:buNone/>
            </a:pPr>
            <a:endParaRPr lang="en-US" altLang="ko-KR" dirty="0"/>
          </a:p>
          <a:p>
            <a:endParaRPr lang="en-US" altLang="ko-KR" dirty="0"/>
          </a:p>
          <a:p>
            <a:endParaRPr lang="en-US" altLang="ko-KR" dirty="0"/>
          </a:p>
          <a:p>
            <a:endParaRPr lang="en-US" altLang="ko-KR" dirty="0"/>
          </a:p>
        </p:txBody>
      </p:sp>
      <p:sp>
        <p:nvSpPr>
          <p:cNvPr id="4" name="사각형: 둥근 모서리 3">
            <a:extLst>
              <a:ext uri="{FF2B5EF4-FFF2-40B4-BE49-F238E27FC236}">
                <a16:creationId xmlns:a16="http://schemas.microsoft.com/office/drawing/2014/main" id="{27A97628-1422-87F0-59A9-9F96A764AE59}"/>
              </a:ext>
            </a:extLst>
          </p:cNvPr>
          <p:cNvSpPr/>
          <p:nvPr/>
        </p:nvSpPr>
        <p:spPr>
          <a:xfrm>
            <a:off x="3942080" y="4049090"/>
            <a:ext cx="3547872" cy="865632"/>
          </a:xfrm>
          <a:prstGeom prst="roundRect">
            <a:avLst>
              <a:gd name="adj" fmla="val 5643"/>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7D600DD6-F9F0-5C15-B9E4-251D22030E69}"/>
              </a:ext>
            </a:extLst>
          </p:cNvPr>
          <p:cNvSpPr/>
          <p:nvPr/>
        </p:nvSpPr>
        <p:spPr>
          <a:xfrm>
            <a:off x="2438400" y="4049090"/>
            <a:ext cx="906272" cy="865632"/>
          </a:xfrm>
          <a:prstGeom prst="roundRect">
            <a:avLst>
              <a:gd name="adj" fmla="val 5643"/>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CPU</a:t>
            </a:r>
            <a:endParaRPr lang="ko-KR" altLang="en-US" sz="2400" b="1" dirty="0">
              <a:solidFill>
                <a:schemeClr val="tx1"/>
              </a:solidFill>
              <a:latin typeface="Calibri" panose="020F0502020204030204" pitchFamily="34" charset="0"/>
              <a:cs typeface="Calibri" panose="020F0502020204030204" pitchFamily="34" charset="0"/>
            </a:endParaRPr>
          </a:p>
        </p:txBody>
      </p:sp>
      <p:sp>
        <p:nvSpPr>
          <p:cNvPr id="12" name="화살표: 왼쪽/위쪽 11">
            <a:extLst>
              <a:ext uri="{FF2B5EF4-FFF2-40B4-BE49-F238E27FC236}">
                <a16:creationId xmlns:a16="http://schemas.microsoft.com/office/drawing/2014/main" id="{30906629-8C54-440F-6171-A3E92A58A03B}"/>
              </a:ext>
            </a:extLst>
          </p:cNvPr>
          <p:cNvSpPr/>
          <p:nvPr/>
        </p:nvSpPr>
        <p:spPr>
          <a:xfrm flipH="1">
            <a:off x="2666999" y="4914723"/>
            <a:ext cx="1259205" cy="1251366"/>
          </a:xfrm>
          <a:prstGeom prst="leftUpArrow">
            <a:avLst>
              <a:gd name="adj1" fmla="val 16427"/>
              <a:gd name="adj2" fmla="val 20714"/>
              <a:gd name="adj3" fmla="val 25000"/>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62DCDA9-7CAA-8882-F5B6-786738A5A43B}"/>
              </a:ext>
            </a:extLst>
          </p:cNvPr>
          <p:cNvSpPr/>
          <p:nvPr/>
        </p:nvSpPr>
        <p:spPr>
          <a:xfrm>
            <a:off x="8444378" y="5652018"/>
            <a:ext cx="613435" cy="549720"/>
          </a:xfrm>
          <a:prstGeom prst="roundRect">
            <a:avLst>
              <a:gd name="adj" fmla="val 5643"/>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A089865C-E4BD-2EC4-F8EA-B6B6D34480E7}"/>
              </a:ext>
            </a:extLst>
          </p:cNvPr>
          <p:cNvSpPr/>
          <p:nvPr/>
        </p:nvSpPr>
        <p:spPr>
          <a:xfrm>
            <a:off x="3942080" y="6343217"/>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CXL/PMEM</a:t>
            </a:r>
          </a:p>
        </p:txBody>
      </p:sp>
      <p:sp>
        <p:nvSpPr>
          <p:cNvPr id="15" name="직사각형 14">
            <a:extLst>
              <a:ext uri="{FF2B5EF4-FFF2-40B4-BE49-F238E27FC236}">
                <a16:creationId xmlns:a16="http://schemas.microsoft.com/office/drawing/2014/main" id="{B986BC5B-814F-CDEE-0D65-6D4045C1D3C1}"/>
              </a:ext>
            </a:extLst>
          </p:cNvPr>
          <p:cNvSpPr/>
          <p:nvPr/>
        </p:nvSpPr>
        <p:spPr>
          <a:xfrm>
            <a:off x="3942080" y="4907029"/>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r>
              <a:rPr lang="en-US" altLang="ko-KR" sz="2400" dirty="0">
                <a:solidFill>
                  <a:schemeClr val="tx1"/>
                </a:solidFill>
                <a:latin typeface="Calibri" panose="020F0502020204030204" pitchFamily="34" charset="0"/>
                <a:cs typeface="Calibri" panose="020F0502020204030204" pitchFamily="34" charset="0"/>
              </a:rPr>
              <a:t>DRAM</a:t>
            </a:r>
          </a:p>
        </p:txBody>
      </p:sp>
      <p:sp>
        <p:nvSpPr>
          <p:cNvPr id="16" name="직사각형 15">
            <a:extLst>
              <a:ext uri="{FF2B5EF4-FFF2-40B4-BE49-F238E27FC236}">
                <a16:creationId xmlns:a16="http://schemas.microsoft.com/office/drawing/2014/main" id="{CC7A89A4-2E6D-641A-C2ED-B68071A6F1E5}"/>
              </a:ext>
            </a:extLst>
          </p:cNvPr>
          <p:cNvSpPr/>
          <p:nvPr/>
        </p:nvSpPr>
        <p:spPr>
          <a:xfrm>
            <a:off x="3344672" y="4372060"/>
            <a:ext cx="597408" cy="21969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B2F9C584-0569-8662-DB52-05F18DE06A8C}"/>
              </a:ext>
            </a:extLst>
          </p:cNvPr>
          <p:cNvSpPr/>
          <p:nvPr/>
        </p:nvSpPr>
        <p:spPr>
          <a:xfrm>
            <a:off x="4054797" y="5597669"/>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11" name="직사각형 10">
            <a:extLst>
              <a:ext uri="{FF2B5EF4-FFF2-40B4-BE49-F238E27FC236}">
                <a16:creationId xmlns:a16="http://schemas.microsoft.com/office/drawing/2014/main" id="{FFA98D50-0988-E485-7E39-312BB98BA7D4}"/>
              </a:ext>
            </a:extLst>
          </p:cNvPr>
          <p:cNvSpPr/>
          <p:nvPr/>
        </p:nvSpPr>
        <p:spPr>
          <a:xfrm>
            <a:off x="6936710" y="5613480"/>
            <a:ext cx="874441" cy="626797"/>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b="1" i="1" dirty="0">
                <a:solidFill>
                  <a:schemeClr val="tx1"/>
                </a:solidFill>
                <a:latin typeface="Calibri" panose="020F0502020204030204" pitchFamily="34" charset="0"/>
                <a:cs typeface="Calibri" panose="020F0502020204030204" pitchFamily="34" charset="0"/>
              </a:rPr>
              <a:t>Inactive</a:t>
            </a:r>
          </a:p>
          <a:p>
            <a:pPr algn="ctr"/>
            <a:r>
              <a:rPr lang="en-US" altLang="ko-KR" sz="2000" b="1" i="1" dirty="0">
                <a:solidFill>
                  <a:schemeClr val="tx1"/>
                </a:solidFill>
                <a:latin typeface="Calibri" panose="020F0502020204030204" pitchFamily="34" charset="0"/>
                <a:cs typeface="Calibri" panose="020F0502020204030204" pitchFamily="34" charset="0"/>
              </a:rPr>
              <a:t>LRU list</a:t>
            </a:r>
          </a:p>
        </p:txBody>
      </p:sp>
      <p:sp>
        <p:nvSpPr>
          <p:cNvPr id="22" name="직사각형 21">
            <a:extLst>
              <a:ext uri="{FF2B5EF4-FFF2-40B4-BE49-F238E27FC236}">
                <a16:creationId xmlns:a16="http://schemas.microsoft.com/office/drawing/2014/main" id="{9FBBA451-7791-80FE-D518-A4B0C0315E4C}"/>
              </a:ext>
            </a:extLst>
          </p:cNvPr>
          <p:cNvSpPr/>
          <p:nvPr/>
        </p:nvSpPr>
        <p:spPr>
          <a:xfrm>
            <a:off x="8179850" y="4864466"/>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p>
        </p:txBody>
      </p:sp>
      <p:sp>
        <p:nvSpPr>
          <p:cNvPr id="8" name="사각형: 둥근 모서리 7">
            <a:extLst>
              <a:ext uri="{FF2B5EF4-FFF2-40B4-BE49-F238E27FC236}">
                <a16:creationId xmlns:a16="http://schemas.microsoft.com/office/drawing/2014/main" id="{B84242C9-BEF4-AAF1-B376-B0345240DC9F}"/>
              </a:ext>
            </a:extLst>
          </p:cNvPr>
          <p:cNvSpPr/>
          <p:nvPr/>
        </p:nvSpPr>
        <p:spPr>
          <a:xfrm>
            <a:off x="5531932" y="5636207"/>
            <a:ext cx="613435" cy="549720"/>
          </a:xfrm>
          <a:prstGeom prst="roundRect">
            <a:avLst>
              <a:gd name="adj" fmla="val 5643"/>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연결선: 구부러짐 18">
            <a:extLst>
              <a:ext uri="{FF2B5EF4-FFF2-40B4-BE49-F238E27FC236}">
                <a16:creationId xmlns:a16="http://schemas.microsoft.com/office/drawing/2014/main" id="{3D5E8CE5-C793-FACD-4FB7-7D81C4E31BC3}"/>
              </a:ext>
            </a:extLst>
          </p:cNvPr>
          <p:cNvCxnSpPr>
            <a:cxnSpLocks/>
            <a:stCxn id="10" idx="2"/>
            <a:endCxn id="8" idx="2"/>
          </p:cNvCxnSpPr>
          <p:nvPr/>
        </p:nvCxnSpPr>
        <p:spPr>
          <a:xfrm rot="5400000" flipH="1">
            <a:off x="7273765" y="4750812"/>
            <a:ext cx="54350" cy="2924580"/>
          </a:xfrm>
          <a:prstGeom prst="curvedConnector3">
            <a:avLst>
              <a:gd name="adj1" fmla="val -420607"/>
            </a:avLst>
          </a:prstGeom>
          <a:ln w="57150">
            <a:solidFill>
              <a:srgbClr val="FF010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1F87338B-78F1-B848-CFE5-4D77E1A6AE4E}"/>
              </a:ext>
            </a:extLst>
          </p:cNvPr>
          <p:cNvSpPr/>
          <p:nvPr/>
        </p:nvSpPr>
        <p:spPr>
          <a:xfrm>
            <a:off x="6691974" y="6402286"/>
            <a:ext cx="1487876"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Move to the active LRU list</a:t>
            </a:r>
            <a:endParaRPr lang="en-US" altLang="ko-KR" sz="2000" dirty="0">
              <a:solidFill>
                <a:schemeClr val="tx1"/>
              </a:solidFill>
              <a:latin typeface="Calibri" panose="020F0502020204030204" pitchFamily="34" charset="0"/>
              <a:cs typeface="Calibri" panose="020F0502020204030204" pitchFamily="34" charset="0"/>
            </a:endParaRPr>
          </a:p>
        </p:txBody>
      </p:sp>
      <p:cxnSp>
        <p:nvCxnSpPr>
          <p:cNvPr id="17" name="연결선: 꺾임 16">
            <a:extLst>
              <a:ext uri="{FF2B5EF4-FFF2-40B4-BE49-F238E27FC236}">
                <a16:creationId xmlns:a16="http://schemas.microsoft.com/office/drawing/2014/main" id="{9264025F-D4FA-E096-BF06-4183CFCA0BA7}"/>
              </a:ext>
            </a:extLst>
          </p:cNvPr>
          <p:cNvCxnSpPr>
            <a:cxnSpLocks/>
            <a:stCxn id="5" idx="2"/>
            <a:endCxn id="8" idx="0"/>
          </p:cNvCxnSpPr>
          <p:nvPr/>
        </p:nvCxnSpPr>
        <p:spPr>
          <a:xfrm rot="16200000" flipH="1">
            <a:off x="4004351" y="3801907"/>
            <a:ext cx="721485" cy="2947114"/>
          </a:xfrm>
          <a:prstGeom prst="bentConnector3">
            <a:avLst>
              <a:gd name="adj1" fmla="val 6408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934798C6-85EA-377D-086F-F6BDC482BB9A}"/>
              </a:ext>
            </a:extLst>
          </p:cNvPr>
          <p:cNvSpPr/>
          <p:nvPr/>
        </p:nvSpPr>
        <p:spPr>
          <a:xfrm>
            <a:off x="493486" y="5355584"/>
            <a:ext cx="1837952" cy="369643"/>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0"/>
          <a:lstStyle/>
          <a:p>
            <a:pPr algn="ctr"/>
            <a:r>
              <a:rPr lang="en-US" altLang="ko-KR"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altLang="ko-KR" sz="2000" dirty="0">
                <a:solidFill>
                  <a:schemeClr val="tx1"/>
                </a:solidFill>
                <a:latin typeface="Calibri" panose="020F0502020204030204" pitchFamily="34" charset="0"/>
                <a:cs typeface="Calibri" panose="020F0502020204030204" pitchFamily="34" charset="0"/>
              </a:rPr>
              <a:t>NUMA hint page fault</a:t>
            </a:r>
            <a:br>
              <a:rPr lang="en-US" altLang="ko-KR" sz="2000" dirty="0">
                <a:solidFill>
                  <a:schemeClr val="tx1"/>
                </a:solidFill>
                <a:latin typeface="Calibri" panose="020F0502020204030204" pitchFamily="34" charset="0"/>
                <a:cs typeface="Calibri" panose="020F0502020204030204" pitchFamily="34" charset="0"/>
              </a:rPr>
            </a:br>
            <a:r>
              <a:rPr lang="en-US" altLang="ko-KR" sz="2000" dirty="0">
                <a:solidFill>
                  <a:schemeClr val="tx1"/>
                </a:solidFill>
                <a:latin typeface="Calibri" panose="020F0502020204030204" pitchFamily="34" charset="0"/>
                <a:cs typeface="Calibri" panose="020F0502020204030204" pitchFamily="34" charset="0"/>
              </a:rPr>
              <a:t>after consecutive scanning</a:t>
            </a:r>
          </a:p>
        </p:txBody>
      </p:sp>
    </p:spTree>
    <p:extLst>
      <p:ext uri="{BB962C8B-B14F-4D97-AF65-F5344CB8AC3E}">
        <p14:creationId xmlns:p14="http://schemas.microsoft.com/office/powerpoint/2010/main" val="99052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9" grpId="0"/>
      <p:bldP spid="11" grpId="0"/>
      <p:bldP spid="22" grpId="0"/>
      <p:bldP spid="23" grpId="0"/>
      <p:bldP spid="25"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14690</TotalTime>
  <Words>4160</Words>
  <Application>Microsoft Office PowerPoint</Application>
  <PresentationFormat>와이드스크린</PresentationFormat>
  <Paragraphs>670</Paragraphs>
  <Slides>49</Slides>
  <Notes>49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49</vt:i4>
      </vt:variant>
    </vt:vector>
  </HeadingPairs>
  <TitlesOfParts>
    <vt:vector size="56" baseType="lpstr">
      <vt:lpstr>Söhne</vt:lpstr>
      <vt:lpstr>맑은 고딕</vt:lpstr>
      <vt:lpstr>Arial</vt:lpstr>
      <vt:lpstr>Calibri</vt:lpstr>
      <vt:lpstr>Cambria Math</vt:lpstr>
      <vt:lpstr>Wingdings</vt:lpstr>
      <vt:lpstr>Office 테마</vt:lpstr>
      <vt:lpstr>Memtis: Efficient Memory Tiering with Dynamic Page Classification and Page Size Determination</vt:lpstr>
      <vt:lpstr>Tiered main memory in OS</vt:lpstr>
      <vt:lpstr>Tiered main memory in OS</vt:lpstr>
      <vt:lpstr>Which pages are hot?</vt:lpstr>
      <vt:lpstr>Which pages are hot?</vt:lpstr>
      <vt:lpstr>Which pages are hot?</vt:lpstr>
      <vt:lpstr>Which pages are hot?</vt:lpstr>
      <vt:lpstr>Which pages are hot?</vt:lpstr>
      <vt:lpstr>Which pages are hot?</vt:lpstr>
      <vt:lpstr>Which pages are hot?</vt:lpstr>
      <vt:lpstr>Which pages are hot?</vt:lpstr>
      <vt:lpstr>Which pages are hot?</vt:lpstr>
      <vt:lpstr>Criticality of hotness detection</vt:lpstr>
      <vt:lpstr>Criticality of hotness detection</vt:lpstr>
      <vt:lpstr>Criticality of hotness detection</vt:lpstr>
      <vt:lpstr>Criticality of hotness detection</vt:lpstr>
      <vt:lpstr>Criticality of hotness detection</vt:lpstr>
      <vt:lpstr>Criticality of hotness detection</vt:lpstr>
      <vt:lpstr>Criticality of hotness detection</vt:lpstr>
      <vt:lpstr>Our solution: Memtis</vt:lpstr>
      <vt:lpstr>Our solution: Memtis</vt:lpstr>
      <vt:lpstr>Our solution: Memtis</vt:lpstr>
      <vt:lpstr>Our solution: Memtis</vt:lpstr>
      <vt:lpstr>Our solution: Memtis</vt:lpstr>
      <vt:lpstr>Fine-grained, Lightweight memory access sampling</vt:lpstr>
      <vt:lpstr>Fine-grained, Lightweight memory access sampling</vt:lpstr>
      <vt:lpstr>Fine-grained, Lightweight memory access sampling</vt:lpstr>
      <vt:lpstr>Fine-grained, Lightweight memory access sampling</vt:lpstr>
      <vt:lpstr>Fine-grained, Lightweight memory access sampling</vt:lpstr>
      <vt:lpstr>Fine-grained, Lightweight memory access sampling</vt:lpstr>
      <vt:lpstr>Fine-grained, Lightweight memory access sampling</vt:lpstr>
      <vt:lpstr>Fine-grained, Lightweight memory access sampling</vt:lpstr>
      <vt:lpstr>Fine-grained, Lightweight memory access sampling</vt:lpstr>
      <vt:lpstr>Histogram-based hot set classification</vt:lpstr>
      <vt:lpstr>Histogram-based hot set classification</vt:lpstr>
      <vt:lpstr>Histogram-based hot set classification</vt:lpstr>
      <vt:lpstr>Histogram-based hot set classification</vt:lpstr>
      <vt:lpstr>Histogram-based hot set classification</vt:lpstr>
      <vt:lpstr>Histogram-based hot set classification</vt:lpstr>
      <vt:lpstr>Histogram-based hot set classification</vt:lpstr>
      <vt:lpstr>Histogram-based hot set classification</vt:lpstr>
      <vt:lpstr>Histogram-based hot set classification</vt:lpstr>
      <vt:lpstr>Histogram-based hot set classification</vt:lpstr>
      <vt:lpstr>Histogram-based hot set classification</vt:lpstr>
      <vt:lpstr>Evaluation setup</vt:lpstr>
      <vt:lpstr>Page hotness identification</vt:lpstr>
      <vt:lpstr>Performance comparison</vt:lpstr>
      <vt:lpstr>Scalability to memory sizes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Memtis: Efficient Memory Tiering with Dynamic Page Classification and Page Size Determination</dc:title>
  <dc:creator>이태형</dc:creator>
  <cp:lastModifiedBy>이태형</cp:lastModifiedBy>
  <cp:revision>75</cp:revision>
  <cp:lastPrinted>2023-10-10T12:50:25Z</cp:lastPrinted>
  <dcterms:created xsi:type="dcterms:W3CDTF">2023-10-05T06:52:10Z</dcterms:created>
  <dcterms:modified xsi:type="dcterms:W3CDTF">2023-10-30T07:10:55Z</dcterms:modified>
</cp:coreProperties>
</file>