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1.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dhava Krishnan R" initials="" lastIdx="1" clrIdx="0"/>
  <p:cmAuthor id="1" name=""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1T02:04:24.309" idx="1">
    <p:pos x="6000" y="0"/>
    <p:text>-Sanjana (Naga Sanjana) Bikonda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400"/>
              <a:t>Thank you for your introduction. Today I will be presenting Retina which is a collaborative work between Virginia tech and Samsung’s memory solutions lab. </a:t>
            </a:r>
            <a:endParaRPr sz="1400"/>
          </a:p>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db2155f7f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db2155f7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Up next I will discuss the system overview</a:t>
            </a:r>
            <a:endParaRPr sz="1400"/>
          </a:p>
          <a:p>
            <a:pPr marL="0" lvl="0" indent="0" algn="l" rtl="0">
              <a:spcBef>
                <a:spcPts val="0"/>
              </a:spcBef>
              <a:spcAft>
                <a:spcPts val="0"/>
              </a:spcAft>
              <a:buNone/>
            </a:pP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db2155f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db2155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Before diving in the details of the retina, let's think about how we use the data,</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Locate the data </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Fetch the data from secondary storage like an SSD </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Finally process the data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Typically the indexing and retrieving is handled by the storage stack such as fs or storage engine. Once the data is ready, it is fed into an application such tensorflow to say run a classification model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Given we have all the basic building blocks of a data pipeline, now the question is how do we redesign with CSD.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
                <a:solidFill>
                  <a:schemeClr val="dk1"/>
                </a:solidFill>
              </a:rPr>
              <a:t>Our answer is Retina,</a:t>
            </a: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r>
              <a:rPr lang="en">
                <a:solidFill>
                  <a:schemeClr val="dk1"/>
                </a:solidFill>
              </a:rPr>
              <a:t>With Retina the data pipeline mostly remains the same with slight changes,</a:t>
            </a: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None/>
            </a:pPr>
            <a:r>
              <a:rPr lang="en">
                <a:solidFill>
                  <a:schemeClr val="dk1"/>
                </a:solidFill>
              </a:rPr>
              <a:t>Like earlier, we first do the indexing then retrieve the data and before returning the data to the host we perform some compute on the CSD. Finally the partially processed data is sent to the host to finish computing</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SzPts val="1100"/>
              <a:buNone/>
            </a:pPr>
            <a:r>
              <a:rPr lang="en">
                <a:solidFill>
                  <a:schemeClr val="dk1"/>
                </a:solidFill>
              </a:rPr>
              <a:t>Retina cover the first three stages of the pipeline with its end-end framework for computational storage</a:t>
            </a: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r>
              <a:rPr lang="en">
                <a:solidFill>
                  <a:schemeClr val="dk1"/>
                </a:solidFill>
              </a:rPr>
              <a:t>Essentially with Retina we propose two things, </a:t>
            </a:r>
            <a:endParaRPr>
              <a:solidFill>
                <a:schemeClr val="dk1"/>
              </a:solidFill>
            </a:endParaRPr>
          </a:p>
          <a:p>
            <a:pPr marL="0" lvl="0" indent="0" algn="l" rtl="0">
              <a:spcBef>
                <a:spcPts val="0"/>
              </a:spcBef>
              <a:spcAft>
                <a:spcPts val="0"/>
              </a:spcAft>
              <a:buSzPts val="1100"/>
              <a:buNone/>
            </a:pPr>
            <a:r>
              <a:rPr lang="en">
                <a:solidFill>
                  <a:schemeClr val="dk1"/>
                </a:solidFill>
              </a:rPr>
              <a:t>The first is a Data management engine : which is a cross layered key-value store that supports all feature of a datastore such as indexing, crash consistency etc</a:t>
            </a:r>
            <a:endParaRPr>
              <a:solidFill>
                <a:schemeClr val="dk1"/>
              </a:solidFill>
            </a:endParaRPr>
          </a:p>
          <a:p>
            <a:pPr marL="0" lvl="0" indent="0" algn="l" rtl="0">
              <a:spcBef>
                <a:spcPts val="0"/>
              </a:spcBef>
              <a:spcAft>
                <a:spcPts val="0"/>
              </a:spcAft>
              <a:buSzPts val="1100"/>
              <a:buNone/>
            </a:pPr>
            <a:r>
              <a:rPr lang="en">
                <a:solidFill>
                  <a:schemeClr val="dk1"/>
                </a:solidFill>
              </a:rPr>
              <a:t>	</a:t>
            </a:r>
            <a:endParaRPr>
              <a:solidFill>
                <a:schemeClr val="dk1"/>
              </a:solidFill>
            </a:endParaRPr>
          </a:p>
          <a:p>
            <a:pPr marL="0" lvl="0" indent="0" algn="l" rtl="0">
              <a:spcBef>
                <a:spcPts val="0"/>
              </a:spcBef>
              <a:spcAft>
                <a:spcPts val="0"/>
              </a:spcAft>
              <a:buSzPts val="1100"/>
              <a:buNone/>
            </a:pPr>
            <a:r>
              <a:rPr lang="en">
                <a:solidFill>
                  <a:schemeClr val="dk1"/>
                </a:solidFill>
              </a:rPr>
              <a:t>The seconds is a data processing engine: which allows the user to compose compute pipelines on the fly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4db2155f7f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4db2155f7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Putting it all together, here is Retina’s flow for an end user application.</a:t>
            </a:r>
            <a:endParaRPr/>
          </a:p>
          <a:p>
            <a:pPr marL="0" lvl="0" indent="0" algn="l" rtl="0">
              <a:spcBef>
                <a:spcPts val="0"/>
              </a:spcBef>
              <a:spcAft>
                <a:spcPts val="0"/>
              </a:spcAft>
              <a:buNone/>
            </a:pPr>
            <a:r>
              <a:rPr lang="en"/>
              <a:t>For example, instead of simply issuing lookup cat02.jpg, we also pass a list of operations like decode, resize, crop, mirror</a:t>
            </a:r>
            <a:endParaRPr/>
          </a:p>
          <a:p>
            <a:pPr marL="0" lvl="0" indent="0" algn="l" rtl="0">
              <a:spcBef>
                <a:spcPts val="0"/>
              </a:spcBef>
              <a:spcAft>
                <a:spcPts val="0"/>
              </a:spcAft>
              <a:buNone/>
            </a:pPr>
            <a:r>
              <a:rPr lang="en"/>
              <a:t>Here Retina will lookup the index, fetch the image, and performs the series of functions on the image before feeding the processed image to GPU</a:t>
            </a:r>
            <a:endParaRPr/>
          </a:p>
          <a:p>
            <a:pPr marL="0" lvl="0" indent="0" algn="l" rtl="0">
              <a:spcBef>
                <a:spcPts val="0"/>
              </a:spcBef>
              <a:spcAft>
                <a:spcPts val="0"/>
              </a:spcAft>
              <a:buNone/>
            </a:pPr>
            <a:endParaRPr/>
          </a:p>
          <a:p>
            <a:pPr marL="0" lvl="0" indent="0" algn="l" rtl="0">
              <a:spcBef>
                <a:spcPts val="0"/>
              </a:spcBef>
              <a:spcAft>
                <a:spcPts val="0"/>
              </a:spcAft>
              <a:buNone/>
            </a:pPr>
            <a:r>
              <a:rPr lang="en"/>
              <a:t>This architecture has many advantages such as ,</a:t>
            </a:r>
            <a:endParaRPr/>
          </a:p>
          <a:p>
            <a:pPr marL="457200" lvl="0" indent="-298450" algn="l" rtl="0">
              <a:spcBef>
                <a:spcPts val="0"/>
              </a:spcBef>
              <a:spcAft>
                <a:spcPts val="0"/>
              </a:spcAft>
              <a:buSzPts val="1100"/>
              <a:buChar char="-"/>
            </a:pPr>
            <a:r>
              <a:rPr lang="en"/>
              <a:t>Data is fetched using high internal bandwidth inside the CSD which is faster than network bw</a:t>
            </a:r>
            <a:endParaRPr/>
          </a:p>
          <a:p>
            <a:pPr marL="457200" lvl="0" indent="-298450" algn="l" rtl="0">
              <a:spcBef>
                <a:spcPts val="0"/>
              </a:spcBef>
              <a:spcAft>
                <a:spcPts val="0"/>
              </a:spcAft>
              <a:buSzPts val="1100"/>
              <a:buChar char="-"/>
            </a:pPr>
            <a:r>
              <a:rPr lang="en"/>
              <a:t>Overall data movement is reduced with transferring processed data which in most applications is orders of magnitude smaller than raw data</a:t>
            </a:r>
            <a:endParaRPr/>
          </a:p>
          <a:p>
            <a:pPr marL="457200" lvl="0" indent="-298450" algn="l" rtl="0">
              <a:spcBef>
                <a:spcPts val="0"/>
              </a:spcBef>
              <a:spcAft>
                <a:spcPts val="0"/>
              </a:spcAft>
              <a:buSzPts val="1100"/>
              <a:buChar char="-"/>
            </a:pPr>
            <a:r>
              <a:rPr lang="en"/>
              <a:t>Dynamic compute composability enables sharing the CSD between applications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db2155f7f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db2155f7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zoom in to Retina’s key value store engine</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One of the key ideas of Retina’s key-value store is the cross layered approach. Cross layered in this context means that we split the key-value store between CPU and CSD. But why take this approach?</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The main reason is that there some tasks that CPU does best and some tasks that FPGA does the best. So  why not use both</a:t>
            </a:r>
            <a:endParaRPr/>
          </a:p>
          <a:p>
            <a:pPr marL="0" lvl="0" indent="0" algn="l" rtl="0">
              <a:lnSpc>
                <a:spcPct val="100000"/>
              </a:lnSpc>
              <a:spcBef>
                <a:spcPts val="0"/>
              </a:spcBef>
              <a:spcAft>
                <a:spcPts val="0"/>
              </a:spcAft>
              <a:buSzPts val="1100"/>
              <a:buNone/>
            </a:pPr>
            <a:r>
              <a:rPr lang="en"/>
              <a:t>With Cross layered approach, </a:t>
            </a:r>
            <a:endParaRPr/>
          </a:p>
          <a:p>
            <a:pPr marL="0" lvl="0" indent="0" algn="l" rtl="0">
              <a:lnSpc>
                <a:spcPct val="100000"/>
              </a:lnSpc>
              <a:spcBef>
                <a:spcPts val="0"/>
              </a:spcBef>
              <a:spcAft>
                <a:spcPts val="0"/>
              </a:spcAft>
              <a:buSzPts val="1100"/>
              <a:buNone/>
            </a:pPr>
            <a:r>
              <a:rPr lang="en"/>
              <a:t>we can relieve CPU from data movement and use it for control plan ops such as </a:t>
            </a:r>
            <a:endParaRPr/>
          </a:p>
          <a:p>
            <a:pPr marL="457200" lvl="0" indent="-298450" algn="l" rtl="0">
              <a:lnSpc>
                <a:spcPct val="100000"/>
              </a:lnSpc>
              <a:spcBef>
                <a:spcPts val="0"/>
              </a:spcBef>
              <a:spcAft>
                <a:spcPts val="0"/>
              </a:spcAft>
              <a:buSzPts val="1100"/>
              <a:buChar char="-"/>
            </a:pPr>
            <a:r>
              <a:rPr lang="en"/>
              <a:t>Issuing commands to FPGA, OS interactions, cachin, concurrency, etc</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we reduce complexity on FPGA abstaining from control ops and performing pure compute and reduce data movement by taking advantage of the high internal bw inside the CSD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To solidify the idea, here is a conceptual diagram of our sorted index similar to a b-tree with its leaf nodes consisting of key-value pairs. So here we divide the key-value store into search layer and data layer.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Search layer consists of internal node of an index that help locate the key and Data layer consists of the leaf nodes where the actual data is stored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Suppose we are looking for cat02.jpg, we first traverse the search layer to find the leaf node. As traversing an index is a branch-divergent task, we allocate it to the CPU</a:t>
            </a:r>
            <a:endParaRPr/>
          </a:p>
          <a:p>
            <a:pPr marL="0" lvl="0" indent="0" algn="l" rtl="0">
              <a:lnSpc>
                <a:spcPct val="100000"/>
              </a:lnSpc>
              <a:spcBef>
                <a:spcPts val="0"/>
              </a:spcBef>
              <a:spcAft>
                <a:spcPts val="0"/>
              </a:spcAft>
              <a:buSzPts val="1100"/>
              <a:buNone/>
            </a:pPr>
            <a:r>
              <a:rPr lang="en"/>
              <a:t>Once we narrowed down the leaf node we need to retrieve the key-value pair. As this requires large data movement we use the FPGA to handle the transfer inside the CSD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Thus the search layer is stored in the host DRAM and is manipulated by the host CPU </a:t>
            </a:r>
            <a:endParaRPr/>
          </a:p>
          <a:p>
            <a:pPr marL="0" lvl="0" indent="0" algn="l" rtl="0">
              <a:lnSpc>
                <a:spcPct val="100000"/>
              </a:lnSpc>
              <a:spcBef>
                <a:spcPts val="0"/>
              </a:spcBef>
              <a:spcAft>
                <a:spcPts val="0"/>
              </a:spcAft>
              <a:buSzPts val="1100"/>
              <a:buNone/>
            </a:pPr>
            <a:r>
              <a:rPr lang="en"/>
              <a:t>And the data layer is stored on the SmartSSD and is processed by the FPGA using peer to peer transfers onto the  common memory area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Thus reaping all the benefits of CPU in control plane and FPGA on data plane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Lets take the example of a lookup operation, such as lookup(cat02.jpg). </a:t>
            </a:r>
            <a:endParaRPr/>
          </a:p>
          <a:p>
            <a:pPr marL="0" lvl="0" indent="0" algn="l" rtl="0">
              <a:lnSpc>
                <a:spcPct val="100000"/>
              </a:lnSpc>
              <a:spcBef>
                <a:spcPts val="0"/>
              </a:spcBef>
              <a:spcAft>
                <a:spcPts val="0"/>
              </a:spcAft>
              <a:buSzPts val="1100"/>
              <a:buNone/>
            </a:pPr>
            <a:r>
              <a:rPr lang="en"/>
              <a:t>As the first step,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4db2155f7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4db2155f7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Here is the agenda for the rest of the talk. I will first present the motivation, system overview, our contributions with Retina and finally the evaluations</a:t>
            </a:r>
            <a:endParaRPr sz="1400"/>
          </a:p>
          <a:p>
            <a:pPr marL="0" lvl="0" indent="0" algn="l" rtl="0">
              <a:spcBef>
                <a:spcPts val="0"/>
              </a:spcBef>
              <a:spcAft>
                <a:spcPts val="0"/>
              </a:spcAft>
              <a:buNone/>
            </a:pP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the interest of time I couldn’t cover all the design details of Retina’s key-value store but please refer to the paper for more information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4db2155f7f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4db2155f7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on next we discuss about Retina’s data processing engine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50">
                <a:solidFill>
                  <a:srgbClr val="1D1C1D"/>
                </a:solidFill>
                <a:highlight>
                  <a:srgbClr val="F8F8F8"/>
                </a:highlight>
              </a:rPr>
              <a:t>Computational Pipeline is one of the parallel computation models where we create a ever-running chain of compute functions connected using streams. Here the data is fed into the pipeline in-batches, processed and result is returned.</a:t>
            </a:r>
            <a:endParaRPr sz="1150">
              <a:solidFill>
                <a:srgbClr val="1D1C1D"/>
              </a:solidFill>
              <a:highlight>
                <a:srgbClr val="F8F8F8"/>
              </a:highlight>
            </a:endParaRPr>
          </a:p>
          <a:p>
            <a:pPr marL="0" lvl="0" indent="0" algn="l" rtl="0">
              <a:lnSpc>
                <a:spcPct val="100000"/>
              </a:lnSpc>
              <a:spcBef>
                <a:spcPts val="0"/>
              </a:spcBef>
              <a:spcAft>
                <a:spcPts val="0"/>
              </a:spcAft>
              <a:buClr>
                <a:schemeClr val="dk1"/>
              </a:buClr>
              <a:buSzPts val="1100"/>
              <a:buFont typeface="Arial"/>
              <a:buNone/>
            </a:pPr>
            <a:r>
              <a:rPr lang="en" sz="1150">
                <a:solidFill>
                  <a:srgbClr val="1D1C1D"/>
                </a:solidFill>
                <a:highlight>
                  <a:srgbClr val="F8F8F8"/>
                </a:highlight>
              </a:rPr>
              <a:t>Why use this model is because it is very simple and performat. we can easily add different types of kernel to the pipeline just with the help of a pair of streams.</a:t>
            </a:r>
            <a:endParaRPr sz="1150">
              <a:solidFill>
                <a:srgbClr val="1D1C1D"/>
              </a:solidFill>
              <a:highlight>
                <a:srgbClr val="F8F8F8"/>
              </a:highlight>
            </a:endParaRPr>
          </a:p>
          <a:p>
            <a:pPr marL="0" lvl="0" indent="0" algn="l" rtl="0">
              <a:lnSpc>
                <a:spcPct val="100000"/>
              </a:lnSpc>
              <a:spcBef>
                <a:spcPts val="0"/>
              </a:spcBef>
              <a:spcAft>
                <a:spcPts val="0"/>
              </a:spcAft>
              <a:buSzPts val="1100"/>
              <a:buNone/>
            </a:pPr>
            <a:r>
              <a:rPr lang="en" sz="1150">
                <a:solidFill>
                  <a:srgbClr val="1D1C1D"/>
                </a:solidFill>
                <a:highlight>
                  <a:srgbClr val="F8F8F8"/>
                </a:highlight>
              </a:rPr>
              <a:t>Also this model allows us to dynamically compose a chain of kernels based on the applications need.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50">
                <a:solidFill>
                  <a:srgbClr val="1D1C1D"/>
                </a:solidFill>
                <a:highlight>
                  <a:srgbClr val="F8F8F8"/>
                </a:highlight>
              </a:rPr>
              <a:t>But how do we realize the dynamic composability?</a:t>
            </a:r>
            <a:endParaRPr sz="1150">
              <a:solidFill>
                <a:srgbClr val="1D1C1D"/>
              </a:solidFill>
              <a:highlight>
                <a:srgbClr val="F8F8F8"/>
              </a:highlight>
            </a:endParaRPr>
          </a:p>
          <a:p>
            <a:pPr marL="0" lvl="0" indent="0" algn="l" rtl="0">
              <a:lnSpc>
                <a:spcPct val="100000"/>
              </a:lnSpc>
              <a:spcBef>
                <a:spcPts val="0"/>
              </a:spcBef>
              <a:spcAft>
                <a:spcPts val="0"/>
              </a:spcAft>
              <a:buClr>
                <a:schemeClr val="dk1"/>
              </a:buClr>
              <a:buSzPts val="1100"/>
              <a:buFont typeface="Arial"/>
              <a:buNone/>
            </a:pPr>
            <a:r>
              <a:rPr lang="en" sz="1150">
                <a:solidFill>
                  <a:srgbClr val="1D1C1D"/>
                </a:solidFill>
                <a:highlight>
                  <a:srgbClr val="F8F8F8"/>
                </a:highlight>
              </a:rPr>
              <a:t>The end goal is to dynamically compose compute kernels as per user request on the fly</a:t>
            </a:r>
            <a:endParaRPr sz="1150">
              <a:solidFill>
                <a:srgbClr val="1D1C1D"/>
              </a:solidFill>
              <a:highlight>
                <a:srgbClr val="F8F8F8"/>
              </a:highlight>
            </a:endParaRPr>
          </a:p>
          <a:p>
            <a:pPr marL="0" lvl="0" indent="0" algn="l" rtl="0">
              <a:lnSpc>
                <a:spcPct val="100000"/>
              </a:lnSpc>
              <a:spcBef>
                <a:spcPts val="0"/>
              </a:spcBef>
              <a:spcAft>
                <a:spcPts val="0"/>
              </a:spcAft>
              <a:buClr>
                <a:schemeClr val="dk1"/>
              </a:buClr>
              <a:buSzPts val="1100"/>
              <a:buFont typeface="Arial"/>
              <a:buNone/>
            </a:pPr>
            <a:r>
              <a:rPr lang="en" sz="1150">
                <a:solidFill>
                  <a:srgbClr val="1D1C1D"/>
                </a:solidFill>
                <a:highlight>
                  <a:srgbClr val="F8F8F8"/>
                </a:highlight>
              </a:rPr>
              <a:t>And we achieve that by using a central pipeline manager</a:t>
            </a:r>
            <a:endParaRPr sz="1150">
              <a:solidFill>
                <a:srgbClr val="1D1C1D"/>
              </a:solidFill>
              <a:highlight>
                <a:srgbClr val="F8F8F8"/>
              </a:highlight>
            </a:endParaRPr>
          </a:p>
          <a:p>
            <a:pPr marL="0" lvl="0" indent="0" algn="l" rtl="0">
              <a:lnSpc>
                <a:spcPct val="100000"/>
              </a:lnSpc>
              <a:spcBef>
                <a:spcPts val="0"/>
              </a:spcBef>
              <a:spcAft>
                <a:spcPts val="0"/>
              </a:spcAft>
              <a:buSzPts val="1100"/>
              <a:buNone/>
            </a:pPr>
            <a:r>
              <a:rPr lang="en" sz="1150">
                <a:solidFill>
                  <a:srgbClr val="1D1C1D"/>
                </a:solidFill>
                <a:highlight>
                  <a:srgbClr val="F8F8F8"/>
                </a:highlight>
              </a:rPr>
              <a:t>To use this design we establish that, the kernels are already downloaded to the FPGA, all the communication among the kernels happends through streams . Finally to avoid hardwiring the communications between the kernels, we use a centralized pipeline manager called the arbiter.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50">
                <a:solidFill>
                  <a:srgbClr val="1D1C1D"/>
                </a:solidFill>
                <a:highlight>
                  <a:srgbClr val="F8F8F8"/>
                </a:highlight>
              </a:rPr>
              <a:t>Let looks at a concrete example describing our pipeline architecture</a:t>
            </a:r>
            <a:endParaRPr sz="1150">
              <a:solidFill>
                <a:srgbClr val="1D1C1D"/>
              </a:solidFill>
              <a:highlight>
                <a:srgbClr val="F8F8F8"/>
              </a:highlight>
            </a:endParaRPr>
          </a:p>
          <a:p>
            <a:pPr marL="0" lvl="0" indent="0" algn="l" rtl="0">
              <a:lnSpc>
                <a:spcPct val="100000"/>
              </a:lnSpc>
              <a:spcBef>
                <a:spcPts val="0"/>
              </a:spcBef>
              <a:spcAft>
                <a:spcPts val="0"/>
              </a:spcAft>
              <a:buClr>
                <a:schemeClr val="dk1"/>
              </a:buClr>
              <a:buSzPts val="1100"/>
              <a:buFont typeface="Arial"/>
              <a:buNone/>
            </a:pPr>
            <a:r>
              <a:rPr lang="en" sz="1150">
                <a:solidFill>
                  <a:srgbClr val="1D1C1D"/>
                </a:solidFill>
                <a:highlight>
                  <a:srgbClr val="F8F8F8"/>
                </a:highlight>
              </a:rPr>
              <a:t>In this example these are the computational pipeline we have, lookup etc</a:t>
            </a:r>
            <a:endParaRPr sz="1150">
              <a:solidFill>
                <a:srgbClr val="1D1C1D"/>
              </a:solidFill>
              <a:highlight>
                <a:srgbClr val="F8F8F8"/>
              </a:highlight>
            </a:endParaRPr>
          </a:p>
          <a:p>
            <a:pPr marL="0" lvl="0" indent="0" algn="l" rtl="0">
              <a:lnSpc>
                <a:spcPct val="100000"/>
              </a:lnSpc>
              <a:spcBef>
                <a:spcPts val="0"/>
              </a:spcBef>
              <a:spcAft>
                <a:spcPts val="0"/>
              </a:spcAft>
              <a:buClr>
                <a:schemeClr val="dk1"/>
              </a:buClr>
              <a:buSzPts val="1100"/>
              <a:buFont typeface="Arial"/>
              <a:buNone/>
            </a:pPr>
            <a:r>
              <a:rPr lang="en" sz="1150">
                <a:solidFill>
                  <a:srgbClr val="1D1C1D"/>
                </a:solidFill>
                <a:highlight>
                  <a:srgbClr val="F8F8F8"/>
                </a:highlight>
              </a:rPr>
              <a:t>All the kernels are connected to the arbiter using input and output streams.</a:t>
            </a:r>
            <a:endParaRPr sz="1150">
              <a:solidFill>
                <a:srgbClr val="1D1C1D"/>
              </a:solidFill>
              <a:highlight>
                <a:srgbClr val="F8F8F8"/>
              </a:highlight>
            </a:endParaRPr>
          </a:p>
          <a:p>
            <a:pPr marL="0" lvl="0" indent="0" algn="l" rtl="0">
              <a:lnSpc>
                <a:spcPct val="100000"/>
              </a:lnSpc>
              <a:spcBef>
                <a:spcPts val="0"/>
              </a:spcBef>
              <a:spcAft>
                <a:spcPts val="0"/>
              </a:spcAft>
              <a:buSzPts val="1100"/>
              <a:buNone/>
            </a:pPr>
            <a:r>
              <a:rPr lang="en" sz="1150">
                <a:solidFill>
                  <a:srgbClr val="1D1C1D"/>
                </a:solidFill>
                <a:highlight>
                  <a:srgbClr val="F8F8F8"/>
                </a:highlight>
              </a:rPr>
              <a:t>If the user sends a lookup request then the arbiter performs the series of operations.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4db2155f7f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4db2155f7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have been experiencing an exponential data growth in the past decade. And this massive data generation results in increased data movement. Although data movement is not inherently a bad thing, excessive or in-efficient movement can cause problems. We can categorize the challenges into two broad sections, performance impacts and cost impacts. </a:t>
            </a: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Although we have seen storage media and network growing rapidly, similar is the trend in data generation with bigger AI models, big data applications and so on. </a:t>
            </a:r>
            <a:endParaRPr sz="1400"/>
          </a:p>
          <a:p>
            <a:pPr marL="0" lvl="0" indent="0" algn="l" rtl="0">
              <a:spcBef>
                <a:spcPts val="0"/>
              </a:spcBef>
              <a:spcAft>
                <a:spcPts val="0"/>
              </a:spcAft>
              <a:buNone/>
            </a:pPr>
            <a:r>
              <a:rPr lang="en" sz="1400"/>
              <a:t>With all the increased data movement, we see increased latencies, network bottlenecks, cpu bottlenecks and issue with scalability. Thus affecting performance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On the cost impacts,  inefficient data handling can result in increased power consumption, increased need for infrastructure and maintenance</a:t>
            </a:r>
            <a:endParaRPr sz="1400"/>
          </a:p>
        </p:txBody>
      </p:sp>
      <p:sp>
        <p:nvSpPr>
          <p:cNvPr id="72" name="Google Shape;72;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p3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7" name="Google Shape;517;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3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p4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2903588223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2903588223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rPr>
              <a:t>To better understand the challenges of data movement, let's consider a simple example of data filtering on CPU, for example a database scan operation with low selectivity and huge input dataset,</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 sz="1400">
                <a:solidFill>
                  <a:schemeClr val="dk1"/>
                </a:solidFill>
              </a:rPr>
              <a:t>The general protocol is that the CPU reads terabytes of raw input data from multiple storage devices to run filtering</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 sz="1400">
                <a:solidFill>
                  <a:schemeClr val="dk1"/>
                </a:solidFill>
              </a:rPr>
              <a:t>DRAM is not big enough to store all the data at once thus data is fetched in batches</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 sz="1400">
                <a:solidFill>
                  <a:schemeClr val="dk1"/>
                </a:solidFill>
              </a:rPr>
              <a:t>But only a small fraction of data is actually relevant to the request </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 sz="1400">
                <a:solidFill>
                  <a:schemeClr val="dk1"/>
                </a:solidFill>
              </a:rPr>
              <a:t>Thus resulting in wasting CPU cycles, ineffective using DRAM, network bottlenecks and most importantly increasing power utilization by increasing data movement.</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d9c9095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4d9c9095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So how do we address the challenges of data movement?</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If data movement is the culprit here, why don’t we change the design paradigm and move the compute to the data with Near Data processing.</a:t>
            </a:r>
            <a:endParaRPr sz="1400"/>
          </a:p>
          <a:p>
            <a:pPr marL="0" lvl="0" indent="0" algn="l" rtl="0">
              <a:spcBef>
                <a:spcPts val="0"/>
              </a:spcBef>
              <a:spcAft>
                <a:spcPts val="0"/>
              </a:spcAft>
              <a:buNone/>
            </a:pPr>
            <a:r>
              <a:rPr lang="en" sz="1400"/>
              <a:t>One way to realize this could be with computational storage,</a:t>
            </a:r>
            <a:endParaRPr sz="1400"/>
          </a:p>
          <a:p>
            <a:pPr marL="457200" lvl="0" indent="-317500" algn="l" rtl="0">
              <a:spcBef>
                <a:spcPts val="0"/>
              </a:spcBef>
              <a:spcAft>
                <a:spcPts val="0"/>
              </a:spcAft>
              <a:buSzPts val="1400"/>
              <a:buChar char="-"/>
            </a:pPr>
            <a:r>
              <a:rPr lang="en" sz="1400"/>
              <a:t>Where a compute source is attached inside the storage</a:t>
            </a:r>
            <a:endParaRPr sz="1400"/>
          </a:p>
          <a:p>
            <a:pPr marL="457200" lvl="0" indent="-317500" algn="l" rtl="0">
              <a:spcBef>
                <a:spcPts val="0"/>
              </a:spcBef>
              <a:spcAft>
                <a:spcPts val="0"/>
              </a:spcAft>
              <a:buSzPts val="1400"/>
              <a:buChar char="-"/>
            </a:pPr>
            <a:r>
              <a:rPr lang="en" sz="1400"/>
              <a:t>With this the data is internally transferred inside the storage using high internal bandwith</a:t>
            </a:r>
            <a:endParaRPr sz="1400"/>
          </a:p>
          <a:p>
            <a:pPr marL="457200" lvl="0" indent="-317500" algn="l" rtl="0">
              <a:spcBef>
                <a:spcPts val="0"/>
              </a:spcBef>
              <a:spcAft>
                <a:spcPts val="0"/>
              </a:spcAft>
              <a:buSzPts val="1400"/>
              <a:buChar char="-"/>
            </a:pPr>
            <a:r>
              <a:rPr lang="en" sz="1400"/>
              <a:t>Thus reducing overall network hops</a:t>
            </a: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400">
                <a:solidFill>
                  <a:schemeClr val="dk1"/>
                </a:solidFill>
              </a:rPr>
              <a:t>In our work, we used Samsung SmartSSD 1.0 as our choice of computational storage and here is a brief introduction. </a:t>
            </a:r>
            <a:endParaRPr sz="1400">
              <a:solidFill>
                <a:schemeClr val="dk1"/>
              </a:solidFill>
            </a:endParaRPr>
          </a:p>
          <a:p>
            <a:pPr marL="0" lvl="0" indent="0" algn="l" rtl="0">
              <a:lnSpc>
                <a:spcPct val="115000"/>
              </a:lnSpc>
              <a:spcBef>
                <a:spcPts val="0"/>
              </a:spcBef>
              <a:spcAft>
                <a:spcPts val="0"/>
              </a:spcAft>
              <a:buSzPts val="1100"/>
              <a:buNone/>
            </a:pPr>
            <a:r>
              <a:rPr lang="en" sz="1400">
                <a:solidFill>
                  <a:schemeClr val="dk1"/>
                </a:solidFill>
              </a:rPr>
              <a:t>SmartSSD 1.0 is launched with a Xilinx Kintex FPGA to bring computational storage capabilities in a standard form factor</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Internally, the computational storage uses the on-platform PCIe switch and FPGA memory to route data transfers between the NVMe SSD and FPGA.</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The data movement across the internal data path is termed peer-to-peer (P2P) transfer. </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With the help of peer to peer transfer, SmartSSD provides an higher internal bandwidth faster than the network bandwidth</a:t>
            </a:r>
            <a:endParaRPr sz="1400">
              <a:solidFill>
                <a:schemeClr val="dk1"/>
              </a:solidFill>
            </a:endParaRPr>
          </a:p>
          <a:p>
            <a:pPr marL="0" lvl="0" indent="0" algn="l" rtl="0">
              <a:lnSpc>
                <a:spcPct val="100000"/>
              </a:lnSpc>
              <a:spcBef>
                <a:spcPts val="0"/>
              </a:spcBef>
              <a:spcAft>
                <a:spcPts val="0"/>
              </a:spcAft>
              <a:buSzPts val="1100"/>
              <a:buNone/>
            </a:pP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rgbClr val="595959"/>
              </a:buClr>
              <a:buSzPts val="1800"/>
              <a:buNone/>
            </a:pPr>
            <a:r>
              <a:rPr lang="en" sz="1400"/>
              <a:t>Now let’s see how we can redesign our filtering example with computation storage,</a:t>
            </a:r>
            <a:endParaRPr sz="1400"/>
          </a:p>
          <a:p>
            <a:pPr marL="457200" lvl="0" indent="-228600" algn="l" rtl="0">
              <a:lnSpc>
                <a:spcPct val="115000"/>
              </a:lnSpc>
              <a:spcBef>
                <a:spcPts val="0"/>
              </a:spcBef>
              <a:spcAft>
                <a:spcPts val="0"/>
              </a:spcAft>
              <a:buClr>
                <a:srgbClr val="595959"/>
              </a:buClr>
              <a:buSzPts val="1800"/>
              <a:buNone/>
            </a:pPr>
            <a:r>
              <a:rPr lang="en" sz="1400"/>
              <a:t>As you can see in the system diagram here, we have replaces all the secondary storage with computational storage drives(CSD for short) and we have offloaded the filtering function onto each of the computational storage. </a:t>
            </a:r>
            <a:endParaRPr sz="1400"/>
          </a:p>
          <a:p>
            <a:pPr marL="457200" lvl="0" indent="-228600" algn="l" rtl="0">
              <a:lnSpc>
                <a:spcPct val="115000"/>
              </a:lnSpc>
              <a:spcBef>
                <a:spcPts val="0"/>
              </a:spcBef>
              <a:spcAft>
                <a:spcPts val="0"/>
              </a:spcAft>
              <a:buClr>
                <a:srgbClr val="595959"/>
              </a:buClr>
              <a:buSzPts val="1800"/>
              <a:buNone/>
            </a:pPr>
            <a:endParaRPr sz="1400"/>
          </a:p>
          <a:p>
            <a:pPr marL="457200" lvl="0" indent="-317500" algn="l" rtl="0">
              <a:lnSpc>
                <a:spcPct val="115000"/>
              </a:lnSpc>
              <a:spcBef>
                <a:spcPts val="0"/>
              </a:spcBef>
              <a:spcAft>
                <a:spcPts val="0"/>
              </a:spcAft>
              <a:buSzPts val="1400"/>
              <a:buChar char="-"/>
            </a:pPr>
            <a:r>
              <a:rPr lang="en" sz="1400"/>
              <a:t>To handle the filtering, the raw input data is moved from the storage media to the accelerator inside the CSD </a:t>
            </a:r>
            <a:endParaRPr sz="1400"/>
          </a:p>
          <a:p>
            <a:pPr marL="457200" lvl="0" indent="-317500" algn="l" rtl="0">
              <a:lnSpc>
                <a:spcPct val="115000"/>
              </a:lnSpc>
              <a:spcBef>
                <a:spcPts val="0"/>
              </a:spcBef>
              <a:spcAft>
                <a:spcPts val="0"/>
              </a:spcAft>
              <a:buSzPts val="1400"/>
              <a:buChar char="-"/>
            </a:pPr>
            <a:r>
              <a:rPr lang="en" sz="1400"/>
              <a:t>The accelerator performs the filtering and only return a small fraction of filtered data back to the CPU</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Thus resulting in,</a:t>
            </a:r>
            <a:endParaRPr sz="1400"/>
          </a:p>
          <a:p>
            <a:pPr marL="457200" lvl="0" indent="-317500" algn="l" rtl="0">
              <a:lnSpc>
                <a:spcPct val="115000"/>
              </a:lnSpc>
              <a:spcBef>
                <a:spcPts val="0"/>
              </a:spcBef>
              <a:spcAft>
                <a:spcPts val="0"/>
              </a:spcAft>
              <a:buSzPts val="1400"/>
              <a:buChar char="-"/>
            </a:pPr>
            <a:r>
              <a:rPr lang="en" sz="1400"/>
              <a:t>Improved latency,</a:t>
            </a:r>
            <a:endParaRPr sz="1400"/>
          </a:p>
          <a:p>
            <a:pPr marL="457200" lvl="0" indent="-317500" algn="l" rtl="0">
              <a:lnSpc>
                <a:spcPct val="115000"/>
              </a:lnSpc>
              <a:spcBef>
                <a:spcPts val="0"/>
              </a:spcBef>
              <a:spcAft>
                <a:spcPts val="0"/>
              </a:spcAft>
              <a:buSzPts val="1400"/>
              <a:buChar char="-"/>
            </a:pPr>
            <a:r>
              <a:rPr lang="en" sz="1400"/>
              <a:t>Reduces resource bottlenecks</a:t>
            </a:r>
            <a:endParaRPr sz="1400"/>
          </a:p>
          <a:p>
            <a:pPr marL="457200" lvl="0" indent="-317500" algn="l" rtl="0">
              <a:lnSpc>
                <a:spcPct val="115000"/>
              </a:lnSpc>
              <a:spcBef>
                <a:spcPts val="0"/>
              </a:spcBef>
              <a:spcAft>
                <a:spcPts val="0"/>
              </a:spcAft>
              <a:buSzPts val="1400"/>
              <a:buChar char="-"/>
            </a:pPr>
            <a:r>
              <a:rPr lang="en" sz="1400"/>
              <a:t>Minimized power consumption</a:t>
            </a:r>
            <a:endParaRPr sz="1400"/>
          </a:p>
          <a:p>
            <a:pPr marL="457200" lvl="0" indent="-317500" algn="l" rtl="0">
              <a:lnSpc>
                <a:spcPct val="115000"/>
              </a:lnSpc>
              <a:spcBef>
                <a:spcPts val="0"/>
              </a:spcBef>
              <a:spcAft>
                <a:spcPts val="0"/>
              </a:spcAft>
              <a:buSzPts val="1400"/>
              <a:buChar char="-"/>
            </a:pPr>
            <a:r>
              <a:rPr lang="en" sz="1400"/>
              <a:t>Better scalability</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It all sounds wonderful. But It's worth mentioning that, near data computation is not a new concept. And it has been around for more than two decades. But the important question is why isn’t is it widely used? Let’s consider Computational Storage, a simple question would be, Is easy for the end-user to use computational storage?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The answer is no, </a:t>
            </a:r>
            <a:endParaRPr sz="1400"/>
          </a:p>
          <a:p>
            <a:pPr marL="457200" lvl="0" indent="-317500" algn="l" rtl="0">
              <a:spcBef>
                <a:spcPts val="0"/>
              </a:spcBef>
              <a:spcAft>
                <a:spcPts val="0"/>
              </a:spcAft>
              <a:buSzPts val="1400"/>
              <a:buChar char="-"/>
            </a:pPr>
            <a:r>
              <a:rPr lang="en" sz="1400"/>
              <a:t>Application need to deal with low level hardware description languages to offload compute </a:t>
            </a:r>
            <a:endParaRPr sz="1400"/>
          </a:p>
          <a:p>
            <a:pPr marL="457200" lvl="0" indent="-317500" algn="l" rtl="0">
              <a:spcBef>
                <a:spcPts val="0"/>
              </a:spcBef>
              <a:spcAft>
                <a:spcPts val="0"/>
              </a:spcAft>
              <a:buSzPts val="1400"/>
              <a:buChar char="-"/>
            </a:pPr>
            <a:r>
              <a:rPr lang="en" sz="1400"/>
              <a:t>And there is no high level programming stack or framework available to the user to handle the entire data path seamlessly</a:t>
            </a:r>
            <a:endParaRPr sz="1400"/>
          </a:p>
          <a:p>
            <a:pPr marL="0" lvl="0" indent="0" algn="l" rtl="0">
              <a:spcBef>
                <a:spcPts val="0"/>
              </a:spcBef>
              <a:spcAft>
                <a:spcPts val="0"/>
              </a:spcAft>
              <a:buNone/>
            </a:pPr>
            <a:endParaRPr sz="1400"/>
          </a:p>
        </p:txBody>
      </p:sp>
      <p:sp>
        <p:nvSpPr>
          <p:cNvPr id="123" name="Google Shape;123;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4db2155f7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4db2155f7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So what do we need to bridge this gap,</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We need a framework that allows users to exploit the benefits of computational storage </a:t>
            </a:r>
            <a:endParaRPr sz="1400"/>
          </a:p>
          <a:p>
            <a:pPr marL="0" lvl="0" indent="0" algn="l" rtl="0">
              <a:spcBef>
                <a:spcPts val="0"/>
              </a:spcBef>
              <a:spcAft>
                <a:spcPts val="0"/>
              </a:spcAft>
              <a:buNone/>
            </a:pPr>
            <a:r>
              <a:rPr lang="en" sz="1400"/>
              <a:t>And that improves programmability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Thus we propose Retina an end-to-end storage and compute Framework</a:t>
            </a:r>
            <a:endParaRPr sz="1400"/>
          </a:p>
          <a:p>
            <a:pPr marL="0" lvl="0" indent="0" algn="l" rtl="0">
              <a:spcBef>
                <a:spcPts val="0"/>
              </a:spcBef>
              <a:spcAft>
                <a:spcPts val="0"/>
              </a:spcAft>
              <a:buNone/>
            </a:pP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ieeexplore.ieee.org/document/655844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8635" y="962891"/>
            <a:ext cx="8520600" cy="125932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3400" b="1"/>
              <a:t>Retina: Cross-layered Key-Value Store for Computational Storage </a:t>
            </a:r>
            <a:endParaRPr sz="3400"/>
          </a:p>
        </p:txBody>
      </p:sp>
      <p:pic>
        <p:nvPicPr>
          <p:cNvPr id="55" name="Google Shape;55;p13" descr="https://www.newrivervalleyva.org/wp-content/uploads/2017/05/2000px-Virginia_Tech_logo.svg_-300x59.png"/>
          <p:cNvPicPr preferRelativeResize="0"/>
          <p:nvPr/>
        </p:nvPicPr>
        <p:blipFill rotWithShape="1">
          <a:blip r:embed="rId3">
            <a:alphaModFix/>
          </a:blip>
          <a:srcRect/>
          <a:stretch/>
        </p:blipFill>
        <p:spPr>
          <a:xfrm>
            <a:off x="596730" y="4151064"/>
            <a:ext cx="2033443" cy="399910"/>
          </a:xfrm>
          <a:prstGeom prst="rect">
            <a:avLst/>
          </a:prstGeom>
          <a:noFill/>
          <a:ln>
            <a:noFill/>
          </a:ln>
        </p:spPr>
      </p:pic>
      <p:pic>
        <p:nvPicPr>
          <p:cNvPr id="56" name="Google Shape;56;p13" descr="C:\Users\harry.rogers\Pictures\Art\samsung_logo.gif"/>
          <p:cNvPicPr preferRelativeResize="0"/>
          <p:nvPr/>
        </p:nvPicPr>
        <p:blipFill rotWithShape="1">
          <a:blip r:embed="rId4">
            <a:alphaModFix/>
          </a:blip>
          <a:srcRect/>
          <a:stretch/>
        </p:blipFill>
        <p:spPr>
          <a:xfrm>
            <a:off x="3374888" y="4066100"/>
            <a:ext cx="1585039" cy="569838"/>
          </a:xfrm>
          <a:prstGeom prst="rect">
            <a:avLst/>
          </a:prstGeom>
          <a:noFill/>
          <a:ln>
            <a:noFill/>
          </a:ln>
        </p:spPr>
      </p:pic>
      <p:pic>
        <p:nvPicPr>
          <p:cNvPr id="57" name="Google Shape;57;p13" descr="Konkuk University | Study Abroad"/>
          <p:cNvPicPr preferRelativeResize="0"/>
          <p:nvPr/>
        </p:nvPicPr>
        <p:blipFill rotWithShape="1">
          <a:blip r:embed="rId5">
            <a:alphaModFix/>
          </a:blip>
          <a:srcRect/>
          <a:stretch/>
        </p:blipFill>
        <p:spPr>
          <a:xfrm>
            <a:off x="5704642" y="3919652"/>
            <a:ext cx="862734" cy="862734"/>
          </a:xfrm>
          <a:prstGeom prst="rect">
            <a:avLst/>
          </a:prstGeom>
          <a:noFill/>
          <a:ln>
            <a:noFill/>
          </a:ln>
        </p:spPr>
      </p:pic>
      <p:sp>
        <p:nvSpPr>
          <p:cNvPr id="58" name="Google Shape;58;p13"/>
          <p:cNvSpPr txBox="1"/>
          <p:nvPr/>
        </p:nvSpPr>
        <p:spPr>
          <a:xfrm>
            <a:off x="1083427" y="2620936"/>
            <a:ext cx="699101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R. Madhava Krishnan</a:t>
            </a:r>
            <a:r>
              <a:rPr lang="en" sz="1400" b="0" i="0" u="none" strike="noStrike" cap="none" baseline="30000">
                <a:solidFill>
                  <a:srgbClr val="000000"/>
                </a:solidFill>
                <a:latin typeface="Arial"/>
                <a:ea typeface="Arial"/>
                <a:cs typeface="Arial"/>
                <a:sym typeface="Arial"/>
              </a:rPr>
              <a:t>1</a:t>
            </a:r>
            <a:r>
              <a:rPr lang="en" sz="1400" b="0" i="0" u="none" strike="noStrike" cap="none">
                <a:solidFill>
                  <a:srgbClr val="000000"/>
                </a:solidFill>
                <a:latin typeface="Arial"/>
                <a:ea typeface="Arial"/>
                <a:cs typeface="Arial"/>
                <a:sym typeface="Arial"/>
              </a:rPr>
              <a:t>, </a:t>
            </a:r>
            <a:r>
              <a:rPr lang="en" sz="1400" b="1" i="0" u="none" strike="noStrike" cap="none">
                <a:solidFill>
                  <a:srgbClr val="000000"/>
                </a:solidFill>
                <a:latin typeface="Arial"/>
                <a:ea typeface="Arial"/>
                <a:cs typeface="Arial"/>
                <a:sym typeface="Arial"/>
              </a:rPr>
              <a:t>Naga Sanjana Bikonda</a:t>
            </a:r>
            <a:r>
              <a:rPr lang="en" sz="1400" b="1" i="0" u="none" strike="noStrike" cap="none" baseline="30000">
                <a:solidFill>
                  <a:srgbClr val="000000"/>
                </a:solidFill>
                <a:latin typeface="Arial"/>
                <a:ea typeface="Arial"/>
                <a:cs typeface="Arial"/>
                <a:sym typeface="Arial"/>
              </a:rPr>
              <a:t>1,2</a:t>
            </a:r>
            <a:r>
              <a:rPr lang="en" sz="1400" b="0" i="0" u="none" strike="noStrike" cap="none">
                <a:solidFill>
                  <a:srgbClr val="000000"/>
                </a:solidFill>
                <a:latin typeface="Arial"/>
                <a:ea typeface="Arial"/>
                <a:cs typeface="Arial"/>
                <a:sym typeface="Arial"/>
              </a:rPr>
              <a:t>, Shashwat Jain</a:t>
            </a:r>
            <a:r>
              <a:rPr lang="en" sz="1400" b="0" i="0" u="none" strike="noStrike" cap="none" baseline="30000">
                <a:solidFill>
                  <a:srgbClr val="000000"/>
                </a:solidFill>
                <a:latin typeface="Arial"/>
                <a:ea typeface="Arial"/>
                <a:cs typeface="Arial"/>
                <a:sym typeface="Arial"/>
              </a:rPr>
              <a:t>1</a:t>
            </a:r>
            <a:r>
              <a:rPr lang="en" sz="1400" b="0" i="0" u="none" strike="noStrike" cap="none">
                <a:solidFill>
                  <a:srgbClr val="000000"/>
                </a:solidFill>
                <a:latin typeface="Arial"/>
                <a:ea typeface="Arial"/>
                <a:cs typeface="Arial"/>
                <a:sym typeface="Arial"/>
              </a:rPr>
              <a:t>, Wook-Hee Kim</a:t>
            </a:r>
            <a:r>
              <a:rPr lang="en" sz="1400" b="0" i="0" u="none" strike="noStrike" cap="none" baseline="30000">
                <a:solidFill>
                  <a:srgbClr val="000000"/>
                </a:solidFill>
                <a:latin typeface="Arial"/>
                <a:ea typeface="Arial"/>
                <a:cs typeface="Arial"/>
                <a:sym typeface="Arial"/>
              </a:rPr>
              <a:t>3</a:t>
            </a:r>
            <a:r>
              <a:rPr lang="en" sz="1400" b="0" i="0" u="none" strike="noStrike" cap="none">
                <a:solidFill>
                  <a:srgbClr val="000000"/>
                </a:solidFill>
                <a:latin typeface="Arial"/>
                <a:ea typeface="Arial"/>
                <a:cs typeface="Arial"/>
                <a:sym typeface="Arial"/>
              </a:rPr>
              <a:t> </a:t>
            </a:r>
            <a:endParaRPr/>
          </a:p>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Hamid Hadian</a:t>
            </a:r>
            <a:r>
              <a:rPr lang="en" sz="1400" b="0" i="0" u="none" strike="noStrike" cap="none" baseline="30000">
                <a:solidFill>
                  <a:srgbClr val="000000"/>
                </a:solidFill>
                <a:latin typeface="Arial"/>
                <a:ea typeface="Arial"/>
                <a:cs typeface="Arial"/>
                <a:sym typeface="Arial"/>
              </a:rPr>
              <a:t>1</a:t>
            </a:r>
            <a:r>
              <a:rPr lang="en" sz="1400" b="0" i="0" u="none" strike="noStrike" cap="none">
                <a:solidFill>
                  <a:srgbClr val="000000"/>
                </a:solidFill>
                <a:latin typeface="Arial"/>
                <a:ea typeface="Arial"/>
                <a:cs typeface="Arial"/>
                <a:sym typeface="Arial"/>
              </a:rPr>
              <a:t>, Vishwanath Maram</a:t>
            </a:r>
            <a:r>
              <a:rPr lang="en" sz="1400" b="0" i="0" u="none" strike="noStrike" cap="none" baseline="30000">
                <a:solidFill>
                  <a:srgbClr val="000000"/>
                </a:solidFill>
                <a:latin typeface="Arial"/>
                <a:ea typeface="Arial"/>
                <a:cs typeface="Arial"/>
                <a:sym typeface="Arial"/>
              </a:rPr>
              <a:t>2</a:t>
            </a:r>
            <a:r>
              <a:rPr lang="en" sz="1400" b="0" i="0" u="none" strike="noStrike" cap="none">
                <a:solidFill>
                  <a:srgbClr val="000000"/>
                </a:solidFill>
                <a:latin typeface="Arial"/>
                <a:ea typeface="Arial"/>
                <a:cs typeface="Arial"/>
                <a:sym typeface="Arial"/>
              </a:rPr>
              <a:t>, Changwoo Min</a:t>
            </a:r>
            <a:r>
              <a:rPr lang="en" sz="1400" b="0" i="0" u="none" strike="noStrike" cap="none" baseline="30000">
                <a:solidFill>
                  <a:srgbClr val="000000"/>
                </a:solidFill>
                <a:latin typeface="Arial"/>
                <a:ea typeface="Arial"/>
                <a:cs typeface="Arial"/>
                <a:sym typeface="Arial"/>
              </a:rPr>
              <a:t>1,4</a:t>
            </a:r>
            <a:endParaRPr sz="1400" b="0" i="0" u="none" strike="noStrike" cap="none">
              <a:solidFill>
                <a:srgbClr val="000000"/>
              </a:solidFill>
              <a:latin typeface="Arial"/>
              <a:ea typeface="Arial"/>
              <a:cs typeface="Arial"/>
              <a:sym typeface="Arial"/>
            </a:endParaRPr>
          </a:p>
        </p:txBody>
      </p:sp>
      <p:pic>
        <p:nvPicPr>
          <p:cNvPr id="59" name="Google Shape;59;p13" descr="Igalia Identity Design | 38one : 38one"/>
          <p:cNvPicPr preferRelativeResize="0"/>
          <p:nvPr/>
        </p:nvPicPr>
        <p:blipFill rotWithShape="1">
          <a:blip r:embed="rId6">
            <a:alphaModFix/>
          </a:blip>
          <a:srcRect/>
          <a:stretch/>
        </p:blipFill>
        <p:spPr>
          <a:xfrm>
            <a:off x="7293853" y="3967185"/>
            <a:ext cx="1283327" cy="777696"/>
          </a:xfrm>
          <a:prstGeom prst="rect">
            <a:avLst/>
          </a:prstGeom>
          <a:noFill/>
          <a:ln>
            <a:noFill/>
          </a:ln>
        </p:spPr>
      </p:pic>
      <p:sp>
        <p:nvSpPr>
          <p:cNvPr id="60" name="Google Shape;60;p13"/>
          <p:cNvSpPr txBox="1"/>
          <p:nvPr/>
        </p:nvSpPr>
        <p:spPr>
          <a:xfrm>
            <a:off x="2515080" y="3938086"/>
            <a:ext cx="18645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Arial"/>
                <a:ea typeface="Arial"/>
                <a:cs typeface="Arial"/>
                <a:sym typeface="Arial"/>
              </a:rPr>
              <a:t>1</a:t>
            </a:r>
            <a:endParaRPr sz="1000" b="0" i="0" u="none" strike="noStrike" cap="none">
              <a:solidFill>
                <a:srgbClr val="000000"/>
              </a:solidFill>
              <a:latin typeface="Arial"/>
              <a:ea typeface="Arial"/>
              <a:cs typeface="Arial"/>
              <a:sym typeface="Arial"/>
            </a:endParaRPr>
          </a:p>
        </p:txBody>
      </p:sp>
      <p:sp>
        <p:nvSpPr>
          <p:cNvPr id="61" name="Google Shape;61;p13"/>
          <p:cNvSpPr txBox="1"/>
          <p:nvPr/>
        </p:nvSpPr>
        <p:spPr>
          <a:xfrm>
            <a:off x="4791710" y="3844074"/>
            <a:ext cx="18645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Arial"/>
                <a:ea typeface="Arial"/>
                <a:cs typeface="Arial"/>
                <a:sym typeface="Arial"/>
              </a:rPr>
              <a:t>2</a:t>
            </a:r>
            <a:endParaRPr sz="1000" b="0" i="0" u="none" strike="noStrike" cap="none">
              <a:solidFill>
                <a:srgbClr val="000000"/>
              </a:solidFill>
              <a:latin typeface="Arial"/>
              <a:ea typeface="Arial"/>
              <a:cs typeface="Arial"/>
              <a:sym typeface="Arial"/>
            </a:endParaRPr>
          </a:p>
        </p:txBody>
      </p:sp>
      <p:sp>
        <p:nvSpPr>
          <p:cNvPr id="62" name="Google Shape;62;p13"/>
          <p:cNvSpPr txBox="1"/>
          <p:nvPr/>
        </p:nvSpPr>
        <p:spPr>
          <a:xfrm>
            <a:off x="6474148" y="3904634"/>
            <a:ext cx="18645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Arial"/>
                <a:ea typeface="Arial"/>
                <a:cs typeface="Arial"/>
                <a:sym typeface="Arial"/>
              </a:rPr>
              <a:t>3</a:t>
            </a:r>
            <a:endParaRPr sz="1000" b="0" i="0" u="none" strike="noStrike" cap="none">
              <a:solidFill>
                <a:srgbClr val="000000"/>
              </a:solidFill>
              <a:latin typeface="Arial"/>
              <a:ea typeface="Arial"/>
              <a:cs typeface="Arial"/>
              <a:sym typeface="Arial"/>
            </a:endParaRPr>
          </a:p>
        </p:txBody>
      </p:sp>
      <p:sp>
        <p:nvSpPr>
          <p:cNvPr id="63" name="Google Shape;63;p13"/>
          <p:cNvSpPr txBox="1"/>
          <p:nvPr/>
        </p:nvSpPr>
        <p:spPr>
          <a:xfrm>
            <a:off x="8483952" y="3919652"/>
            <a:ext cx="18645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Arial"/>
                <a:ea typeface="Arial"/>
                <a:cs typeface="Arial"/>
                <a:sym typeface="Arial"/>
              </a:rPr>
              <a:t>4</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Agenda</a:t>
            </a:r>
            <a:endParaRPr b="1"/>
          </a:p>
        </p:txBody>
      </p:sp>
      <p:sp>
        <p:nvSpPr>
          <p:cNvPr id="140" name="Google Shape;140;p22"/>
          <p:cNvSpPr txBox="1">
            <a:spLocks noGrp="1"/>
          </p:cNvSpPr>
          <p:nvPr>
            <p:ph type="body" idx="1"/>
          </p:nvPr>
        </p:nvSpPr>
        <p:spPr>
          <a:xfrm>
            <a:off x="311700" y="1017725"/>
            <a:ext cx="8520600" cy="3416400"/>
          </a:xfrm>
          <a:prstGeom prst="rect">
            <a:avLst/>
          </a:prstGeom>
        </p:spPr>
        <p:txBody>
          <a:bodyPr spcFirstLastPara="1" wrap="square" lIns="91425" tIns="91425" rIns="91425" bIns="91425" anchor="ctr" anchorCtr="0">
            <a:normAutofit/>
          </a:bodyPr>
          <a:lstStyle/>
          <a:p>
            <a:pPr marL="457200" lvl="0" indent="-342900" algn="l" rtl="0">
              <a:lnSpc>
                <a:spcPct val="200000"/>
              </a:lnSpc>
              <a:spcBef>
                <a:spcPts val="0"/>
              </a:spcBef>
              <a:spcAft>
                <a:spcPts val="0"/>
              </a:spcAft>
              <a:buClr>
                <a:schemeClr val="dk1"/>
              </a:buClr>
              <a:buSzPts val="1800"/>
              <a:buChar char="➢"/>
            </a:pPr>
            <a:r>
              <a:rPr lang="en">
                <a:solidFill>
                  <a:schemeClr val="dk1"/>
                </a:solidFill>
              </a:rPr>
              <a:t>Motivation</a:t>
            </a:r>
            <a:endParaRPr>
              <a:solidFill>
                <a:schemeClr val="dk1"/>
              </a:solidFill>
            </a:endParaRPr>
          </a:p>
          <a:p>
            <a:pPr marL="457200" lvl="0" indent="-368300" algn="l" rtl="0">
              <a:lnSpc>
                <a:spcPct val="200000"/>
              </a:lnSpc>
              <a:spcBef>
                <a:spcPts val="0"/>
              </a:spcBef>
              <a:spcAft>
                <a:spcPts val="0"/>
              </a:spcAft>
              <a:buClr>
                <a:schemeClr val="dk1"/>
              </a:buClr>
              <a:buSzPts val="2200"/>
              <a:buChar char="➢"/>
            </a:pPr>
            <a:r>
              <a:rPr lang="en" sz="2200" b="1">
                <a:solidFill>
                  <a:schemeClr val="dk1"/>
                </a:solidFill>
              </a:rPr>
              <a:t>System Overview</a:t>
            </a:r>
            <a:endParaRPr sz="2200" b="1">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Retina: Cross Layered Key-Value Store</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Retina: Dynamically compostable computational pipeline</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Evaluation</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Pipeline Today</a:t>
            </a:r>
            <a:endParaRPr b="1"/>
          </a:p>
        </p:txBody>
      </p:sp>
      <p:sp>
        <p:nvSpPr>
          <p:cNvPr id="146" name="Google Shape;146;p23"/>
          <p:cNvSpPr/>
          <p:nvPr/>
        </p:nvSpPr>
        <p:spPr>
          <a:xfrm>
            <a:off x="1242650" y="1695875"/>
            <a:ext cx="1751400" cy="7407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u="sng"/>
              <a:t>1. Indexing</a:t>
            </a:r>
            <a:endParaRPr b="1" u="sng"/>
          </a:p>
          <a:p>
            <a:pPr marL="0" lvl="0" indent="0" algn="ctr" rtl="0">
              <a:spcBef>
                <a:spcPts val="0"/>
              </a:spcBef>
              <a:spcAft>
                <a:spcPts val="0"/>
              </a:spcAft>
              <a:buClr>
                <a:schemeClr val="dk1"/>
              </a:buClr>
              <a:buSzPts val="1100"/>
              <a:buFont typeface="Arial"/>
              <a:buNone/>
            </a:pPr>
            <a:r>
              <a:rPr lang="en"/>
              <a:t>Find out where the</a:t>
            </a:r>
            <a:endParaRPr/>
          </a:p>
          <a:p>
            <a:pPr marL="0" lvl="0" indent="0" algn="ctr" rtl="0">
              <a:spcBef>
                <a:spcPts val="0"/>
              </a:spcBef>
              <a:spcAft>
                <a:spcPts val="0"/>
              </a:spcAft>
              <a:buNone/>
            </a:pPr>
            <a:r>
              <a:rPr lang="en"/>
              <a:t>data is located</a:t>
            </a:r>
            <a:endParaRPr/>
          </a:p>
        </p:txBody>
      </p:sp>
      <p:sp>
        <p:nvSpPr>
          <p:cNvPr id="147" name="Google Shape;147;p23"/>
          <p:cNvSpPr/>
          <p:nvPr/>
        </p:nvSpPr>
        <p:spPr>
          <a:xfrm>
            <a:off x="3911425" y="1695863"/>
            <a:ext cx="1605900" cy="7407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u="sng"/>
              <a:t>2. Retrieval</a:t>
            </a:r>
            <a:endParaRPr b="1" u="sng"/>
          </a:p>
          <a:p>
            <a:pPr marL="0" lvl="0" indent="0" algn="ctr" rtl="0">
              <a:spcBef>
                <a:spcPts val="0"/>
              </a:spcBef>
              <a:spcAft>
                <a:spcPts val="0"/>
              </a:spcAft>
              <a:buClr>
                <a:schemeClr val="dk1"/>
              </a:buClr>
              <a:buSzPts val="1100"/>
              <a:buFont typeface="Arial"/>
              <a:buNone/>
            </a:pPr>
            <a:r>
              <a:rPr lang="en"/>
              <a:t>Fetch the data</a:t>
            </a:r>
            <a:endParaRPr/>
          </a:p>
          <a:p>
            <a:pPr marL="0" lvl="0" indent="0" algn="ctr" rtl="0">
              <a:spcBef>
                <a:spcPts val="0"/>
              </a:spcBef>
              <a:spcAft>
                <a:spcPts val="0"/>
              </a:spcAft>
              <a:buNone/>
            </a:pPr>
            <a:r>
              <a:rPr lang="en"/>
              <a:t>from the storage</a:t>
            </a:r>
            <a:endParaRPr/>
          </a:p>
        </p:txBody>
      </p:sp>
      <p:sp>
        <p:nvSpPr>
          <p:cNvPr id="148" name="Google Shape;148;p23"/>
          <p:cNvSpPr/>
          <p:nvPr/>
        </p:nvSpPr>
        <p:spPr>
          <a:xfrm>
            <a:off x="6434675" y="1740925"/>
            <a:ext cx="1502100" cy="7407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u="sng"/>
              <a:t>3. Compute</a:t>
            </a:r>
            <a:endParaRPr b="1" u="sng"/>
          </a:p>
          <a:p>
            <a:pPr marL="0" lvl="0" indent="0" algn="ctr" rtl="0">
              <a:spcBef>
                <a:spcPts val="0"/>
              </a:spcBef>
              <a:spcAft>
                <a:spcPts val="0"/>
              </a:spcAft>
              <a:buNone/>
            </a:pPr>
            <a:r>
              <a:rPr lang="en"/>
              <a:t>Process the data</a:t>
            </a:r>
            <a:endParaRPr/>
          </a:p>
        </p:txBody>
      </p:sp>
      <p:sp>
        <p:nvSpPr>
          <p:cNvPr id="149" name="Google Shape;149;p23"/>
          <p:cNvSpPr/>
          <p:nvPr/>
        </p:nvSpPr>
        <p:spPr>
          <a:xfrm>
            <a:off x="3203588" y="1986625"/>
            <a:ext cx="498300" cy="249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 name="Google Shape;150;p23"/>
          <p:cNvSpPr/>
          <p:nvPr/>
        </p:nvSpPr>
        <p:spPr>
          <a:xfrm>
            <a:off x="5726850" y="1941575"/>
            <a:ext cx="498300" cy="249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 name="Google Shape;151;p23"/>
          <p:cNvSpPr/>
          <p:nvPr/>
        </p:nvSpPr>
        <p:spPr>
          <a:xfrm rot="5400000">
            <a:off x="3312325" y="-488150"/>
            <a:ext cx="145500" cy="4181400"/>
          </a:xfrm>
          <a:prstGeom prst="leftBracket">
            <a:avLst>
              <a:gd name="adj" fmla="val 8333"/>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 name="Google Shape;152;p23"/>
          <p:cNvSpPr txBox="1"/>
          <p:nvPr/>
        </p:nvSpPr>
        <p:spPr>
          <a:xfrm>
            <a:off x="1322275" y="886225"/>
            <a:ext cx="3987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b="1"/>
              <a:t>Storage stack</a:t>
            </a:r>
            <a:endParaRPr b="1"/>
          </a:p>
          <a:p>
            <a:pPr marL="0" lvl="0" indent="0" algn="ctr" rtl="0">
              <a:spcBef>
                <a:spcPts val="0"/>
              </a:spcBef>
              <a:spcAft>
                <a:spcPts val="0"/>
              </a:spcAft>
              <a:buNone/>
            </a:pPr>
            <a:r>
              <a:rPr lang="en" b="1"/>
              <a:t>(e.g., File System, Key-Value Store)</a:t>
            </a:r>
            <a:endParaRPr b="1"/>
          </a:p>
        </p:txBody>
      </p:sp>
      <p:sp>
        <p:nvSpPr>
          <p:cNvPr id="153" name="Google Shape;153;p23"/>
          <p:cNvSpPr/>
          <p:nvPr/>
        </p:nvSpPr>
        <p:spPr>
          <a:xfrm rot="5400000">
            <a:off x="7112975" y="879088"/>
            <a:ext cx="145500" cy="1446900"/>
          </a:xfrm>
          <a:prstGeom prst="leftBracket">
            <a:avLst>
              <a:gd name="adj" fmla="val 8333"/>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3"/>
          <p:cNvSpPr txBox="1"/>
          <p:nvPr/>
        </p:nvSpPr>
        <p:spPr>
          <a:xfrm>
            <a:off x="6289325" y="886225"/>
            <a:ext cx="1792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b="1"/>
              <a:t>Application</a:t>
            </a:r>
            <a:endParaRPr b="1"/>
          </a:p>
          <a:p>
            <a:pPr marL="0" lvl="0" indent="0" algn="ctr" rtl="0">
              <a:spcBef>
                <a:spcPts val="0"/>
              </a:spcBef>
              <a:spcAft>
                <a:spcPts val="0"/>
              </a:spcAft>
              <a:buNone/>
            </a:pPr>
            <a:r>
              <a:rPr lang="en" b="1"/>
              <a:t>(e.g., TensorFlow)</a:t>
            </a:r>
            <a:endParaRPr b="1"/>
          </a:p>
        </p:txBody>
      </p:sp>
      <p:sp>
        <p:nvSpPr>
          <p:cNvPr id="155" name="Google Shape;155;p23"/>
          <p:cNvSpPr txBox="1"/>
          <p:nvPr/>
        </p:nvSpPr>
        <p:spPr>
          <a:xfrm>
            <a:off x="1253000" y="2491975"/>
            <a:ext cx="173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open( “cat02.jpg” )</a:t>
            </a:r>
            <a:endParaRPr/>
          </a:p>
        </p:txBody>
      </p:sp>
      <p:sp>
        <p:nvSpPr>
          <p:cNvPr id="156" name="Google Shape;156;p23"/>
          <p:cNvSpPr txBox="1"/>
          <p:nvPr/>
        </p:nvSpPr>
        <p:spPr>
          <a:xfrm>
            <a:off x="3706650" y="2491975"/>
            <a:ext cx="173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read( “cat02.jpg” )</a:t>
            </a:r>
            <a:endParaRPr/>
          </a:p>
        </p:txBody>
      </p:sp>
      <p:pic>
        <p:nvPicPr>
          <p:cNvPr id="157" name="Google Shape;157;p23"/>
          <p:cNvPicPr preferRelativeResize="0"/>
          <p:nvPr/>
        </p:nvPicPr>
        <p:blipFill>
          <a:blip r:embed="rId3">
            <a:alphaModFix/>
          </a:blip>
          <a:stretch>
            <a:fillRect/>
          </a:stretch>
        </p:blipFill>
        <p:spPr>
          <a:xfrm>
            <a:off x="1650800" y="3343321"/>
            <a:ext cx="1968345" cy="1107201"/>
          </a:xfrm>
          <a:prstGeom prst="rect">
            <a:avLst/>
          </a:prstGeom>
          <a:noFill/>
          <a:ln>
            <a:noFill/>
          </a:ln>
        </p:spPr>
      </p:pic>
      <p:sp>
        <p:nvSpPr>
          <p:cNvPr id="158" name="Google Shape;158;p23"/>
          <p:cNvSpPr/>
          <p:nvPr/>
        </p:nvSpPr>
        <p:spPr>
          <a:xfrm>
            <a:off x="1232225" y="2969650"/>
            <a:ext cx="4167300" cy="477600"/>
          </a:xfrm>
          <a:prstGeom prst="roundRect">
            <a:avLst>
              <a:gd name="adj" fmla="val 16667"/>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DNN Model Training</a:t>
            </a:r>
            <a:endParaRPr b="1"/>
          </a:p>
        </p:txBody>
      </p:sp>
      <p:pic>
        <p:nvPicPr>
          <p:cNvPr id="159" name="Google Shape;159;p23"/>
          <p:cNvPicPr preferRelativeResize="0"/>
          <p:nvPr/>
        </p:nvPicPr>
        <p:blipFill>
          <a:blip r:embed="rId4">
            <a:alphaModFix/>
          </a:blip>
          <a:stretch>
            <a:fillRect/>
          </a:stretch>
        </p:blipFill>
        <p:spPr>
          <a:xfrm>
            <a:off x="3542200" y="3599625"/>
            <a:ext cx="1605900" cy="802950"/>
          </a:xfrm>
          <a:prstGeom prst="rect">
            <a:avLst/>
          </a:prstGeom>
          <a:noFill/>
          <a:ln>
            <a:noFill/>
          </a:ln>
        </p:spPr>
      </p:pic>
      <p:sp>
        <p:nvSpPr>
          <p:cNvPr id="160" name="Google Shape;160;p23"/>
          <p:cNvSpPr/>
          <p:nvPr/>
        </p:nvSpPr>
        <p:spPr>
          <a:xfrm>
            <a:off x="221350" y="3578800"/>
            <a:ext cx="1571700" cy="740700"/>
          </a:xfrm>
          <a:prstGeom prst="wedgeRoundRectCallout">
            <a:avLst>
              <a:gd name="adj1" fmla="val 51019"/>
              <a:gd name="adj2" fmla="val -8399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Database scan, filtering, and</a:t>
            </a:r>
            <a:endParaRPr/>
          </a:p>
          <a:p>
            <a:pPr marL="0" lvl="0" indent="0" algn="ctr" rtl="0">
              <a:spcBef>
                <a:spcPts val="0"/>
              </a:spcBef>
              <a:spcAft>
                <a:spcPts val="0"/>
              </a:spcAft>
              <a:buNone/>
            </a:pPr>
            <a:r>
              <a:rPr lang="en"/>
              <a:t>aggregation</a:t>
            </a:r>
            <a:endParaRPr/>
          </a:p>
        </p:txBody>
      </p:sp>
      <p:sp>
        <p:nvSpPr>
          <p:cNvPr id="161" name="Google Shape;161;p23"/>
          <p:cNvSpPr txBox="1"/>
          <p:nvPr/>
        </p:nvSpPr>
        <p:spPr>
          <a:xfrm>
            <a:off x="6434675" y="2436575"/>
            <a:ext cx="1730700" cy="203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u="sng"/>
              <a:t>Pre-processing</a:t>
            </a:r>
            <a:endParaRPr b="1" u="sng"/>
          </a:p>
          <a:p>
            <a:pPr marL="0" lvl="0" indent="0" algn="l" rtl="0">
              <a:spcBef>
                <a:spcPts val="0"/>
              </a:spcBef>
              <a:spcAft>
                <a:spcPts val="0"/>
              </a:spcAft>
              <a:buClr>
                <a:schemeClr val="dk1"/>
              </a:buClr>
              <a:buSzPts val="1100"/>
              <a:buFont typeface="Arial"/>
              <a:buNone/>
            </a:pPr>
            <a:r>
              <a:rPr lang="en"/>
              <a:t>jpg_decode(...)</a:t>
            </a:r>
            <a:endParaRPr/>
          </a:p>
          <a:p>
            <a:pPr marL="0" lvl="0" indent="0" algn="l" rtl="0">
              <a:spcBef>
                <a:spcPts val="0"/>
              </a:spcBef>
              <a:spcAft>
                <a:spcPts val="0"/>
              </a:spcAft>
              <a:buClr>
                <a:schemeClr val="dk1"/>
              </a:buClr>
              <a:buSzPts val="1100"/>
              <a:buFont typeface="Arial"/>
              <a:buNone/>
            </a:pPr>
            <a:r>
              <a:rPr lang="en"/>
              <a:t>resize(...)</a:t>
            </a:r>
            <a:endParaRPr/>
          </a:p>
          <a:p>
            <a:pPr marL="0" lvl="0" indent="0" algn="l" rtl="0">
              <a:spcBef>
                <a:spcPts val="0"/>
              </a:spcBef>
              <a:spcAft>
                <a:spcPts val="0"/>
              </a:spcAft>
              <a:buClr>
                <a:schemeClr val="dk1"/>
              </a:buClr>
              <a:buSzPts val="1100"/>
              <a:buFont typeface="Arial"/>
              <a:buNone/>
            </a:pPr>
            <a:r>
              <a:rPr lang="en"/>
              <a:t>crop(...)</a:t>
            </a:r>
            <a:endParaRPr/>
          </a:p>
          <a:p>
            <a:pPr marL="0" lvl="0" indent="0" algn="l" rtl="0">
              <a:spcBef>
                <a:spcPts val="0"/>
              </a:spcBef>
              <a:spcAft>
                <a:spcPts val="0"/>
              </a:spcAft>
              <a:buNone/>
            </a:pPr>
            <a:r>
              <a:rPr lang="en"/>
              <a:t>mirror(...)</a:t>
            </a:r>
            <a:endParaRPr/>
          </a:p>
          <a:p>
            <a:pPr marL="0" lvl="0" indent="0" algn="l" rtl="0">
              <a:spcBef>
                <a:spcPts val="1000"/>
              </a:spcBef>
              <a:spcAft>
                <a:spcPts val="0"/>
              </a:spcAft>
              <a:buClr>
                <a:schemeClr val="dk1"/>
              </a:buClr>
              <a:buSzPts val="1100"/>
              <a:buFont typeface="Arial"/>
              <a:buNone/>
            </a:pPr>
            <a:r>
              <a:rPr lang="en" b="1" u="sng"/>
              <a:t>DNN model </a:t>
            </a:r>
            <a:r>
              <a:rPr lang="en"/>
              <a:t>training</a:t>
            </a:r>
            <a:endParaRPr/>
          </a:p>
          <a:p>
            <a:pPr marL="0" lvl="0" indent="0" algn="l" rtl="0">
              <a:spcBef>
                <a:spcPts val="0"/>
              </a:spcBef>
              <a:spcAft>
                <a:spcPts val="0"/>
              </a:spcAft>
              <a:buNone/>
            </a:pPr>
            <a:r>
              <a:rPr lang="en"/>
              <a:t>model_training(...)</a:t>
            </a:r>
            <a:endParaRPr/>
          </a:p>
        </p:txBody>
      </p:sp>
      <p:pic>
        <p:nvPicPr>
          <p:cNvPr id="162" name="Google Shape;162;p23"/>
          <p:cNvPicPr preferRelativeResize="0"/>
          <p:nvPr/>
        </p:nvPicPr>
        <p:blipFill>
          <a:blip r:embed="rId5">
            <a:alphaModFix/>
          </a:blip>
          <a:stretch>
            <a:fillRect/>
          </a:stretch>
        </p:blipFill>
        <p:spPr>
          <a:xfrm>
            <a:off x="8082116" y="2652641"/>
            <a:ext cx="690675" cy="690675"/>
          </a:xfrm>
          <a:prstGeom prst="rect">
            <a:avLst/>
          </a:prstGeom>
          <a:noFill/>
          <a:ln>
            <a:noFill/>
          </a:ln>
        </p:spPr>
      </p:pic>
      <p:pic>
        <p:nvPicPr>
          <p:cNvPr id="163" name="Google Shape;163;p23"/>
          <p:cNvPicPr preferRelativeResize="0"/>
          <p:nvPr/>
        </p:nvPicPr>
        <p:blipFill>
          <a:blip r:embed="rId6">
            <a:alphaModFix/>
          </a:blip>
          <a:stretch>
            <a:fillRect/>
          </a:stretch>
        </p:blipFill>
        <p:spPr>
          <a:xfrm>
            <a:off x="8082123" y="3670623"/>
            <a:ext cx="802950" cy="802950"/>
          </a:xfrm>
          <a:prstGeom prst="rect">
            <a:avLst/>
          </a:prstGeom>
          <a:noFill/>
          <a:ln>
            <a:noFill/>
          </a:ln>
        </p:spPr>
      </p:pic>
      <p:sp>
        <p:nvSpPr>
          <p:cNvPr id="164" name="Google Shape;164;p23"/>
          <p:cNvSpPr/>
          <p:nvPr/>
        </p:nvSpPr>
        <p:spPr>
          <a:xfrm>
            <a:off x="892500" y="4494150"/>
            <a:ext cx="7359000" cy="4776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rPr>
              <a:t>How should the data pipeline be re-designed for Computational Storage?</a:t>
            </a:r>
            <a:endParaRPr sz="1600" b="1">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311700" y="3619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b="1"/>
              <a:t>RETINA: End-to-End (Storage+Compute) Framework </a:t>
            </a:r>
            <a:endParaRPr sz="2600" b="1"/>
          </a:p>
        </p:txBody>
      </p:sp>
      <p:sp>
        <p:nvSpPr>
          <p:cNvPr id="170" name="Google Shape;170;p24"/>
          <p:cNvSpPr/>
          <p:nvPr/>
        </p:nvSpPr>
        <p:spPr>
          <a:xfrm>
            <a:off x="311700" y="1813750"/>
            <a:ext cx="1751400" cy="7407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u="sng"/>
              <a:t>1. Indexing</a:t>
            </a:r>
            <a:endParaRPr b="1" u="sng"/>
          </a:p>
          <a:p>
            <a:pPr marL="0" lvl="0" indent="0" algn="ctr" rtl="0">
              <a:spcBef>
                <a:spcPts val="0"/>
              </a:spcBef>
              <a:spcAft>
                <a:spcPts val="0"/>
              </a:spcAft>
              <a:buClr>
                <a:schemeClr val="dk1"/>
              </a:buClr>
              <a:buSzPts val="1100"/>
              <a:buFont typeface="Arial"/>
              <a:buNone/>
            </a:pPr>
            <a:r>
              <a:rPr lang="en"/>
              <a:t>Find out where the</a:t>
            </a:r>
            <a:endParaRPr/>
          </a:p>
          <a:p>
            <a:pPr marL="0" lvl="0" indent="0" algn="ctr" rtl="0">
              <a:spcBef>
                <a:spcPts val="0"/>
              </a:spcBef>
              <a:spcAft>
                <a:spcPts val="0"/>
              </a:spcAft>
              <a:buNone/>
            </a:pPr>
            <a:r>
              <a:rPr lang="en"/>
              <a:t>data is located</a:t>
            </a:r>
            <a:endParaRPr/>
          </a:p>
        </p:txBody>
      </p:sp>
      <p:sp>
        <p:nvSpPr>
          <p:cNvPr id="171" name="Google Shape;171;p24"/>
          <p:cNvSpPr/>
          <p:nvPr/>
        </p:nvSpPr>
        <p:spPr>
          <a:xfrm>
            <a:off x="2618450" y="1813738"/>
            <a:ext cx="1605900" cy="7407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u="sng"/>
              <a:t>2. Retrieval</a:t>
            </a:r>
            <a:endParaRPr b="1" u="sng"/>
          </a:p>
          <a:p>
            <a:pPr marL="0" lvl="0" indent="0" algn="ctr" rtl="0">
              <a:spcBef>
                <a:spcPts val="0"/>
              </a:spcBef>
              <a:spcAft>
                <a:spcPts val="0"/>
              </a:spcAft>
              <a:buClr>
                <a:schemeClr val="dk1"/>
              </a:buClr>
              <a:buSzPts val="1100"/>
              <a:buFont typeface="Arial"/>
              <a:buNone/>
            </a:pPr>
            <a:r>
              <a:rPr lang="en"/>
              <a:t>Fetch the data</a:t>
            </a:r>
            <a:endParaRPr/>
          </a:p>
          <a:p>
            <a:pPr marL="0" lvl="0" indent="0" algn="ctr" rtl="0">
              <a:spcBef>
                <a:spcPts val="0"/>
              </a:spcBef>
              <a:spcAft>
                <a:spcPts val="0"/>
              </a:spcAft>
              <a:buNone/>
            </a:pPr>
            <a:r>
              <a:rPr lang="en"/>
              <a:t>from the storage</a:t>
            </a:r>
            <a:endParaRPr/>
          </a:p>
        </p:txBody>
      </p:sp>
      <p:sp>
        <p:nvSpPr>
          <p:cNvPr id="172" name="Google Shape;172;p24"/>
          <p:cNvSpPr/>
          <p:nvPr/>
        </p:nvSpPr>
        <p:spPr>
          <a:xfrm>
            <a:off x="4778775" y="1813750"/>
            <a:ext cx="1857000" cy="7407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u="sng"/>
              <a:t>3. Compute on CS</a:t>
            </a:r>
            <a:endParaRPr b="1" u="sng"/>
          </a:p>
          <a:p>
            <a:pPr marL="0" lvl="0" indent="0" algn="ctr" rtl="0">
              <a:spcBef>
                <a:spcPts val="0"/>
              </a:spcBef>
              <a:spcAft>
                <a:spcPts val="0"/>
              </a:spcAft>
              <a:buClr>
                <a:schemeClr val="dk1"/>
              </a:buClr>
              <a:buSzPts val="1100"/>
              <a:buFont typeface="Arial"/>
              <a:buNone/>
            </a:pPr>
            <a:r>
              <a:rPr lang="en"/>
              <a:t>App-provided</a:t>
            </a:r>
            <a:endParaRPr/>
          </a:p>
          <a:p>
            <a:pPr marL="0" lvl="0" indent="0" algn="ctr" rtl="0">
              <a:spcBef>
                <a:spcPts val="0"/>
              </a:spcBef>
              <a:spcAft>
                <a:spcPts val="0"/>
              </a:spcAft>
              <a:buNone/>
            </a:pPr>
            <a:r>
              <a:rPr lang="en"/>
              <a:t>compute functions</a:t>
            </a:r>
            <a:endParaRPr/>
          </a:p>
        </p:txBody>
      </p:sp>
      <p:sp>
        <p:nvSpPr>
          <p:cNvPr id="173" name="Google Shape;173;p24"/>
          <p:cNvSpPr/>
          <p:nvPr/>
        </p:nvSpPr>
        <p:spPr>
          <a:xfrm>
            <a:off x="2148022" y="2059450"/>
            <a:ext cx="385500" cy="249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4"/>
          <p:cNvSpPr/>
          <p:nvPr/>
        </p:nvSpPr>
        <p:spPr>
          <a:xfrm>
            <a:off x="4309272" y="2059450"/>
            <a:ext cx="385500" cy="249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4"/>
          <p:cNvSpPr/>
          <p:nvPr/>
        </p:nvSpPr>
        <p:spPr>
          <a:xfrm>
            <a:off x="6719772" y="2059450"/>
            <a:ext cx="385500" cy="249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6" name="Google Shape;176;p24"/>
          <p:cNvSpPr/>
          <p:nvPr/>
        </p:nvSpPr>
        <p:spPr>
          <a:xfrm>
            <a:off x="7189275" y="1813750"/>
            <a:ext cx="1644000" cy="7407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u="sng"/>
              <a:t>4. Compute on xPU</a:t>
            </a:r>
            <a:endParaRPr b="1" u="sng"/>
          </a:p>
          <a:p>
            <a:pPr marL="0" lvl="0" indent="0" algn="ctr" rtl="0">
              <a:spcBef>
                <a:spcPts val="0"/>
              </a:spcBef>
              <a:spcAft>
                <a:spcPts val="0"/>
              </a:spcAft>
              <a:buNone/>
            </a:pPr>
            <a:r>
              <a:rPr lang="en"/>
              <a:t>Process the data</a:t>
            </a:r>
            <a:endParaRPr/>
          </a:p>
        </p:txBody>
      </p:sp>
      <p:sp>
        <p:nvSpPr>
          <p:cNvPr id="177" name="Google Shape;177;p24"/>
          <p:cNvSpPr/>
          <p:nvPr/>
        </p:nvSpPr>
        <p:spPr>
          <a:xfrm rot="5400000">
            <a:off x="3385175" y="-1522725"/>
            <a:ext cx="145500" cy="6292500"/>
          </a:xfrm>
          <a:prstGeom prst="leftBracket">
            <a:avLst>
              <a:gd name="adj" fmla="val 8333"/>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p24"/>
          <p:cNvSpPr txBox="1"/>
          <p:nvPr/>
        </p:nvSpPr>
        <p:spPr>
          <a:xfrm>
            <a:off x="311700" y="1191025"/>
            <a:ext cx="6324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RETINA = Key-Value Store + Computational Pipeline on CS</a:t>
            </a:r>
            <a:endParaRPr b="1"/>
          </a:p>
        </p:txBody>
      </p:sp>
      <p:sp>
        <p:nvSpPr>
          <p:cNvPr id="179" name="Google Shape;179;p24"/>
          <p:cNvSpPr/>
          <p:nvPr/>
        </p:nvSpPr>
        <p:spPr>
          <a:xfrm rot="5400000">
            <a:off x="7938525" y="900075"/>
            <a:ext cx="145500" cy="1446900"/>
          </a:xfrm>
          <a:prstGeom prst="leftBracket">
            <a:avLst>
              <a:gd name="adj" fmla="val 8333"/>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4"/>
          <p:cNvSpPr txBox="1"/>
          <p:nvPr/>
        </p:nvSpPr>
        <p:spPr>
          <a:xfrm>
            <a:off x="7114875" y="1150563"/>
            <a:ext cx="1792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b="1"/>
              <a:t>Application</a:t>
            </a:r>
            <a:endParaRPr b="1"/>
          </a:p>
        </p:txBody>
      </p:sp>
      <p:sp>
        <p:nvSpPr>
          <p:cNvPr id="181" name="Google Shape;181;p24"/>
          <p:cNvSpPr txBox="1"/>
          <p:nvPr/>
        </p:nvSpPr>
        <p:spPr>
          <a:xfrm>
            <a:off x="311700" y="2803550"/>
            <a:ext cx="8423100" cy="2042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We propose </a:t>
            </a:r>
            <a:r>
              <a:rPr lang="en" sz="1800" b="1"/>
              <a:t>RETINA</a:t>
            </a:r>
            <a:r>
              <a:rPr lang="en" sz="1800"/>
              <a:t>, an end-to-end framework for Computational Storage</a:t>
            </a:r>
            <a:endParaRPr sz="1800"/>
          </a:p>
          <a:p>
            <a:pPr marL="914400" lvl="1" indent="-330200" algn="l" rtl="0">
              <a:spcBef>
                <a:spcPts val="1000"/>
              </a:spcBef>
              <a:spcAft>
                <a:spcPts val="0"/>
              </a:spcAft>
              <a:buSzPts val="1600"/>
              <a:buChar char="○"/>
            </a:pPr>
            <a:r>
              <a:rPr lang="en" sz="1600" b="1"/>
              <a:t>Data management: Cross-Layered RETINA Key-Value Store</a:t>
            </a:r>
            <a:endParaRPr sz="1600" b="1"/>
          </a:p>
          <a:p>
            <a:pPr marL="1371600" lvl="2" indent="-342900" algn="l" rtl="0">
              <a:spcBef>
                <a:spcPts val="0"/>
              </a:spcBef>
              <a:spcAft>
                <a:spcPts val="0"/>
              </a:spcAft>
              <a:buSzPts val="1800"/>
              <a:buChar char="■"/>
            </a:pPr>
            <a:r>
              <a:rPr lang="en"/>
              <a:t>Indexing, crash consistency, concurrency, etc.</a:t>
            </a:r>
            <a:endParaRPr/>
          </a:p>
          <a:p>
            <a:pPr marL="914400" lvl="1" indent="-330200" algn="l" rtl="0">
              <a:spcBef>
                <a:spcPts val="1000"/>
              </a:spcBef>
              <a:spcAft>
                <a:spcPts val="0"/>
              </a:spcAft>
              <a:buSzPts val="1600"/>
              <a:buChar char="○"/>
            </a:pPr>
            <a:r>
              <a:rPr lang="en" sz="1600" b="1"/>
              <a:t>At-Rest data processing: Dynamically Composable Computational Pipeline</a:t>
            </a:r>
            <a:endParaRPr sz="1600" b="1"/>
          </a:p>
          <a:p>
            <a:pPr marL="1371600" lvl="2" indent="-342900" algn="l" rtl="0">
              <a:spcBef>
                <a:spcPts val="0"/>
              </a:spcBef>
              <a:spcAft>
                <a:spcPts val="0"/>
              </a:spcAft>
              <a:buSzPts val="1800"/>
              <a:buChar char="■"/>
            </a:pPr>
            <a:r>
              <a:rPr lang="en"/>
              <a:t>Offload computation to Computational Storage</a:t>
            </a:r>
            <a:endParaRPr/>
          </a:p>
          <a:p>
            <a:pPr marL="1371600" lvl="2" indent="-342900" algn="l" rtl="0">
              <a:spcBef>
                <a:spcPts val="0"/>
              </a:spcBef>
              <a:spcAft>
                <a:spcPts val="0"/>
              </a:spcAft>
              <a:buSzPts val="1800"/>
              <a:buChar char="■"/>
            </a:pPr>
            <a:r>
              <a:rPr lang="en"/>
              <a:t>Chain compute functions as requested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p:nvPr/>
        </p:nvSpPr>
        <p:spPr>
          <a:xfrm>
            <a:off x="4811250" y="2668900"/>
            <a:ext cx="1561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rPr>
              <a:t>jpg_decode(...)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resize(...)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crop(...)</a:t>
            </a:r>
            <a:endParaRPr>
              <a:solidFill>
                <a:schemeClr val="dk1"/>
              </a:solidFill>
            </a:endParaRPr>
          </a:p>
          <a:p>
            <a:pPr marL="0" lvl="0" indent="0" algn="l" rtl="0">
              <a:spcBef>
                <a:spcPts val="0"/>
              </a:spcBef>
              <a:spcAft>
                <a:spcPts val="1000"/>
              </a:spcAft>
              <a:buClr>
                <a:schemeClr val="dk1"/>
              </a:buClr>
              <a:buSzPts val="1100"/>
              <a:buFont typeface="Arial"/>
              <a:buNone/>
            </a:pPr>
            <a:r>
              <a:rPr lang="en">
                <a:solidFill>
                  <a:schemeClr val="dk1"/>
                </a:solidFill>
              </a:rPr>
              <a:t>mirror(...)</a:t>
            </a:r>
            <a:endParaRPr>
              <a:solidFill>
                <a:schemeClr val="dk1"/>
              </a:solidFill>
            </a:endParaRPr>
          </a:p>
        </p:txBody>
      </p:sp>
      <p:sp>
        <p:nvSpPr>
          <p:cNvPr id="187" name="Google Shape;187;p2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RETINA: End-to-End (Storage+Compute) Framework </a:t>
            </a:r>
            <a:endParaRPr b="1"/>
          </a:p>
        </p:txBody>
      </p:sp>
      <p:pic>
        <p:nvPicPr>
          <p:cNvPr id="188" name="Google Shape;188;p25"/>
          <p:cNvPicPr preferRelativeResize="0"/>
          <p:nvPr/>
        </p:nvPicPr>
        <p:blipFill>
          <a:blip r:embed="rId3">
            <a:alphaModFix/>
          </a:blip>
          <a:stretch>
            <a:fillRect/>
          </a:stretch>
        </p:blipFill>
        <p:spPr>
          <a:xfrm>
            <a:off x="467550" y="2642512"/>
            <a:ext cx="1329000" cy="1383801"/>
          </a:xfrm>
          <a:prstGeom prst="rect">
            <a:avLst/>
          </a:prstGeom>
          <a:noFill/>
          <a:ln>
            <a:noFill/>
          </a:ln>
        </p:spPr>
      </p:pic>
      <p:pic>
        <p:nvPicPr>
          <p:cNvPr id="189" name="Google Shape;189;p25"/>
          <p:cNvPicPr preferRelativeResize="0"/>
          <p:nvPr/>
        </p:nvPicPr>
        <p:blipFill rotWithShape="1">
          <a:blip r:embed="rId4">
            <a:alphaModFix/>
          </a:blip>
          <a:srcRect/>
          <a:stretch/>
        </p:blipFill>
        <p:spPr>
          <a:xfrm>
            <a:off x="2563088" y="2774738"/>
            <a:ext cx="1605900" cy="835037"/>
          </a:xfrm>
          <a:prstGeom prst="rect">
            <a:avLst/>
          </a:prstGeom>
          <a:noFill/>
          <a:ln>
            <a:noFill/>
          </a:ln>
        </p:spPr>
      </p:pic>
      <p:pic>
        <p:nvPicPr>
          <p:cNvPr id="190" name="Google Shape;190;p25"/>
          <p:cNvPicPr preferRelativeResize="0"/>
          <p:nvPr/>
        </p:nvPicPr>
        <p:blipFill rotWithShape="1">
          <a:blip r:embed="rId5">
            <a:alphaModFix/>
          </a:blip>
          <a:srcRect/>
          <a:stretch/>
        </p:blipFill>
        <p:spPr>
          <a:xfrm>
            <a:off x="5884074" y="3083715"/>
            <a:ext cx="551275" cy="501381"/>
          </a:xfrm>
          <a:prstGeom prst="rect">
            <a:avLst/>
          </a:prstGeom>
          <a:noFill/>
          <a:ln w="19050" cap="flat" cmpd="sng">
            <a:solidFill>
              <a:schemeClr val="dk2"/>
            </a:solidFill>
            <a:prstDash val="solid"/>
            <a:round/>
            <a:headEnd type="none" w="sm" len="sm"/>
            <a:tailEnd type="none" w="sm" len="sm"/>
          </a:ln>
        </p:spPr>
      </p:pic>
      <p:pic>
        <p:nvPicPr>
          <p:cNvPr id="191" name="Google Shape;191;p25"/>
          <p:cNvPicPr preferRelativeResize="0"/>
          <p:nvPr/>
        </p:nvPicPr>
        <p:blipFill>
          <a:blip r:embed="rId6">
            <a:alphaModFix/>
          </a:blip>
          <a:stretch>
            <a:fillRect/>
          </a:stretch>
        </p:blipFill>
        <p:spPr>
          <a:xfrm>
            <a:off x="7216109" y="2741363"/>
            <a:ext cx="1479626" cy="901750"/>
          </a:xfrm>
          <a:prstGeom prst="rect">
            <a:avLst/>
          </a:prstGeom>
          <a:noFill/>
          <a:ln>
            <a:noFill/>
          </a:ln>
        </p:spPr>
      </p:pic>
      <p:sp>
        <p:nvSpPr>
          <p:cNvPr id="192" name="Google Shape;192;p25"/>
          <p:cNvSpPr/>
          <p:nvPr/>
        </p:nvSpPr>
        <p:spPr>
          <a:xfrm>
            <a:off x="256350" y="1734375"/>
            <a:ext cx="1751400" cy="7407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u="sng"/>
              <a:t>1. Indexing</a:t>
            </a:r>
            <a:endParaRPr b="1" u="sng"/>
          </a:p>
          <a:p>
            <a:pPr marL="0" lvl="0" indent="0" algn="ctr" rtl="0">
              <a:spcBef>
                <a:spcPts val="0"/>
              </a:spcBef>
              <a:spcAft>
                <a:spcPts val="0"/>
              </a:spcAft>
              <a:buClr>
                <a:schemeClr val="dk1"/>
              </a:buClr>
              <a:buSzPts val="1100"/>
              <a:buFont typeface="Arial"/>
              <a:buNone/>
            </a:pPr>
            <a:r>
              <a:rPr lang="en"/>
              <a:t>Find out where the</a:t>
            </a:r>
            <a:endParaRPr/>
          </a:p>
          <a:p>
            <a:pPr marL="0" lvl="0" indent="0" algn="ctr" rtl="0">
              <a:spcBef>
                <a:spcPts val="0"/>
              </a:spcBef>
              <a:spcAft>
                <a:spcPts val="0"/>
              </a:spcAft>
              <a:buNone/>
            </a:pPr>
            <a:r>
              <a:rPr lang="en"/>
              <a:t>data is located</a:t>
            </a:r>
            <a:endParaRPr/>
          </a:p>
        </p:txBody>
      </p:sp>
      <p:sp>
        <p:nvSpPr>
          <p:cNvPr id="193" name="Google Shape;193;p25"/>
          <p:cNvSpPr/>
          <p:nvPr/>
        </p:nvSpPr>
        <p:spPr>
          <a:xfrm>
            <a:off x="2563100" y="1734363"/>
            <a:ext cx="1605900" cy="7407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u="sng"/>
              <a:t>2. Retrieval</a:t>
            </a:r>
            <a:endParaRPr b="1" u="sng"/>
          </a:p>
          <a:p>
            <a:pPr marL="0" lvl="0" indent="0" algn="ctr" rtl="0">
              <a:spcBef>
                <a:spcPts val="0"/>
              </a:spcBef>
              <a:spcAft>
                <a:spcPts val="0"/>
              </a:spcAft>
              <a:buClr>
                <a:schemeClr val="dk1"/>
              </a:buClr>
              <a:buSzPts val="1100"/>
              <a:buFont typeface="Arial"/>
              <a:buNone/>
            </a:pPr>
            <a:r>
              <a:rPr lang="en"/>
              <a:t>Fetch the data</a:t>
            </a:r>
            <a:endParaRPr/>
          </a:p>
          <a:p>
            <a:pPr marL="0" lvl="0" indent="0" algn="ctr" rtl="0">
              <a:spcBef>
                <a:spcPts val="0"/>
              </a:spcBef>
              <a:spcAft>
                <a:spcPts val="0"/>
              </a:spcAft>
              <a:buNone/>
            </a:pPr>
            <a:r>
              <a:rPr lang="en"/>
              <a:t>from the storage</a:t>
            </a:r>
            <a:endParaRPr/>
          </a:p>
        </p:txBody>
      </p:sp>
      <p:sp>
        <p:nvSpPr>
          <p:cNvPr id="194" name="Google Shape;194;p25"/>
          <p:cNvSpPr/>
          <p:nvPr/>
        </p:nvSpPr>
        <p:spPr>
          <a:xfrm>
            <a:off x="4723425" y="1734375"/>
            <a:ext cx="1857000" cy="7407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u="sng"/>
              <a:t>3. Compute on CS</a:t>
            </a:r>
            <a:endParaRPr b="1" u="sng"/>
          </a:p>
          <a:p>
            <a:pPr marL="0" lvl="0" indent="0" algn="ctr" rtl="0">
              <a:spcBef>
                <a:spcPts val="0"/>
              </a:spcBef>
              <a:spcAft>
                <a:spcPts val="0"/>
              </a:spcAft>
              <a:buNone/>
            </a:pPr>
            <a:r>
              <a:rPr lang="en"/>
              <a:t>App-provided</a:t>
            </a:r>
            <a:endParaRPr/>
          </a:p>
          <a:p>
            <a:pPr marL="0" lvl="0" indent="0" algn="ctr" rtl="0">
              <a:spcBef>
                <a:spcPts val="0"/>
              </a:spcBef>
              <a:spcAft>
                <a:spcPts val="0"/>
              </a:spcAft>
              <a:buNone/>
            </a:pPr>
            <a:r>
              <a:rPr lang="en"/>
              <a:t>compute functions</a:t>
            </a:r>
            <a:endParaRPr/>
          </a:p>
        </p:txBody>
      </p:sp>
      <p:sp>
        <p:nvSpPr>
          <p:cNvPr id="195" name="Google Shape;195;p25"/>
          <p:cNvSpPr/>
          <p:nvPr/>
        </p:nvSpPr>
        <p:spPr>
          <a:xfrm>
            <a:off x="2092672" y="1980075"/>
            <a:ext cx="385500" cy="249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5"/>
          <p:cNvSpPr/>
          <p:nvPr/>
        </p:nvSpPr>
        <p:spPr>
          <a:xfrm>
            <a:off x="4253922" y="1980075"/>
            <a:ext cx="385500" cy="249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5"/>
          <p:cNvSpPr/>
          <p:nvPr/>
        </p:nvSpPr>
        <p:spPr>
          <a:xfrm>
            <a:off x="6664422" y="1980075"/>
            <a:ext cx="385500" cy="249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5"/>
          <p:cNvSpPr/>
          <p:nvPr/>
        </p:nvSpPr>
        <p:spPr>
          <a:xfrm>
            <a:off x="7133925" y="1734375"/>
            <a:ext cx="1644000" cy="7407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u="sng"/>
              <a:t>4. Compute on xPU</a:t>
            </a:r>
            <a:endParaRPr b="1" u="sng"/>
          </a:p>
          <a:p>
            <a:pPr marL="0" lvl="0" indent="0" algn="ctr" rtl="0">
              <a:spcBef>
                <a:spcPts val="0"/>
              </a:spcBef>
              <a:spcAft>
                <a:spcPts val="0"/>
              </a:spcAft>
              <a:buNone/>
            </a:pPr>
            <a:r>
              <a:rPr lang="en"/>
              <a:t>Process the data</a:t>
            </a:r>
            <a:endParaRPr/>
          </a:p>
        </p:txBody>
      </p:sp>
      <p:sp>
        <p:nvSpPr>
          <p:cNvPr id="199" name="Google Shape;199;p25"/>
          <p:cNvSpPr/>
          <p:nvPr/>
        </p:nvSpPr>
        <p:spPr>
          <a:xfrm rot="5400000">
            <a:off x="3308975" y="-1522725"/>
            <a:ext cx="145500" cy="6292500"/>
          </a:xfrm>
          <a:prstGeom prst="leftBracket">
            <a:avLst>
              <a:gd name="adj" fmla="val 8333"/>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5"/>
          <p:cNvSpPr txBox="1"/>
          <p:nvPr/>
        </p:nvSpPr>
        <p:spPr>
          <a:xfrm>
            <a:off x="235500" y="1191025"/>
            <a:ext cx="6324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RETINA = Key-Value Store + Computational Pipeline on CS</a:t>
            </a:r>
            <a:endParaRPr b="1"/>
          </a:p>
        </p:txBody>
      </p:sp>
      <p:sp>
        <p:nvSpPr>
          <p:cNvPr id="201" name="Google Shape;201;p25"/>
          <p:cNvSpPr/>
          <p:nvPr/>
        </p:nvSpPr>
        <p:spPr>
          <a:xfrm rot="5400000">
            <a:off x="7862325" y="900075"/>
            <a:ext cx="145500" cy="1446900"/>
          </a:xfrm>
          <a:prstGeom prst="leftBracket">
            <a:avLst>
              <a:gd name="adj" fmla="val 8333"/>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5"/>
          <p:cNvSpPr txBox="1"/>
          <p:nvPr/>
        </p:nvSpPr>
        <p:spPr>
          <a:xfrm>
            <a:off x="7038675" y="1150563"/>
            <a:ext cx="1792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b="1"/>
              <a:t>Application</a:t>
            </a:r>
            <a:endParaRPr b="1"/>
          </a:p>
        </p:txBody>
      </p:sp>
      <p:sp>
        <p:nvSpPr>
          <p:cNvPr id="203" name="Google Shape;203;p25"/>
          <p:cNvSpPr/>
          <p:nvPr/>
        </p:nvSpPr>
        <p:spPr>
          <a:xfrm>
            <a:off x="4253922" y="3080613"/>
            <a:ext cx="385500" cy="249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5"/>
          <p:cNvSpPr/>
          <p:nvPr/>
        </p:nvSpPr>
        <p:spPr>
          <a:xfrm>
            <a:off x="2092672" y="3122500"/>
            <a:ext cx="385500" cy="249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5"/>
          <p:cNvSpPr/>
          <p:nvPr/>
        </p:nvSpPr>
        <p:spPr>
          <a:xfrm>
            <a:off x="6664422" y="3067600"/>
            <a:ext cx="385500" cy="249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5"/>
          <p:cNvSpPr txBox="1">
            <a:spLocks noGrp="1"/>
          </p:cNvSpPr>
          <p:nvPr>
            <p:ph type="body" idx="1"/>
          </p:nvPr>
        </p:nvSpPr>
        <p:spPr>
          <a:xfrm>
            <a:off x="311700" y="3835050"/>
            <a:ext cx="8520600" cy="11976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Clr>
                <a:schemeClr val="dk1"/>
              </a:buClr>
              <a:buSzPts val="1800"/>
              <a:buChar char="➢"/>
            </a:pPr>
            <a:r>
              <a:rPr lang="en" b="1" u="sng">
                <a:solidFill>
                  <a:schemeClr val="dk1"/>
                </a:solidFill>
              </a:rPr>
              <a:t>Advantages of RETINA approach</a:t>
            </a:r>
            <a:endParaRPr b="1" u="sng">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Exploit the fast internal (peer-to-peer) bandwidth inside CSD (SmartSSD ® )</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Reduce data movement especially when the computed data is smaller</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Allow sharing a CSD with multiple applications and tenants having different computations</a:t>
            </a:r>
            <a:endParaRPr>
              <a:solidFill>
                <a:schemeClr val="dk1"/>
              </a:solidFill>
            </a:endParaRPr>
          </a:p>
        </p:txBody>
      </p:sp>
      <p:sp>
        <p:nvSpPr>
          <p:cNvPr id="207" name="Google Shape;207;p25"/>
          <p:cNvSpPr/>
          <p:nvPr/>
        </p:nvSpPr>
        <p:spPr>
          <a:xfrm>
            <a:off x="352150" y="881925"/>
            <a:ext cx="4839900" cy="292500"/>
          </a:xfrm>
          <a:prstGeom prst="wedgeRoundRectCallout">
            <a:avLst>
              <a:gd name="adj1" fmla="val -36679"/>
              <a:gd name="adj2" fmla="val 95795"/>
              <a:gd name="adj3" fmla="val 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Lookup(“cat02.jpg”, </a:t>
            </a:r>
            <a:r>
              <a:rPr lang="en" sz="1400" b="1" i="0" u="none" strike="noStrike" cap="none">
                <a:solidFill>
                  <a:srgbClr val="000000"/>
                </a:solidFill>
              </a:rPr>
              <a:t>[jpg_decode,resize,crop,mirror]</a:t>
            </a:r>
            <a:r>
              <a:rPr lang="en"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Agenda</a:t>
            </a:r>
            <a:endParaRPr b="1"/>
          </a:p>
        </p:txBody>
      </p:sp>
      <p:sp>
        <p:nvSpPr>
          <p:cNvPr id="213" name="Google Shape;213;p26"/>
          <p:cNvSpPr txBox="1">
            <a:spLocks noGrp="1"/>
          </p:cNvSpPr>
          <p:nvPr>
            <p:ph type="body" idx="1"/>
          </p:nvPr>
        </p:nvSpPr>
        <p:spPr>
          <a:xfrm>
            <a:off x="311700" y="1017725"/>
            <a:ext cx="8520600" cy="3416400"/>
          </a:xfrm>
          <a:prstGeom prst="rect">
            <a:avLst/>
          </a:prstGeom>
        </p:spPr>
        <p:txBody>
          <a:bodyPr spcFirstLastPara="1" wrap="square" lIns="91425" tIns="91425" rIns="91425" bIns="91425" anchor="ctr" anchorCtr="0">
            <a:normAutofit/>
          </a:bodyPr>
          <a:lstStyle/>
          <a:p>
            <a:pPr marL="457200" lvl="0" indent="-342900" algn="l" rtl="0">
              <a:lnSpc>
                <a:spcPct val="200000"/>
              </a:lnSpc>
              <a:spcBef>
                <a:spcPts val="0"/>
              </a:spcBef>
              <a:spcAft>
                <a:spcPts val="0"/>
              </a:spcAft>
              <a:buClr>
                <a:schemeClr val="dk1"/>
              </a:buClr>
              <a:buSzPts val="1800"/>
              <a:buChar char="➢"/>
            </a:pPr>
            <a:r>
              <a:rPr lang="en">
                <a:solidFill>
                  <a:schemeClr val="dk1"/>
                </a:solidFill>
              </a:rPr>
              <a:t>Motivation</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System Overview</a:t>
            </a:r>
            <a:endParaRPr>
              <a:solidFill>
                <a:schemeClr val="dk1"/>
              </a:solidFill>
            </a:endParaRPr>
          </a:p>
          <a:p>
            <a:pPr marL="457200" lvl="0" indent="-368300" algn="l" rtl="0">
              <a:lnSpc>
                <a:spcPct val="200000"/>
              </a:lnSpc>
              <a:spcBef>
                <a:spcPts val="0"/>
              </a:spcBef>
              <a:spcAft>
                <a:spcPts val="0"/>
              </a:spcAft>
              <a:buClr>
                <a:schemeClr val="dk1"/>
              </a:buClr>
              <a:buSzPts val="2200"/>
              <a:buChar char="➢"/>
            </a:pPr>
            <a:r>
              <a:rPr lang="en" sz="2200" b="1">
                <a:solidFill>
                  <a:schemeClr val="dk1"/>
                </a:solidFill>
              </a:rPr>
              <a:t>Retina: Cross Layered Key-Value Store</a:t>
            </a:r>
            <a:endParaRPr sz="2200" b="1">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Retina: Dynamically compostable computational pipeline</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Evaluation</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RETINA Cross-Layered Key-Value Store</a:t>
            </a:r>
            <a:endParaRPr b="1"/>
          </a:p>
        </p:txBody>
      </p:sp>
      <p:sp>
        <p:nvSpPr>
          <p:cNvPr id="219" name="Google Shape;219;p27"/>
          <p:cNvSpPr txBox="1">
            <a:spLocks noGrp="1"/>
          </p:cNvSpPr>
          <p:nvPr>
            <p:ph type="body" idx="1"/>
          </p:nvPr>
        </p:nvSpPr>
        <p:spPr>
          <a:xfrm>
            <a:off x="311700" y="1152475"/>
            <a:ext cx="8520600" cy="1221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b="1">
                <a:solidFill>
                  <a:schemeClr val="dk1"/>
                </a:solidFill>
              </a:rPr>
              <a:t>Let’s exploit what host and CS can do best for each.</a:t>
            </a:r>
            <a:endParaRPr b="1">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rPr>
              <a:t>Relieve CPU from data movement → reduce power and bandwidth consumption</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rPr>
              <a:t>Abstain CS accelerator (FPGA) from control plane operations (e.g., concurrency, OS interaction) → reduces the complexity</a:t>
            </a:r>
            <a:endParaRPr sz="1600">
              <a:solidFill>
                <a:schemeClr val="dk1"/>
              </a:solidFill>
            </a:endParaRPr>
          </a:p>
        </p:txBody>
      </p:sp>
      <p:sp>
        <p:nvSpPr>
          <p:cNvPr id="220" name="Google Shape;220;p27"/>
          <p:cNvSpPr txBox="1"/>
          <p:nvPr/>
        </p:nvSpPr>
        <p:spPr>
          <a:xfrm>
            <a:off x="311700" y="2475675"/>
            <a:ext cx="8325000" cy="10329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Char char="➢"/>
            </a:pPr>
            <a:r>
              <a:rPr lang="en" sz="1800" b="1">
                <a:solidFill>
                  <a:schemeClr val="dk1"/>
                </a:solidFill>
              </a:rPr>
              <a:t>Use CPU as a control plane</a:t>
            </a:r>
            <a:endParaRPr sz="1800" b="1">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rPr>
              <a:t>Communicate with FPGA and OS</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rPr>
              <a:t>Manage concurrency, caching, etc.</a:t>
            </a:r>
            <a:endParaRPr/>
          </a:p>
        </p:txBody>
      </p:sp>
      <p:sp>
        <p:nvSpPr>
          <p:cNvPr id="221" name="Google Shape;221;p27"/>
          <p:cNvSpPr txBox="1"/>
          <p:nvPr/>
        </p:nvSpPr>
        <p:spPr>
          <a:xfrm>
            <a:off x="311550" y="3594800"/>
            <a:ext cx="8520600" cy="15684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Char char="➢"/>
            </a:pPr>
            <a:r>
              <a:rPr lang="en" sz="1800" b="1">
                <a:solidFill>
                  <a:schemeClr val="dk1"/>
                </a:solidFill>
              </a:rPr>
              <a:t>Use FPGA to perform compute at-rest</a:t>
            </a:r>
            <a:endParaRPr sz="1800" b="1">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rPr>
              <a:t>Use high speed interconnect between FPGA and SSD</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rPr>
              <a:t>Offload CPU-intensive compute operations (data decoding, compression)</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rPr>
              <a:t>Reduces data movement by bringing only the end-user data</a:t>
            </a:r>
            <a:endParaRPr sz="1600">
              <a:solidFill>
                <a:schemeClr val="dk1"/>
              </a:solidFill>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311700" y="368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Why Cross-Layered Approach?</a:t>
            </a:r>
            <a:endParaRPr b="1"/>
          </a:p>
        </p:txBody>
      </p:sp>
      <p:sp>
        <p:nvSpPr>
          <p:cNvPr id="227" name="Google Shape;227;p28"/>
          <p:cNvSpPr/>
          <p:nvPr/>
        </p:nvSpPr>
        <p:spPr>
          <a:xfrm>
            <a:off x="679600" y="1181775"/>
            <a:ext cx="4221000" cy="2069100"/>
          </a:xfrm>
          <a:prstGeom prst="triangle">
            <a:avLst>
              <a:gd name="adj" fmla="val 49964"/>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8"/>
          <p:cNvSpPr/>
          <p:nvPr/>
        </p:nvSpPr>
        <p:spPr>
          <a:xfrm>
            <a:off x="489025" y="3545425"/>
            <a:ext cx="13797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8"/>
          <p:cNvSpPr/>
          <p:nvPr/>
        </p:nvSpPr>
        <p:spPr>
          <a:xfrm>
            <a:off x="3711475" y="3545425"/>
            <a:ext cx="13797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8"/>
          <p:cNvSpPr/>
          <p:nvPr/>
        </p:nvSpPr>
        <p:spPr>
          <a:xfrm>
            <a:off x="2100250" y="3545425"/>
            <a:ext cx="13797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8"/>
          <p:cNvSpPr txBox="1"/>
          <p:nvPr/>
        </p:nvSpPr>
        <p:spPr>
          <a:xfrm>
            <a:off x="698575" y="3545425"/>
            <a:ext cx="9606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bat00.jpg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bat01.jpg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bat02.jpg</a:t>
            </a:r>
            <a:endParaRPr sz="1400" b="0" i="0" u="none" strike="noStrike" cap="none">
              <a:solidFill>
                <a:srgbClr val="000000"/>
              </a:solidFill>
              <a:latin typeface="Arial"/>
              <a:ea typeface="Arial"/>
              <a:cs typeface="Arial"/>
              <a:sym typeface="Arial"/>
            </a:endParaRPr>
          </a:p>
        </p:txBody>
      </p:sp>
      <p:sp>
        <p:nvSpPr>
          <p:cNvPr id="232" name="Google Shape;232;p28"/>
          <p:cNvSpPr/>
          <p:nvPr/>
        </p:nvSpPr>
        <p:spPr>
          <a:xfrm>
            <a:off x="2552800" y="173617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3" name="Google Shape;233;p28"/>
          <p:cNvCxnSpPr>
            <a:endCxn id="234" idx="0"/>
          </p:cNvCxnSpPr>
          <p:nvPr/>
        </p:nvCxnSpPr>
        <p:spPr>
          <a:xfrm>
            <a:off x="3030200" y="2035225"/>
            <a:ext cx="1382700" cy="1510200"/>
          </a:xfrm>
          <a:prstGeom prst="straightConnector1">
            <a:avLst/>
          </a:prstGeom>
          <a:noFill/>
          <a:ln w="19050" cap="flat" cmpd="sng">
            <a:solidFill>
              <a:schemeClr val="dk2"/>
            </a:solidFill>
            <a:prstDash val="solid"/>
            <a:round/>
            <a:headEnd type="none" w="sm" len="sm"/>
            <a:tailEnd type="none" w="sm" len="sm"/>
          </a:ln>
        </p:spPr>
      </p:cxnSp>
      <p:sp>
        <p:nvSpPr>
          <p:cNvPr id="235" name="Google Shape;235;p28"/>
          <p:cNvSpPr/>
          <p:nvPr/>
        </p:nvSpPr>
        <p:spPr>
          <a:xfrm>
            <a:off x="3204375" y="21942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cxnSp>
        <p:nvCxnSpPr>
          <p:cNvPr id="236" name="Google Shape;236;p28"/>
          <p:cNvCxnSpPr>
            <a:stCxn id="232" idx="2"/>
            <a:endCxn id="237" idx="0"/>
          </p:cNvCxnSpPr>
          <p:nvPr/>
        </p:nvCxnSpPr>
        <p:spPr>
          <a:xfrm>
            <a:off x="2790100" y="2028675"/>
            <a:ext cx="0" cy="1516800"/>
          </a:xfrm>
          <a:prstGeom prst="straightConnector1">
            <a:avLst/>
          </a:prstGeom>
          <a:noFill/>
          <a:ln w="19050" cap="flat" cmpd="sng">
            <a:solidFill>
              <a:schemeClr val="dk2"/>
            </a:solidFill>
            <a:prstDash val="solid"/>
            <a:round/>
            <a:headEnd type="none" w="sm" len="sm"/>
            <a:tailEnd type="none" w="sm" len="sm"/>
          </a:ln>
        </p:spPr>
      </p:cxnSp>
      <p:sp>
        <p:nvSpPr>
          <p:cNvPr id="238" name="Google Shape;238;p28"/>
          <p:cNvSpPr/>
          <p:nvPr/>
        </p:nvSpPr>
        <p:spPr>
          <a:xfrm>
            <a:off x="2552800" y="21942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237" name="Google Shape;237;p28"/>
          <p:cNvSpPr txBox="1"/>
          <p:nvPr/>
        </p:nvSpPr>
        <p:spPr>
          <a:xfrm>
            <a:off x="2309800" y="3545425"/>
            <a:ext cx="960600" cy="8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cat00.jpg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cat01.jpg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cat02.jpg</a:t>
            </a:r>
            <a:endParaRPr sz="1400" b="0" i="0" u="none" strike="noStrike" cap="none">
              <a:solidFill>
                <a:srgbClr val="000000"/>
              </a:solidFill>
              <a:latin typeface="Arial"/>
              <a:ea typeface="Arial"/>
              <a:cs typeface="Arial"/>
              <a:sym typeface="Arial"/>
            </a:endParaRPr>
          </a:p>
        </p:txBody>
      </p:sp>
      <p:sp>
        <p:nvSpPr>
          <p:cNvPr id="234" name="Google Shape;234;p28"/>
          <p:cNvSpPr txBox="1"/>
          <p:nvPr/>
        </p:nvSpPr>
        <p:spPr>
          <a:xfrm>
            <a:off x="3888200" y="3545425"/>
            <a:ext cx="10494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dog00.jpg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dog01.jpg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dog02.jpg</a:t>
            </a:r>
            <a:endParaRPr sz="1400" b="0" i="0" u="none" strike="noStrike" cap="none">
              <a:solidFill>
                <a:srgbClr val="000000"/>
              </a:solidFill>
              <a:latin typeface="Arial"/>
              <a:ea typeface="Arial"/>
              <a:cs typeface="Arial"/>
              <a:sym typeface="Arial"/>
            </a:endParaRPr>
          </a:p>
        </p:txBody>
      </p:sp>
      <p:cxnSp>
        <p:nvCxnSpPr>
          <p:cNvPr id="239" name="Google Shape;239;p28"/>
          <p:cNvCxnSpPr>
            <a:endCxn id="231" idx="0"/>
          </p:cNvCxnSpPr>
          <p:nvPr/>
        </p:nvCxnSpPr>
        <p:spPr>
          <a:xfrm flipH="1">
            <a:off x="1178875" y="2041825"/>
            <a:ext cx="1376400" cy="1503600"/>
          </a:xfrm>
          <a:prstGeom prst="straightConnector1">
            <a:avLst/>
          </a:prstGeom>
          <a:noFill/>
          <a:ln w="19050" cap="flat" cmpd="sng">
            <a:solidFill>
              <a:schemeClr val="dk2"/>
            </a:solidFill>
            <a:prstDash val="solid"/>
            <a:round/>
            <a:headEnd type="none" w="sm" len="sm"/>
            <a:tailEnd type="none" w="sm" len="sm"/>
          </a:ln>
        </p:spPr>
      </p:cxnSp>
      <p:sp>
        <p:nvSpPr>
          <p:cNvPr id="240" name="Google Shape;240;p28"/>
          <p:cNvSpPr/>
          <p:nvPr/>
        </p:nvSpPr>
        <p:spPr>
          <a:xfrm>
            <a:off x="1933400" y="21942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41" name="Google Shape;241;p28"/>
          <p:cNvSpPr/>
          <p:nvPr/>
        </p:nvSpPr>
        <p:spPr>
          <a:xfrm>
            <a:off x="1493075" y="271642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“at”</a:t>
            </a:r>
            <a:endParaRPr sz="1400" b="0" i="0" u="none" strike="noStrike" cap="none">
              <a:solidFill>
                <a:srgbClr val="000000"/>
              </a:solidFill>
              <a:latin typeface="Arial"/>
              <a:ea typeface="Arial"/>
              <a:cs typeface="Arial"/>
              <a:sym typeface="Arial"/>
            </a:endParaRPr>
          </a:p>
        </p:txBody>
      </p:sp>
      <p:sp>
        <p:nvSpPr>
          <p:cNvPr id="242" name="Google Shape;242;p28"/>
          <p:cNvSpPr/>
          <p:nvPr/>
        </p:nvSpPr>
        <p:spPr>
          <a:xfrm>
            <a:off x="3662700" y="2716425"/>
            <a:ext cx="5130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“og”</a:t>
            </a:r>
            <a:endParaRPr sz="1400" b="0" i="0" u="none" strike="noStrike" cap="none">
              <a:solidFill>
                <a:srgbClr val="000000"/>
              </a:solidFill>
              <a:latin typeface="Arial"/>
              <a:ea typeface="Arial"/>
              <a:cs typeface="Arial"/>
              <a:sym typeface="Arial"/>
            </a:endParaRPr>
          </a:p>
        </p:txBody>
      </p:sp>
      <p:sp>
        <p:nvSpPr>
          <p:cNvPr id="243" name="Google Shape;243;p28"/>
          <p:cNvSpPr/>
          <p:nvPr/>
        </p:nvSpPr>
        <p:spPr>
          <a:xfrm>
            <a:off x="2552800" y="271642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“at”</a:t>
            </a:r>
            <a:endParaRPr sz="1400" b="0" i="0" u="none" strike="noStrike" cap="none">
              <a:solidFill>
                <a:srgbClr val="000000"/>
              </a:solidFill>
              <a:latin typeface="Arial"/>
              <a:ea typeface="Arial"/>
              <a:cs typeface="Arial"/>
              <a:sym typeface="Arial"/>
            </a:endParaRPr>
          </a:p>
        </p:txBody>
      </p:sp>
      <p:cxnSp>
        <p:nvCxnSpPr>
          <p:cNvPr id="244" name="Google Shape;244;p28"/>
          <p:cNvCxnSpPr>
            <a:stCxn id="228" idx="3"/>
            <a:endCxn id="230" idx="1"/>
          </p:cNvCxnSpPr>
          <p:nvPr/>
        </p:nvCxnSpPr>
        <p:spPr>
          <a:xfrm>
            <a:off x="1868725" y="3964525"/>
            <a:ext cx="231600" cy="0"/>
          </a:xfrm>
          <a:prstGeom prst="straightConnector1">
            <a:avLst/>
          </a:prstGeom>
          <a:noFill/>
          <a:ln w="19050" cap="flat" cmpd="sng">
            <a:solidFill>
              <a:schemeClr val="dk2"/>
            </a:solidFill>
            <a:prstDash val="solid"/>
            <a:round/>
            <a:headEnd type="none" w="sm" len="sm"/>
            <a:tailEnd type="none" w="sm" len="sm"/>
          </a:ln>
        </p:spPr>
      </p:cxnSp>
      <p:cxnSp>
        <p:nvCxnSpPr>
          <p:cNvPr id="245" name="Google Shape;245;p28"/>
          <p:cNvCxnSpPr>
            <a:stCxn id="230" idx="3"/>
            <a:endCxn id="229" idx="1"/>
          </p:cNvCxnSpPr>
          <p:nvPr/>
        </p:nvCxnSpPr>
        <p:spPr>
          <a:xfrm>
            <a:off x="3479950" y="3964525"/>
            <a:ext cx="231600" cy="0"/>
          </a:xfrm>
          <a:prstGeom prst="straightConnector1">
            <a:avLst/>
          </a:prstGeom>
          <a:noFill/>
          <a:ln w="19050" cap="flat" cmpd="sng">
            <a:solidFill>
              <a:schemeClr val="dk2"/>
            </a:solidFill>
            <a:prstDash val="solid"/>
            <a:round/>
            <a:headEnd type="none" w="sm" len="sm"/>
            <a:tailEnd type="none" w="sm" len="sm"/>
          </a:ln>
        </p:spPr>
      </p:cxnSp>
      <p:sp>
        <p:nvSpPr>
          <p:cNvPr id="246" name="Google Shape;246;p28"/>
          <p:cNvSpPr/>
          <p:nvPr/>
        </p:nvSpPr>
        <p:spPr>
          <a:xfrm>
            <a:off x="456000" y="1297325"/>
            <a:ext cx="1802400" cy="292500"/>
          </a:xfrm>
          <a:prstGeom prst="wedgeRoundRectCallout">
            <a:avLst>
              <a:gd name="adj1" fmla="val 42919"/>
              <a:gd name="adj2" fmla="val 102132"/>
              <a:gd name="adj3" fmla="val 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Lookup(“cat02.jpg”)</a:t>
            </a:r>
            <a:endParaRPr sz="1400" b="0" i="0" u="none" strike="noStrike" cap="none">
              <a:solidFill>
                <a:srgbClr val="000000"/>
              </a:solidFill>
              <a:latin typeface="Arial"/>
              <a:ea typeface="Arial"/>
              <a:cs typeface="Arial"/>
              <a:sym typeface="Arial"/>
            </a:endParaRPr>
          </a:p>
        </p:txBody>
      </p:sp>
      <p:sp>
        <p:nvSpPr>
          <p:cNvPr id="247" name="Google Shape;247;p28"/>
          <p:cNvSpPr txBox="1"/>
          <p:nvPr/>
        </p:nvSpPr>
        <p:spPr>
          <a:xfrm>
            <a:off x="5236775" y="1429250"/>
            <a:ext cx="3205800" cy="341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rgbClr val="000000"/>
                </a:solidFill>
                <a:latin typeface="Arial"/>
                <a:ea typeface="Arial"/>
                <a:cs typeface="Arial"/>
                <a:sym typeface="Arial"/>
              </a:rPr>
              <a:t>Search Layer</a:t>
            </a:r>
            <a:endParaRPr sz="1400" b="1" i="0" u="sng"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Locate the requested data’s address using the key</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1155CC"/>
              </a:buClr>
              <a:buSzPts val="1400"/>
              <a:buFont typeface="Arial"/>
              <a:buChar char="-"/>
            </a:pPr>
            <a:r>
              <a:rPr lang="en" sz="1400" b="1" i="0" u="none" strike="noStrike" cap="none">
                <a:solidFill>
                  <a:srgbClr val="1155CC"/>
                </a:solidFill>
                <a:latin typeface="Arial"/>
                <a:ea typeface="Arial"/>
                <a:cs typeface="Arial"/>
                <a:sym typeface="Arial"/>
              </a:rPr>
              <a:t>Traversing an index is branch-divergent so CPU can do well</a:t>
            </a:r>
            <a:endParaRPr sz="1400" b="1" i="0" u="none" strike="noStrike" cap="none">
              <a:solidFill>
                <a:srgbClr val="1155CC"/>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rgbClr val="000000"/>
                </a:solidFill>
                <a:latin typeface="Arial"/>
                <a:ea typeface="Arial"/>
                <a:cs typeface="Arial"/>
                <a:sym typeface="Arial"/>
              </a:rPr>
              <a:t>Data Layer</a:t>
            </a:r>
            <a:endParaRPr sz="1400" b="1" i="0" u="sng"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Store actual data in leaf nodes, which is an array of key-value pairs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1155CC"/>
                </a:solidFill>
                <a:latin typeface="Arial"/>
                <a:ea typeface="Arial"/>
                <a:cs typeface="Arial"/>
                <a:sym typeface="Arial"/>
              </a:rPr>
              <a:t>Requiring a large data movement so CS can do well.</a:t>
            </a:r>
            <a:endParaRPr sz="1400" b="1" i="0" u="none" strike="noStrike" cap="none">
              <a:solidFill>
                <a:srgbClr val="1155CC"/>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sng"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p:nvPr/>
        </p:nvSpPr>
        <p:spPr>
          <a:xfrm>
            <a:off x="417375" y="2686000"/>
            <a:ext cx="7230300" cy="14211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RETINA: Cross-Layered Key-Value Store Architecture</a:t>
            </a:r>
            <a:endParaRPr b="1"/>
          </a:p>
        </p:txBody>
      </p:sp>
      <p:sp>
        <p:nvSpPr>
          <p:cNvPr id="254" name="Google Shape;254;p29"/>
          <p:cNvSpPr/>
          <p:nvPr/>
        </p:nvSpPr>
        <p:spPr>
          <a:xfrm>
            <a:off x="755800" y="894800"/>
            <a:ext cx="4221000" cy="1677000"/>
          </a:xfrm>
          <a:prstGeom prst="triangle">
            <a:avLst>
              <a:gd name="adj" fmla="val 49964"/>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9"/>
          <p:cNvSpPr/>
          <p:nvPr/>
        </p:nvSpPr>
        <p:spPr>
          <a:xfrm>
            <a:off x="2629000" y="120277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6" name="Google Shape;256;p29"/>
          <p:cNvCxnSpPr/>
          <p:nvPr/>
        </p:nvCxnSpPr>
        <p:spPr>
          <a:xfrm>
            <a:off x="3106400" y="1501825"/>
            <a:ext cx="1382700" cy="1510200"/>
          </a:xfrm>
          <a:prstGeom prst="straightConnector1">
            <a:avLst/>
          </a:prstGeom>
          <a:noFill/>
          <a:ln w="19050" cap="flat" cmpd="sng">
            <a:solidFill>
              <a:schemeClr val="dk2"/>
            </a:solidFill>
            <a:prstDash val="solid"/>
            <a:round/>
            <a:headEnd type="none" w="sm" len="sm"/>
            <a:tailEnd type="none" w="sm" len="sm"/>
          </a:ln>
        </p:spPr>
      </p:cxnSp>
      <p:sp>
        <p:nvSpPr>
          <p:cNvPr id="257" name="Google Shape;257;p29"/>
          <p:cNvSpPr/>
          <p:nvPr/>
        </p:nvSpPr>
        <p:spPr>
          <a:xfrm>
            <a:off x="3280575" y="16608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cxnSp>
        <p:nvCxnSpPr>
          <p:cNvPr id="258" name="Google Shape;258;p29"/>
          <p:cNvCxnSpPr>
            <a:stCxn id="255" idx="2"/>
            <a:endCxn id="259" idx="0"/>
          </p:cNvCxnSpPr>
          <p:nvPr/>
        </p:nvCxnSpPr>
        <p:spPr>
          <a:xfrm>
            <a:off x="2866300" y="1495275"/>
            <a:ext cx="0" cy="1364400"/>
          </a:xfrm>
          <a:prstGeom prst="straightConnector1">
            <a:avLst/>
          </a:prstGeom>
          <a:noFill/>
          <a:ln w="19050" cap="flat" cmpd="sng">
            <a:solidFill>
              <a:schemeClr val="dk2"/>
            </a:solidFill>
            <a:prstDash val="solid"/>
            <a:round/>
            <a:headEnd type="none" w="sm" len="sm"/>
            <a:tailEnd type="none" w="sm" len="sm"/>
          </a:ln>
        </p:spPr>
      </p:cxnSp>
      <p:sp>
        <p:nvSpPr>
          <p:cNvPr id="260" name="Google Shape;260;p29"/>
          <p:cNvSpPr/>
          <p:nvPr/>
        </p:nvSpPr>
        <p:spPr>
          <a:xfrm>
            <a:off x="2629000" y="16608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261" name="Google Shape;261;p29"/>
          <p:cNvCxnSpPr/>
          <p:nvPr/>
        </p:nvCxnSpPr>
        <p:spPr>
          <a:xfrm flipH="1">
            <a:off x="1255075" y="1508425"/>
            <a:ext cx="1376400" cy="1503600"/>
          </a:xfrm>
          <a:prstGeom prst="straightConnector1">
            <a:avLst/>
          </a:prstGeom>
          <a:noFill/>
          <a:ln w="19050" cap="flat" cmpd="sng">
            <a:solidFill>
              <a:schemeClr val="dk2"/>
            </a:solidFill>
            <a:prstDash val="solid"/>
            <a:round/>
            <a:headEnd type="none" w="sm" len="sm"/>
            <a:tailEnd type="none" w="sm" len="sm"/>
          </a:ln>
        </p:spPr>
      </p:cxnSp>
      <p:sp>
        <p:nvSpPr>
          <p:cNvPr id="262" name="Google Shape;262;p29"/>
          <p:cNvSpPr/>
          <p:nvPr/>
        </p:nvSpPr>
        <p:spPr>
          <a:xfrm>
            <a:off x="2009600" y="16608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63" name="Google Shape;263;p29"/>
          <p:cNvSpPr/>
          <p:nvPr/>
        </p:nvSpPr>
        <p:spPr>
          <a:xfrm>
            <a:off x="1569275" y="218302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“at”</a:t>
            </a:r>
            <a:endParaRPr sz="1400" b="0" i="0" u="none" strike="noStrike" cap="none">
              <a:solidFill>
                <a:srgbClr val="000000"/>
              </a:solidFill>
              <a:latin typeface="Arial"/>
              <a:ea typeface="Arial"/>
              <a:cs typeface="Arial"/>
              <a:sym typeface="Arial"/>
            </a:endParaRPr>
          </a:p>
        </p:txBody>
      </p:sp>
      <p:sp>
        <p:nvSpPr>
          <p:cNvPr id="264" name="Google Shape;264;p29"/>
          <p:cNvSpPr/>
          <p:nvPr/>
        </p:nvSpPr>
        <p:spPr>
          <a:xfrm>
            <a:off x="3738900" y="2183025"/>
            <a:ext cx="5130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“og”</a:t>
            </a:r>
            <a:endParaRPr sz="1400" b="0" i="0" u="none" strike="noStrike" cap="none">
              <a:solidFill>
                <a:srgbClr val="000000"/>
              </a:solidFill>
              <a:latin typeface="Arial"/>
              <a:ea typeface="Arial"/>
              <a:cs typeface="Arial"/>
              <a:sym typeface="Arial"/>
            </a:endParaRPr>
          </a:p>
        </p:txBody>
      </p:sp>
      <p:sp>
        <p:nvSpPr>
          <p:cNvPr id="265" name="Google Shape;265;p29"/>
          <p:cNvSpPr/>
          <p:nvPr/>
        </p:nvSpPr>
        <p:spPr>
          <a:xfrm>
            <a:off x="2629000" y="218302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“at”</a:t>
            </a:r>
            <a:endParaRPr sz="1400" b="0" i="0" u="none" strike="noStrike" cap="none">
              <a:solidFill>
                <a:srgbClr val="000000"/>
              </a:solidFill>
              <a:latin typeface="Arial"/>
              <a:ea typeface="Arial"/>
              <a:cs typeface="Arial"/>
              <a:sym typeface="Arial"/>
            </a:endParaRPr>
          </a:p>
        </p:txBody>
      </p:sp>
      <p:sp>
        <p:nvSpPr>
          <p:cNvPr id="266" name="Google Shape;266;p29"/>
          <p:cNvSpPr txBox="1"/>
          <p:nvPr/>
        </p:nvSpPr>
        <p:spPr>
          <a:xfrm>
            <a:off x="501075" y="4148850"/>
            <a:ext cx="75126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Host CPU as control plane:</a:t>
            </a:r>
            <a:r>
              <a:rPr lang="en" sz="1400" b="0" i="0" u="none" strike="noStrike" cap="none">
                <a:solidFill>
                  <a:srgbClr val="000000"/>
                </a:solidFill>
                <a:latin typeface="Arial"/>
                <a:ea typeface="Arial"/>
                <a:cs typeface="Arial"/>
                <a:sym typeface="Arial"/>
              </a:rPr>
              <a:t> triggering FPGA kernel call &amp; SSD IO, concurrency, etc.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FPGA as at-rest data processing plane: </a:t>
            </a:r>
            <a:r>
              <a:rPr lang="en" sz="1400" b="0" i="0" u="none" strike="noStrike" cap="none">
                <a:solidFill>
                  <a:srgbClr val="000000"/>
                </a:solidFill>
                <a:latin typeface="Arial"/>
                <a:ea typeface="Arial"/>
                <a:cs typeface="Arial"/>
                <a:sym typeface="Arial"/>
              </a:rPr>
              <a:t>manipulating and handling data on SSD</a:t>
            </a:r>
            <a:endParaRPr sz="1400" b="0" i="0" u="none" strike="noStrike" cap="none">
              <a:solidFill>
                <a:srgbClr val="000000"/>
              </a:solidFill>
              <a:latin typeface="Arial"/>
              <a:ea typeface="Arial"/>
              <a:cs typeface="Arial"/>
              <a:sym typeface="Arial"/>
            </a:endParaRPr>
          </a:p>
        </p:txBody>
      </p:sp>
      <p:sp>
        <p:nvSpPr>
          <p:cNvPr id="267" name="Google Shape;267;p29"/>
          <p:cNvSpPr/>
          <p:nvPr/>
        </p:nvSpPr>
        <p:spPr>
          <a:xfrm>
            <a:off x="6184350" y="2755225"/>
            <a:ext cx="1376400" cy="10815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9"/>
          <p:cNvSpPr/>
          <p:nvPr/>
        </p:nvSpPr>
        <p:spPr>
          <a:xfrm>
            <a:off x="6250325" y="2813275"/>
            <a:ext cx="1242900" cy="57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sng" strike="noStrike" cap="none">
                <a:solidFill>
                  <a:srgbClr val="000000"/>
                </a:solidFill>
                <a:latin typeface="Arial"/>
                <a:ea typeface="Arial"/>
                <a:cs typeface="Arial"/>
                <a:sym typeface="Arial"/>
              </a:rPr>
              <a:t>CMA</a:t>
            </a:r>
            <a:endParaRPr sz="1200" b="1" i="0" u="sng"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Common Memory Area</a:t>
            </a:r>
            <a:endParaRPr sz="1200" b="0" i="0" u="none" strike="noStrike" cap="none">
              <a:solidFill>
                <a:srgbClr val="000000"/>
              </a:solidFill>
              <a:latin typeface="Arial"/>
              <a:ea typeface="Arial"/>
              <a:cs typeface="Arial"/>
              <a:sym typeface="Arial"/>
            </a:endParaRPr>
          </a:p>
        </p:txBody>
      </p:sp>
      <p:sp>
        <p:nvSpPr>
          <p:cNvPr id="269" name="Google Shape;269;p29"/>
          <p:cNvSpPr txBox="1"/>
          <p:nvPr/>
        </p:nvSpPr>
        <p:spPr>
          <a:xfrm>
            <a:off x="2579350" y="3795988"/>
            <a:ext cx="57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SSD</a:t>
            </a:r>
            <a:endParaRPr sz="1400" b="1" i="0" u="none" strike="noStrike" cap="none">
              <a:solidFill>
                <a:srgbClr val="000000"/>
              </a:solidFill>
              <a:latin typeface="Arial"/>
              <a:ea typeface="Arial"/>
              <a:cs typeface="Arial"/>
              <a:sym typeface="Arial"/>
            </a:endParaRPr>
          </a:p>
        </p:txBody>
      </p:sp>
      <p:sp>
        <p:nvSpPr>
          <p:cNvPr id="270" name="Google Shape;270;p29"/>
          <p:cNvSpPr/>
          <p:nvPr/>
        </p:nvSpPr>
        <p:spPr>
          <a:xfrm>
            <a:off x="5240175" y="3078625"/>
            <a:ext cx="944100" cy="400200"/>
          </a:xfrm>
          <a:prstGeom prst="lef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Arial"/>
                <a:ea typeface="Arial"/>
                <a:cs typeface="Arial"/>
                <a:sym typeface="Arial"/>
              </a:rPr>
              <a:t>P2P</a:t>
            </a:r>
            <a:endParaRPr sz="1400" b="1" i="0" u="none" strike="noStrike" cap="none">
              <a:solidFill>
                <a:schemeClr val="lt1"/>
              </a:solidFill>
              <a:latin typeface="Arial"/>
              <a:ea typeface="Arial"/>
              <a:cs typeface="Arial"/>
              <a:sym typeface="Arial"/>
            </a:endParaRPr>
          </a:p>
        </p:txBody>
      </p:sp>
      <p:sp>
        <p:nvSpPr>
          <p:cNvPr id="271" name="Google Shape;271;p29"/>
          <p:cNvSpPr/>
          <p:nvPr/>
        </p:nvSpPr>
        <p:spPr>
          <a:xfrm>
            <a:off x="6250325" y="3478825"/>
            <a:ext cx="12429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FPGA</a:t>
            </a:r>
            <a:endParaRPr sz="1200" b="1" i="0" u="none" strike="noStrike" cap="none">
              <a:solidFill>
                <a:srgbClr val="000000"/>
              </a:solidFill>
              <a:latin typeface="Arial"/>
              <a:ea typeface="Arial"/>
              <a:cs typeface="Arial"/>
              <a:sym typeface="Arial"/>
            </a:endParaRPr>
          </a:p>
        </p:txBody>
      </p:sp>
      <p:sp>
        <p:nvSpPr>
          <p:cNvPr id="272" name="Google Shape;272;p29"/>
          <p:cNvSpPr txBox="1"/>
          <p:nvPr/>
        </p:nvSpPr>
        <p:spPr>
          <a:xfrm>
            <a:off x="6265950" y="3767125"/>
            <a:ext cx="1213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Accelerator</a:t>
            </a:r>
            <a:endParaRPr sz="1400" b="1" i="0" u="none" strike="noStrike" cap="none">
              <a:solidFill>
                <a:srgbClr val="000000"/>
              </a:solidFill>
              <a:latin typeface="Arial"/>
              <a:ea typeface="Arial"/>
              <a:cs typeface="Arial"/>
              <a:sym typeface="Arial"/>
            </a:endParaRPr>
          </a:p>
        </p:txBody>
      </p:sp>
      <p:sp>
        <p:nvSpPr>
          <p:cNvPr id="273" name="Google Shape;273;p29"/>
          <p:cNvSpPr/>
          <p:nvPr/>
        </p:nvSpPr>
        <p:spPr>
          <a:xfrm>
            <a:off x="496750" y="2782525"/>
            <a:ext cx="4739100" cy="9855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9"/>
          <p:cNvSpPr/>
          <p:nvPr/>
        </p:nvSpPr>
        <p:spPr>
          <a:xfrm>
            <a:off x="565225" y="2859625"/>
            <a:ext cx="13797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9"/>
          <p:cNvSpPr txBox="1"/>
          <p:nvPr/>
        </p:nvSpPr>
        <p:spPr>
          <a:xfrm>
            <a:off x="774775" y="2935825"/>
            <a:ext cx="9606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bat00.jpg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bat01.jpg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bat02.jpg</a:t>
            </a:r>
            <a:endParaRPr sz="1400" b="0" i="0" u="none" strike="noStrike" cap="none">
              <a:solidFill>
                <a:srgbClr val="000000"/>
              </a:solidFill>
              <a:latin typeface="Arial"/>
              <a:ea typeface="Arial"/>
              <a:cs typeface="Arial"/>
              <a:sym typeface="Arial"/>
            </a:endParaRPr>
          </a:p>
        </p:txBody>
      </p:sp>
      <p:sp>
        <p:nvSpPr>
          <p:cNvPr id="276" name="Google Shape;276;p29"/>
          <p:cNvSpPr/>
          <p:nvPr/>
        </p:nvSpPr>
        <p:spPr>
          <a:xfrm>
            <a:off x="2176450" y="2859625"/>
            <a:ext cx="13797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9"/>
          <p:cNvSpPr txBox="1"/>
          <p:nvPr/>
        </p:nvSpPr>
        <p:spPr>
          <a:xfrm>
            <a:off x="2386000" y="2859625"/>
            <a:ext cx="960600" cy="8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cat00.jpg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cat01.jpg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cat02.jpg</a:t>
            </a:r>
            <a:endParaRPr sz="1400" b="0" i="0" u="none" strike="noStrike" cap="none">
              <a:solidFill>
                <a:srgbClr val="000000"/>
              </a:solidFill>
              <a:latin typeface="Arial"/>
              <a:ea typeface="Arial"/>
              <a:cs typeface="Arial"/>
              <a:sym typeface="Arial"/>
            </a:endParaRPr>
          </a:p>
        </p:txBody>
      </p:sp>
      <p:sp>
        <p:nvSpPr>
          <p:cNvPr id="277" name="Google Shape;277;p29"/>
          <p:cNvSpPr/>
          <p:nvPr/>
        </p:nvSpPr>
        <p:spPr>
          <a:xfrm>
            <a:off x="3787675" y="2859625"/>
            <a:ext cx="13797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9"/>
          <p:cNvSpPr txBox="1"/>
          <p:nvPr/>
        </p:nvSpPr>
        <p:spPr>
          <a:xfrm>
            <a:off x="3964400" y="2859625"/>
            <a:ext cx="10494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dog00.jpg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dog01.jpg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dog02.jpg</a:t>
            </a:r>
            <a:endParaRPr sz="1400" b="0" i="0" u="none" strike="noStrike" cap="none">
              <a:solidFill>
                <a:srgbClr val="000000"/>
              </a:solidFill>
              <a:latin typeface="Arial"/>
              <a:ea typeface="Arial"/>
              <a:cs typeface="Arial"/>
              <a:sym typeface="Arial"/>
            </a:endParaRPr>
          </a:p>
        </p:txBody>
      </p:sp>
      <p:cxnSp>
        <p:nvCxnSpPr>
          <p:cNvPr id="279" name="Google Shape;279;p29"/>
          <p:cNvCxnSpPr>
            <a:stCxn id="274" idx="3"/>
            <a:endCxn id="276" idx="1"/>
          </p:cNvCxnSpPr>
          <p:nvPr/>
        </p:nvCxnSpPr>
        <p:spPr>
          <a:xfrm>
            <a:off x="1944925" y="3278725"/>
            <a:ext cx="231600" cy="0"/>
          </a:xfrm>
          <a:prstGeom prst="straightConnector1">
            <a:avLst/>
          </a:prstGeom>
          <a:noFill/>
          <a:ln w="19050" cap="flat" cmpd="sng">
            <a:solidFill>
              <a:schemeClr val="dk2"/>
            </a:solidFill>
            <a:prstDash val="solid"/>
            <a:round/>
            <a:headEnd type="none" w="sm" len="sm"/>
            <a:tailEnd type="none" w="sm" len="sm"/>
          </a:ln>
        </p:spPr>
      </p:cxnSp>
      <p:cxnSp>
        <p:nvCxnSpPr>
          <p:cNvPr id="280" name="Google Shape;280;p29"/>
          <p:cNvCxnSpPr>
            <a:stCxn id="276" idx="3"/>
            <a:endCxn id="277" idx="1"/>
          </p:cNvCxnSpPr>
          <p:nvPr/>
        </p:nvCxnSpPr>
        <p:spPr>
          <a:xfrm>
            <a:off x="3556150" y="3278725"/>
            <a:ext cx="231600" cy="0"/>
          </a:xfrm>
          <a:prstGeom prst="straightConnector1">
            <a:avLst/>
          </a:prstGeom>
          <a:noFill/>
          <a:ln w="19050" cap="flat" cmpd="sng">
            <a:solidFill>
              <a:schemeClr val="dk2"/>
            </a:solidFill>
            <a:prstDash val="solid"/>
            <a:round/>
            <a:headEnd type="none" w="sm" len="sm"/>
            <a:tailEnd type="none" w="sm" len="sm"/>
          </a:ln>
        </p:spPr>
      </p:cxnSp>
      <p:sp>
        <p:nvSpPr>
          <p:cNvPr id="281" name="Google Shape;281;p29"/>
          <p:cNvSpPr/>
          <p:nvPr/>
        </p:nvSpPr>
        <p:spPr>
          <a:xfrm>
            <a:off x="3784275" y="849725"/>
            <a:ext cx="3855900" cy="457200"/>
          </a:xfrm>
          <a:prstGeom prst="wedgeRoundRectCallout">
            <a:avLst>
              <a:gd name="adj1" fmla="val -47138"/>
              <a:gd name="adj2" fmla="val 117558"/>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Search layer</a:t>
            </a:r>
            <a:r>
              <a:rPr lang="en" sz="1400" b="0" i="0" u="none" strike="noStrike" cap="none">
                <a:solidFill>
                  <a:srgbClr val="000000"/>
                </a:solidFill>
                <a:latin typeface="Arial"/>
                <a:ea typeface="Arial"/>
                <a:cs typeface="Arial"/>
                <a:sym typeface="Arial"/>
              </a:rPr>
              <a:t> is stored on the host DRAM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and is manipulated by the host CPU.</a:t>
            </a:r>
            <a:endParaRPr sz="1400" b="0" i="0" u="none" strike="noStrike" cap="none">
              <a:solidFill>
                <a:srgbClr val="000000"/>
              </a:solidFill>
              <a:latin typeface="Arial"/>
              <a:ea typeface="Arial"/>
              <a:cs typeface="Arial"/>
              <a:sym typeface="Arial"/>
            </a:endParaRPr>
          </a:p>
        </p:txBody>
      </p:sp>
      <p:sp>
        <p:nvSpPr>
          <p:cNvPr id="282" name="Google Shape;282;p29"/>
          <p:cNvSpPr/>
          <p:nvPr/>
        </p:nvSpPr>
        <p:spPr>
          <a:xfrm>
            <a:off x="5066275" y="1915125"/>
            <a:ext cx="3804600" cy="437700"/>
          </a:xfrm>
          <a:prstGeom prst="wedgeRoundRectCallout">
            <a:avLst>
              <a:gd name="adj1" fmla="val -47632"/>
              <a:gd name="adj2" fmla="val 14193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400" b="1" i="0" u="none" strike="noStrike" cap="none">
                <a:solidFill>
                  <a:srgbClr val="000000"/>
                </a:solidFill>
                <a:latin typeface="Arial"/>
                <a:ea typeface="Arial"/>
                <a:cs typeface="Arial"/>
                <a:sym typeface="Arial"/>
              </a:rPr>
              <a:t>Data layer </a:t>
            </a:r>
            <a:r>
              <a:rPr lang="en" sz="1400" b="0" i="0" u="none" strike="noStrike" cap="none">
                <a:solidFill>
                  <a:srgbClr val="000000"/>
                </a:solidFill>
                <a:latin typeface="Arial"/>
                <a:ea typeface="Arial"/>
                <a:cs typeface="Arial"/>
                <a:sym typeface="Arial"/>
              </a:rPr>
              <a:t>is stored on the SmartSSD and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is processed by the SmartSSD®’s FPGA.</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p:nvPr/>
        </p:nvSpPr>
        <p:spPr>
          <a:xfrm>
            <a:off x="950775" y="2990800"/>
            <a:ext cx="7230300" cy="14211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0"/>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b="1"/>
              <a:t>RETINA Key-Value Store In Action: lookup(cat02.jpg)</a:t>
            </a:r>
            <a:endParaRPr b="1"/>
          </a:p>
          <a:p>
            <a:pPr marL="0" lvl="0" indent="0" algn="l" rtl="0">
              <a:lnSpc>
                <a:spcPct val="100000"/>
              </a:lnSpc>
              <a:spcBef>
                <a:spcPts val="0"/>
              </a:spcBef>
              <a:spcAft>
                <a:spcPts val="0"/>
              </a:spcAft>
              <a:buSzPct val="111111"/>
              <a:buNone/>
            </a:pPr>
            <a:endParaRPr b="1"/>
          </a:p>
        </p:txBody>
      </p:sp>
      <p:sp>
        <p:nvSpPr>
          <p:cNvPr id="289" name="Google Shape;289;p30"/>
          <p:cNvSpPr/>
          <p:nvPr/>
        </p:nvSpPr>
        <p:spPr>
          <a:xfrm>
            <a:off x="1437250" y="1189425"/>
            <a:ext cx="3976500" cy="1650900"/>
          </a:xfrm>
          <a:prstGeom prst="triangle">
            <a:avLst>
              <a:gd name="adj" fmla="val 49964"/>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0"/>
          <p:cNvSpPr/>
          <p:nvPr/>
        </p:nvSpPr>
        <p:spPr>
          <a:xfrm>
            <a:off x="3162400" y="150757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1" name="Google Shape;291;p30"/>
          <p:cNvCxnSpPr/>
          <p:nvPr/>
        </p:nvCxnSpPr>
        <p:spPr>
          <a:xfrm>
            <a:off x="3639800" y="1806625"/>
            <a:ext cx="1382700" cy="1510200"/>
          </a:xfrm>
          <a:prstGeom prst="straightConnector1">
            <a:avLst/>
          </a:prstGeom>
          <a:noFill/>
          <a:ln w="19050" cap="flat" cmpd="sng">
            <a:solidFill>
              <a:schemeClr val="dk2"/>
            </a:solidFill>
            <a:prstDash val="solid"/>
            <a:round/>
            <a:headEnd type="none" w="sm" len="sm"/>
            <a:tailEnd type="none" w="sm" len="sm"/>
          </a:ln>
        </p:spPr>
      </p:cxnSp>
      <p:sp>
        <p:nvSpPr>
          <p:cNvPr id="292" name="Google Shape;292;p30"/>
          <p:cNvSpPr/>
          <p:nvPr/>
        </p:nvSpPr>
        <p:spPr>
          <a:xfrm>
            <a:off x="3813975" y="19656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cxnSp>
        <p:nvCxnSpPr>
          <p:cNvPr id="293" name="Google Shape;293;p30"/>
          <p:cNvCxnSpPr>
            <a:stCxn id="290" idx="2"/>
            <a:endCxn id="294" idx="0"/>
          </p:cNvCxnSpPr>
          <p:nvPr/>
        </p:nvCxnSpPr>
        <p:spPr>
          <a:xfrm>
            <a:off x="3399700" y="1800075"/>
            <a:ext cx="0" cy="1364400"/>
          </a:xfrm>
          <a:prstGeom prst="straightConnector1">
            <a:avLst/>
          </a:prstGeom>
          <a:noFill/>
          <a:ln w="19050" cap="flat" cmpd="sng">
            <a:solidFill>
              <a:schemeClr val="dk2"/>
            </a:solidFill>
            <a:prstDash val="solid"/>
            <a:round/>
            <a:headEnd type="none" w="sm" len="sm"/>
            <a:tailEnd type="none" w="sm" len="sm"/>
          </a:ln>
        </p:spPr>
      </p:cxnSp>
      <p:sp>
        <p:nvSpPr>
          <p:cNvPr id="295" name="Google Shape;295;p30"/>
          <p:cNvSpPr/>
          <p:nvPr/>
        </p:nvSpPr>
        <p:spPr>
          <a:xfrm>
            <a:off x="3162400" y="19656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296" name="Google Shape;296;p30"/>
          <p:cNvCxnSpPr/>
          <p:nvPr/>
        </p:nvCxnSpPr>
        <p:spPr>
          <a:xfrm flipH="1">
            <a:off x="1788475" y="1813225"/>
            <a:ext cx="1376400" cy="1503600"/>
          </a:xfrm>
          <a:prstGeom prst="straightConnector1">
            <a:avLst/>
          </a:prstGeom>
          <a:noFill/>
          <a:ln w="19050" cap="flat" cmpd="sng">
            <a:solidFill>
              <a:schemeClr val="dk2"/>
            </a:solidFill>
            <a:prstDash val="solid"/>
            <a:round/>
            <a:headEnd type="none" w="sm" len="sm"/>
            <a:tailEnd type="none" w="sm" len="sm"/>
          </a:ln>
        </p:spPr>
      </p:cxnSp>
      <p:sp>
        <p:nvSpPr>
          <p:cNvPr id="297" name="Google Shape;297;p30"/>
          <p:cNvSpPr/>
          <p:nvPr/>
        </p:nvSpPr>
        <p:spPr>
          <a:xfrm>
            <a:off x="2543000" y="19656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98" name="Google Shape;298;p30"/>
          <p:cNvSpPr/>
          <p:nvPr/>
        </p:nvSpPr>
        <p:spPr>
          <a:xfrm>
            <a:off x="2102675" y="248782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“at”</a:t>
            </a:r>
            <a:endParaRPr sz="1400" b="0" i="0" u="none" strike="noStrike" cap="none">
              <a:solidFill>
                <a:srgbClr val="000000"/>
              </a:solidFill>
              <a:latin typeface="Arial"/>
              <a:ea typeface="Arial"/>
              <a:cs typeface="Arial"/>
              <a:sym typeface="Arial"/>
            </a:endParaRPr>
          </a:p>
        </p:txBody>
      </p:sp>
      <p:sp>
        <p:nvSpPr>
          <p:cNvPr id="299" name="Google Shape;299;p30"/>
          <p:cNvSpPr/>
          <p:nvPr/>
        </p:nvSpPr>
        <p:spPr>
          <a:xfrm>
            <a:off x="4272300" y="2487825"/>
            <a:ext cx="5130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“og”</a:t>
            </a:r>
            <a:endParaRPr sz="1400" b="0" i="0" u="none" strike="noStrike" cap="none">
              <a:solidFill>
                <a:srgbClr val="000000"/>
              </a:solidFill>
              <a:latin typeface="Arial"/>
              <a:ea typeface="Arial"/>
              <a:cs typeface="Arial"/>
              <a:sym typeface="Arial"/>
            </a:endParaRPr>
          </a:p>
        </p:txBody>
      </p:sp>
      <p:sp>
        <p:nvSpPr>
          <p:cNvPr id="300" name="Google Shape;300;p30"/>
          <p:cNvSpPr/>
          <p:nvPr/>
        </p:nvSpPr>
        <p:spPr>
          <a:xfrm>
            <a:off x="3162400" y="248782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“at”</a:t>
            </a:r>
            <a:endParaRPr sz="1400" b="0" i="0" u="none" strike="noStrike" cap="none">
              <a:solidFill>
                <a:srgbClr val="000000"/>
              </a:solidFill>
              <a:latin typeface="Arial"/>
              <a:ea typeface="Arial"/>
              <a:cs typeface="Arial"/>
              <a:sym typeface="Arial"/>
            </a:endParaRPr>
          </a:p>
        </p:txBody>
      </p:sp>
      <p:sp>
        <p:nvSpPr>
          <p:cNvPr id="301" name="Google Shape;301;p30"/>
          <p:cNvSpPr/>
          <p:nvPr/>
        </p:nvSpPr>
        <p:spPr>
          <a:xfrm>
            <a:off x="6717750" y="3060025"/>
            <a:ext cx="1376400" cy="10815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0"/>
          <p:cNvSpPr/>
          <p:nvPr/>
        </p:nvSpPr>
        <p:spPr>
          <a:xfrm>
            <a:off x="6783725" y="3118075"/>
            <a:ext cx="1242900" cy="57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sng" strike="noStrike" cap="none">
                <a:solidFill>
                  <a:srgbClr val="000000"/>
                </a:solidFill>
                <a:latin typeface="Arial"/>
                <a:ea typeface="Arial"/>
                <a:cs typeface="Arial"/>
                <a:sym typeface="Arial"/>
              </a:rPr>
              <a:t>CMA</a:t>
            </a:r>
            <a:endParaRPr sz="1200" b="1" i="0" u="sng"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Common Memory Area</a:t>
            </a:r>
            <a:endParaRPr sz="1200" b="0" i="0" u="none" strike="noStrike" cap="none">
              <a:solidFill>
                <a:srgbClr val="000000"/>
              </a:solidFill>
              <a:latin typeface="Arial"/>
              <a:ea typeface="Arial"/>
              <a:cs typeface="Arial"/>
              <a:sym typeface="Arial"/>
            </a:endParaRPr>
          </a:p>
        </p:txBody>
      </p:sp>
      <p:sp>
        <p:nvSpPr>
          <p:cNvPr id="303" name="Google Shape;303;p30"/>
          <p:cNvSpPr txBox="1"/>
          <p:nvPr/>
        </p:nvSpPr>
        <p:spPr>
          <a:xfrm>
            <a:off x="3112750" y="4100788"/>
            <a:ext cx="57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SSD</a:t>
            </a:r>
            <a:endParaRPr sz="1400" b="1" i="0" u="none" strike="noStrike" cap="none">
              <a:solidFill>
                <a:srgbClr val="000000"/>
              </a:solidFill>
              <a:latin typeface="Arial"/>
              <a:ea typeface="Arial"/>
              <a:cs typeface="Arial"/>
              <a:sym typeface="Arial"/>
            </a:endParaRPr>
          </a:p>
        </p:txBody>
      </p:sp>
      <p:sp>
        <p:nvSpPr>
          <p:cNvPr id="304" name="Google Shape;304;p30"/>
          <p:cNvSpPr/>
          <p:nvPr/>
        </p:nvSpPr>
        <p:spPr>
          <a:xfrm>
            <a:off x="5773575" y="3383425"/>
            <a:ext cx="944100" cy="400200"/>
          </a:xfrm>
          <a:prstGeom prst="lef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Arial"/>
                <a:ea typeface="Arial"/>
                <a:cs typeface="Arial"/>
                <a:sym typeface="Arial"/>
              </a:rPr>
              <a:t>P2P</a:t>
            </a:r>
            <a:endParaRPr sz="1400" b="1" i="0" u="none" strike="noStrike" cap="none">
              <a:solidFill>
                <a:schemeClr val="lt1"/>
              </a:solidFill>
              <a:latin typeface="Arial"/>
              <a:ea typeface="Arial"/>
              <a:cs typeface="Arial"/>
              <a:sym typeface="Arial"/>
            </a:endParaRPr>
          </a:p>
        </p:txBody>
      </p:sp>
      <p:sp>
        <p:nvSpPr>
          <p:cNvPr id="305" name="Google Shape;305;p30"/>
          <p:cNvSpPr/>
          <p:nvPr/>
        </p:nvSpPr>
        <p:spPr>
          <a:xfrm>
            <a:off x="6783725" y="3783625"/>
            <a:ext cx="12429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FPGA</a:t>
            </a:r>
            <a:endParaRPr sz="1200" b="1" i="0" u="none" strike="noStrike" cap="none">
              <a:solidFill>
                <a:srgbClr val="000000"/>
              </a:solidFill>
              <a:latin typeface="Arial"/>
              <a:ea typeface="Arial"/>
              <a:cs typeface="Arial"/>
              <a:sym typeface="Arial"/>
            </a:endParaRPr>
          </a:p>
        </p:txBody>
      </p:sp>
      <p:sp>
        <p:nvSpPr>
          <p:cNvPr id="306" name="Google Shape;306;p30"/>
          <p:cNvSpPr txBox="1"/>
          <p:nvPr/>
        </p:nvSpPr>
        <p:spPr>
          <a:xfrm>
            <a:off x="6799350" y="4071925"/>
            <a:ext cx="1213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Accelerator</a:t>
            </a:r>
            <a:endParaRPr sz="1400" b="1" i="0" u="none" strike="noStrike" cap="none">
              <a:solidFill>
                <a:srgbClr val="000000"/>
              </a:solidFill>
              <a:latin typeface="Arial"/>
              <a:ea typeface="Arial"/>
              <a:cs typeface="Arial"/>
              <a:sym typeface="Arial"/>
            </a:endParaRPr>
          </a:p>
        </p:txBody>
      </p:sp>
      <p:sp>
        <p:nvSpPr>
          <p:cNvPr id="307" name="Google Shape;307;p30"/>
          <p:cNvSpPr/>
          <p:nvPr/>
        </p:nvSpPr>
        <p:spPr>
          <a:xfrm>
            <a:off x="1030150" y="3087325"/>
            <a:ext cx="4739100" cy="9855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0"/>
          <p:cNvSpPr/>
          <p:nvPr/>
        </p:nvSpPr>
        <p:spPr>
          <a:xfrm>
            <a:off x="1098625" y="3164425"/>
            <a:ext cx="13797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0"/>
          <p:cNvSpPr txBox="1"/>
          <p:nvPr/>
        </p:nvSpPr>
        <p:spPr>
          <a:xfrm>
            <a:off x="1308175" y="3240625"/>
            <a:ext cx="9606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bat00.jpg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bat01.jpg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bat02.jpg</a:t>
            </a:r>
            <a:endParaRPr sz="1400" b="0" i="0" u="none" strike="noStrike" cap="none">
              <a:solidFill>
                <a:srgbClr val="000000"/>
              </a:solidFill>
              <a:latin typeface="Arial"/>
              <a:ea typeface="Arial"/>
              <a:cs typeface="Arial"/>
              <a:sym typeface="Arial"/>
            </a:endParaRPr>
          </a:p>
        </p:txBody>
      </p:sp>
      <p:sp>
        <p:nvSpPr>
          <p:cNvPr id="310" name="Google Shape;310;p30"/>
          <p:cNvSpPr/>
          <p:nvPr/>
        </p:nvSpPr>
        <p:spPr>
          <a:xfrm>
            <a:off x="2709850" y="3164425"/>
            <a:ext cx="13797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0"/>
          <p:cNvSpPr txBox="1"/>
          <p:nvPr/>
        </p:nvSpPr>
        <p:spPr>
          <a:xfrm>
            <a:off x="2919400" y="3164425"/>
            <a:ext cx="960600" cy="8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cat00.jpg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cat01.jpg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cat02.jpg</a:t>
            </a:r>
            <a:endParaRPr sz="1400" b="0" i="0" u="none" strike="noStrike" cap="none">
              <a:solidFill>
                <a:srgbClr val="000000"/>
              </a:solidFill>
              <a:latin typeface="Arial"/>
              <a:ea typeface="Arial"/>
              <a:cs typeface="Arial"/>
              <a:sym typeface="Arial"/>
            </a:endParaRPr>
          </a:p>
        </p:txBody>
      </p:sp>
      <p:sp>
        <p:nvSpPr>
          <p:cNvPr id="311" name="Google Shape;311;p30"/>
          <p:cNvSpPr/>
          <p:nvPr/>
        </p:nvSpPr>
        <p:spPr>
          <a:xfrm>
            <a:off x="4321075" y="3164425"/>
            <a:ext cx="13797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0"/>
          <p:cNvSpPr txBox="1"/>
          <p:nvPr/>
        </p:nvSpPr>
        <p:spPr>
          <a:xfrm>
            <a:off x="4497800" y="3164425"/>
            <a:ext cx="10494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dog00.jpg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dog01.jpg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dog02.jpg</a:t>
            </a:r>
            <a:endParaRPr sz="1400" b="0" i="0" u="none" strike="noStrike" cap="none">
              <a:solidFill>
                <a:srgbClr val="000000"/>
              </a:solidFill>
              <a:latin typeface="Arial"/>
              <a:ea typeface="Arial"/>
              <a:cs typeface="Arial"/>
              <a:sym typeface="Arial"/>
            </a:endParaRPr>
          </a:p>
        </p:txBody>
      </p:sp>
      <p:cxnSp>
        <p:nvCxnSpPr>
          <p:cNvPr id="313" name="Google Shape;313;p30"/>
          <p:cNvCxnSpPr>
            <a:stCxn id="308" idx="3"/>
            <a:endCxn id="310" idx="1"/>
          </p:cNvCxnSpPr>
          <p:nvPr/>
        </p:nvCxnSpPr>
        <p:spPr>
          <a:xfrm>
            <a:off x="2478325" y="3583525"/>
            <a:ext cx="231600" cy="0"/>
          </a:xfrm>
          <a:prstGeom prst="straightConnector1">
            <a:avLst/>
          </a:prstGeom>
          <a:noFill/>
          <a:ln w="19050" cap="flat" cmpd="sng">
            <a:solidFill>
              <a:schemeClr val="dk2"/>
            </a:solidFill>
            <a:prstDash val="solid"/>
            <a:round/>
            <a:headEnd type="none" w="sm" len="sm"/>
            <a:tailEnd type="none" w="sm" len="sm"/>
          </a:ln>
        </p:spPr>
      </p:cxnSp>
      <p:cxnSp>
        <p:nvCxnSpPr>
          <p:cNvPr id="314" name="Google Shape;314;p30"/>
          <p:cNvCxnSpPr>
            <a:stCxn id="310" idx="3"/>
            <a:endCxn id="311" idx="1"/>
          </p:cNvCxnSpPr>
          <p:nvPr/>
        </p:nvCxnSpPr>
        <p:spPr>
          <a:xfrm>
            <a:off x="4089550" y="3583525"/>
            <a:ext cx="231600" cy="0"/>
          </a:xfrm>
          <a:prstGeom prst="straightConnector1">
            <a:avLst/>
          </a:prstGeom>
          <a:noFill/>
          <a:ln w="19050" cap="flat" cmpd="sng">
            <a:solidFill>
              <a:schemeClr val="dk2"/>
            </a:solidFill>
            <a:prstDash val="solid"/>
            <a:round/>
            <a:headEnd type="none" w="sm" len="sm"/>
            <a:tailEnd type="none" w="sm" len="sm"/>
          </a:ln>
        </p:spPr>
      </p:cxnSp>
      <p:sp>
        <p:nvSpPr>
          <p:cNvPr id="315" name="Google Shape;315;p30"/>
          <p:cNvSpPr/>
          <p:nvPr/>
        </p:nvSpPr>
        <p:spPr>
          <a:xfrm>
            <a:off x="4660699" y="1189425"/>
            <a:ext cx="2393243" cy="727500"/>
          </a:xfrm>
          <a:prstGeom prst="wedgeRoundRectCallout">
            <a:avLst>
              <a:gd name="adj1" fmla="val -52847"/>
              <a:gd name="adj2" fmla="val 85591"/>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Host looks up the index with a key, “cat02.jpg” and locates a leaf node.</a:t>
            </a:r>
            <a:endParaRPr sz="1400" b="0" i="0" u="none" strike="noStrike" cap="none">
              <a:solidFill>
                <a:srgbClr val="000000"/>
              </a:solidFill>
              <a:latin typeface="Arial"/>
              <a:ea typeface="Arial"/>
              <a:cs typeface="Arial"/>
              <a:sym typeface="Arial"/>
            </a:endParaRPr>
          </a:p>
        </p:txBody>
      </p:sp>
      <p:sp>
        <p:nvSpPr>
          <p:cNvPr id="316" name="Google Shape;316;p30"/>
          <p:cNvSpPr/>
          <p:nvPr/>
        </p:nvSpPr>
        <p:spPr>
          <a:xfrm>
            <a:off x="481225" y="2059975"/>
            <a:ext cx="2539800" cy="678000"/>
          </a:xfrm>
          <a:prstGeom prst="wedgeRoundRectCallout">
            <a:avLst>
              <a:gd name="adj1" fmla="val 52840"/>
              <a:gd name="adj2" fmla="val 9916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rgbClr val="000000"/>
                </a:solidFill>
                <a:latin typeface="Arial"/>
                <a:ea typeface="Arial"/>
                <a:cs typeface="Arial"/>
                <a:sym typeface="Arial"/>
              </a:rPr>
              <a:t>(2) Host triggers the SSD IO </a:t>
            </a:r>
            <a:r>
              <a:rPr lang="en"/>
              <a:t>to move</a:t>
            </a:r>
            <a:r>
              <a:rPr lang="en" sz="1400" b="0" i="0" u="none" strike="noStrike" cap="none">
                <a:solidFill>
                  <a:srgbClr val="000000"/>
                </a:solidFill>
                <a:latin typeface="Arial"/>
                <a:ea typeface="Arial"/>
                <a:cs typeface="Arial"/>
                <a:sym typeface="Arial"/>
              </a:rPr>
              <a:t> the leaf node to the CMA</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1"/>
          <p:cNvSpPr/>
          <p:nvPr/>
        </p:nvSpPr>
        <p:spPr>
          <a:xfrm>
            <a:off x="450625" y="2990800"/>
            <a:ext cx="8181900" cy="14211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RETINA Key-Value Store In Action: lookup(cat02.jpg)</a:t>
            </a:r>
            <a:endParaRPr b="1"/>
          </a:p>
          <a:p>
            <a:pPr marL="0" lvl="0" indent="0" algn="l" rtl="0">
              <a:lnSpc>
                <a:spcPct val="100000"/>
              </a:lnSpc>
              <a:spcBef>
                <a:spcPts val="0"/>
              </a:spcBef>
              <a:spcAft>
                <a:spcPts val="0"/>
              </a:spcAft>
              <a:buSzPct val="111111"/>
              <a:buNone/>
            </a:pPr>
            <a:endParaRPr b="1"/>
          </a:p>
        </p:txBody>
      </p:sp>
      <p:sp>
        <p:nvSpPr>
          <p:cNvPr id="323" name="Google Shape;323;p31"/>
          <p:cNvSpPr/>
          <p:nvPr/>
        </p:nvSpPr>
        <p:spPr>
          <a:xfrm>
            <a:off x="1437250" y="1189425"/>
            <a:ext cx="3976500" cy="1650900"/>
          </a:xfrm>
          <a:prstGeom prst="triangle">
            <a:avLst>
              <a:gd name="adj" fmla="val 49964"/>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3162400" y="150757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5" name="Google Shape;325;p31"/>
          <p:cNvCxnSpPr/>
          <p:nvPr/>
        </p:nvCxnSpPr>
        <p:spPr>
          <a:xfrm>
            <a:off x="3639800" y="1806625"/>
            <a:ext cx="647400" cy="665400"/>
          </a:xfrm>
          <a:prstGeom prst="straightConnector1">
            <a:avLst/>
          </a:prstGeom>
          <a:noFill/>
          <a:ln w="19050" cap="flat" cmpd="sng">
            <a:solidFill>
              <a:schemeClr val="dk2"/>
            </a:solidFill>
            <a:prstDash val="solid"/>
            <a:round/>
            <a:headEnd type="none" w="sm" len="sm"/>
            <a:tailEnd type="none" w="sm" len="sm"/>
          </a:ln>
        </p:spPr>
      </p:cxnSp>
      <p:sp>
        <p:nvSpPr>
          <p:cNvPr id="326" name="Google Shape;326;p31"/>
          <p:cNvSpPr/>
          <p:nvPr/>
        </p:nvSpPr>
        <p:spPr>
          <a:xfrm>
            <a:off x="3813975" y="19656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cxnSp>
        <p:nvCxnSpPr>
          <p:cNvPr id="327" name="Google Shape;327;p31"/>
          <p:cNvCxnSpPr>
            <a:stCxn id="324" idx="2"/>
            <a:endCxn id="328" idx="0"/>
          </p:cNvCxnSpPr>
          <p:nvPr/>
        </p:nvCxnSpPr>
        <p:spPr>
          <a:xfrm>
            <a:off x="3399700" y="1800075"/>
            <a:ext cx="0" cy="687900"/>
          </a:xfrm>
          <a:prstGeom prst="straightConnector1">
            <a:avLst/>
          </a:prstGeom>
          <a:noFill/>
          <a:ln w="19050" cap="flat" cmpd="sng">
            <a:solidFill>
              <a:schemeClr val="dk2"/>
            </a:solidFill>
            <a:prstDash val="solid"/>
            <a:round/>
            <a:headEnd type="none" w="sm" len="sm"/>
            <a:tailEnd type="none" w="sm" len="sm"/>
          </a:ln>
        </p:spPr>
      </p:cxnSp>
      <p:sp>
        <p:nvSpPr>
          <p:cNvPr id="329" name="Google Shape;329;p31"/>
          <p:cNvSpPr/>
          <p:nvPr/>
        </p:nvSpPr>
        <p:spPr>
          <a:xfrm>
            <a:off x="3162400" y="19656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330" name="Google Shape;330;p31"/>
          <p:cNvCxnSpPr/>
          <p:nvPr/>
        </p:nvCxnSpPr>
        <p:spPr>
          <a:xfrm flipH="1">
            <a:off x="2555575" y="1813225"/>
            <a:ext cx="609300" cy="658800"/>
          </a:xfrm>
          <a:prstGeom prst="straightConnector1">
            <a:avLst/>
          </a:prstGeom>
          <a:noFill/>
          <a:ln w="19050" cap="flat" cmpd="sng">
            <a:solidFill>
              <a:schemeClr val="dk2"/>
            </a:solidFill>
            <a:prstDash val="solid"/>
            <a:round/>
            <a:headEnd type="none" w="sm" len="sm"/>
            <a:tailEnd type="none" w="sm" len="sm"/>
          </a:ln>
        </p:spPr>
      </p:cxnSp>
      <p:sp>
        <p:nvSpPr>
          <p:cNvPr id="331" name="Google Shape;331;p31"/>
          <p:cNvSpPr/>
          <p:nvPr/>
        </p:nvSpPr>
        <p:spPr>
          <a:xfrm>
            <a:off x="2543000" y="19656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332" name="Google Shape;332;p31"/>
          <p:cNvSpPr/>
          <p:nvPr/>
        </p:nvSpPr>
        <p:spPr>
          <a:xfrm>
            <a:off x="2102675" y="248782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“at”</a:t>
            </a: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4272300" y="2487825"/>
            <a:ext cx="5130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“og”</a:t>
            </a: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3162400" y="248782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“at”</a:t>
            </a:r>
            <a:endParaRPr sz="1400" b="0" i="0" u="none" strike="noStrike" cap="none">
              <a:solidFill>
                <a:srgbClr val="000000"/>
              </a:solidFill>
              <a:latin typeface="Arial"/>
              <a:ea typeface="Arial"/>
              <a:cs typeface="Arial"/>
              <a:sym typeface="Arial"/>
            </a:endParaRPr>
          </a:p>
        </p:txBody>
      </p:sp>
      <p:sp>
        <p:nvSpPr>
          <p:cNvPr id="334" name="Google Shape;334;p31"/>
          <p:cNvSpPr/>
          <p:nvPr/>
        </p:nvSpPr>
        <p:spPr>
          <a:xfrm>
            <a:off x="4760200" y="3060025"/>
            <a:ext cx="3750300" cy="10815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1"/>
          <p:cNvSpPr/>
          <p:nvPr/>
        </p:nvSpPr>
        <p:spPr>
          <a:xfrm>
            <a:off x="4816750" y="3132150"/>
            <a:ext cx="2722200" cy="94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rgbClr val="000000"/>
                </a:solidFill>
                <a:latin typeface="Arial"/>
                <a:ea typeface="Arial"/>
                <a:cs typeface="Arial"/>
                <a:sym typeface="Arial"/>
              </a:rPr>
              <a:t>CMA(Common Memory Area)</a:t>
            </a:r>
            <a:endParaRPr sz="1200" b="1" i="0" u="sng" strike="noStrike" cap="none">
              <a:solidFill>
                <a:srgbClr val="000000"/>
              </a:solidFill>
              <a:latin typeface="Arial"/>
              <a:ea typeface="Arial"/>
              <a:cs typeface="Arial"/>
              <a:sym typeface="Arial"/>
            </a:endParaRPr>
          </a:p>
        </p:txBody>
      </p:sp>
      <p:sp>
        <p:nvSpPr>
          <p:cNvPr id="336" name="Google Shape;336;p31"/>
          <p:cNvSpPr txBox="1"/>
          <p:nvPr/>
        </p:nvSpPr>
        <p:spPr>
          <a:xfrm>
            <a:off x="3112750" y="4100788"/>
            <a:ext cx="57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SSD</a:t>
            </a:r>
            <a:endParaRPr sz="1400" b="1" i="0" u="none" strike="noStrike" cap="none">
              <a:solidFill>
                <a:srgbClr val="000000"/>
              </a:solidFill>
              <a:latin typeface="Arial"/>
              <a:ea typeface="Arial"/>
              <a:cs typeface="Arial"/>
              <a:sym typeface="Arial"/>
            </a:endParaRPr>
          </a:p>
        </p:txBody>
      </p:sp>
      <p:sp>
        <p:nvSpPr>
          <p:cNvPr id="337" name="Google Shape;337;p31"/>
          <p:cNvSpPr/>
          <p:nvPr/>
        </p:nvSpPr>
        <p:spPr>
          <a:xfrm>
            <a:off x="3816100" y="3413325"/>
            <a:ext cx="944100" cy="400200"/>
          </a:xfrm>
          <a:prstGeom prst="lef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Arial"/>
                <a:ea typeface="Arial"/>
                <a:cs typeface="Arial"/>
                <a:sym typeface="Arial"/>
              </a:rPr>
              <a:t>P2P</a:t>
            </a:r>
            <a:endParaRPr sz="1400" b="1" i="0" u="none" strike="noStrike" cap="none">
              <a:solidFill>
                <a:schemeClr val="lt1"/>
              </a:solidFill>
              <a:latin typeface="Arial"/>
              <a:ea typeface="Arial"/>
              <a:cs typeface="Arial"/>
              <a:sym typeface="Arial"/>
            </a:endParaRPr>
          </a:p>
        </p:txBody>
      </p:sp>
      <p:sp>
        <p:nvSpPr>
          <p:cNvPr id="338" name="Google Shape;338;p31"/>
          <p:cNvSpPr/>
          <p:nvPr/>
        </p:nvSpPr>
        <p:spPr>
          <a:xfrm>
            <a:off x="7616475" y="3120925"/>
            <a:ext cx="833700" cy="94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sng" strike="noStrike" cap="none">
                <a:solidFill>
                  <a:srgbClr val="000000"/>
                </a:solidFill>
                <a:latin typeface="Arial"/>
                <a:ea typeface="Arial"/>
                <a:cs typeface="Arial"/>
                <a:sym typeface="Arial"/>
              </a:rPr>
              <a:t>FPGA</a:t>
            </a:r>
            <a:endParaRPr sz="1200" b="1" i="0" u="sng"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Insert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Lookup</a:t>
            </a:r>
            <a:endParaRPr sz="1200" b="0" i="0" u="none" strike="noStrike" cap="none">
              <a:solidFill>
                <a:srgbClr val="000000"/>
              </a:solidFill>
              <a:latin typeface="Arial"/>
              <a:ea typeface="Arial"/>
              <a:cs typeface="Arial"/>
              <a:sym typeface="Arial"/>
            </a:endParaRPr>
          </a:p>
        </p:txBody>
      </p:sp>
      <p:sp>
        <p:nvSpPr>
          <p:cNvPr id="339" name="Google Shape;339;p31"/>
          <p:cNvSpPr txBox="1"/>
          <p:nvPr/>
        </p:nvSpPr>
        <p:spPr>
          <a:xfrm>
            <a:off x="6799350" y="4071925"/>
            <a:ext cx="1213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Accelerator</a:t>
            </a:r>
            <a:endParaRPr sz="1400" b="1" i="0" u="none" strike="noStrike" cap="none">
              <a:solidFill>
                <a:srgbClr val="000000"/>
              </a:solidFill>
              <a:latin typeface="Arial"/>
              <a:ea typeface="Arial"/>
              <a:cs typeface="Arial"/>
              <a:sym typeface="Arial"/>
            </a:endParaRPr>
          </a:p>
        </p:txBody>
      </p:sp>
      <p:sp>
        <p:nvSpPr>
          <p:cNvPr id="340" name="Google Shape;340;p31"/>
          <p:cNvSpPr/>
          <p:nvPr/>
        </p:nvSpPr>
        <p:spPr>
          <a:xfrm>
            <a:off x="515150" y="3090775"/>
            <a:ext cx="3298800" cy="9855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1"/>
          <p:cNvSpPr/>
          <p:nvPr/>
        </p:nvSpPr>
        <p:spPr>
          <a:xfrm>
            <a:off x="564850" y="3164425"/>
            <a:ext cx="9441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1"/>
          <p:cNvSpPr txBox="1"/>
          <p:nvPr/>
        </p:nvSpPr>
        <p:spPr>
          <a:xfrm>
            <a:off x="543175" y="3185125"/>
            <a:ext cx="960600" cy="831300"/>
          </a:xfrm>
          <a:prstGeom prst="rect">
            <a:avLst/>
          </a:prstGeom>
          <a:noFill/>
          <a:ln>
            <a:noFill/>
          </a:ln>
          <a:effectLst>
            <a:outerShdw blurRad="57150" dist="19050" dir="5400000" algn="bl" rotWithShape="0">
              <a:srgbClr val="000000">
                <a:alpha val="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bat00.jpg</a:t>
            </a:r>
            <a:endParaRPr sz="1400" b="0" i="0" u="none" strike="noStrike" cap="none">
              <a:solidFill>
                <a:srgbClr val="99999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bat01.jpg</a:t>
            </a:r>
            <a:endParaRPr sz="1400" b="0" i="0" u="none" strike="noStrike" cap="none">
              <a:solidFill>
                <a:srgbClr val="99999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bat02.jpg</a:t>
            </a:r>
            <a:endParaRPr sz="1400" b="0" i="0" u="none" strike="noStrike" cap="none">
              <a:solidFill>
                <a:srgbClr val="999999"/>
              </a:solidFill>
              <a:latin typeface="Arial"/>
              <a:ea typeface="Arial"/>
              <a:cs typeface="Arial"/>
              <a:sym typeface="Arial"/>
            </a:endParaRPr>
          </a:p>
        </p:txBody>
      </p:sp>
      <p:sp>
        <p:nvSpPr>
          <p:cNvPr id="343" name="Google Shape;343;p31"/>
          <p:cNvSpPr/>
          <p:nvPr/>
        </p:nvSpPr>
        <p:spPr>
          <a:xfrm>
            <a:off x="1643125" y="3164425"/>
            <a:ext cx="944100" cy="838200"/>
          </a:xfrm>
          <a:prstGeom prst="rect">
            <a:avLst/>
          </a:prstGeom>
          <a:solidFill>
            <a:schemeClr val="lt1"/>
          </a:solidFill>
          <a:ln w="19050" cap="flat" cmpd="sng">
            <a:solidFill>
              <a:schemeClr val="dk2"/>
            </a:solidFill>
            <a:prstDash val="solid"/>
            <a:round/>
            <a:headEnd type="none" w="sm" len="sm"/>
            <a:tailEnd type="none" w="sm" len="sm"/>
          </a:ln>
          <a:effectLst>
            <a:outerShdw blurRad="142875" dist="57150" dir="78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1"/>
          <p:cNvSpPr txBox="1"/>
          <p:nvPr/>
        </p:nvSpPr>
        <p:spPr>
          <a:xfrm>
            <a:off x="1643050" y="3164425"/>
            <a:ext cx="960600" cy="756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cat00.jpg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cat01.jpg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cat02.jpg</a:t>
            </a:r>
            <a:endParaRPr sz="1400" b="0" i="0" u="none" strike="noStrike" cap="none">
              <a:solidFill>
                <a:srgbClr val="000000"/>
              </a:solidFill>
              <a:latin typeface="Arial"/>
              <a:ea typeface="Arial"/>
              <a:cs typeface="Arial"/>
              <a:sym typeface="Arial"/>
            </a:endParaRPr>
          </a:p>
        </p:txBody>
      </p:sp>
      <p:sp>
        <p:nvSpPr>
          <p:cNvPr id="345" name="Google Shape;345;p31"/>
          <p:cNvSpPr/>
          <p:nvPr/>
        </p:nvSpPr>
        <p:spPr>
          <a:xfrm>
            <a:off x="2737750" y="3164425"/>
            <a:ext cx="10218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1"/>
          <p:cNvSpPr txBox="1"/>
          <p:nvPr/>
        </p:nvSpPr>
        <p:spPr>
          <a:xfrm>
            <a:off x="2721400" y="3164425"/>
            <a:ext cx="1049400" cy="831300"/>
          </a:xfrm>
          <a:prstGeom prst="rect">
            <a:avLst/>
          </a:prstGeom>
          <a:noFill/>
          <a:ln>
            <a:noFill/>
          </a:ln>
          <a:effectLst>
            <a:outerShdw blurRad="57150" dist="19050" dir="5400000" algn="bl" rotWithShape="0">
              <a:srgbClr val="000000">
                <a:alpha val="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dog00.jpg</a:t>
            </a:r>
            <a:endParaRPr sz="1400" b="0" i="0" u="none" strike="noStrike" cap="none">
              <a:solidFill>
                <a:srgbClr val="99999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dog01.jpg</a:t>
            </a:r>
            <a:endParaRPr sz="1400" b="0" i="0" u="none" strike="noStrike" cap="none">
              <a:solidFill>
                <a:srgbClr val="99999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dog02.jpg</a:t>
            </a:r>
            <a:endParaRPr sz="1400" b="0" i="0" u="none" strike="noStrike" cap="none">
              <a:solidFill>
                <a:srgbClr val="999999"/>
              </a:solidFill>
              <a:latin typeface="Arial"/>
              <a:ea typeface="Arial"/>
              <a:cs typeface="Arial"/>
              <a:sym typeface="Arial"/>
            </a:endParaRPr>
          </a:p>
        </p:txBody>
      </p:sp>
      <p:cxnSp>
        <p:nvCxnSpPr>
          <p:cNvPr id="347" name="Google Shape;347;p31"/>
          <p:cNvCxnSpPr>
            <a:stCxn id="341" idx="3"/>
            <a:endCxn id="343" idx="1"/>
          </p:cNvCxnSpPr>
          <p:nvPr/>
        </p:nvCxnSpPr>
        <p:spPr>
          <a:xfrm>
            <a:off x="1508950" y="3583525"/>
            <a:ext cx="134100" cy="0"/>
          </a:xfrm>
          <a:prstGeom prst="straightConnector1">
            <a:avLst/>
          </a:prstGeom>
          <a:noFill/>
          <a:ln w="19050" cap="flat" cmpd="sng">
            <a:solidFill>
              <a:schemeClr val="dk2"/>
            </a:solidFill>
            <a:prstDash val="solid"/>
            <a:round/>
            <a:headEnd type="none" w="sm" len="sm"/>
            <a:tailEnd type="none" w="sm" len="sm"/>
          </a:ln>
        </p:spPr>
      </p:cxnSp>
      <p:cxnSp>
        <p:nvCxnSpPr>
          <p:cNvPr id="348" name="Google Shape;348;p31"/>
          <p:cNvCxnSpPr>
            <a:stCxn id="343" idx="3"/>
            <a:endCxn id="345" idx="1"/>
          </p:cNvCxnSpPr>
          <p:nvPr/>
        </p:nvCxnSpPr>
        <p:spPr>
          <a:xfrm>
            <a:off x="2587225" y="3583525"/>
            <a:ext cx="150600" cy="0"/>
          </a:xfrm>
          <a:prstGeom prst="straightConnector1">
            <a:avLst/>
          </a:prstGeom>
          <a:noFill/>
          <a:ln w="19050" cap="flat" cmpd="sng">
            <a:solidFill>
              <a:schemeClr val="dk2"/>
            </a:solidFill>
            <a:prstDash val="solid"/>
            <a:round/>
            <a:headEnd type="none" w="sm" len="sm"/>
            <a:tailEnd type="none" w="sm" len="sm"/>
          </a:ln>
        </p:spPr>
      </p:cxnSp>
      <p:sp>
        <p:nvSpPr>
          <p:cNvPr id="349" name="Google Shape;349;p31"/>
          <p:cNvSpPr/>
          <p:nvPr/>
        </p:nvSpPr>
        <p:spPr>
          <a:xfrm>
            <a:off x="6203550" y="1719950"/>
            <a:ext cx="2307000" cy="814200"/>
          </a:xfrm>
          <a:prstGeom prst="wedgeRoundRectCallout">
            <a:avLst>
              <a:gd name="adj1" fmla="val 35433"/>
              <a:gd name="adj2" fmla="val 12987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rgbClr val="000000"/>
                </a:solidFill>
                <a:latin typeface="Arial"/>
                <a:ea typeface="Arial"/>
                <a:cs typeface="Arial"/>
                <a:sym typeface="Arial"/>
              </a:rPr>
              <a:t>(4) Host calls the FPGA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rgbClr val="000000"/>
                </a:solidFill>
                <a:latin typeface="Arial"/>
                <a:ea typeface="Arial"/>
                <a:cs typeface="Arial"/>
                <a:sym typeface="Arial"/>
              </a:rPr>
              <a:t>lookup kernel </a:t>
            </a:r>
            <a:r>
              <a:rPr lang="en"/>
              <a:t>to search the</a:t>
            </a:r>
            <a:r>
              <a:rPr lang="en" sz="1400" b="0" i="0" u="none" strike="noStrike" cap="none">
                <a:solidFill>
                  <a:srgbClr val="000000"/>
                </a:solidFill>
                <a:latin typeface="Arial"/>
                <a:ea typeface="Arial"/>
                <a:cs typeface="Arial"/>
                <a:sym typeface="Arial"/>
              </a:rPr>
              <a:t> leaf</a:t>
            </a:r>
            <a:r>
              <a:rPr lang="en"/>
              <a:t> </a:t>
            </a:r>
            <a:r>
              <a:rPr lang="en" sz="1400" b="0" i="0" u="none" strike="noStrike" cap="none">
                <a:solidFill>
                  <a:srgbClr val="000000"/>
                </a:solidFill>
                <a:latin typeface="Arial"/>
                <a:ea typeface="Arial"/>
                <a:cs typeface="Arial"/>
                <a:sym typeface="Arial"/>
              </a:rPr>
              <a:t>node on CMA</a:t>
            </a:r>
            <a:endParaRPr sz="1400" b="0" i="0" u="none" strike="noStrike" cap="none">
              <a:solidFill>
                <a:srgbClr val="000000"/>
              </a:solidFill>
              <a:latin typeface="Arial"/>
              <a:ea typeface="Arial"/>
              <a:cs typeface="Arial"/>
              <a:sym typeface="Arial"/>
            </a:endParaRPr>
          </a:p>
        </p:txBody>
      </p:sp>
      <p:sp>
        <p:nvSpPr>
          <p:cNvPr id="350" name="Google Shape;350;p31"/>
          <p:cNvSpPr/>
          <p:nvPr/>
        </p:nvSpPr>
        <p:spPr>
          <a:xfrm>
            <a:off x="476350" y="1965600"/>
            <a:ext cx="2127300" cy="960650"/>
          </a:xfrm>
          <a:prstGeom prst="wedgeRoundRectCallout">
            <a:avLst>
              <a:gd name="adj1" fmla="val 38060"/>
              <a:gd name="adj2" fmla="val 88854"/>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 SSD copies the leaf node to the FPGA memory (CMA) using peer-to-peer transfer.</a:t>
            </a:r>
            <a:endParaRPr sz="1400" b="0" i="0" u="none" strike="noStrike" cap="none">
              <a:solidFill>
                <a:srgbClr val="000000"/>
              </a:solidFill>
              <a:latin typeface="Arial"/>
              <a:ea typeface="Arial"/>
              <a:cs typeface="Arial"/>
              <a:sym typeface="Arial"/>
            </a:endParaRPr>
          </a:p>
        </p:txBody>
      </p:sp>
      <p:sp>
        <p:nvSpPr>
          <p:cNvPr id="351" name="Google Shape;351;p31"/>
          <p:cNvSpPr/>
          <p:nvPr/>
        </p:nvSpPr>
        <p:spPr>
          <a:xfrm>
            <a:off x="4911460" y="3489525"/>
            <a:ext cx="754200" cy="507300"/>
          </a:xfrm>
          <a:prstGeom prst="rect">
            <a:avLst/>
          </a:prstGeom>
          <a:solidFill>
            <a:schemeClr val="lt1"/>
          </a:solidFill>
          <a:ln w="19050" cap="flat" cmpd="sng">
            <a:solidFill>
              <a:schemeClr val="dk2"/>
            </a:solidFill>
            <a:prstDash val="solid"/>
            <a:round/>
            <a:headEnd type="none" w="sm" len="sm"/>
            <a:tailEnd type="none" w="sm" len="sm"/>
          </a:ln>
          <a:effectLst>
            <a:outerShdw blurRad="142875" dist="57150" dir="780000" algn="bl" rotWithShape="0">
              <a:srgbClr val="000000">
                <a:alpha val="498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1"/>
          <p:cNvSpPr txBox="1"/>
          <p:nvPr/>
        </p:nvSpPr>
        <p:spPr>
          <a:xfrm>
            <a:off x="4911400" y="3489525"/>
            <a:ext cx="767400" cy="45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0" i="0" u="none" strike="noStrike" cap="none">
                <a:solidFill>
                  <a:srgbClr val="000000"/>
                </a:solidFill>
                <a:latin typeface="Arial"/>
                <a:ea typeface="Arial"/>
                <a:cs typeface="Arial"/>
                <a:sym typeface="Arial"/>
              </a:rPr>
              <a:t>cat00.jpg</a:t>
            </a:r>
            <a:endParaRPr sz="1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000" b="0" i="0" u="none" strike="noStrike" cap="none">
                <a:solidFill>
                  <a:srgbClr val="000000"/>
                </a:solidFill>
                <a:latin typeface="Arial"/>
                <a:ea typeface="Arial"/>
                <a:cs typeface="Arial"/>
                <a:sym typeface="Arial"/>
              </a:rPr>
              <a:t>cat01.jpg</a:t>
            </a:r>
            <a:endParaRPr sz="1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000" b="0" i="0" u="none" strike="noStrike" cap="none">
                <a:solidFill>
                  <a:srgbClr val="000000"/>
                </a:solidFill>
                <a:latin typeface="Arial"/>
                <a:ea typeface="Arial"/>
                <a:cs typeface="Arial"/>
                <a:sym typeface="Arial"/>
              </a:rPr>
              <a:t>cat02.jpg</a:t>
            </a:r>
            <a:endParaRPr sz="1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Agenda</a:t>
            </a:r>
            <a:endParaRPr b="1"/>
          </a:p>
        </p:txBody>
      </p:sp>
      <p:sp>
        <p:nvSpPr>
          <p:cNvPr id="69" name="Google Shape;69;p14"/>
          <p:cNvSpPr txBox="1">
            <a:spLocks noGrp="1"/>
          </p:cNvSpPr>
          <p:nvPr>
            <p:ph type="body" idx="1"/>
          </p:nvPr>
        </p:nvSpPr>
        <p:spPr>
          <a:xfrm>
            <a:off x="311700" y="1017725"/>
            <a:ext cx="8520600" cy="3416400"/>
          </a:xfrm>
          <a:prstGeom prst="rect">
            <a:avLst/>
          </a:prstGeom>
        </p:spPr>
        <p:txBody>
          <a:bodyPr spcFirstLastPara="1" wrap="square" lIns="91425" tIns="91425" rIns="91425" bIns="91425" anchor="ctr" anchorCtr="0">
            <a:normAutofit/>
          </a:bodyPr>
          <a:lstStyle/>
          <a:p>
            <a:pPr marL="457200" lvl="0" indent="-368300" algn="l" rtl="0">
              <a:lnSpc>
                <a:spcPct val="200000"/>
              </a:lnSpc>
              <a:spcBef>
                <a:spcPts val="0"/>
              </a:spcBef>
              <a:spcAft>
                <a:spcPts val="0"/>
              </a:spcAft>
              <a:buClr>
                <a:schemeClr val="dk1"/>
              </a:buClr>
              <a:buSzPts val="2200"/>
              <a:buChar char="➢"/>
            </a:pPr>
            <a:r>
              <a:rPr lang="en" sz="2200" b="1">
                <a:solidFill>
                  <a:schemeClr val="dk1"/>
                </a:solidFill>
              </a:rPr>
              <a:t>Motivation</a:t>
            </a:r>
            <a:endParaRPr sz="2200" b="1">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System Overview</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Retina: Cross Layered Key-Value Store</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Retina: Dynamically compostable computational pipeline</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Evaluation</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p:nvPr/>
        </p:nvSpPr>
        <p:spPr>
          <a:xfrm>
            <a:off x="450625" y="2990800"/>
            <a:ext cx="8181900" cy="14211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2"/>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RETINA Key-Value Store In Action: lookup(cat02.jpg)</a:t>
            </a:r>
            <a:endParaRPr b="1"/>
          </a:p>
          <a:p>
            <a:pPr marL="0" lvl="0" indent="0" algn="l" rtl="0">
              <a:lnSpc>
                <a:spcPct val="100000"/>
              </a:lnSpc>
              <a:spcBef>
                <a:spcPts val="0"/>
              </a:spcBef>
              <a:spcAft>
                <a:spcPts val="0"/>
              </a:spcAft>
              <a:buSzPct val="111111"/>
              <a:buNone/>
            </a:pPr>
            <a:endParaRPr b="1"/>
          </a:p>
        </p:txBody>
      </p:sp>
      <p:sp>
        <p:nvSpPr>
          <p:cNvPr id="359" name="Google Shape;359;p32"/>
          <p:cNvSpPr/>
          <p:nvPr/>
        </p:nvSpPr>
        <p:spPr>
          <a:xfrm>
            <a:off x="1437250" y="1189425"/>
            <a:ext cx="3976500" cy="1650900"/>
          </a:xfrm>
          <a:prstGeom prst="triangle">
            <a:avLst>
              <a:gd name="adj" fmla="val 49964"/>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2"/>
          <p:cNvSpPr/>
          <p:nvPr/>
        </p:nvSpPr>
        <p:spPr>
          <a:xfrm>
            <a:off x="3162400" y="150757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1" name="Google Shape;361;p32"/>
          <p:cNvCxnSpPr/>
          <p:nvPr/>
        </p:nvCxnSpPr>
        <p:spPr>
          <a:xfrm>
            <a:off x="3639800" y="1806625"/>
            <a:ext cx="647400" cy="665400"/>
          </a:xfrm>
          <a:prstGeom prst="straightConnector1">
            <a:avLst/>
          </a:prstGeom>
          <a:noFill/>
          <a:ln w="19050" cap="flat" cmpd="sng">
            <a:solidFill>
              <a:schemeClr val="dk2"/>
            </a:solidFill>
            <a:prstDash val="solid"/>
            <a:round/>
            <a:headEnd type="none" w="sm" len="sm"/>
            <a:tailEnd type="none" w="sm" len="sm"/>
          </a:ln>
        </p:spPr>
      </p:cxnSp>
      <p:sp>
        <p:nvSpPr>
          <p:cNvPr id="362" name="Google Shape;362;p32"/>
          <p:cNvSpPr/>
          <p:nvPr/>
        </p:nvSpPr>
        <p:spPr>
          <a:xfrm>
            <a:off x="3813975" y="19656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cxnSp>
        <p:nvCxnSpPr>
          <p:cNvPr id="363" name="Google Shape;363;p32"/>
          <p:cNvCxnSpPr>
            <a:stCxn id="360" idx="2"/>
            <a:endCxn id="364" idx="0"/>
          </p:cNvCxnSpPr>
          <p:nvPr/>
        </p:nvCxnSpPr>
        <p:spPr>
          <a:xfrm>
            <a:off x="3399700" y="1800075"/>
            <a:ext cx="0" cy="687900"/>
          </a:xfrm>
          <a:prstGeom prst="straightConnector1">
            <a:avLst/>
          </a:prstGeom>
          <a:noFill/>
          <a:ln w="19050" cap="flat" cmpd="sng">
            <a:solidFill>
              <a:schemeClr val="dk2"/>
            </a:solidFill>
            <a:prstDash val="solid"/>
            <a:round/>
            <a:headEnd type="none" w="sm" len="sm"/>
            <a:tailEnd type="none" w="sm" len="sm"/>
          </a:ln>
        </p:spPr>
      </p:cxnSp>
      <p:sp>
        <p:nvSpPr>
          <p:cNvPr id="365" name="Google Shape;365;p32"/>
          <p:cNvSpPr/>
          <p:nvPr/>
        </p:nvSpPr>
        <p:spPr>
          <a:xfrm>
            <a:off x="3162400" y="19656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366" name="Google Shape;366;p32"/>
          <p:cNvCxnSpPr/>
          <p:nvPr/>
        </p:nvCxnSpPr>
        <p:spPr>
          <a:xfrm flipH="1">
            <a:off x="2555575" y="1813225"/>
            <a:ext cx="609300" cy="658800"/>
          </a:xfrm>
          <a:prstGeom prst="straightConnector1">
            <a:avLst/>
          </a:prstGeom>
          <a:noFill/>
          <a:ln w="19050" cap="flat" cmpd="sng">
            <a:solidFill>
              <a:schemeClr val="dk2"/>
            </a:solidFill>
            <a:prstDash val="solid"/>
            <a:round/>
            <a:headEnd type="none" w="sm" len="sm"/>
            <a:tailEnd type="none" w="sm" len="sm"/>
          </a:ln>
        </p:spPr>
      </p:cxnSp>
      <p:sp>
        <p:nvSpPr>
          <p:cNvPr id="367" name="Google Shape;367;p32"/>
          <p:cNvSpPr/>
          <p:nvPr/>
        </p:nvSpPr>
        <p:spPr>
          <a:xfrm>
            <a:off x="2543000" y="1965600"/>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368" name="Google Shape;368;p32"/>
          <p:cNvSpPr/>
          <p:nvPr/>
        </p:nvSpPr>
        <p:spPr>
          <a:xfrm>
            <a:off x="2102675" y="248782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“at”</a:t>
            </a:r>
            <a:endParaRPr sz="1400" b="0" i="0" u="none" strike="noStrike" cap="none">
              <a:solidFill>
                <a:srgbClr val="000000"/>
              </a:solidFill>
              <a:latin typeface="Arial"/>
              <a:ea typeface="Arial"/>
              <a:cs typeface="Arial"/>
              <a:sym typeface="Arial"/>
            </a:endParaRPr>
          </a:p>
        </p:txBody>
      </p:sp>
      <p:sp>
        <p:nvSpPr>
          <p:cNvPr id="369" name="Google Shape;369;p32"/>
          <p:cNvSpPr/>
          <p:nvPr/>
        </p:nvSpPr>
        <p:spPr>
          <a:xfrm>
            <a:off x="4272300" y="2487825"/>
            <a:ext cx="5130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“og”</a:t>
            </a:r>
            <a:endParaRPr sz="1400" b="0" i="0" u="none" strike="noStrike" cap="none">
              <a:solidFill>
                <a:srgbClr val="000000"/>
              </a:solidFill>
              <a:latin typeface="Arial"/>
              <a:ea typeface="Arial"/>
              <a:cs typeface="Arial"/>
              <a:sym typeface="Arial"/>
            </a:endParaRPr>
          </a:p>
        </p:txBody>
      </p:sp>
      <p:sp>
        <p:nvSpPr>
          <p:cNvPr id="364" name="Google Shape;364;p32"/>
          <p:cNvSpPr/>
          <p:nvPr/>
        </p:nvSpPr>
        <p:spPr>
          <a:xfrm>
            <a:off x="3162400" y="2487825"/>
            <a:ext cx="474600" cy="29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“at”</a:t>
            </a:r>
            <a:endParaRPr sz="1400" b="0" i="0" u="none" strike="noStrike" cap="none">
              <a:solidFill>
                <a:srgbClr val="000000"/>
              </a:solidFill>
              <a:latin typeface="Arial"/>
              <a:ea typeface="Arial"/>
              <a:cs typeface="Arial"/>
              <a:sym typeface="Arial"/>
            </a:endParaRPr>
          </a:p>
        </p:txBody>
      </p:sp>
      <p:sp>
        <p:nvSpPr>
          <p:cNvPr id="370" name="Google Shape;370;p32"/>
          <p:cNvSpPr/>
          <p:nvPr/>
        </p:nvSpPr>
        <p:spPr>
          <a:xfrm>
            <a:off x="4760200" y="3060025"/>
            <a:ext cx="3750300" cy="10815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2"/>
          <p:cNvSpPr/>
          <p:nvPr/>
        </p:nvSpPr>
        <p:spPr>
          <a:xfrm>
            <a:off x="4816750" y="3132150"/>
            <a:ext cx="2722200" cy="94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rgbClr val="000000"/>
                </a:solidFill>
                <a:latin typeface="Arial"/>
                <a:ea typeface="Arial"/>
                <a:cs typeface="Arial"/>
                <a:sym typeface="Arial"/>
              </a:rPr>
              <a:t>CMA(Common Memory Area)</a:t>
            </a:r>
            <a:endParaRPr sz="1200" b="1" i="0" u="sng" strike="noStrike" cap="none">
              <a:solidFill>
                <a:srgbClr val="000000"/>
              </a:solidFill>
              <a:latin typeface="Arial"/>
              <a:ea typeface="Arial"/>
              <a:cs typeface="Arial"/>
              <a:sym typeface="Arial"/>
            </a:endParaRPr>
          </a:p>
        </p:txBody>
      </p:sp>
      <p:sp>
        <p:nvSpPr>
          <p:cNvPr id="372" name="Google Shape;372;p32"/>
          <p:cNvSpPr txBox="1"/>
          <p:nvPr/>
        </p:nvSpPr>
        <p:spPr>
          <a:xfrm>
            <a:off x="3112750" y="4100788"/>
            <a:ext cx="57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SSD</a:t>
            </a:r>
            <a:endParaRPr sz="1400" b="1" i="0" u="none" strike="noStrike" cap="none">
              <a:solidFill>
                <a:srgbClr val="000000"/>
              </a:solidFill>
              <a:latin typeface="Arial"/>
              <a:ea typeface="Arial"/>
              <a:cs typeface="Arial"/>
              <a:sym typeface="Arial"/>
            </a:endParaRPr>
          </a:p>
        </p:txBody>
      </p:sp>
      <p:sp>
        <p:nvSpPr>
          <p:cNvPr id="373" name="Google Shape;373;p32"/>
          <p:cNvSpPr/>
          <p:nvPr/>
        </p:nvSpPr>
        <p:spPr>
          <a:xfrm>
            <a:off x="3816100" y="3413325"/>
            <a:ext cx="944100" cy="400200"/>
          </a:xfrm>
          <a:prstGeom prst="lef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Arial"/>
                <a:ea typeface="Arial"/>
                <a:cs typeface="Arial"/>
                <a:sym typeface="Arial"/>
              </a:rPr>
              <a:t>P2P</a:t>
            </a:r>
            <a:endParaRPr sz="1400" b="1" i="0" u="none" strike="noStrike" cap="none">
              <a:solidFill>
                <a:schemeClr val="lt1"/>
              </a:solidFill>
              <a:latin typeface="Arial"/>
              <a:ea typeface="Arial"/>
              <a:cs typeface="Arial"/>
              <a:sym typeface="Arial"/>
            </a:endParaRPr>
          </a:p>
        </p:txBody>
      </p:sp>
      <p:sp>
        <p:nvSpPr>
          <p:cNvPr id="374" name="Google Shape;374;p32"/>
          <p:cNvSpPr/>
          <p:nvPr/>
        </p:nvSpPr>
        <p:spPr>
          <a:xfrm>
            <a:off x="7616475" y="3120925"/>
            <a:ext cx="833700" cy="94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sng" strike="noStrike" cap="none">
                <a:solidFill>
                  <a:srgbClr val="000000"/>
                </a:solidFill>
                <a:latin typeface="Arial"/>
                <a:ea typeface="Arial"/>
                <a:cs typeface="Arial"/>
                <a:sym typeface="Arial"/>
              </a:rPr>
              <a:t>FPGA</a:t>
            </a:r>
            <a:endParaRPr sz="1200" b="1" i="0" u="sng"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Insert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Lookup</a:t>
            </a:r>
            <a:endParaRPr sz="1200" b="0" i="0" u="none" strike="noStrike" cap="none">
              <a:solidFill>
                <a:srgbClr val="000000"/>
              </a:solidFill>
              <a:latin typeface="Arial"/>
              <a:ea typeface="Arial"/>
              <a:cs typeface="Arial"/>
              <a:sym typeface="Arial"/>
            </a:endParaRPr>
          </a:p>
        </p:txBody>
      </p:sp>
      <p:sp>
        <p:nvSpPr>
          <p:cNvPr id="375" name="Google Shape;375;p32"/>
          <p:cNvSpPr txBox="1"/>
          <p:nvPr/>
        </p:nvSpPr>
        <p:spPr>
          <a:xfrm>
            <a:off x="6799350" y="4071925"/>
            <a:ext cx="1213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Accelerator</a:t>
            </a:r>
            <a:endParaRPr sz="1400" b="1" i="0" u="none" strike="noStrike" cap="none">
              <a:solidFill>
                <a:srgbClr val="000000"/>
              </a:solidFill>
              <a:latin typeface="Arial"/>
              <a:ea typeface="Arial"/>
              <a:cs typeface="Arial"/>
              <a:sym typeface="Arial"/>
            </a:endParaRPr>
          </a:p>
        </p:txBody>
      </p:sp>
      <p:sp>
        <p:nvSpPr>
          <p:cNvPr id="376" name="Google Shape;376;p32"/>
          <p:cNvSpPr/>
          <p:nvPr/>
        </p:nvSpPr>
        <p:spPr>
          <a:xfrm>
            <a:off x="515150" y="3090775"/>
            <a:ext cx="3298800" cy="9855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2"/>
          <p:cNvSpPr/>
          <p:nvPr/>
        </p:nvSpPr>
        <p:spPr>
          <a:xfrm>
            <a:off x="564850" y="3164425"/>
            <a:ext cx="9441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2"/>
          <p:cNvSpPr txBox="1"/>
          <p:nvPr/>
        </p:nvSpPr>
        <p:spPr>
          <a:xfrm>
            <a:off x="543175" y="3185125"/>
            <a:ext cx="960600" cy="831300"/>
          </a:xfrm>
          <a:prstGeom prst="rect">
            <a:avLst/>
          </a:prstGeom>
          <a:noFill/>
          <a:ln>
            <a:noFill/>
          </a:ln>
          <a:effectLst>
            <a:outerShdw blurRad="57150" dist="19050" dir="5400000" algn="bl" rotWithShape="0">
              <a:srgbClr val="000000">
                <a:alpha val="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bat00.jpg</a:t>
            </a:r>
            <a:endParaRPr sz="1400" b="0" i="0" u="none" strike="noStrike" cap="none">
              <a:solidFill>
                <a:srgbClr val="99999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bat01.jpg</a:t>
            </a:r>
            <a:endParaRPr sz="1400" b="0" i="0" u="none" strike="noStrike" cap="none">
              <a:solidFill>
                <a:srgbClr val="99999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bat02.jpg</a:t>
            </a:r>
            <a:endParaRPr sz="1400" b="0" i="0" u="none" strike="noStrike" cap="none">
              <a:solidFill>
                <a:srgbClr val="999999"/>
              </a:solidFill>
              <a:latin typeface="Arial"/>
              <a:ea typeface="Arial"/>
              <a:cs typeface="Arial"/>
              <a:sym typeface="Arial"/>
            </a:endParaRPr>
          </a:p>
        </p:txBody>
      </p:sp>
      <p:sp>
        <p:nvSpPr>
          <p:cNvPr id="379" name="Google Shape;379;p32"/>
          <p:cNvSpPr/>
          <p:nvPr/>
        </p:nvSpPr>
        <p:spPr>
          <a:xfrm>
            <a:off x="1643125" y="3164425"/>
            <a:ext cx="944100" cy="838200"/>
          </a:xfrm>
          <a:prstGeom prst="rect">
            <a:avLst/>
          </a:prstGeom>
          <a:solidFill>
            <a:schemeClr val="lt1"/>
          </a:solidFill>
          <a:ln w="19050" cap="flat" cmpd="sng">
            <a:solidFill>
              <a:schemeClr val="dk2"/>
            </a:solidFill>
            <a:prstDash val="solid"/>
            <a:round/>
            <a:headEnd type="none" w="sm" len="sm"/>
            <a:tailEnd type="none" w="sm" len="sm"/>
          </a:ln>
          <a:effectLst>
            <a:outerShdw blurRad="142875" dist="57150" dir="780000" algn="bl" rotWithShape="0">
              <a:srgbClr val="000000">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2"/>
          <p:cNvSpPr txBox="1"/>
          <p:nvPr/>
        </p:nvSpPr>
        <p:spPr>
          <a:xfrm>
            <a:off x="1643050" y="3164425"/>
            <a:ext cx="960600" cy="756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cat00.jpg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cat01.jpg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cat02.jpg</a:t>
            </a:r>
            <a:endParaRPr sz="1400" b="0" i="0" u="none" strike="noStrike" cap="none">
              <a:solidFill>
                <a:srgbClr val="000000"/>
              </a:solidFill>
              <a:latin typeface="Arial"/>
              <a:ea typeface="Arial"/>
              <a:cs typeface="Arial"/>
              <a:sym typeface="Arial"/>
            </a:endParaRPr>
          </a:p>
        </p:txBody>
      </p:sp>
      <p:sp>
        <p:nvSpPr>
          <p:cNvPr id="381" name="Google Shape;381;p32"/>
          <p:cNvSpPr/>
          <p:nvPr/>
        </p:nvSpPr>
        <p:spPr>
          <a:xfrm>
            <a:off x="2737750" y="3164425"/>
            <a:ext cx="1021800" cy="83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2"/>
          <p:cNvSpPr txBox="1"/>
          <p:nvPr/>
        </p:nvSpPr>
        <p:spPr>
          <a:xfrm>
            <a:off x="2721400" y="3164425"/>
            <a:ext cx="1049400" cy="831300"/>
          </a:xfrm>
          <a:prstGeom prst="rect">
            <a:avLst/>
          </a:prstGeom>
          <a:noFill/>
          <a:ln>
            <a:noFill/>
          </a:ln>
          <a:effectLst>
            <a:outerShdw blurRad="57150" dist="19050" dir="5400000" algn="bl" rotWithShape="0">
              <a:srgbClr val="000000">
                <a:alpha val="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dog00.jpg</a:t>
            </a:r>
            <a:endParaRPr sz="1400" b="0" i="0" u="none" strike="noStrike" cap="none">
              <a:solidFill>
                <a:srgbClr val="99999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dog01.jpg</a:t>
            </a:r>
            <a:endParaRPr sz="1400" b="0" i="0" u="none" strike="noStrike" cap="none">
              <a:solidFill>
                <a:srgbClr val="99999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999999"/>
                </a:solidFill>
                <a:latin typeface="Arial"/>
                <a:ea typeface="Arial"/>
                <a:cs typeface="Arial"/>
                <a:sym typeface="Arial"/>
              </a:rPr>
              <a:t>dog02.jpg</a:t>
            </a:r>
            <a:endParaRPr sz="1400" b="0" i="0" u="none" strike="noStrike" cap="none">
              <a:solidFill>
                <a:srgbClr val="999999"/>
              </a:solidFill>
              <a:latin typeface="Arial"/>
              <a:ea typeface="Arial"/>
              <a:cs typeface="Arial"/>
              <a:sym typeface="Arial"/>
            </a:endParaRPr>
          </a:p>
        </p:txBody>
      </p:sp>
      <p:cxnSp>
        <p:nvCxnSpPr>
          <p:cNvPr id="383" name="Google Shape;383;p32"/>
          <p:cNvCxnSpPr>
            <a:stCxn id="377" idx="3"/>
            <a:endCxn id="379" idx="1"/>
          </p:cNvCxnSpPr>
          <p:nvPr/>
        </p:nvCxnSpPr>
        <p:spPr>
          <a:xfrm>
            <a:off x="1508950" y="3583525"/>
            <a:ext cx="134100" cy="0"/>
          </a:xfrm>
          <a:prstGeom prst="straightConnector1">
            <a:avLst/>
          </a:prstGeom>
          <a:noFill/>
          <a:ln w="19050" cap="flat" cmpd="sng">
            <a:solidFill>
              <a:schemeClr val="dk2"/>
            </a:solidFill>
            <a:prstDash val="solid"/>
            <a:round/>
            <a:headEnd type="none" w="sm" len="sm"/>
            <a:tailEnd type="none" w="sm" len="sm"/>
          </a:ln>
        </p:spPr>
      </p:cxnSp>
      <p:cxnSp>
        <p:nvCxnSpPr>
          <p:cNvPr id="384" name="Google Shape;384;p32"/>
          <p:cNvCxnSpPr>
            <a:stCxn id="379" idx="3"/>
            <a:endCxn id="381" idx="1"/>
          </p:cNvCxnSpPr>
          <p:nvPr/>
        </p:nvCxnSpPr>
        <p:spPr>
          <a:xfrm>
            <a:off x="2587225" y="3583525"/>
            <a:ext cx="150600" cy="0"/>
          </a:xfrm>
          <a:prstGeom prst="straightConnector1">
            <a:avLst/>
          </a:prstGeom>
          <a:noFill/>
          <a:ln w="19050" cap="flat" cmpd="sng">
            <a:solidFill>
              <a:schemeClr val="dk2"/>
            </a:solidFill>
            <a:prstDash val="solid"/>
            <a:round/>
            <a:headEnd type="none" w="sm" len="sm"/>
            <a:tailEnd type="none" w="sm" len="sm"/>
          </a:ln>
        </p:spPr>
      </p:cxnSp>
      <p:sp>
        <p:nvSpPr>
          <p:cNvPr id="385" name="Google Shape;385;p32"/>
          <p:cNvSpPr/>
          <p:nvPr/>
        </p:nvSpPr>
        <p:spPr>
          <a:xfrm>
            <a:off x="5568376" y="2008650"/>
            <a:ext cx="2693800" cy="761775"/>
          </a:xfrm>
          <a:prstGeom prst="wedgeRoundRectCallout">
            <a:avLst>
              <a:gd name="adj1" fmla="val 43507"/>
              <a:gd name="adj2" fmla="val 121069"/>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 The FPGA lookup kernel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finds “cat02.jpg” and copies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 value to CMA for host.</a:t>
            </a:r>
            <a:endParaRPr sz="1400" b="0" i="0" u="none" strike="noStrike" cap="none">
              <a:solidFill>
                <a:srgbClr val="000000"/>
              </a:solidFill>
              <a:latin typeface="Arial"/>
              <a:ea typeface="Arial"/>
              <a:cs typeface="Arial"/>
              <a:sym typeface="Arial"/>
            </a:endParaRPr>
          </a:p>
        </p:txBody>
      </p:sp>
      <p:sp>
        <p:nvSpPr>
          <p:cNvPr id="386" name="Google Shape;386;p32"/>
          <p:cNvSpPr/>
          <p:nvPr/>
        </p:nvSpPr>
        <p:spPr>
          <a:xfrm>
            <a:off x="5568375" y="1029975"/>
            <a:ext cx="2826000" cy="65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rgbClr val="000000"/>
                </a:solidFill>
                <a:latin typeface="Arial"/>
                <a:ea typeface="Arial"/>
                <a:cs typeface="Arial"/>
                <a:sym typeface="Arial"/>
              </a:rPr>
              <a:t>++ Cross-layered cache design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rgbClr val="000000"/>
                </a:solidFill>
                <a:latin typeface="Arial"/>
                <a:ea typeface="Arial"/>
                <a:cs typeface="Arial"/>
                <a:sym typeface="Arial"/>
              </a:rPr>
              <a:t>++ Crash consistency guarantee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Concurrency control</a:t>
            </a:r>
            <a:endParaRPr sz="1400" b="0" i="0" u="none" strike="noStrike" cap="none">
              <a:solidFill>
                <a:srgbClr val="000000"/>
              </a:solidFill>
              <a:latin typeface="Arial"/>
              <a:ea typeface="Arial"/>
              <a:cs typeface="Arial"/>
              <a:sym typeface="Arial"/>
            </a:endParaRPr>
          </a:p>
        </p:txBody>
      </p:sp>
      <p:sp>
        <p:nvSpPr>
          <p:cNvPr id="387" name="Google Shape;387;p32"/>
          <p:cNvSpPr/>
          <p:nvPr/>
        </p:nvSpPr>
        <p:spPr>
          <a:xfrm>
            <a:off x="5050775" y="3452025"/>
            <a:ext cx="896400" cy="5727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2"/>
          <p:cNvSpPr txBox="1"/>
          <p:nvPr/>
        </p:nvSpPr>
        <p:spPr>
          <a:xfrm>
            <a:off x="5126900" y="3452025"/>
            <a:ext cx="7281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cat00.jpg</a:t>
            </a:r>
            <a:endParaRPr sz="1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cat01.jpg</a:t>
            </a:r>
            <a:endParaRPr sz="1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cat02.jpg</a:t>
            </a:r>
            <a:endParaRPr sz="1000" b="0" i="0" u="none" strike="noStrike" cap="none">
              <a:solidFill>
                <a:srgbClr val="000000"/>
              </a:solidFill>
              <a:latin typeface="Arial"/>
              <a:ea typeface="Arial"/>
              <a:cs typeface="Arial"/>
              <a:sym typeface="Arial"/>
            </a:endParaRPr>
          </a:p>
        </p:txBody>
      </p:sp>
      <p:pic>
        <p:nvPicPr>
          <p:cNvPr id="389" name="Google Shape;389;p32"/>
          <p:cNvPicPr preferRelativeResize="0"/>
          <p:nvPr/>
        </p:nvPicPr>
        <p:blipFill rotWithShape="1">
          <a:blip r:embed="rId3">
            <a:alphaModFix/>
          </a:blip>
          <a:srcRect/>
          <a:stretch/>
        </p:blipFill>
        <p:spPr>
          <a:xfrm>
            <a:off x="6171035" y="3414999"/>
            <a:ext cx="1145380" cy="572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Agenda</a:t>
            </a:r>
            <a:endParaRPr b="1"/>
          </a:p>
        </p:txBody>
      </p:sp>
      <p:sp>
        <p:nvSpPr>
          <p:cNvPr id="395" name="Google Shape;395;p33"/>
          <p:cNvSpPr txBox="1">
            <a:spLocks noGrp="1"/>
          </p:cNvSpPr>
          <p:nvPr>
            <p:ph type="body" idx="1"/>
          </p:nvPr>
        </p:nvSpPr>
        <p:spPr>
          <a:xfrm>
            <a:off x="311700" y="1017725"/>
            <a:ext cx="8520600" cy="3416400"/>
          </a:xfrm>
          <a:prstGeom prst="rect">
            <a:avLst/>
          </a:prstGeom>
        </p:spPr>
        <p:txBody>
          <a:bodyPr spcFirstLastPara="1" wrap="square" lIns="91425" tIns="91425" rIns="91425" bIns="91425" anchor="ctr" anchorCtr="0">
            <a:normAutofit/>
          </a:bodyPr>
          <a:lstStyle/>
          <a:p>
            <a:pPr marL="457200" lvl="0" indent="-342900" algn="l" rtl="0">
              <a:lnSpc>
                <a:spcPct val="200000"/>
              </a:lnSpc>
              <a:spcBef>
                <a:spcPts val="0"/>
              </a:spcBef>
              <a:spcAft>
                <a:spcPts val="0"/>
              </a:spcAft>
              <a:buClr>
                <a:schemeClr val="dk1"/>
              </a:buClr>
              <a:buSzPts val="1800"/>
              <a:buChar char="➢"/>
            </a:pPr>
            <a:r>
              <a:rPr lang="en">
                <a:solidFill>
                  <a:schemeClr val="dk1"/>
                </a:solidFill>
              </a:rPr>
              <a:t>Motivation</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System Overview</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Retina: Cross Layered Key-Value Store</a:t>
            </a:r>
            <a:endParaRPr>
              <a:solidFill>
                <a:schemeClr val="dk1"/>
              </a:solidFill>
            </a:endParaRPr>
          </a:p>
          <a:p>
            <a:pPr marL="457200" lvl="0" indent="-368300" algn="l" rtl="0">
              <a:lnSpc>
                <a:spcPct val="200000"/>
              </a:lnSpc>
              <a:spcBef>
                <a:spcPts val="0"/>
              </a:spcBef>
              <a:spcAft>
                <a:spcPts val="0"/>
              </a:spcAft>
              <a:buClr>
                <a:schemeClr val="dk1"/>
              </a:buClr>
              <a:buSzPts val="2200"/>
              <a:buChar char="➢"/>
            </a:pPr>
            <a:r>
              <a:rPr lang="en" sz="2200" b="1">
                <a:solidFill>
                  <a:schemeClr val="dk1"/>
                </a:solidFill>
              </a:rPr>
              <a:t>Retina: Dynamically compostable computational pipeline</a:t>
            </a:r>
            <a:endParaRPr sz="2200" b="1">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Evaluation</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200" b="1"/>
              <a:t>RETINA: Dynamically Composable Computational Pipeline</a:t>
            </a:r>
            <a:endParaRPr sz="2200" b="1"/>
          </a:p>
        </p:txBody>
      </p:sp>
      <p:sp>
        <p:nvSpPr>
          <p:cNvPr id="401" name="Google Shape;401;p34"/>
          <p:cNvSpPr txBox="1">
            <a:spLocks noGrp="1"/>
          </p:cNvSpPr>
          <p:nvPr>
            <p:ph type="body" idx="1"/>
          </p:nvPr>
        </p:nvSpPr>
        <p:spPr>
          <a:xfrm>
            <a:off x="311700" y="2113924"/>
            <a:ext cx="8520600" cy="28251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600"/>
              </a:spcBef>
              <a:spcAft>
                <a:spcPts val="0"/>
              </a:spcAft>
              <a:buClr>
                <a:schemeClr val="dk1"/>
              </a:buClr>
              <a:buSzPts val="1800"/>
              <a:buChar char="➢"/>
            </a:pPr>
            <a:r>
              <a:rPr lang="en" b="1">
                <a:solidFill>
                  <a:schemeClr val="dk1"/>
                </a:solidFill>
              </a:rPr>
              <a:t>Why Computational Pipeline?</a:t>
            </a:r>
            <a:endParaRPr b="1">
              <a:solidFill>
                <a:schemeClr val="dk1"/>
              </a:solidFill>
            </a:endParaRPr>
          </a:p>
          <a:p>
            <a:pPr marL="914400" lvl="1" indent="-317500" algn="l" rtl="0">
              <a:lnSpc>
                <a:spcPct val="115000"/>
              </a:lnSpc>
              <a:spcBef>
                <a:spcPts val="600"/>
              </a:spcBef>
              <a:spcAft>
                <a:spcPts val="0"/>
              </a:spcAft>
              <a:buClr>
                <a:schemeClr val="dk1"/>
              </a:buClr>
              <a:buSzPts val="1400"/>
              <a:buChar char="○"/>
            </a:pPr>
            <a:r>
              <a:rPr lang="en">
                <a:solidFill>
                  <a:schemeClr val="dk1"/>
                </a:solidFill>
              </a:rPr>
              <a:t>Simple and well-defined interface only interact with input and output streams</a:t>
            </a:r>
            <a:endParaRPr>
              <a:solidFill>
                <a:schemeClr val="dk1"/>
              </a:solidFill>
            </a:endParaRPr>
          </a:p>
          <a:p>
            <a:pPr marL="914400" lvl="1" indent="-317500" algn="l" rtl="0">
              <a:lnSpc>
                <a:spcPct val="115000"/>
              </a:lnSpc>
              <a:spcBef>
                <a:spcPts val="600"/>
              </a:spcBef>
              <a:spcAft>
                <a:spcPts val="0"/>
              </a:spcAft>
              <a:buClr>
                <a:schemeClr val="dk1"/>
              </a:buClr>
              <a:buSzPts val="1400"/>
              <a:buChar char="○"/>
            </a:pPr>
            <a:r>
              <a:rPr lang="en">
                <a:solidFill>
                  <a:schemeClr val="dk1"/>
                </a:solidFill>
              </a:rPr>
              <a:t>Easy to integrate different types of kernels as long as following the input/output streams</a:t>
            </a:r>
            <a:endParaRPr>
              <a:solidFill>
                <a:schemeClr val="dk1"/>
              </a:solidFill>
            </a:endParaRPr>
          </a:p>
          <a:p>
            <a:pPr marL="914400" lvl="1" indent="-317500" algn="l" rtl="0">
              <a:lnSpc>
                <a:spcPct val="115000"/>
              </a:lnSpc>
              <a:spcBef>
                <a:spcPts val="600"/>
              </a:spcBef>
              <a:spcAft>
                <a:spcPts val="0"/>
              </a:spcAft>
              <a:buClr>
                <a:schemeClr val="dk1"/>
              </a:buClr>
              <a:buSzPts val="1400"/>
              <a:buChar char="○"/>
            </a:pPr>
            <a:r>
              <a:rPr lang="en">
                <a:solidFill>
                  <a:schemeClr val="dk1"/>
                </a:solidFill>
              </a:rPr>
              <a:t>Naturally exploit the pipeline parallelism for accelerator</a:t>
            </a:r>
            <a:endParaRPr>
              <a:solidFill>
                <a:schemeClr val="dk1"/>
              </a:solidFill>
            </a:endParaRPr>
          </a:p>
          <a:p>
            <a:pPr marL="457200" lvl="0" indent="-342900" algn="l" rtl="0">
              <a:lnSpc>
                <a:spcPct val="115000"/>
              </a:lnSpc>
              <a:spcBef>
                <a:spcPts val="600"/>
              </a:spcBef>
              <a:spcAft>
                <a:spcPts val="0"/>
              </a:spcAft>
              <a:buClr>
                <a:schemeClr val="dk1"/>
              </a:buClr>
              <a:buSzPts val="1800"/>
              <a:buChar char="➢"/>
            </a:pPr>
            <a:r>
              <a:rPr lang="en" b="1">
                <a:solidFill>
                  <a:schemeClr val="dk1"/>
                </a:solidFill>
              </a:rPr>
              <a:t>Why Dynamically Composing Kernels is important?</a:t>
            </a:r>
            <a:endParaRPr b="1">
              <a:solidFill>
                <a:schemeClr val="dk1"/>
              </a:solidFill>
            </a:endParaRPr>
          </a:p>
          <a:p>
            <a:pPr marL="914400" lvl="1" indent="-317500" algn="l" rtl="0">
              <a:lnSpc>
                <a:spcPct val="115000"/>
              </a:lnSpc>
              <a:spcBef>
                <a:spcPts val="600"/>
              </a:spcBef>
              <a:spcAft>
                <a:spcPts val="0"/>
              </a:spcAft>
              <a:buClr>
                <a:schemeClr val="dk1"/>
              </a:buClr>
              <a:buSzPts val="1400"/>
              <a:buChar char="○"/>
            </a:pPr>
            <a:r>
              <a:rPr lang="en">
                <a:solidFill>
                  <a:schemeClr val="dk1"/>
                </a:solidFill>
              </a:rPr>
              <a:t>Hardwired pipelines are not generic enough</a:t>
            </a:r>
            <a:endParaRPr>
              <a:solidFill>
                <a:schemeClr val="dk1"/>
              </a:solidFill>
            </a:endParaRPr>
          </a:p>
          <a:p>
            <a:pPr marL="914400" lvl="1" indent="-317500" algn="l" rtl="0">
              <a:lnSpc>
                <a:spcPct val="115000"/>
              </a:lnSpc>
              <a:spcBef>
                <a:spcPts val="600"/>
              </a:spcBef>
              <a:spcAft>
                <a:spcPts val="0"/>
              </a:spcAft>
              <a:buClr>
                <a:schemeClr val="dk1"/>
              </a:buClr>
              <a:buSzPts val="1400"/>
              <a:buChar char="○"/>
            </a:pPr>
            <a:r>
              <a:rPr lang="en">
                <a:solidFill>
                  <a:schemeClr val="dk1"/>
                </a:solidFill>
              </a:rPr>
              <a:t>Applications may require different compute kernels or different orders of compute kernels</a:t>
            </a:r>
            <a:endParaRPr>
              <a:solidFill>
                <a:schemeClr val="dk1"/>
              </a:solidFill>
            </a:endParaRPr>
          </a:p>
          <a:p>
            <a:pPr marL="914400" lvl="1" indent="-317500" algn="l" rtl="0">
              <a:lnSpc>
                <a:spcPct val="115000"/>
              </a:lnSpc>
              <a:spcBef>
                <a:spcPts val="600"/>
              </a:spcBef>
              <a:spcAft>
                <a:spcPts val="0"/>
              </a:spcAft>
              <a:buClr>
                <a:schemeClr val="dk1"/>
              </a:buClr>
              <a:buSzPts val="1400"/>
              <a:buChar char="○"/>
            </a:pPr>
            <a:r>
              <a:rPr lang="en">
                <a:solidFill>
                  <a:schemeClr val="dk1"/>
                </a:solidFill>
              </a:rPr>
              <a:t>A compute kernel can be re-used in multiple applications</a:t>
            </a:r>
            <a:endParaRPr>
              <a:solidFill>
                <a:schemeClr val="dk1"/>
              </a:solidFill>
            </a:endParaRPr>
          </a:p>
        </p:txBody>
      </p:sp>
      <p:sp>
        <p:nvSpPr>
          <p:cNvPr id="402" name="Google Shape;402;p34"/>
          <p:cNvSpPr/>
          <p:nvPr/>
        </p:nvSpPr>
        <p:spPr>
          <a:xfrm>
            <a:off x="3967774" y="1518387"/>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resize</a:t>
            </a:r>
            <a:endParaRPr sz="1400" b="0" i="0" u="none" strike="noStrike" cap="none">
              <a:solidFill>
                <a:srgbClr val="000000"/>
              </a:solidFill>
              <a:latin typeface="Arial"/>
              <a:ea typeface="Arial"/>
              <a:cs typeface="Arial"/>
              <a:sym typeface="Arial"/>
            </a:endParaRPr>
          </a:p>
        </p:txBody>
      </p:sp>
      <p:sp>
        <p:nvSpPr>
          <p:cNvPr id="403" name="Google Shape;403;p34"/>
          <p:cNvSpPr/>
          <p:nvPr/>
        </p:nvSpPr>
        <p:spPr>
          <a:xfrm>
            <a:off x="2438731" y="1518387"/>
            <a:ext cx="11355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jpg_decode</a:t>
            </a:r>
            <a:endParaRPr sz="1400" b="0" i="0" u="none" strike="noStrike" cap="none">
              <a:solidFill>
                <a:srgbClr val="000000"/>
              </a:solidFill>
              <a:latin typeface="Arial"/>
              <a:ea typeface="Arial"/>
              <a:cs typeface="Arial"/>
              <a:sym typeface="Arial"/>
            </a:endParaRPr>
          </a:p>
        </p:txBody>
      </p:sp>
      <p:sp>
        <p:nvSpPr>
          <p:cNvPr id="404" name="Google Shape;404;p34"/>
          <p:cNvSpPr/>
          <p:nvPr/>
        </p:nvSpPr>
        <p:spPr>
          <a:xfrm>
            <a:off x="5135917" y="1518387"/>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crop</a:t>
            </a:r>
            <a:endParaRPr sz="1400" b="0" i="0" u="none" strike="noStrike" cap="none">
              <a:solidFill>
                <a:srgbClr val="000000"/>
              </a:solidFill>
              <a:latin typeface="Arial"/>
              <a:ea typeface="Arial"/>
              <a:cs typeface="Arial"/>
              <a:sym typeface="Arial"/>
            </a:endParaRPr>
          </a:p>
        </p:txBody>
      </p:sp>
      <p:sp>
        <p:nvSpPr>
          <p:cNvPr id="405" name="Google Shape;405;p34"/>
          <p:cNvSpPr/>
          <p:nvPr/>
        </p:nvSpPr>
        <p:spPr>
          <a:xfrm>
            <a:off x="6304060" y="1518387"/>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mirror</a:t>
            </a:r>
            <a:endParaRPr sz="1400" b="0" i="0" u="none" strike="noStrike" cap="none">
              <a:solidFill>
                <a:srgbClr val="000000"/>
              </a:solidFill>
              <a:latin typeface="Arial"/>
              <a:ea typeface="Arial"/>
              <a:cs typeface="Arial"/>
              <a:sym typeface="Arial"/>
            </a:endParaRPr>
          </a:p>
        </p:txBody>
      </p:sp>
      <p:pic>
        <p:nvPicPr>
          <p:cNvPr id="406" name="Google Shape;406;p34"/>
          <p:cNvPicPr preferRelativeResize="0"/>
          <p:nvPr/>
        </p:nvPicPr>
        <p:blipFill rotWithShape="1">
          <a:blip r:embed="rId3">
            <a:alphaModFix/>
          </a:blip>
          <a:srcRect/>
          <a:stretch/>
        </p:blipFill>
        <p:spPr>
          <a:xfrm>
            <a:off x="896286" y="1388037"/>
            <a:ext cx="1145380" cy="572700"/>
          </a:xfrm>
          <a:prstGeom prst="rect">
            <a:avLst/>
          </a:prstGeom>
          <a:noFill/>
          <a:ln>
            <a:noFill/>
          </a:ln>
        </p:spPr>
      </p:pic>
      <p:pic>
        <p:nvPicPr>
          <p:cNvPr id="407" name="Google Shape;407;p34"/>
          <p:cNvPicPr preferRelativeResize="0"/>
          <p:nvPr/>
        </p:nvPicPr>
        <p:blipFill rotWithShape="1">
          <a:blip r:embed="rId4">
            <a:alphaModFix/>
          </a:blip>
          <a:srcRect/>
          <a:stretch/>
        </p:blipFill>
        <p:spPr>
          <a:xfrm>
            <a:off x="7476232" y="1394488"/>
            <a:ext cx="479247" cy="435899"/>
          </a:xfrm>
          <a:prstGeom prst="rect">
            <a:avLst/>
          </a:prstGeom>
          <a:noFill/>
          <a:ln w="19050" cap="flat" cmpd="sng">
            <a:solidFill>
              <a:schemeClr val="dk2"/>
            </a:solidFill>
            <a:prstDash val="solid"/>
            <a:round/>
            <a:headEnd type="none" w="sm" len="sm"/>
            <a:tailEnd type="none" w="sm" len="sm"/>
          </a:ln>
        </p:spPr>
      </p:pic>
      <p:sp>
        <p:nvSpPr>
          <p:cNvPr id="408" name="Google Shape;408;p34"/>
          <p:cNvSpPr/>
          <p:nvPr/>
        </p:nvSpPr>
        <p:spPr>
          <a:xfrm>
            <a:off x="2100091" y="1596387"/>
            <a:ext cx="284019" cy="15600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9" name="Google Shape;409;p34"/>
          <p:cNvSpPr/>
          <p:nvPr/>
        </p:nvSpPr>
        <p:spPr>
          <a:xfrm>
            <a:off x="3635034" y="1596387"/>
            <a:ext cx="284019" cy="15600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0" name="Google Shape;410;p34"/>
          <p:cNvSpPr/>
          <p:nvPr/>
        </p:nvSpPr>
        <p:spPr>
          <a:xfrm>
            <a:off x="4807436" y="1612437"/>
            <a:ext cx="284019" cy="15600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1" name="Google Shape;411;p34"/>
          <p:cNvSpPr/>
          <p:nvPr/>
        </p:nvSpPr>
        <p:spPr>
          <a:xfrm>
            <a:off x="5963265" y="1612437"/>
            <a:ext cx="284019" cy="15600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2" name="Google Shape;412;p34"/>
          <p:cNvSpPr/>
          <p:nvPr/>
        </p:nvSpPr>
        <p:spPr>
          <a:xfrm>
            <a:off x="7146390" y="1590425"/>
            <a:ext cx="284019" cy="15600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3" name="Google Shape;413;p34"/>
          <p:cNvSpPr txBox="1"/>
          <p:nvPr/>
        </p:nvSpPr>
        <p:spPr>
          <a:xfrm>
            <a:off x="311700" y="915650"/>
            <a:ext cx="6511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b="1"/>
              <a:t>What is Computational pipeline?</a:t>
            </a:r>
            <a:endParaRPr sz="18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3111"/>
              <a:buNone/>
            </a:pPr>
            <a:r>
              <a:rPr lang="en" b="1"/>
              <a:t>How to Achieve Dynamic Composability?</a:t>
            </a:r>
            <a:endParaRPr b="1"/>
          </a:p>
        </p:txBody>
      </p:sp>
      <p:sp>
        <p:nvSpPr>
          <p:cNvPr id="419" name="Google Shape;419;p35"/>
          <p:cNvSpPr txBox="1">
            <a:spLocks noGrp="1"/>
          </p:cNvSpPr>
          <p:nvPr>
            <p:ph type="body" idx="1"/>
          </p:nvPr>
        </p:nvSpPr>
        <p:spPr>
          <a:xfrm>
            <a:off x="311700" y="1152475"/>
            <a:ext cx="83901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600"/>
              </a:spcBef>
              <a:spcAft>
                <a:spcPts val="0"/>
              </a:spcAft>
              <a:buClr>
                <a:schemeClr val="dk1"/>
              </a:buClr>
              <a:buSzPts val="1800"/>
              <a:buFont typeface="Proxima Nova"/>
              <a:buChar char="➢"/>
            </a:pPr>
            <a:r>
              <a:rPr lang="en" b="1">
                <a:solidFill>
                  <a:schemeClr val="dk1"/>
                </a:solidFill>
              </a:rPr>
              <a:t>Goal:</a:t>
            </a:r>
            <a:r>
              <a:rPr lang="en">
                <a:solidFill>
                  <a:schemeClr val="dk1"/>
                </a:solidFill>
              </a:rPr>
              <a:t> dynamically compose compute kernels as per user request on the fly</a:t>
            </a:r>
            <a:endParaRPr>
              <a:solidFill>
                <a:schemeClr val="dk1"/>
              </a:solidFill>
            </a:endParaRPr>
          </a:p>
          <a:p>
            <a:pPr marL="457200" lvl="0" indent="-342900" algn="l" rtl="0">
              <a:lnSpc>
                <a:spcPct val="115000"/>
              </a:lnSpc>
              <a:spcBef>
                <a:spcPts val="600"/>
              </a:spcBef>
              <a:spcAft>
                <a:spcPts val="0"/>
              </a:spcAft>
              <a:buClr>
                <a:schemeClr val="dk1"/>
              </a:buClr>
              <a:buSzPts val="1800"/>
              <a:buChar char="➢"/>
            </a:pPr>
            <a:r>
              <a:rPr lang="en" b="1">
                <a:solidFill>
                  <a:schemeClr val="dk1"/>
                </a:solidFill>
              </a:rPr>
              <a:t>Central pipeline manager (arbiter) based approach</a:t>
            </a:r>
            <a:endParaRPr b="1">
              <a:solidFill>
                <a:schemeClr val="dk1"/>
              </a:solidFill>
            </a:endParaRPr>
          </a:p>
          <a:p>
            <a:pPr marL="457200" lvl="0" indent="-342900" algn="l" rtl="0">
              <a:lnSpc>
                <a:spcPct val="115000"/>
              </a:lnSpc>
              <a:spcBef>
                <a:spcPts val="600"/>
              </a:spcBef>
              <a:spcAft>
                <a:spcPts val="0"/>
              </a:spcAft>
              <a:buClr>
                <a:schemeClr val="dk1"/>
              </a:buClr>
              <a:buSzPts val="1800"/>
              <a:buChar char="➢"/>
            </a:pPr>
            <a:r>
              <a:rPr lang="en" b="1">
                <a:solidFill>
                  <a:schemeClr val="dk1"/>
                </a:solidFill>
              </a:rPr>
              <a:t>Compute kernels</a:t>
            </a:r>
            <a:endParaRPr b="1">
              <a:solidFill>
                <a:schemeClr val="dk1"/>
              </a:solidFill>
            </a:endParaRPr>
          </a:p>
          <a:p>
            <a:pPr marL="914400" lvl="1" indent="-317500" algn="l" rtl="0">
              <a:lnSpc>
                <a:spcPct val="115000"/>
              </a:lnSpc>
              <a:spcBef>
                <a:spcPts val="600"/>
              </a:spcBef>
              <a:spcAft>
                <a:spcPts val="0"/>
              </a:spcAft>
              <a:buClr>
                <a:schemeClr val="dk1"/>
              </a:buClr>
              <a:buSzPts val="1400"/>
              <a:buChar char="○"/>
            </a:pPr>
            <a:r>
              <a:rPr lang="en">
                <a:solidFill>
                  <a:schemeClr val="dk1"/>
                </a:solidFill>
              </a:rPr>
              <a:t>Already installed on FPGA</a:t>
            </a:r>
            <a:endParaRPr>
              <a:solidFill>
                <a:schemeClr val="dk1"/>
              </a:solidFill>
            </a:endParaRPr>
          </a:p>
          <a:p>
            <a:pPr marL="914400" lvl="1" indent="-317500" algn="l" rtl="0">
              <a:lnSpc>
                <a:spcPct val="115000"/>
              </a:lnSpc>
              <a:spcBef>
                <a:spcPts val="600"/>
              </a:spcBef>
              <a:spcAft>
                <a:spcPts val="0"/>
              </a:spcAft>
              <a:buClr>
                <a:schemeClr val="dk1"/>
              </a:buClr>
              <a:buSzPts val="1400"/>
              <a:buChar char="○"/>
            </a:pPr>
            <a:r>
              <a:rPr lang="en">
                <a:solidFill>
                  <a:schemeClr val="dk1"/>
                </a:solidFill>
              </a:rPr>
              <a:t>Communicate via streams</a:t>
            </a:r>
            <a:endParaRPr>
              <a:solidFill>
                <a:schemeClr val="dk1"/>
              </a:solidFill>
            </a:endParaRPr>
          </a:p>
          <a:p>
            <a:pPr marL="914400" lvl="1" indent="-317500" algn="l" rtl="0">
              <a:lnSpc>
                <a:spcPct val="115000"/>
              </a:lnSpc>
              <a:spcBef>
                <a:spcPts val="600"/>
              </a:spcBef>
              <a:spcAft>
                <a:spcPts val="0"/>
              </a:spcAft>
              <a:buClr>
                <a:schemeClr val="dk1"/>
              </a:buClr>
              <a:buSzPts val="1400"/>
              <a:buChar char="○"/>
            </a:pPr>
            <a:r>
              <a:rPr lang="en">
                <a:solidFill>
                  <a:schemeClr val="dk1"/>
                </a:solidFill>
              </a:rPr>
              <a:t>Don’t communicate with each other directly like in the hardwired pipeline architecture</a:t>
            </a:r>
            <a:endParaRPr>
              <a:solidFill>
                <a:schemeClr val="dk1"/>
              </a:solidFill>
            </a:endParaRPr>
          </a:p>
          <a:p>
            <a:pPr marL="457200" lvl="0" indent="-342900" algn="l" rtl="0">
              <a:lnSpc>
                <a:spcPct val="115000"/>
              </a:lnSpc>
              <a:spcBef>
                <a:spcPts val="600"/>
              </a:spcBef>
              <a:spcAft>
                <a:spcPts val="0"/>
              </a:spcAft>
              <a:buClr>
                <a:schemeClr val="dk1"/>
              </a:buClr>
              <a:buSzPts val="1800"/>
              <a:buChar char="➢"/>
            </a:pPr>
            <a:r>
              <a:rPr lang="en" b="1">
                <a:solidFill>
                  <a:schemeClr val="dk1"/>
                </a:solidFill>
              </a:rPr>
              <a:t>Central pipeline manager (arbiter)</a:t>
            </a:r>
            <a:endParaRPr b="1">
              <a:solidFill>
                <a:schemeClr val="dk1"/>
              </a:solidFill>
            </a:endParaRPr>
          </a:p>
          <a:p>
            <a:pPr marL="914400" lvl="1" indent="-317500" algn="l" rtl="0">
              <a:lnSpc>
                <a:spcPct val="115000"/>
              </a:lnSpc>
              <a:spcBef>
                <a:spcPts val="600"/>
              </a:spcBef>
              <a:spcAft>
                <a:spcPts val="0"/>
              </a:spcAft>
              <a:buClr>
                <a:schemeClr val="dk1"/>
              </a:buClr>
              <a:buSzPts val="1400"/>
              <a:buChar char="○"/>
            </a:pPr>
            <a:r>
              <a:rPr lang="en">
                <a:solidFill>
                  <a:schemeClr val="dk1"/>
                </a:solidFill>
              </a:rPr>
              <a:t>Instead, kernels communicate from/to arbiter using streams which manages the IO forwarding order</a:t>
            </a:r>
            <a:endParaRPr>
              <a:solidFill>
                <a:schemeClr val="dk1"/>
              </a:solidFill>
            </a:endParaRPr>
          </a:p>
          <a:p>
            <a:pPr marL="914400" lvl="1" indent="-317500" algn="l" rtl="0">
              <a:lnSpc>
                <a:spcPct val="115000"/>
              </a:lnSpc>
              <a:spcBef>
                <a:spcPts val="600"/>
              </a:spcBef>
              <a:spcAft>
                <a:spcPts val="0"/>
              </a:spcAft>
              <a:buClr>
                <a:schemeClr val="dk1"/>
              </a:buClr>
              <a:buSzPts val="1400"/>
              <a:buChar char="○"/>
            </a:pPr>
            <a:r>
              <a:rPr lang="en">
                <a:solidFill>
                  <a:schemeClr val="dk1"/>
                </a:solidFill>
              </a:rPr>
              <a:t>Arbiter performs scheduling of compute kernels and manages FPGA memory</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6"/>
          <p:cNvSpPr/>
          <p:nvPr/>
        </p:nvSpPr>
        <p:spPr>
          <a:xfrm>
            <a:off x="714225" y="2853400"/>
            <a:ext cx="2303700" cy="925500"/>
          </a:xfrm>
          <a:prstGeom prst="ellipse">
            <a:avLst/>
          </a:prstGeom>
          <a:solidFill>
            <a:schemeClr val="lt2"/>
          </a:solidFill>
          <a:ln w="19050" cap="flat" cmpd="sng">
            <a:solidFill>
              <a:schemeClr val="dk1"/>
            </a:solidFill>
            <a:prstDash val="lgDash"/>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6"/>
          <p:cNvSpPr txBox="1">
            <a:spLocks noGrp="1"/>
          </p:cNvSpPr>
          <p:nvPr>
            <p:ph type="title"/>
          </p:nvPr>
        </p:nvSpPr>
        <p:spPr>
          <a:xfrm>
            <a:off x="311700" y="4672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RETINA Computational Pipeline Architecture</a:t>
            </a:r>
            <a:endParaRPr b="1"/>
          </a:p>
        </p:txBody>
      </p:sp>
      <p:sp>
        <p:nvSpPr>
          <p:cNvPr id="426" name="Google Shape;426;p36"/>
          <p:cNvSpPr/>
          <p:nvPr/>
        </p:nvSpPr>
        <p:spPr>
          <a:xfrm>
            <a:off x="3571125" y="2063675"/>
            <a:ext cx="1911300" cy="660600"/>
          </a:xfrm>
          <a:prstGeom prst="ellipse">
            <a:avLst/>
          </a:prstGeom>
          <a:solidFill>
            <a:srgbClr val="FF990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Arbiter</a:t>
            </a:r>
            <a:endParaRPr sz="1800" b="1" i="0" u="none" strike="noStrike" cap="none">
              <a:solidFill>
                <a:srgbClr val="000000"/>
              </a:solidFill>
              <a:latin typeface="Arial"/>
              <a:ea typeface="Arial"/>
              <a:cs typeface="Arial"/>
              <a:sym typeface="Arial"/>
            </a:endParaRPr>
          </a:p>
        </p:txBody>
      </p:sp>
      <p:sp>
        <p:nvSpPr>
          <p:cNvPr id="427" name="Google Shape;427;p36"/>
          <p:cNvSpPr/>
          <p:nvPr/>
        </p:nvSpPr>
        <p:spPr>
          <a:xfrm>
            <a:off x="925475" y="3160150"/>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lookup</a:t>
            </a:r>
            <a:endParaRPr sz="1400" b="0" i="0" u="none" strike="noStrike" cap="none">
              <a:solidFill>
                <a:srgbClr val="000000"/>
              </a:solidFill>
              <a:latin typeface="Arial"/>
              <a:ea typeface="Arial"/>
              <a:cs typeface="Arial"/>
              <a:sym typeface="Arial"/>
            </a:endParaRPr>
          </a:p>
        </p:txBody>
      </p:sp>
      <p:sp>
        <p:nvSpPr>
          <p:cNvPr id="428" name="Google Shape;428;p36"/>
          <p:cNvSpPr/>
          <p:nvPr/>
        </p:nvSpPr>
        <p:spPr>
          <a:xfrm>
            <a:off x="1963100" y="3160150"/>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insert</a:t>
            </a:r>
            <a:endParaRPr sz="1400" b="0" i="0" u="none" strike="noStrike" cap="none">
              <a:solidFill>
                <a:srgbClr val="000000"/>
              </a:solidFill>
              <a:latin typeface="Arial"/>
              <a:ea typeface="Arial"/>
              <a:cs typeface="Arial"/>
              <a:sym typeface="Arial"/>
            </a:endParaRPr>
          </a:p>
        </p:txBody>
      </p:sp>
      <p:sp>
        <p:nvSpPr>
          <p:cNvPr id="429" name="Google Shape;429;p36"/>
          <p:cNvSpPr/>
          <p:nvPr/>
        </p:nvSpPr>
        <p:spPr>
          <a:xfrm>
            <a:off x="5836075" y="3160150"/>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resize</a:t>
            </a:r>
            <a:endParaRPr sz="1400" b="0" i="0" u="none" strike="noStrike" cap="none">
              <a:solidFill>
                <a:srgbClr val="000000"/>
              </a:solidFill>
              <a:latin typeface="Arial"/>
              <a:ea typeface="Arial"/>
              <a:cs typeface="Arial"/>
              <a:sym typeface="Arial"/>
            </a:endParaRPr>
          </a:p>
        </p:txBody>
      </p:sp>
      <p:sp>
        <p:nvSpPr>
          <p:cNvPr id="430" name="Google Shape;430;p36"/>
          <p:cNvSpPr/>
          <p:nvPr/>
        </p:nvSpPr>
        <p:spPr>
          <a:xfrm>
            <a:off x="4518225" y="3160150"/>
            <a:ext cx="11355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jpg_decode</a:t>
            </a:r>
            <a:endParaRPr sz="1400" b="0" i="0" u="none" strike="noStrike" cap="none">
              <a:solidFill>
                <a:srgbClr val="000000"/>
              </a:solidFill>
              <a:latin typeface="Arial"/>
              <a:ea typeface="Arial"/>
              <a:cs typeface="Arial"/>
              <a:sym typeface="Arial"/>
            </a:endParaRPr>
          </a:p>
        </p:txBody>
      </p:sp>
      <p:sp>
        <p:nvSpPr>
          <p:cNvPr id="431" name="Google Shape;431;p36"/>
          <p:cNvSpPr/>
          <p:nvPr/>
        </p:nvSpPr>
        <p:spPr>
          <a:xfrm>
            <a:off x="3171825" y="3160150"/>
            <a:ext cx="11925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png_decode</a:t>
            </a:r>
            <a:endParaRPr sz="1400" b="0" i="0" u="none" strike="noStrike" cap="none">
              <a:solidFill>
                <a:srgbClr val="000000"/>
              </a:solidFill>
              <a:latin typeface="Arial"/>
              <a:ea typeface="Arial"/>
              <a:cs typeface="Arial"/>
              <a:sym typeface="Arial"/>
            </a:endParaRPr>
          </a:p>
        </p:txBody>
      </p:sp>
      <p:sp>
        <p:nvSpPr>
          <p:cNvPr id="432" name="Google Shape;432;p36"/>
          <p:cNvSpPr/>
          <p:nvPr/>
        </p:nvSpPr>
        <p:spPr>
          <a:xfrm>
            <a:off x="6756900" y="3160150"/>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crop</a:t>
            </a:r>
            <a:endParaRPr sz="1400" b="0" i="0" u="none" strike="noStrike" cap="none">
              <a:solidFill>
                <a:srgbClr val="000000"/>
              </a:solidFill>
              <a:latin typeface="Arial"/>
              <a:ea typeface="Arial"/>
              <a:cs typeface="Arial"/>
              <a:sym typeface="Arial"/>
            </a:endParaRPr>
          </a:p>
        </p:txBody>
      </p:sp>
      <p:sp>
        <p:nvSpPr>
          <p:cNvPr id="433" name="Google Shape;433;p36"/>
          <p:cNvSpPr/>
          <p:nvPr/>
        </p:nvSpPr>
        <p:spPr>
          <a:xfrm>
            <a:off x="7677725" y="3160150"/>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mirror</a:t>
            </a:r>
            <a:endParaRPr sz="1400" b="0" i="0" u="none" strike="noStrike" cap="none">
              <a:solidFill>
                <a:srgbClr val="000000"/>
              </a:solidFill>
              <a:latin typeface="Arial"/>
              <a:ea typeface="Arial"/>
              <a:cs typeface="Arial"/>
              <a:sym typeface="Arial"/>
            </a:endParaRPr>
          </a:p>
        </p:txBody>
      </p:sp>
      <p:sp>
        <p:nvSpPr>
          <p:cNvPr id="434" name="Google Shape;434;p36"/>
          <p:cNvSpPr/>
          <p:nvPr/>
        </p:nvSpPr>
        <p:spPr>
          <a:xfrm>
            <a:off x="3929875" y="1074075"/>
            <a:ext cx="4411800" cy="484500"/>
          </a:xfrm>
          <a:prstGeom prst="wedgeRoundRectCallout">
            <a:avLst>
              <a:gd name="adj1" fmla="val -35565"/>
              <a:gd name="adj2" fmla="val 15124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Arbiter receives a sequence of compute kernels: </a:t>
            </a:r>
            <a:r>
              <a:rPr lang="en" sz="1400" b="0" i="0" u="none" strike="noStrike" cap="none">
                <a:solidFill>
                  <a:srgbClr val="000000"/>
                </a:solidFill>
                <a:latin typeface="Arial"/>
                <a:ea typeface="Arial"/>
                <a:cs typeface="Arial"/>
                <a:sym typeface="Arial"/>
              </a:rPr>
              <a:t>lookup  jpg_decode  resize  crop  mirror</a:t>
            </a:r>
            <a:endParaRPr sz="1400" b="0" i="0" u="none" strike="noStrike" cap="none">
              <a:solidFill>
                <a:srgbClr val="000000"/>
              </a:solidFill>
              <a:latin typeface="Arial"/>
              <a:ea typeface="Arial"/>
              <a:cs typeface="Arial"/>
              <a:sym typeface="Arial"/>
            </a:endParaRPr>
          </a:p>
        </p:txBody>
      </p:sp>
      <p:sp>
        <p:nvSpPr>
          <p:cNvPr id="435" name="Google Shape;435;p36"/>
          <p:cNvSpPr/>
          <p:nvPr/>
        </p:nvSpPr>
        <p:spPr>
          <a:xfrm>
            <a:off x="775325" y="1474725"/>
            <a:ext cx="2796000" cy="484500"/>
          </a:xfrm>
          <a:prstGeom prst="wedgeRoundRectCallout">
            <a:avLst>
              <a:gd name="adj1" fmla="val -4806"/>
              <a:gd name="adj2" fmla="val 12570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400" b="1" i="0" u="none" strike="noStrike" cap="none">
                <a:solidFill>
                  <a:srgbClr val="000000"/>
                </a:solidFill>
                <a:latin typeface="Arial"/>
                <a:ea typeface="Arial"/>
                <a:cs typeface="Arial"/>
                <a:sym typeface="Arial"/>
              </a:rPr>
              <a:t>Input/output stream:</a:t>
            </a:r>
            <a:r>
              <a:rPr lang="en" sz="1400" b="0" i="0" u="none" strike="noStrike" cap="none">
                <a:solidFill>
                  <a:srgbClr val="000000"/>
                </a:solidFill>
                <a:latin typeface="Arial"/>
                <a:ea typeface="Arial"/>
                <a:cs typeface="Arial"/>
                <a:sym typeface="Arial"/>
              </a:rPr>
              <a:t> Each</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kernel talks only with the arbiter.</a:t>
            </a:r>
            <a:endParaRPr sz="1400" b="0" i="0" u="none" strike="noStrike" cap="none">
              <a:solidFill>
                <a:srgbClr val="000000"/>
              </a:solidFill>
              <a:latin typeface="Arial"/>
              <a:ea typeface="Arial"/>
              <a:cs typeface="Arial"/>
              <a:sym typeface="Arial"/>
            </a:endParaRPr>
          </a:p>
        </p:txBody>
      </p:sp>
      <p:sp>
        <p:nvSpPr>
          <p:cNvPr id="436" name="Google Shape;436;p36"/>
          <p:cNvSpPr/>
          <p:nvPr/>
        </p:nvSpPr>
        <p:spPr>
          <a:xfrm>
            <a:off x="1207675" y="4145375"/>
            <a:ext cx="2722200" cy="484500"/>
          </a:xfrm>
          <a:prstGeom prst="wedgeRoundRectCallout">
            <a:avLst>
              <a:gd name="adj1" fmla="val -40452"/>
              <a:gd name="adj2" fmla="val -128323"/>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400" b="0" i="0" u="none" strike="noStrike" cap="none">
                <a:solidFill>
                  <a:srgbClr val="000000"/>
                </a:solidFill>
                <a:latin typeface="Arial"/>
                <a:ea typeface="Arial"/>
                <a:cs typeface="Arial"/>
                <a:sym typeface="Arial"/>
              </a:rPr>
              <a:t>Kernels for RETINA key-value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store are also pipelined equally.</a:t>
            </a:r>
            <a:endParaRPr sz="1400" b="0" i="0" u="none" strike="noStrike" cap="none">
              <a:solidFill>
                <a:srgbClr val="000000"/>
              </a:solidFill>
              <a:latin typeface="Arial"/>
              <a:ea typeface="Arial"/>
              <a:cs typeface="Arial"/>
              <a:sym typeface="Arial"/>
            </a:endParaRPr>
          </a:p>
        </p:txBody>
      </p:sp>
      <p:cxnSp>
        <p:nvCxnSpPr>
          <p:cNvPr id="437" name="Google Shape;437;p36"/>
          <p:cNvCxnSpPr>
            <a:stCxn id="426" idx="2"/>
            <a:endCxn id="427" idx="0"/>
          </p:cNvCxnSpPr>
          <p:nvPr/>
        </p:nvCxnSpPr>
        <p:spPr>
          <a:xfrm flipH="1">
            <a:off x="1312725" y="2393975"/>
            <a:ext cx="2258400" cy="766200"/>
          </a:xfrm>
          <a:prstGeom prst="curvedConnector2">
            <a:avLst/>
          </a:prstGeom>
          <a:noFill/>
          <a:ln w="19050" cap="flat" cmpd="sng">
            <a:solidFill>
              <a:schemeClr val="dk1"/>
            </a:solidFill>
            <a:prstDash val="solid"/>
            <a:round/>
            <a:headEnd type="triangle" w="med" len="med"/>
            <a:tailEnd type="triangle" w="med" len="med"/>
          </a:ln>
        </p:spPr>
      </p:cxnSp>
      <p:cxnSp>
        <p:nvCxnSpPr>
          <p:cNvPr id="438" name="Google Shape;438;p36"/>
          <p:cNvCxnSpPr>
            <a:stCxn id="426" idx="3"/>
            <a:endCxn id="428" idx="0"/>
          </p:cNvCxnSpPr>
          <p:nvPr/>
        </p:nvCxnSpPr>
        <p:spPr>
          <a:xfrm rot="5400000">
            <a:off x="2834478" y="2143482"/>
            <a:ext cx="532500" cy="1500600"/>
          </a:xfrm>
          <a:prstGeom prst="curvedConnector3">
            <a:avLst>
              <a:gd name="adj1" fmla="val 59095"/>
            </a:avLst>
          </a:prstGeom>
          <a:noFill/>
          <a:ln w="19050" cap="flat" cmpd="sng">
            <a:solidFill>
              <a:schemeClr val="dk1"/>
            </a:solidFill>
            <a:prstDash val="solid"/>
            <a:round/>
            <a:headEnd type="triangle" w="med" len="med"/>
            <a:tailEnd type="triangle" w="med" len="med"/>
          </a:ln>
        </p:spPr>
      </p:cxnSp>
      <p:cxnSp>
        <p:nvCxnSpPr>
          <p:cNvPr id="439" name="Google Shape;439;p36"/>
          <p:cNvCxnSpPr/>
          <p:nvPr/>
        </p:nvCxnSpPr>
        <p:spPr>
          <a:xfrm flipH="1">
            <a:off x="3705625" y="2715400"/>
            <a:ext cx="758700" cy="435900"/>
          </a:xfrm>
          <a:prstGeom prst="curvedConnector3">
            <a:avLst>
              <a:gd name="adj1" fmla="val 50000"/>
            </a:avLst>
          </a:prstGeom>
          <a:noFill/>
          <a:ln w="19050" cap="flat" cmpd="sng">
            <a:solidFill>
              <a:schemeClr val="dk1"/>
            </a:solidFill>
            <a:prstDash val="solid"/>
            <a:round/>
            <a:headEnd type="triangle" w="med" len="med"/>
            <a:tailEnd type="triangle" w="med" len="med"/>
          </a:ln>
        </p:spPr>
      </p:cxnSp>
      <p:cxnSp>
        <p:nvCxnSpPr>
          <p:cNvPr id="440" name="Google Shape;440;p36"/>
          <p:cNvCxnSpPr/>
          <p:nvPr/>
        </p:nvCxnSpPr>
        <p:spPr>
          <a:xfrm>
            <a:off x="4464313" y="2715400"/>
            <a:ext cx="559200" cy="435900"/>
          </a:xfrm>
          <a:prstGeom prst="curvedConnector3">
            <a:avLst>
              <a:gd name="adj1" fmla="val 50000"/>
            </a:avLst>
          </a:prstGeom>
          <a:noFill/>
          <a:ln w="19050" cap="flat" cmpd="sng">
            <a:solidFill>
              <a:schemeClr val="dk1"/>
            </a:solidFill>
            <a:prstDash val="solid"/>
            <a:round/>
            <a:headEnd type="triangle" w="med" len="med"/>
            <a:tailEnd type="triangle" w="med" len="med"/>
          </a:ln>
        </p:spPr>
      </p:cxnSp>
      <p:cxnSp>
        <p:nvCxnSpPr>
          <p:cNvPr id="441" name="Google Shape;441;p36"/>
          <p:cNvCxnSpPr>
            <a:stCxn id="426" idx="5"/>
            <a:endCxn id="429" idx="0"/>
          </p:cNvCxnSpPr>
          <p:nvPr/>
        </p:nvCxnSpPr>
        <p:spPr>
          <a:xfrm rot="-5400000" flipH="1">
            <a:off x="5446722" y="2383332"/>
            <a:ext cx="532500" cy="1020900"/>
          </a:xfrm>
          <a:prstGeom prst="curvedConnector3">
            <a:avLst>
              <a:gd name="adj1" fmla="val 59095"/>
            </a:avLst>
          </a:prstGeom>
          <a:noFill/>
          <a:ln w="19050" cap="flat" cmpd="sng">
            <a:solidFill>
              <a:schemeClr val="dk1"/>
            </a:solidFill>
            <a:prstDash val="solid"/>
            <a:round/>
            <a:headEnd type="triangle" w="med" len="med"/>
            <a:tailEnd type="triangle" w="med" len="med"/>
          </a:ln>
        </p:spPr>
      </p:cxnSp>
      <p:cxnSp>
        <p:nvCxnSpPr>
          <p:cNvPr id="442" name="Google Shape;442;p36"/>
          <p:cNvCxnSpPr>
            <a:stCxn id="426" idx="5"/>
            <a:endCxn id="432" idx="0"/>
          </p:cNvCxnSpPr>
          <p:nvPr/>
        </p:nvCxnSpPr>
        <p:spPr>
          <a:xfrm rot="-5400000" flipH="1">
            <a:off x="5907072" y="1922982"/>
            <a:ext cx="532500" cy="1941600"/>
          </a:xfrm>
          <a:prstGeom prst="curvedConnector3">
            <a:avLst>
              <a:gd name="adj1" fmla="val 59095"/>
            </a:avLst>
          </a:prstGeom>
          <a:noFill/>
          <a:ln w="19050" cap="flat" cmpd="sng">
            <a:solidFill>
              <a:schemeClr val="dk1"/>
            </a:solidFill>
            <a:prstDash val="solid"/>
            <a:round/>
            <a:headEnd type="triangle" w="med" len="med"/>
            <a:tailEnd type="triangle" w="med" len="med"/>
          </a:ln>
        </p:spPr>
      </p:cxnSp>
      <p:cxnSp>
        <p:nvCxnSpPr>
          <p:cNvPr id="443" name="Google Shape;443;p36"/>
          <p:cNvCxnSpPr>
            <a:endCxn id="433" idx="0"/>
          </p:cNvCxnSpPr>
          <p:nvPr/>
        </p:nvCxnSpPr>
        <p:spPr>
          <a:xfrm>
            <a:off x="5482325" y="2393950"/>
            <a:ext cx="2582700" cy="766200"/>
          </a:xfrm>
          <a:prstGeom prst="curvedConnector2">
            <a:avLst/>
          </a:prstGeom>
          <a:noFill/>
          <a:ln w="19050" cap="flat" cmpd="sng">
            <a:solidFill>
              <a:schemeClr val="dk1"/>
            </a:solidFill>
            <a:prstDash val="solid"/>
            <a:round/>
            <a:headEnd type="triangl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300" b="1"/>
              <a:t>RETINA in Action:</a:t>
            </a:r>
            <a:r>
              <a:rPr lang="en" sz="2100"/>
              <a:t> </a:t>
            </a:r>
            <a:r>
              <a:rPr lang="en" sz="1600" b="1"/>
              <a:t>lookup_ops(“cat02.jpg”,[jpg_decode,resize,crop,mirror])</a:t>
            </a:r>
            <a:endParaRPr sz="1600" b="1"/>
          </a:p>
        </p:txBody>
      </p:sp>
      <p:sp>
        <p:nvSpPr>
          <p:cNvPr id="449" name="Google Shape;449;p37"/>
          <p:cNvSpPr txBox="1">
            <a:spLocks noGrp="1"/>
          </p:cNvSpPr>
          <p:nvPr>
            <p:ph type="body" idx="1"/>
          </p:nvPr>
        </p:nvSpPr>
        <p:spPr>
          <a:xfrm>
            <a:off x="311700" y="953300"/>
            <a:ext cx="8520600" cy="35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n">
                <a:solidFill>
                  <a:schemeClr val="dk1"/>
                </a:solidFill>
              </a:rPr>
              <a:t>Host CPU looks up the search layer and performs SSD IO for the lead node.</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Host CPU sends a request to arbiter with </a:t>
            </a:r>
            <a:r>
              <a:rPr lang="en" sz="1400" i="1">
                <a:solidFill>
                  <a:schemeClr val="dk1"/>
                </a:solidFill>
              </a:rPr>
              <a:t>lookup→jpg_decoder→resize→crop→mirror.</a:t>
            </a:r>
            <a:endParaRPr sz="1400" i="1">
              <a:solidFill>
                <a:schemeClr val="dk1"/>
              </a:solidFill>
            </a:endParaRPr>
          </a:p>
          <a:p>
            <a:pPr marL="457200" lvl="0" indent="-342900" algn="l" rtl="0">
              <a:lnSpc>
                <a:spcPct val="115000"/>
              </a:lnSpc>
              <a:spcBef>
                <a:spcPts val="0"/>
              </a:spcBef>
              <a:spcAft>
                <a:spcPts val="0"/>
              </a:spcAft>
              <a:buClr>
                <a:schemeClr val="dk1"/>
              </a:buClr>
              <a:buSzPts val="1800"/>
              <a:buChar char="➢"/>
            </a:pPr>
            <a:r>
              <a:rPr lang="en">
                <a:solidFill>
                  <a:schemeClr val="dk1"/>
                </a:solidFill>
              </a:rPr>
              <a:t>Arbiter forwards input &amp; output as per the requested kernel order.</a:t>
            </a:r>
            <a:endParaRPr>
              <a:solidFill>
                <a:schemeClr val="dk1"/>
              </a:solidFill>
            </a:endParaRPr>
          </a:p>
        </p:txBody>
      </p:sp>
      <p:sp>
        <p:nvSpPr>
          <p:cNvPr id="450" name="Google Shape;450;p37"/>
          <p:cNvSpPr/>
          <p:nvPr/>
        </p:nvSpPr>
        <p:spPr>
          <a:xfrm>
            <a:off x="3571125" y="2292275"/>
            <a:ext cx="1911300" cy="660600"/>
          </a:xfrm>
          <a:prstGeom prst="ellipse">
            <a:avLst/>
          </a:prstGeom>
          <a:solidFill>
            <a:srgbClr val="FF990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Arbiter</a:t>
            </a:r>
            <a:endParaRPr sz="1800" b="1" i="0" u="none" strike="noStrike" cap="none">
              <a:solidFill>
                <a:srgbClr val="000000"/>
              </a:solidFill>
              <a:latin typeface="Arial"/>
              <a:ea typeface="Arial"/>
              <a:cs typeface="Arial"/>
              <a:sym typeface="Arial"/>
            </a:endParaRPr>
          </a:p>
        </p:txBody>
      </p:sp>
      <p:sp>
        <p:nvSpPr>
          <p:cNvPr id="451" name="Google Shape;451;p37"/>
          <p:cNvSpPr/>
          <p:nvPr/>
        </p:nvSpPr>
        <p:spPr>
          <a:xfrm>
            <a:off x="925475" y="3388750"/>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lookup</a:t>
            </a:r>
            <a:endParaRPr sz="1400" b="0" i="0" u="none" strike="noStrike" cap="none">
              <a:solidFill>
                <a:srgbClr val="000000"/>
              </a:solidFill>
              <a:latin typeface="Arial"/>
              <a:ea typeface="Arial"/>
              <a:cs typeface="Arial"/>
              <a:sym typeface="Arial"/>
            </a:endParaRPr>
          </a:p>
        </p:txBody>
      </p:sp>
      <p:sp>
        <p:nvSpPr>
          <p:cNvPr id="452" name="Google Shape;452;p37"/>
          <p:cNvSpPr/>
          <p:nvPr/>
        </p:nvSpPr>
        <p:spPr>
          <a:xfrm>
            <a:off x="1963100" y="3388750"/>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insert</a:t>
            </a:r>
            <a:endParaRPr sz="1400" b="0" i="0" u="none" strike="noStrike" cap="none">
              <a:solidFill>
                <a:srgbClr val="000000"/>
              </a:solidFill>
              <a:latin typeface="Arial"/>
              <a:ea typeface="Arial"/>
              <a:cs typeface="Arial"/>
              <a:sym typeface="Arial"/>
            </a:endParaRPr>
          </a:p>
        </p:txBody>
      </p:sp>
      <p:sp>
        <p:nvSpPr>
          <p:cNvPr id="453" name="Google Shape;453;p37"/>
          <p:cNvSpPr/>
          <p:nvPr/>
        </p:nvSpPr>
        <p:spPr>
          <a:xfrm>
            <a:off x="5836075" y="3388750"/>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resize</a:t>
            </a:r>
            <a:endParaRPr sz="1400" b="0" i="0" u="none" strike="noStrike" cap="none">
              <a:solidFill>
                <a:srgbClr val="000000"/>
              </a:solidFill>
              <a:latin typeface="Arial"/>
              <a:ea typeface="Arial"/>
              <a:cs typeface="Arial"/>
              <a:sym typeface="Arial"/>
            </a:endParaRPr>
          </a:p>
        </p:txBody>
      </p:sp>
      <p:sp>
        <p:nvSpPr>
          <p:cNvPr id="454" name="Google Shape;454;p37"/>
          <p:cNvSpPr/>
          <p:nvPr/>
        </p:nvSpPr>
        <p:spPr>
          <a:xfrm>
            <a:off x="4518225" y="3388750"/>
            <a:ext cx="11355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jpg_decode</a:t>
            </a:r>
            <a:endParaRPr sz="1400" b="0" i="0" u="none" strike="noStrike" cap="none">
              <a:solidFill>
                <a:srgbClr val="000000"/>
              </a:solidFill>
              <a:latin typeface="Arial"/>
              <a:ea typeface="Arial"/>
              <a:cs typeface="Arial"/>
              <a:sym typeface="Arial"/>
            </a:endParaRPr>
          </a:p>
        </p:txBody>
      </p:sp>
      <p:sp>
        <p:nvSpPr>
          <p:cNvPr id="455" name="Google Shape;455;p37"/>
          <p:cNvSpPr/>
          <p:nvPr/>
        </p:nvSpPr>
        <p:spPr>
          <a:xfrm>
            <a:off x="3171825" y="3388750"/>
            <a:ext cx="11925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png_decode</a:t>
            </a:r>
            <a:endParaRPr sz="1400" b="0" i="0" u="none" strike="noStrike" cap="none">
              <a:solidFill>
                <a:srgbClr val="000000"/>
              </a:solidFill>
              <a:latin typeface="Arial"/>
              <a:ea typeface="Arial"/>
              <a:cs typeface="Arial"/>
              <a:sym typeface="Arial"/>
            </a:endParaRPr>
          </a:p>
        </p:txBody>
      </p:sp>
      <p:sp>
        <p:nvSpPr>
          <p:cNvPr id="456" name="Google Shape;456;p37"/>
          <p:cNvSpPr/>
          <p:nvPr/>
        </p:nvSpPr>
        <p:spPr>
          <a:xfrm>
            <a:off x="6756900" y="3388750"/>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crop</a:t>
            </a:r>
            <a:endParaRPr sz="1400" b="0" i="0" u="none" strike="noStrike" cap="none">
              <a:solidFill>
                <a:srgbClr val="000000"/>
              </a:solidFill>
              <a:latin typeface="Arial"/>
              <a:ea typeface="Arial"/>
              <a:cs typeface="Arial"/>
              <a:sym typeface="Arial"/>
            </a:endParaRPr>
          </a:p>
        </p:txBody>
      </p:sp>
      <p:sp>
        <p:nvSpPr>
          <p:cNvPr id="457" name="Google Shape;457;p37"/>
          <p:cNvSpPr/>
          <p:nvPr/>
        </p:nvSpPr>
        <p:spPr>
          <a:xfrm>
            <a:off x="7677725" y="3388750"/>
            <a:ext cx="774600" cy="312000"/>
          </a:xfrm>
          <a:prstGeom prst="roundRect">
            <a:avLst>
              <a:gd name="adj" fmla="val 16667"/>
            </a:avLst>
          </a:prstGeom>
          <a:solidFill>
            <a:srgbClr val="9FC5E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mirror</a:t>
            </a:r>
            <a:endParaRPr sz="1400" b="0" i="0" u="none" strike="noStrike" cap="none">
              <a:solidFill>
                <a:srgbClr val="000000"/>
              </a:solidFill>
              <a:latin typeface="Arial"/>
              <a:ea typeface="Arial"/>
              <a:cs typeface="Arial"/>
              <a:sym typeface="Arial"/>
            </a:endParaRPr>
          </a:p>
        </p:txBody>
      </p:sp>
      <p:sp>
        <p:nvSpPr>
          <p:cNvPr id="458" name="Google Shape;458;p37"/>
          <p:cNvSpPr/>
          <p:nvPr/>
        </p:nvSpPr>
        <p:spPr>
          <a:xfrm>
            <a:off x="2841825" y="3908700"/>
            <a:ext cx="3277500" cy="11067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rgbClr val="000000"/>
                </a:solidFill>
                <a:latin typeface="Arial"/>
                <a:ea typeface="Arial"/>
                <a:cs typeface="Arial"/>
                <a:sym typeface="Arial"/>
              </a:rPr>
              <a:t>CMA(Common Memory Area)</a:t>
            </a:r>
            <a:endParaRPr sz="1200" b="1" i="0" u="sng" strike="noStrike" cap="none">
              <a:solidFill>
                <a:srgbClr val="000000"/>
              </a:solidFill>
              <a:latin typeface="Arial"/>
              <a:ea typeface="Arial"/>
              <a:cs typeface="Arial"/>
              <a:sym typeface="Arial"/>
            </a:endParaRPr>
          </a:p>
        </p:txBody>
      </p:sp>
      <p:sp>
        <p:nvSpPr>
          <p:cNvPr id="459" name="Google Shape;459;p37"/>
          <p:cNvSpPr/>
          <p:nvPr/>
        </p:nvSpPr>
        <p:spPr>
          <a:xfrm>
            <a:off x="2999650" y="4308125"/>
            <a:ext cx="896400" cy="6096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37"/>
          <p:cNvSpPr txBox="1"/>
          <p:nvPr/>
        </p:nvSpPr>
        <p:spPr>
          <a:xfrm>
            <a:off x="3083800" y="4326575"/>
            <a:ext cx="7281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cat00.jpg</a:t>
            </a:r>
            <a:endParaRPr sz="1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cat01.jpg</a:t>
            </a:r>
            <a:endParaRPr sz="1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cat02.jpg</a:t>
            </a:r>
            <a:endParaRPr sz="1000" b="0" i="0" u="none" strike="noStrike" cap="none">
              <a:solidFill>
                <a:srgbClr val="000000"/>
              </a:solidFill>
              <a:latin typeface="Arial"/>
              <a:ea typeface="Arial"/>
              <a:cs typeface="Arial"/>
              <a:sym typeface="Arial"/>
            </a:endParaRPr>
          </a:p>
        </p:txBody>
      </p:sp>
      <p:cxnSp>
        <p:nvCxnSpPr>
          <p:cNvPr id="461" name="Google Shape;461;p37"/>
          <p:cNvCxnSpPr>
            <a:stCxn id="450" idx="2"/>
            <a:endCxn id="451" idx="0"/>
          </p:cNvCxnSpPr>
          <p:nvPr/>
        </p:nvCxnSpPr>
        <p:spPr>
          <a:xfrm flipH="1">
            <a:off x="1312725" y="2622575"/>
            <a:ext cx="2258400" cy="766200"/>
          </a:xfrm>
          <a:prstGeom prst="curvedConnector2">
            <a:avLst/>
          </a:prstGeom>
          <a:noFill/>
          <a:ln w="19050" cap="flat" cmpd="sng">
            <a:solidFill>
              <a:schemeClr val="dk1"/>
            </a:solidFill>
            <a:prstDash val="solid"/>
            <a:round/>
            <a:headEnd type="triangle" w="med" len="med"/>
            <a:tailEnd type="triangle" w="med" len="med"/>
          </a:ln>
        </p:spPr>
      </p:cxnSp>
      <p:cxnSp>
        <p:nvCxnSpPr>
          <p:cNvPr id="462" name="Google Shape;462;p37"/>
          <p:cNvCxnSpPr>
            <a:stCxn id="450" idx="3"/>
            <a:endCxn id="452" idx="0"/>
          </p:cNvCxnSpPr>
          <p:nvPr/>
        </p:nvCxnSpPr>
        <p:spPr>
          <a:xfrm rot="5400000">
            <a:off x="2834478" y="2372082"/>
            <a:ext cx="532500" cy="1500600"/>
          </a:xfrm>
          <a:prstGeom prst="curvedConnector3">
            <a:avLst>
              <a:gd name="adj1" fmla="val 59095"/>
            </a:avLst>
          </a:prstGeom>
          <a:noFill/>
          <a:ln w="19050" cap="flat" cmpd="sng">
            <a:solidFill>
              <a:schemeClr val="dk1"/>
            </a:solidFill>
            <a:prstDash val="solid"/>
            <a:round/>
            <a:headEnd type="triangle" w="med" len="med"/>
            <a:tailEnd type="triangle" w="med" len="med"/>
          </a:ln>
        </p:spPr>
      </p:cxnSp>
      <p:cxnSp>
        <p:nvCxnSpPr>
          <p:cNvPr id="463" name="Google Shape;463;p37"/>
          <p:cNvCxnSpPr/>
          <p:nvPr/>
        </p:nvCxnSpPr>
        <p:spPr>
          <a:xfrm flipH="1">
            <a:off x="3705625" y="2944000"/>
            <a:ext cx="758700" cy="435900"/>
          </a:xfrm>
          <a:prstGeom prst="curvedConnector3">
            <a:avLst>
              <a:gd name="adj1" fmla="val 50000"/>
            </a:avLst>
          </a:prstGeom>
          <a:noFill/>
          <a:ln w="19050" cap="flat" cmpd="sng">
            <a:solidFill>
              <a:schemeClr val="dk1"/>
            </a:solidFill>
            <a:prstDash val="solid"/>
            <a:round/>
            <a:headEnd type="triangle" w="med" len="med"/>
            <a:tailEnd type="triangle" w="med" len="med"/>
          </a:ln>
        </p:spPr>
      </p:cxnSp>
      <p:cxnSp>
        <p:nvCxnSpPr>
          <p:cNvPr id="464" name="Google Shape;464;p37"/>
          <p:cNvCxnSpPr/>
          <p:nvPr/>
        </p:nvCxnSpPr>
        <p:spPr>
          <a:xfrm>
            <a:off x="4464313" y="2944000"/>
            <a:ext cx="559200" cy="435900"/>
          </a:xfrm>
          <a:prstGeom prst="curvedConnector3">
            <a:avLst>
              <a:gd name="adj1" fmla="val 50000"/>
            </a:avLst>
          </a:prstGeom>
          <a:noFill/>
          <a:ln w="19050" cap="flat" cmpd="sng">
            <a:solidFill>
              <a:schemeClr val="dk1"/>
            </a:solidFill>
            <a:prstDash val="solid"/>
            <a:round/>
            <a:headEnd type="triangle" w="med" len="med"/>
            <a:tailEnd type="triangle" w="med" len="med"/>
          </a:ln>
        </p:spPr>
      </p:cxnSp>
      <p:cxnSp>
        <p:nvCxnSpPr>
          <p:cNvPr id="465" name="Google Shape;465;p37"/>
          <p:cNvCxnSpPr>
            <a:stCxn id="450" idx="5"/>
            <a:endCxn id="453" idx="0"/>
          </p:cNvCxnSpPr>
          <p:nvPr/>
        </p:nvCxnSpPr>
        <p:spPr>
          <a:xfrm rot="-5400000" flipH="1">
            <a:off x="5446722" y="2611932"/>
            <a:ext cx="532500" cy="1020900"/>
          </a:xfrm>
          <a:prstGeom prst="curvedConnector3">
            <a:avLst>
              <a:gd name="adj1" fmla="val 59095"/>
            </a:avLst>
          </a:prstGeom>
          <a:noFill/>
          <a:ln w="19050" cap="flat" cmpd="sng">
            <a:solidFill>
              <a:schemeClr val="dk1"/>
            </a:solidFill>
            <a:prstDash val="solid"/>
            <a:round/>
            <a:headEnd type="triangle" w="med" len="med"/>
            <a:tailEnd type="triangle" w="med" len="med"/>
          </a:ln>
        </p:spPr>
      </p:cxnSp>
      <p:cxnSp>
        <p:nvCxnSpPr>
          <p:cNvPr id="466" name="Google Shape;466;p37"/>
          <p:cNvCxnSpPr>
            <a:stCxn id="450" idx="5"/>
            <a:endCxn id="456" idx="0"/>
          </p:cNvCxnSpPr>
          <p:nvPr/>
        </p:nvCxnSpPr>
        <p:spPr>
          <a:xfrm rot="-5400000" flipH="1">
            <a:off x="5907072" y="2151582"/>
            <a:ext cx="532500" cy="1941600"/>
          </a:xfrm>
          <a:prstGeom prst="curvedConnector3">
            <a:avLst>
              <a:gd name="adj1" fmla="val 59095"/>
            </a:avLst>
          </a:prstGeom>
          <a:noFill/>
          <a:ln w="19050" cap="flat" cmpd="sng">
            <a:solidFill>
              <a:schemeClr val="dk1"/>
            </a:solidFill>
            <a:prstDash val="solid"/>
            <a:round/>
            <a:headEnd type="triangle" w="med" len="med"/>
            <a:tailEnd type="triangle" w="med" len="med"/>
          </a:ln>
        </p:spPr>
      </p:cxnSp>
      <p:cxnSp>
        <p:nvCxnSpPr>
          <p:cNvPr id="467" name="Google Shape;467;p37"/>
          <p:cNvCxnSpPr>
            <a:endCxn id="457" idx="0"/>
          </p:cNvCxnSpPr>
          <p:nvPr/>
        </p:nvCxnSpPr>
        <p:spPr>
          <a:xfrm>
            <a:off x="5482325" y="2622550"/>
            <a:ext cx="2582700" cy="766200"/>
          </a:xfrm>
          <a:prstGeom prst="curvedConnector2">
            <a:avLst/>
          </a:prstGeom>
          <a:noFill/>
          <a:ln w="19050" cap="flat" cmpd="sng">
            <a:solidFill>
              <a:schemeClr val="dk1"/>
            </a:solidFill>
            <a:prstDash val="solid"/>
            <a:round/>
            <a:headEnd type="triangle" w="med" len="med"/>
            <a:tailEnd type="triangle" w="med" len="med"/>
          </a:ln>
        </p:spPr>
      </p:cxnSp>
      <p:sp>
        <p:nvSpPr>
          <p:cNvPr id="468" name="Google Shape;468;p37"/>
          <p:cNvSpPr/>
          <p:nvPr/>
        </p:nvSpPr>
        <p:spPr>
          <a:xfrm>
            <a:off x="3400550" y="2255175"/>
            <a:ext cx="896400" cy="22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Request</a:t>
            </a:r>
            <a:endParaRPr sz="1400" b="0" i="0" u="none" strike="noStrike" cap="none">
              <a:solidFill>
                <a:srgbClr val="000000"/>
              </a:solidFill>
              <a:latin typeface="Arial"/>
              <a:ea typeface="Arial"/>
              <a:cs typeface="Arial"/>
              <a:sym typeface="Arial"/>
            </a:endParaRPr>
          </a:p>
        </p:txBody>
      </p:sp>
      <p:pic>
        <p:nvPicPr>
          <p:cNvPr id="469" name="Google Shape;469;p37"/>
          <p:cNvPicPr preferRelativeResize="0"/>
          <p:nvPr/>
        </p:nvPicPr>
        <p:blipFill rotWithShape="1">
          <a:blip r:embed="rId3">
            <a:alphaModFix/>
          </a:blip>
          <a:srcRect/>
          <a:stretch/>
        </p:blipFill>
        <p:spPr>
          <a:xfrm>
            <a:off x="4231685" y="4308124"/>
            <a:ext cx="1145380" cy="572700"/>
          </a:xfrm>
          <a:prstGeom prst="rect">
            <a:avLst/>
          </a:prstGeom>
          <a:noFill/>
          <a:ln>
            <a:noFill/>
          </a:ln>
        </p:spPr>
      </p:pic>
      <p:sp>
        <p:nvSpPr>
          <p:cNvPr id="470" name="Google Shape;470;p37"/>
          <p:cNvSpPr/>
          <p:nvPr/>
        </p:nvSpPr>
        <p:spPr>
          <a:xfrm>
            <a:off x="6063650" y="2162700"/>
            <a:ext cx="2722200" cy="79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rgbClr val="000000"/>
                </a:solidFill>
                <a:latin typeface="Arial"/>
                <a:ea typeface="Arial"/>
                <a:cs typeface="Arial"/>
                <a:sym typeface="Arial"/>
              </a:rPr>
              <a:t>++ Scheduling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rgbClr val="000000"/>
                </a:solidFill>
                <a:latin typeface="Arial"/>
                <a:ea typeface="Arial"/>
                <a:cs typeface="Arial"/>
                <a:sym typeface="Arial"/>
              </a:rPr>
              <a:t>++ CMA memory management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Pipeline parallelism</a:t>
            </a:r>
            <a:endParaRPr sz="1400" b="0" i="0" u="none" strike="noStrike" cap="none">
              <a:solidFill>
                <a:srgbClr val="000000"/>
              </a:solidFill>
              <a:latin typeface="Arial"/>
              <a:ea typeface="Arial"/>
              <a:cs typeface="Arial"/>
              <a:sym typeface="Arial"/>
            </a:endParaRPr>
          </a:p>
        </p:txBody>
      </p:sp>
      <p:pic>
        <p:nvPicPr>
          <p:cNvPr id="471" name="Google Shape;471;p37"/>
          <p:cNvPicPr preferRelativeResize="0"/>
          <p:nvPr/>
        </p:nvPicPr>
        <p:blipFill rotWithShape="1">
          <a:blip r:embed="rId4">
            <a:alphaModFix/>
          </a:blip>
          <a:srcRect/>
          <a:stretch/>
        </p:blipFill>
        <p:spPr>
          <a:xfrm>
            <a:off x="5531275" y="4376524"/>
            <a:ext cx="479247" cy="435899"/>
          </a:xfrm>
          <a:prstGeom prst="rect">
            <a:avLst/>
          </a:prstGeom>
          <a:noFill/>
          <a:ln w="19050" cap="flat" cmpd="sng">
            <a:solidFill>
              <a:schemeClr val="dk2"/>
            </a:solidFill>
            <a:prstDash val="solid"/>
            <a:round/>
            <a:headEnd type="none" w="sm" len="sm"/>
            <a:tailEnd type="none" w="sm" len="sm"/>
          </a:ln>
        </p:spPr>
      </p:pic>
      <p:sp>
        <p:nvSpPr>
          <p:cNvPr id="472" name="Google Shape;472;p37"/>
          <p:cNvSpPr/>
          <p:nvPr/>
        </p:nvSpPr>
        <p:spPr>
          <a:xfrm>
            <a:off x="3400550" y="2242749"/>
            <a:ext cx="896400" cy="22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Request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3111"/>
              <a:buNone/>
            </a:pPr>
            <a:r>
              <a:rPr lang="en" b="1"/>
              <a:t>Retina : Other Interesting Features</a:t>
            </a:r>
            <a:endParaRPr b="1"/>
          </a:p>
        </p:txBody>
      </p:sp>
      <p:sp>
        <p:nvSpPr>
          <p:cNvPr id="478" name="Google Shape;478;p38"/>
          <p:cNvSpPr txBox="1">
            <a:spLocks noGrp="1"/>
          </p:cNvSpPr>
          <p:nvPr>
            <p:ph type="body" idx="1"/>
          </p:nvPr>
        </p:nvSpPr>
        <p:spPr>
          <a:xfrm>
            <a:off x="311700" y="1316180"/>
            <a:ext cx="4800627" cy="3238839"/>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Noto Sans Symbols"/>
              <a:buChar char="➢"/>
            </a:pPr>
            <a:r>
              <a:rPr lang="en">
                <a:solidFill>
                  <a:schemeClr val="dk1"/>
                </a:solidFill>
              </a:rPr>
              <a:t>Cross-layered caching</a:t>
            </a:r>
            <a:endParaRPr/>
          </a:p>
          <a:p>
            <a:pPr marL="457200" lvl="0" indent="-342900" algn="l" rtl="0">
              <a:lnSpc>
                <a:spcPct val="150000"/>
              </a:lnSpc>
              <a:spcBef>
                <a:spcPts val="0"/>
              </a:spcBef>
              <a:spcAft>
                <a:spcPts val="0"/>
              </a:spcAft>
              <a:buSzPts val="1800"/>
              <a:buFont typeface="Noto Sans Symbols"/>
              <a:buChar char="➢"/>
            </a:pPr>
            <a:r>
              <a:rPr lang="en">
                <a:solidFill>
                  <a:schemeClr val="dk1"/>
                </a:solidFill>
              </a:rPr>
              <a:t>Version-based crash consistency</a:t>
            </a:r>
            <a:endParaRPr/>
          </a:p>
          <a:p>
            <a:pPr marL="457200" lvl="0" indent="-342900" algn="l" rtl="0">
              <a:lnSpc>
                <a:spcPct val="150000"/>
              </a:lnSpc>
              <a:spcBef>
                <a:spcPts val="0"/>
              </a:spcBef>
              <a:spcAft>
                <a:spcPts val="0"/>
              </a:spcAft>
              <a:buSzPts val="1800"/>
              <a:buFont typeface="Noto Sans Symbols"/>
              <a:buChar char="➢"/>
            </a:pPr>
            <a:r>
              <a:rPr lang="en">
                <a:solidFill>
                  <a:schemeClr val="dk1"/>
                </a:solidFill>
              </a:rPr>
              <a:t>Retina Arbiter’s memory model</a:t>
            </a:r>
            <a:endParaRPr/>
          </a:p>
          <a:p>
            <a:pPr marL="457200" lvl="0" indent="-342900" algn="l" rtl="0">
              <a:lnSpc>
                <a:spcPct val="150000"/>
              </a:lnSpc>
              <a:spcBef>
                <a:spcPts val="0"/>
              </a:spcBef>
              <a:spcAft>
                <a:spcPts val="0"/>
              </a:spcAft>
              <a:buSzPts val="1800"/>
              <a:buFont typeface="Noto Sans Symbols"/>
              <a:buChar char="➢"/>
            </a:pPr>
            <a:r>
              <a:rPr lang="en">
                <a:solidFill>
                  <a:schemeClr val="dk1"/>
                </a:solidFill>
              </a:rPr>
              <a:t>Retina Arbiter’s task scheduling model</a:t>
            </a:r>
            <a:endParaRPr/>
          </a:p>
          <a:p>
            <a:pPr marL="457200" lvl="0" indent="-342900" algn="l" rtl="0">
              <a:lnSpc>
                <a:spcPct val="150000"/>
              </a:lnSpc>
              <a:spcBef>
                <a:spcPts val="0"/>
              </a:spcBef>
              <a:spcAft>
                <a:spcPts val="0"/>
              </a:spcAft>
              <a:buSzPts val="1800"/>
              <a:buFont typeface="Noto Sans Symbols"/>
              <a:buChar char="➢"/>
            </a:pPr>
            <a:r>
              <a:rPr lang="en">
                <a:solidFill>
                  <a:schemeClr val="dk1"/>
                </a:solidFill>
              </a:rPr>
              <a:t>Retina’s Implementation</a:t>
            </a:r>
            <a:endParaRPr>
              <a:solidFill>
                <a:schemeClr val="dk1"/>
              </a:solidFill>
            </a:endParaRPr>
          </a:p>
        </p:txBody>
      </p:sp>
      <p:pic>
        <p:nvPicPr>
          <p:cNvPr id="479" name="Google Shape;479;p38" descr="Document search Icon | Office Iconset | Vexels"/>
          <p:cNvPicPr preferRelativeResize="0"/>
          <p:nvPr/>
        </p:nvPicPr>
        <p:blipFill rotWithShape="1">
          <a:blip r:embed="rId3">
            <a:alphaModFix/>
          </a:blip>
          <a:srcRect/>
          <a:stretch/>
        </p:blipFill>
        <p:spPr>
          <a:xfrm>
            <a:off x="5621104" y="1471436"/>
            <a:ext cx="2262364" cy="226236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Agenda</a:t>
            </a:r>
            <a:endParaRPr b="1"/>
          </a:p>
        </p:txBody>
      </p:sp>
      <p:sp>
        <p:nvSpPr>
          <p:cNvPr id="485" name="Google Shape;485;p39"/>
          <p:cNvSpPr txBox="1">
            <a:spLocks noGrp="1"/>
          </p:cNvSpPr>
          <p:nvPr>
            <p:ph type="body" idx="1"/>
          </p:nvPr>
        </p:nvSpPr>
        <p:spPr>
          <a:xfrm>
            <a:off x="311700" y="1017725"/>
            <a:ext cx="8520600" cy="3416400"/>
          </a:xfrm>
          <a:prstGeom prst="rect">
            <a:avLst/>
          </a:prstGeom>
        </p:spPr>
        <p:txBody>
          <a:bodyPr spcFirstLastPara="1" wrap="square" lIns="91425" tIns="91425" rIns="91425" bIns="91425" anchor="ctr" anchorCtr="0">
            <a:normAutofit/>
          </a:bodyPr>
          <a:lstStyle/>
          <a:p>
            <a:pPr marL="457200" lvl="0" indent="-342900" algn="l" rtl="0">
              <a:lnSpc>
                <a:spcPct val="200000"/>
              </a:lnSpc>
              <a:spcBef>
                <a:spcPts val="0"/>
              </a:spcBef>
              <a:spcAft>
                <a:spcPts val="0"/>
              </a:spcAft>
              <a:buClr>
                <a:schemeClr val="dk1"/>
              </a:buClr>
              <a:buSzPts val="1800"/>
              <a:buChar char="➢"/>
            </a:pPr>
            <a:r>
              <a:rPr lang="en">
                <a:solidFill>
                  <a:schemeClr val="dk1"/>
                </a:solidFill>
              </a:rPr>
              <a:t>Motivation</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System Overview</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Retina: Cross Layered Key-Value Store</a:t>
            </a:r>
            <a:endParaRPr>
              <a:solidFill>
                <a:schemeClr val="dk1"/>
              </a:solidFill>
            </a:endParaRPr>
          </a:p>
          <a:p>
            <a:pPr marL="457200" lvl="0" indent="-342900" algn="l" rtl="0">
              <a:lnSpc>
                <a:spcPct val="200000"/>
              </a:lnSpc>
              <a:spcBef>
                <a:spcPts val="0"/>
              </a:spcBef>
              <a:spcAft>
                <a:spcPts val="0"/>
              </a:spcAft>
              <a:buClr>
                <a:schemeClr val="dk1"/>
              </a:buClr>
              <a:buSzPts val="1800"/>
              <a:buChar char="➢"/>
            </a:pPr>
            <a:r>
              <a:rPr lang="en">
                <a:solidFill>
                  <a:schemeClr val="dk1"/>
                </a:solidFill>
              </a:rPr>
              <a:t>Retina: Dynamically compostable computational pipeline</a:t>
            </a:r>
            <a:endParaRPr>
              <a:solidFill>
                <a:schemeClr val="dk1"/>
              </a:solidFill>
            </a:endParaRPr>
          </a:p>
          <a:p>
            <a:pPr marL="457200" lvl="0" indent="-368300" algn="l" rtl="0">
              <a:lnSpc>
                <a:spcPct val="200000"/>
              </a:lnSpc>
              <a:spcBef>
                <a:spcPts val="0"/>
              </a:spcBef>
              <a:spcAft>
                <a:spcPts val="0"/>
              </a:spcAft>
              <a:buClr>
                <a:schemeClr val="dk1"/>
              </a:buClr>
              <a:buSzPts val="2200"/>
              <a:buChar char="➢"/>
            </a:pPr>
            <a:r>
              <a:rPr lang="en" sz="2200" b="1">
                <a:solidFill>
                  <a:schemeClr val="dk1"/>
                </a:solidFill>
              </a:rPr>
              <a:t>Evaluation</a:t>
            </a:r>
            <a:endParaRPr sz="2200" b="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Evaluation Questions</a:t>
            </a:r>
            <a:endParaRPr/>
          </a:p>
        </p:txBody>
      </p:sp>
      <p:sp>
        <p:nvSpPr>
          <p:cNvPr id="491" name="Google Shape;491;p40"/>
          <p:cNvSpPr txBox="1">
            <a:spLocks noGrp="1"/>
          </p:cNvSpPr>
          <p:nvPr>
            <p:ph type="body" idx="1"/>
          </p:nvPr>
        </p:nvSpPr>
        <p:spPr>
          <a:xfrm>
            <a:off x="311700" y="1330035"/>
            <a:ext cx="8520600" cy="3238839"/>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Noto Sans Symbols"/>
              <a:buChar char="➢"/>
            </a:pPr>
            <a:r>
              <a:rPr lang="en" sz="1900">
                <a:solidFill>
                  <a:schemeClr val="dk1"/>
                </a:solidFill>
              </a:rPr>
              <a:t>Performance benefits of offloading compute from CPU to the storage?</a:t>
            </a:r>
            <a:endParaRPr/>
          </a:p>
          <a:p>
            <a:pPr marL="457200" lvl="0" indent="-342900" algn="l" rtl="0">
              <a:lnSpc>
                <a:spcPct val="150000"/>
              </a:lnSpc>
              <a:spcBef>
                <a:spcPts val="0"/>
              </a:spcBef>
              <a:spcAft>
                <a:spcPts val="0"/>
              </a:spcAft>
              <a:buSzPts val="1800"/>
              <a:buFont typeface="Noto Sans Symbols"/>
              <a:buChar char="➢"/>
            </a:pPr>
            <a:r>
              <a:rPr lang="en" sz="1900">
                <a:solidFill>
                  <a:schemeClr val="dk1"/>
                </a:solidFill>
              </a:rPr>
              <a:t>Effects of offloading compute on CPU utilization?</a:t>
            </a:r>
            <a:endParaRPr/>
          </a:p>
          <a:p>
            <a:pPr marL="457200" lvl="0" indent="-342900" algn="l" rtl="0">
              <a:lnSpc>
                <a:spcPct val="150000"/>
              </a:lnSpc>
              <a:spcBef>
                <a:spcPts val="0"/>
              </a:spcBef>
              <a:spcAft>
                <a:spcPts val="0"/>
              </a:spcAft>
              <a:buSzPts val="1800"/>
              <a:buFont typeface="Noto Sans Symbols"/>
              <a:buChar char="➢"/>
            </a:pPr>
            <a:r>
              <a:rPr lang="en" sz="1900">
                <a:solidFill>
                  <a:schemeClr val="dk1"/>
                </a:solidFill>
              </a:rPr>
              <a:t>Impacts of RETINA on real-world application?</a:t>
            </a:r>
            <a:endParaRPr/>
          </a:p>
        </p:txBody>
      </p:sp>
      <p:pic>
        <p:nvPicPr>
          <p:cNvPr id="492" name="Google Shape;492;p40" descr="3d Scanner Image: 3d Question Mark"/>
          <p:cNvPicPr preferRelativeResize="0"/>
          <p:nvPr/>
        </p:nvPicPr>
        <p:blipFill rotWithShape="1">
          <a:blip r:embed="rId3">
            <a:alphaModFix/>
          </a:blip>
          <a:srcRect/>
          <a:stretch/>
        </p:blipFill>
        <p:spPr>
          <a:xfrm>
            <a:off x="6142726" y="2837543"/>
            <a:ext cx="1731331" cy="17313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Evaluation Configuration</a:t>
            </a:r>
            <a:endParaRPr b="1"/>
          </a:p>
          <a:p>
            <a:pPr marL="0" lvl="0" indent="0" algn="l" rtl="0">
              <a:lnSpc>
                <a:spcPct val="100000"/>
              </a:lnSpc>
              <a:spcBef>
                <a:spcPts val="0"/>
              </a:spcBef>
              <a:spcAft>
                <a:spcPts val="0"/>
              </a:spcAft>
              <a:buSzPct val="111111"/>
              <a:buNone/>
            </a:pPr>
            <a:endParaRPr b="1"/>
          </a:p>
        </p:txBody>
      </p:sp>
      <p:sp>
        <p:nvSpPr>
          <p:cNvPr id="498" name="Google Shape;498;p41"/>
          <p:cNvSpPr txBox="1">
            <a:spLocks noGrp="1"/>
          </p:cNvSpPr>
          <p:nvPr>
            <p:ph type="body" idx="1"/>
          </p:nvPr>
        </p:nvSpPr>
        <p:spPr>
          <a:xfrm>
            <a:off x="311700" y="1152475"/>
            <a:ext cx="8520600" cy="35340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Font typeface="Noto Sans Symbols"/>
              <a:buChar char="➢"/>
            </a:pPr>
            <a:r>
              <a:rPr lang="en">
                <a:solidFill>
                  <a:schemeClr val="dk1"/>
                </a:solidFill>
              </a:rPr>
              <a:t>Server equipped with Samsung SmartSSD</a:t>
            </a:r>
            <a:endParaRPr/>
          </a:p>
          <a:p>
            <a:pPr marL="914400" lvl="1" indent="-317500" algn="l" rtl="0">
              <a:lnSpc>
                <a:spcPct val="115000"/>
              </a:lnSpc>
              <a:spcBef>
                <a:spcPts val="1000"/>
              </a:spcBef>
              <a:spcAft>
                <a:spcPts val="0"/>
              </a:spcAft>
              <a:buSzPts val="1400"/>
              <a:buChar char="○"/>
            </a:pPr>
            <a:r>
              <a:rPr lang="en">
                <a:solidFill>
                  <a:schemeClr val="dk1"/>
                </a:solidFill>
              </a:rPr>
              <a:t>Intel Xeon Gold 6152 CPU with eight cores(256KB L1, 4MB L2, 60MB L3) &amp; two NUMA nodes</a:t>
            </a:r>
            <a:endParaRPr/>
          </a:p>
          <a:p>
            <a:pPr marL="914400" lvl="1" indent="-317500" algn="l" rtl="0">
              <a:lnSpc>
                <a:spcPct val="115000"/>
              </a:lnSpc>
              <a:spcBef>
                <a:spcPts val="0"/>
              </a:spcBef>
              <a:spcAft>
                <a:spcPts val="0"/>
              </a:spcAft>
              <a:buSzPts val="1400"/>
              <a:buChar char="○"/>
            </a:pPr>
            <a:r>
              <a:rPr lang="en">
                <a:solidFill>
                  <a:schemeClr val="dk1"/>
                </a:solidFill>
              </a:rPr>
              <a:t>263 GB DRAM </a:t>
            </a:r>
            <a:endParaRPr/>
          </a:p>
          <a:p>
            <a:pPr marL="914400" lvl="1" indent="-317500" algn="l" rtl="0">
              <a:lnSpc>
                <a:spcPct val="115000"/>
              </a:lnSpc>
              <a:spcBef>
                <a:spcPts val="0"/>
              </a:spcBef>
              <a:spcAft>
                <a:spcPts val="0"/>
              </a:spcAft>
              <a:buSzPts val="1400"/>
              <a:buChar char="○"/>
            </a:pPr>
            <a:r>
              <a:rPr lang="en">
                <a:solidFill>
                  <a:schemeClr val="dk1"/>
                </a:solidFill>
              </a:rPr>
              <a:t>Samsung SmartSSD v1.0: NVMe SSD (PCIe Gen3) of 3.84TB &amp; KU15P FPGA</a:t>
            </a:r>
            <a:endParaRPr>
              <a:solidFill>
                <a:schemeClr val="dk1"/>
              </a:solidFill>
            </a:endParaRPr>
          </a:p>
          <a:p>
            <a:pPr marL="914400" lvl="1" indent="-317500" algn="l" rtl="0">
              <a:spcBef>
                <a:spcPts val="0"/>
              </a:spcBef>
              <a:spcAft>
                <a:spcPts val="0"/>
              </a:spcAft>
              <a:buSzPts val="1400"/>
              <a:buChar char="○"/>
            </a:pPr>
            <a:r>
              <a:rPr lang="en">
                <a:solidFill>
                  <a:schemeClr val="dk1"/>
                </a:solidFill>
              </a:rPr>
              <a:t>NVIDIA Tesla V100 GPU</a:t>
            </a:r>
            <a:endParaRPr>
              <a:solidFill>
                <a:schemeClr val="dk1"/>
              </a:solidFill>
            </a:endParaRPr>
          </a:p>
          <a:p>
            <a:pPr marL="457200" lvl="0" indent="-342900" algn="l" rtl="0">
              <a:lnSpc>
                <a:spcPct val="115000"/>
              </a:lnSpc>
              <a:spcBef>
                <a:spcPts val="1200"/>
              </a:spcBef>
              <a:spcAft>
                <a:spcPts val="0"/>
              </a:spcAft>
              <a:buSzPts val="1800"/>
              <a:buFont typeface="Noto Sans Symbols"/>
              <a:buChar char="➢"/>
            </a:pPr>
            <a:r>
              <a:rPr lang="en">
                <a:solidFill>
                  <a:schemeClr val="dk1"/>
                </a:solidFill>
              </a:rPr>
              <a:t>Vitis Accel toolchain to configure, compile FPGA kernels and OpenCL APIs to communicate with the FPGA</a:t>
            </a:r>
            <a:endParaRPr>
              <a:solidFill>
                <a:schemeClr val="dk1"/>
              </a:solidFill>
            </a:endParaRPr>
          </a:p>
          <a:p>
            <a:pPr marL="457200" lvl="0" indent="-342900" algn="l" rtl="0">
              <a:spcBef>
                <a:spcPts val="1000"/>
              </a:spcBef>
              <a:spcAft>
                <a:spcPts val="0"/>
              </a:spcAft>
              <a:buSzPts val="1800"/>
              <a:buFont typeface="Noto Sans Symbols"/>
              <a:buChar char="➢"/>
            </a:pPr>
            <a:r>
              <a:rPr lang="en">
                <a:solidFill>
                  <a:schemeClr val="dk1"/>
                </a:solidFill>
              </a:rPr>
              <a:t>5 Compute kernels(eg: crop, flip, etc)</a:t>
            </a:r>
            <a:r>
              <a:rPr lang="en"/>
              <a:t> </a:t>
            </a:r>
            <a:r>
              <a:rPr lang="en">
                <a:solidFill>
                  <a:schemeClr val="dk1"/>
                </a:solidFill>
              </a:rPr>
              <a:t>&amp; 6 KVS kernels(eg: lookup, insert, etc)</a:t>
            </a:r>
            <a:endParaRPr/>
          </a:p>
          <a:p>
            <a:pPr marL="457200" lvl="0" indent="-342900" algn="l" rtl="0">
              <a:spcBef>
                <a:spcPts val="1200"/>
              </a:spcBef>
              <a:spcAft>
                <a:spcPts val="0"/>
              </a:spcAft>
              <a:buSzPts val="1800"/>
              <a:buChar char="➢"/>
            </a:pPr>
            <a:r>
              <a:rPr lang="en">
                <a:solidFill>
                  <a:schemeClr val="dk1"/>
                </a:solidFill>
              </a:rPr>
              <a:t>RETINA maintains only one instance of each FPGA kernels</a:t>
            </a:r>
            <a:endParaRPr>
              <a:solidFill>
                <a:schemeClr val="dk1"/>
              </a:solidFill>
            </a:endParaRPr>
          </a:p>
          <a:p>
            <a:pPr marL="457200" lvl="0" indent="-342900" algn="l" rtl="0">
              <a:spcBef>
                <a:spcPts val="1200"/>
              </a:spcBef>
              <a:spcAft>
                <a:spcPts val="0"/>
              </a:spcAft>
              <a:buSzPts val="1800"/>
              <a:buFont typeface="Noto Sans Symbols"/>
              <a:buChar char="➢"/>
            </a:pPr>
            <a:r>
              <a:rPr lang="en">
                <a:solidFill>
                  <a:schemeClr val="dk1"/>
                </a:solidFill>
              </a:rPr>
              <a:t>Host-side concurrency limited to 1 thread</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548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Motivation</a:t>
            </a:r>
            <a:endParaRPr/>
          </a:p>
        </p:txBody>
      </p:sp>
      <p:pic>
        <p:nvPicPr>
          <p:cNvPr id="75" name="Google Shape;75;p15"/>
          <p:cNvPicPr preferRelativeResize="0"/>
          <p:nvPr/>
        </p:nvPicPr>
        <p:blipFill>
          <a:blip r:embed="rId3">
            <a:alphaModFix/>
          </a:blip>
          <a:stretch>
            <a:fillRect/>
          </a:stretch>
        </p:blipFill>
        <p:spPr>
          <a:xfrm>
            <a:off x="1329925" y="2770625"/>
            <a:ext cx="876625" cy="876625"/>
          </a:xfrm>
          <a:prstGeom prst="rect">
            <a:avLst/>
          </a:prstGeom>
          <a:noFill/>
          <a:ln>
            <a:noFill/>
          </a:ln>
        </p:spPr>
      </p:pic>
      <p:sp>
        <p:nvSpPr>
          <p:cNvPr id="76" name="Google Shape;76;p15"/>
          <p:cNvSpPr txBox="1"/>
          <p:nvPr/>
        </p:nvSpPr>
        <p:spPr>
          <a:xfrm>
            <a:off x="2269438" y="2968163"/>
            <a:ext cx="1395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Performance impacts</a:t>
            </a:r>
            <a:endParaRPr b="1"/>
          </a:p>
        </p:txBody>
      </p:sp>
      <p:sp>
        <p:nvSpPr>
          <p:cNvPr id="77" name="Google Shape;77;p15"/>
          <p:cNvSpPr txBox="1"/>
          <p:nvPr/>
        </p:nvSpPr>
        <p:spPr>
          <a:xfrm>
            <a:off x="311700" y="1114963"/>
            <a:ext cx="8361900" cy="1549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b="1"/>
              <a:t>Data</a:t>
            </a:r>
            <a:r>
              <a:rPr lang="en" sz="1800"/>
              <a:t> has been </a:t>
            </a:r>
            <a:r>
              <a:rPr lang="en" sz="1800" b="1"/>
              <a:t>growing exponentially</a:t>
            </a:r>
            <a:r>
              <a:rPr lang="en" sz="1800"/>
              <a:t> in the recent years.</a:t>
            </a:r>
            <a:endParaRPr sz="1800"/>
          </a:p>
          <a:p>
            <a:pPr marL="457200" lvl="0" indent="-342900" algn="l" rtl="0">
              <a:spcBef>
                <a:spcPts val="1000"/>
              </a:spcBef>
              <a:spcAft>
                <a:spcPts val="0"/>
              </a:spcAft>
              <a:buSzPts val="1800"/>
              <a:buChar char="➢"/>
            </a:pPr>
            <a:r>
              <a:rPr lang="en" sz="1800"/>
              <a:t>Massive data generation </a:t>
            </a:r>
            <a:r>
              <a:rPr lang="en" sz="1800" b="1"/>
              <a:t>increased data movement</a:t>
            </a:r>
            <a:r>
              <a:rPr lang="en" sz="1800"/>
              <a:t>.</a:t>
            </a:r>
            <a:endParaRPr sz="1800"/>
          </a:p>
          <a:p>
            <a:pPr marL="457200" lvl="0" indent="-342900" algn="l" rtl="0">
              <a:spcBef>
                <a:spcPts val="1000"/>
              </a:spcBef>
              <a:spcAft>
                <a:spcPts val="1000"/>
              </a:spcAft>
              <a:buSzPts val="1800"/>
              <a:buChar char="➢"/>
            </a:pPr>
            <a:r>
              <a:rPr lang="en" sz="1800"/>
              <a:t>Data movement in system design is not inherently bad but excessive or in-efficient data movement can lead to problems </a:t>
            </a:r>
            <a:endParaRPr sz="1800"/>
          </a:p>
        </p:txBody>
      </p:sp>
      <p:sp>
        <p:nvSpPr>
          <p:cNvPr id="78" name="Google Shape;78;p15"/>
          <p:cNvSpPr txBox="1"/>
          <p:nvPr/>
        </p:nvSpPr>
        <p:spPr>
          <a:xfrm>
            <a:off x="5327950" y="3887475"/>
            <a:ext cx="26193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0000"/>
              </a:buClr>
              <a:buSzPts val="1400"/>
              <a:buChar char="●"/>
            </a:pPr>
            <a:r>
              <a:rPr lang="en">
                <a:solidFill>
                  <a:srgbClr val="FF0000"/>
                </a:solidFill>
              </a:rPr>
              <a:t>Power</a:t>
            </a:r>
            <a:endParaRPr>
              <a:solidFill>
                <a:srgbClr val="FF0000"/>
              </a:solidFill>
            </a:endParaRPr>
          </a:p>
          <a:p>
            <a:pPr marL="457200" lvl="0" indent="-317500" algn="l" rtl="0">
              <a:spcBef>
                <a:spcPts val="0"/>
              </a:spcBef>
              <a:spcAft>
                <a:spcPts val="0"/>
              </a:spcAft>
              <a:buClr>
                <a:srgbClr val="FF0000"/>
              </a:buClr>
              <a:buSzPts val="1400"/>
              <a:buChar char="●"/>
            </a:pPr>
            <a:r>
              <a:rPr lang="en">
                <a:solidFill>
                  <a:srgbClr val="FF0000"/>
                </a:solidFill>
              </a:rPr>
              <a:t>Infrastructure</a:t>
            </a:r>
            <a:endParaRPr>
              <a:solidFill>
                <a:srgbClr val="FF0000"/>
              </a:solidFill>
            </a:endParaRPr>
          </a:p>
          <a:p>
            <a:pPr marL="457200" lvl="0" indent="-317500" algn="l" rtl="0">
              <a:spcBef>
                <a:spcPts val="0"/>
              </a:spcBef>
              <a:spcAft>
                <a:spcPts val="0"/>
              </a:spcAft>
              <a:buClr>
                <a:srgbClr val="FF0000"/>
              </a:buClr>
              <a:buSzPts val="1400"/>
              <a:buChar char="●"/>
            </a:pPr>
            <a:r>
              <a:rPr lang="en">
                <a:solidFill>
                  <a:srgbClr val="FF0000"/>
                </a:solidFill>
              </a:rPr>
              <a:t>Maintenance </a:t>
            </a:r>
            <a:endParaRPr>
              <a:solidFill>
                <a:srgbClr val="FF0000"/>
              </a:solidFill>
            </a:endParaRPr>
          </a:p>
        </p:txBody>
      </p:sp>
      <p:sp>
        <p:nvSpPr>
          <p:cNvPr id="79" name="Google Shape;79;p15"/>
          <p:cNvSpPr txBox="1"/>
          <p:nvPr/>
        </p:nvSpPr>
        <p:spPr>
          <a:xfrm>
            <a:off x="6301238" y="3028950"/>
            <a:ext cx="1395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b="1"/>
          </a:p>
        </p:txBody>
      </p:sp>
      <p:sp>
        <p:nvSpPr>
          <p:cNvPr id="80" name="Google Shape;80;p15"/>
          <p:cNvSpPr txBox="1"/>
          <p:nvPr/>
        </p:nvSpPr>
        <p:spPr>
          <a:xfrm>
            <a:off x="5788238" y="2968175"/>
            <a:ext cx="1395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Cost</a:t>
            </a:r>
            <a:endParaRPr b="1"/>
          </a:p>
          <a:p>
            <a:pPr marL="0" lvl="0" indent="0" algn="ctr" rtl="0">
              <a:spcBef>
                <a:spcPts val="0"/>
              </a:spcBef>
              <a:spcAft>
                <a:spcPts val="0"/>
              </a:spcAft>
              <a:buNone/>
            </a:pPr>
            <a:r>
              <a:rPr lang="en" b="1"/>
              <a:t>impacts</a:t>
            </a:r>
            <a:endParaRPr b="1"/>
          </a:p>
        </p:txBody>
      </p:sp>
      <p:sp>
        <p:nvSpPr>
          <p:cNvPr id="81" name="Google Shape;81;p15"/>
          <p:cNvSpPr txBox="1"/>
          <p:nvPr/>
        </p:nvSpPr>
        <p:spPr>
          <a:xfrm>
            <a:off x="1329925" y="3887475"/>
            <a:ext cx="26193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0000"/>
              </a:buClr>
              <a:buSzPts val="1400"/>
              <a:buChar char="●"/>
            </a:pPr>
            <a:r>
              <a:rPr lang="en">
                <a:solidFill>
                  <a:srgbClr val="FF0000"/>
                </a:solidFill>
              </a:rPr>
              <a:t>Increased latency</a:t>
            </a:r>
            <a:endParaRPr>
              <a:solidFill>
                <a:srgbClr val="FF0000"/>
              </a:solidFill>
            </a:endParaRPr>
          </a:p>
          <a:p>
            <a:pPr marL="457200" lvl="0" indent="-317500" algn="l" rtl="0">
              <a:spcBef>
                <a:spcPts val="0"/>
              </a:spcBef>
              <a:spcAft>
                <a:spcPts val="0"/>
              </a:spcAft>
              <a:buClr>
                <a:srgbClr val="FF0000"/>
              </a:buClr>
              <a:buSzPts val="1400"/>
              <a:buChar char="●"/>
            </a:pPr>
            <a:r>
              <a:rPr lang="en">
                <a:solidFill>
                  <a:srgbClr val="FF0000"/>
                </a:solidFill>
              </a:rPr>
              <a:t>Resource bottlenecks</a:t>
            </a:r>
            <a:endParaRPr>
              <a:solidFill>
                <a:srgbClr val="FF0000"/>
              </a:solidFill>
            </a:endParaRPr>
          </a:p>
          <a:p>
            <a:pPr marL="457200" lvl="0" indent="-317500" algn="l" rtl="0">
              <a:spcBef>
                <a:spcPts val="0"/>
              </a:spcBef>
              <a:spcAft>
                <a:spcPts val="0"/>
              </a:spcAft>
              <a:buClr>
                <a:srgbClr val="FF0000"/>
              </a:buClr>
              <a:buSzPts val="1400"/>
              <a:buChar char="●"/>
            </a:pPr>
            <a:r>
              <a:rPr lang="en">
                <a:solidFill>
                  <a:srgbClr val="FF0000"/>
                </a:solidFill>
              </a:rPr>
              <a:t>Scalability Challenges</a:t>
            </a:r>
            <a:endParaRPr>
              <a:solidFill>
                <a:srgbClr val="FF0000"/>
              </a:solidFill>
            </a:endParaRPr>
          </a:p>
        </p:txBody>
      </p:sp>
      <p:pic>
        <p:nvPicPr>
          <p:cNvPr id="82" name="Google Shape;82;p15"/>
          <p:cNvPicPr preferRelativeResize="0"/>
          <p:nvPr/>
        </p:nvPicPr>
        <p:blipFill>
          <a:blip r:embed="rId4">
            <a:alphaModFix/>
          </a:blip>
          <a:stretch>
            <a:fillRect/>
          </a:stretch>
        </p:blipFill>
        <p:spPr>
          <a:xfrm>
            <a:off x="5003300" y="2621101"/>
            <a:ext cx="1081125" cy="1081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Near-storage vs. CPU Compute</a:t>
            </a:r>
            <a:endParaRPr/>
          </a:p>
        </p:txBody>
      </p:sp>
      <p:sp>
        <p:nvSpPr>
          <p:cNvPr id="504" name="Google Shape;504;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1200"/>
              </a:spcBef>
              <a:spcAft>
                <a:spcPts val="0"/>
              </a:spcAft>
              <a:buSzPts val="1800"/>
              <a:buFont typeface="Noto Sans Symbols"/>
              <a:buChar char="➢"/>
            </a:pPr>
            <a:r>
              <a:rPr lang="en">
                <a:solidFill>
                  <a:schemeClr val="dk1"/>
                </a:solidFill>
              </a:rPr>
              <a:t>Snappy compression and JPEG decoding </a:t>
            </a:r>
            <a:endParaRPr>
              <a:solidFill>
                <a:schemeClr val="dk1"/>
              </a:solidFill>
            </a:endParaRPr>
          </a:p>
          <a:p>
            <a:pPr marL="457200" lvl="0" indent="-342900" algn="l" rtl="0">
              <a:lnSpc>
                <a:spcPct val="115000"/>
              </a:lnSpc>
              <a:spcBef>
                <a:spcPts val="1200"/>
              </a:spcBef>
              <a:spcAft>
                <a:spcPts val="0"/>
              </a:spcAft>
              <a:buSzPts val="1800"/>
              <a:buFont typeface="Noto Sans Symbols"/>
              <a:buChar char="➢"/>
            </a:pPr>
            <a:r>
              <a:rPr lang="en" b="1">
                <a:solidFill>
                  <a:schemeClr val="dk1"/>
                </a:solidFill>
              </a:rPr>
              <a:t>Offloaded on FPGA: </a:t>
            </a:r>
            <a:r>
              <a:rPr lang="en">
                <a:solidFill>
                  <a:schemeClr val="dk1"/>
                </a:solidFill>
              </a:rPr>
              <a:t>Snappy compression and JPEG decoder from open-sourced VITIS library</a:t>
            </a:r>
            <a:endParaRPr/>
          </a:p>
          <a:p>
            <a:pPr marL="457200" lvl="0" indent="-342900" algn="l" rtl="0">
              <a:lnSpc>
                <a:spcPct val="115000"/>
              </a:lnSpc>
              <a:spcBef>
                <a:spcPts val="1200"/>
              </a:spcBef>
              <a:spcAft>
                <a:spcPts val="0"/>
              </a:spcAft>
              <a:buSzPts val="1800"/>
              <a:buFont typeface="Noto Sans Symbols"/>
              <a:buChar char="➢"/>
            </a:pPr>
            <a:r>
              <a:rPr lang="en" b="1">
                <a:solidFill>
                  <a:schemeClr val="dk1"/>
                </a:solidFill>
              </a:rPr>
              <a:t>Run on CPU:</a:t>
            </a:r>
            <a:r>
              <a:rPr lang="en">
                <a:solidFill>
                  <a:schemeClr val="dk1"/>
                </a:solidFill>
              </a:rPr>
              <a:t> Google’s Snappy implementation &amp; JPEG decoder in the OpenCV</a:t>
            </a:r>
            <a:endParaRPr>
              <a:solidFill>
                <a:schemeClr val="dk1"/>
              </a:solidFill>
            </a:endParaRPr>
          </a:p>
          <a:p>
            <a:pPr marL="457200" lvl="0" indent="-342900" algn="l" rtl="0">
              <a:lnSpc>
                <a:spcPct val="115000"/>
              </a:lnSpc>
              <a:spcBef>
                <a:spcPts val="1200"/>
              </a:spcBef>
              <a:spcAft>
                <a:spcPts val="0"/>
              </a:spcAft>
              <a:buSzPts val="1800"/>
              <a:buFont typeface="Noto Sans Symbols"/>
              <a:buChar char="➢"/>
            </a:pPr>
            <a:r>
              <a:rPr lang="en">
                <a:solidFill>
                  <a:schemeClr val="dk1"/>
                </a:solidFill>
              </a:rPr>
              <a:t>Benchmark: YCSB 2M operations on the 1M preloaded key-value pairs</a:t>
            </a:r>
            <a:endParaRPr>
              <a:solidFill>
                <a:schemeClr val="dk1"/>
              </a:solidFill>
            </a:endParaRPr>
          </a:p>
          <a:p>
            <a:pPr marL="457200" lvl="0" indent="-342900" algn="l" rtl="0">
              <a:lnSpc>
                <a:spcPct val="115000"/>
              </a:lnSpc>
              <a:spcBef>
                <a:spcPts val="1200"/>
              </a:spcBef>
              <a:spcAft>
                <a:spcPts val="0"/>
              </a:spcAft>
              <a:buSzPts val="1800"/>
              <a:buFont typeface="Noto Sans Symbols"/>
              <a:buChar char="➢"/>
            </a:pPr>
            <a:r>
              <a:rPr lang="en">
                <a:solidFill>
                  <a:schemeClr val="dk1"/>
                </a:solidFill>
              </a:rPr>
              <a:t>RETINA-FPGA and RETINA-CPU uses RETINA KVS framework to insert/lookup the data in the SSD.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3111"/>
              <a:buNone/>
            </a:pPr>
            <a:r>
              <a:rPr lang="en" b="1"/>
              <a:t>Performance of Near-storage vs. CPU Compute</a:t>
            </a:r>
            <a:endParaRPr/>
          </a:p>
        </p:txBody>
      </p:sp>
      <p:pic>
        <p:nvPicPr>
          <p:cNvPr id="510" name="Google Shape;510;p43"/>
          <p:cNvPicPr preferRelativeResize="0"/>
          <p:nvPr/>
        </p:nvPicPr>
        <p:blipFill rotWithShape="1">
          <a:blip r:embed="rId3">
            <a:alphaModFix/>
          </a:blip>
          <a:srcRect/>
          <a:stretch/>
        </p:blipFill>
        <p:spPr>
          <a:xfrm>
            <a:off x="716541" y="1191490"/>
            <a:ext cx="3237054" cy="2698173"/>
          </a:xfrm>
          <a:prstGeom prst="rect">
            <a:avLst/>
          </a:prstGeom>
          <a:noFill/>
          <a:ln>
            <a:noFill/>
          </a:ln>
        </p:spPr>
      </p:pic>
      <p:pic>
        <p:nvPicPr>
          <p:cNvPr id="511" name="Google Shape;511;p43"/>
          <p:cNvPicPr preferRelativeResize="0"/>
          <p:nvPr/>
        </p:nvPicPr>
        <p:blipFill rotWithShape="1">
          <a:blip r:embed="rId4">
            <a:alphaModFix/>
          </a:blip>
          <a:srcRect/>
          <a:stretch/>
        </p:blipFill>
        <p:spPr>
          <a:xfrm>
            <a:off x="4510219" y="1191489"/>
            <a:ext cx="2895036" cy="2698173"/>
          </a:xfrm>
          <a:prstGeom prst="rect">
            <a:avLst/>
          </a:prstGeom>
          <a:noFill/>
          <a:ln>
            <a:noFill/>
          </a:ln>
        </p:spPr>
      </p:pic>
      <p:sp>
        <p:nvSpPr>
          <p:cNvPr id="512" name="Google Shape;512;p43"/>
          <p:cNvSpPr/>
          <p:nvPr/>
        </p:nvSpPr>
        <p:spPr>
          <a:xfrm>
            <a:off x="654195" y="4124990"/>
            <a:ext cx="7547695" cy="753900"/>
          </a:xfrm>
          <a:prstGeom prst="roundRect">
            <a:avLst>
              <a:gd name="adj" fmla="val 16667"/>
            </a:avLst>
          </a:prstGeom>
          <a:solidFill>
            <a:schemeClr val="accent4"/>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i="1" u="none" strike="noStrike" cap="none">
                <a:solidFill>
                  <a:schemeClr val="dk1"/>
                </a:solidFill>
              </a:rPr>
              <a:t>Retina-FPGA takes advantage of SmartSSD’s high internal Bandwidth to perform better than Retina-CPU </a:t>
            </a:r>
            <a:endParaRPr sz="1800" b="1" i="1" u="none" strike="noStrike" cap="none">
              <a:solidFill>
                <a:schemeClr val="dk1"/>
              </a:solidFill>
            </a:endParaRPr>
          </a:p>
        </p:txBody>
      </p:sp>
      <p:sp>
        <p:nvSpPr>
          <p:cNvPr id="513" name="Google Shape;513;p43"/>
          <p:cNvSpPr/>
          <p:nvPr/>
        </p:nvSpPr>
        <p:spPr>
          <a:xfrm>
            <a:off x="6981670" y="996722"/>
            <a:ext cx="1960417" cy="1049757"/>
          </a:xfrm>
          <a:prstGeom prst="wedgeRoundRectCallout">
            <a:avLst>
              <a:gd name="adj1" fmla="val -39416"/>
              <a:gd name="adj2" fmla="val 162164"/>
              <a:gd name="adj3" fmla="val 16667"/>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514" name="Google Shape;514;p43"/>
          <p:cNvSpPr/>
          <p:nvPr/>
        </p:nvSpPr>
        <p:spPr>
          <a:xfrm>
            <a:off x="6981670" y="1065549"/>
            <a:ext cx="2029690"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a:t>Increased b</a:t>
            </a:r>
            <a:r>
              <a:rPr lang="en" sz="1400" b="0" i="0" u="none" strike="noStrike" cap="none">
                <a:solidFill>
                  <a:srgbClr val="000000"/>
                </a:solidFill>
                <a:latin typeface="Arial"/>
                <a:ea typeface="Arial"/>
                <a:cs typeface="Arial"/>
                <a:sym typeface="Arial"/>
              </a:rPr>
              <a:t>enefits of offloading compute to the storage for </a:t>
            </a:r>
            <a:r>
              <a:rPr lang="en" sz="1400" b="1" i="0" u="none" strike="noStrike" cap="none">
                <a:solidFill>
                  <a:srgbClr val="000000"/>
                </a:solidFill>
                <a:latin typeface="Arial"/>
                <a:ea typeface="Arial"/>
                <a:cs typeface="Arial"/>
                <a:sym typeface="Arial"/>
              </a:rPr>
              <a:t>larger file sizes</a:t>
            </a:r>
            <a:r>
              <a:rPr lang="en" sz="1400" b="0" i="0" u="none" strike="noStrike" cap="none">
                <a:solidFill>
                  <a:srgbClr val="000000"/>
                </a:solidFill>
                <a:latin typeface="Arial"/>
                <a:ea typeface="Arial"/>
                <a:cs typeface="Arial"/>
                <a:sym typeface="Arial"/>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CPU Utilization of Near-storage vs. CPU Compute</a:t>
            </a:r>
            <a:endParaRPr/>
          </a:p>
        </p:txBody>
      </p:sp>
      <p:pic>
        <p:nvPicPr>
          <p:cNvPr id="520" name="Google Shape;520;p44"/>
          <p:cNvPicPr preferRelativeResize="0"/>
          <p:nvPr/>
        </p:nvPicPr>
        <p:blipFill rotWithShape="1">
          <a:blip r:embed="rId3">
            <a:alphaModFix/>
          </a:blip>
          <a:srcRect/>
          <a:stretch/>
        </p:blipFill>
        <p:spPr>
          <a:xfrm>
            <a:off x="571067" y="1219200"/>
            <a:ext cx="3343055" cy="2783897"/>
          </a:xfrm>
          <a:prstGeom prst="rect">
            <a:avLst/>
          </a:prstGeom>
          <a:noFill/>
          <a:ln>
            <a:noFill/>
          </a:ln>
        </p:spPr>
      </p:pic>
      <p:pic>
        <p:nvPicPr>
          <p:cNvPr id="521" name="Google Shape;521;p44"/>
          <p:cNvPicPr preferRelativeResize="0"/>
          <p:nvPr/>
        </p:nvPicPr>
        <p:blipFill rotWithShape="1">
          <a:blip r:embed="rId4">
            <a:alphaModFix/>
          </a:blip>
          <a:srcRect/>
          <a:stretch/>
        </p:blipFill>
        <p:spPr>
          <a:xfrm>
            <a:off x="4029076" y="1219200"/>
            <a:ext cx="3121459" cy="2783897"/>
          </a:xfrm>
          <a:prstGeom prst="rect">
            <a:avLst/>
          </a:prstGeom>
          <a:noFill/>
          <a:ln>
            <a:noFill/>
          </a:ln>
        </p:spPr>
      </p:pic>
      <p:sp>
        <p:nvSpPr>
          <p:cNvPr id="522" name="Google Shape;522;p44"/>
          <p:cNvSpPr/>
          <p:nvPr/>
        </p:nvSpPr>
        <p:spPr>
          <a:xfrm>
            <a:off x="654195" y="4124990"/>
            <a:ext cx="7547695" cy="753900"/>
          </a:xfrm>
          <a:prstGeom prst="roundRect">
            <a:avLst>
              <a:gd name="adj" fmla="val 16667"/>
            </a:avLst>
          </a:prstGeom>
          <a:solidFill>
            <a:schemeClr val="accent4"/>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rPr>
              <a:t>Retina-FPGA saves CPU cycles by only using it to orchestrate commands </a:t>
            </a:r>
            <a:endParaRPr sz="1800" b="1">
              <a:solidFill>
                <a:schemeClr val="dk1"/>
              </a:solidFill>
            </a:endParaRPr>
          </a:p>
        </p:txBody>
      </p:sp>
      <p:sp>
        <p:nvSpPr>
          <p:cNvPr id="523" name="Google Shape;523;p44"/>
          <p:cNvSpPr/>
          <p:nvPr/>
        </p:nvSpPr>
        <p:spPr>
          <a:xfrm>
            <a:off x="7016306" y="1795757"/>
            <a:ext cx="2009930" cy="1049757"/>
          </a:xfrm>
          <a:prstGeom prst="wedgeRoundRectCallout">
            <a:avLst>
              <a:gd name="adj1" fmla="val -139770"/>
              <a:gd name="adj2" fmla="val 3790"/>
              <a:gd name="adj3" fmla="val 16667"/>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 i="1">
                <a:solidFill>
                  <a:schemeClr val="dk1"/>
                </a:solidFill>
              </a:rPr>
              <a:t>RETINA-FPGA consumes ∼65% less CPU time than RETINA-CPU</a:t>
            </a:r>
            <a:endParaRPr i="0" u="none" strike="noStrike" cap="none">
              <a:solidFill>
                <a:schemeClr val="dk1"/>
              </a:solidFill>
            </a:endParaRPr>
          </a:p>
        </p:txBody>
      </p:sp>
      <p:cxnSp>
        <p:nvCxnSpPr>
          <p:cNvPr id="524" name="Google Shape;524;p44"/>
          <p:cNvCxnSpPr/>
          <p:nvPr/>
        </p:nvCxnSpPr>
        <p:spPr>
          <a:xfrm>
            <a:off x="5243945" y="1704109"/>
            <a:ext cx="0" cy="1233055"/>
          </a:xfrm>
          <a:prstGeom prst="straightConnector1">
            <a:avLst/>
          </a:prstGeom>
          <a:noFill/>
          <a:ln w="38100" cap="flat" cmpd="sng">
            <a:solidFill>
              <a:srgbClr val="3B7FF2"/>
            </a:solidFill>
            <a:prstDash val="solid"/>
            <a:round/>
            <a:headEnd type="triangl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3111"/>
              <a:buNone/>
            </a:pPr>
            <a:r>
              <a:rPr lang="en" b="1"/>
              <a:t>RETINA with real-world application</a:t>
            </a:r>
            <a:endParaRPr/>
          </a:p>
        </p:txBody>
      </p:sp>
      <p:sp>
        <p:nvSpPr>
          <p:cNvPr id="530" name="Google Shape;530;p45"/>
          <p:cNvSpPr txBox="1">
            <a:spLocks noGrp="1"/>
          </p:cNvSpPr>
          <p:nvPr>
            <p:ph type="body" idx="1"/>
          </p:nvPr>
        </p:nvSpPr>
        <p:spPr>
          <a:xfrm>
            <a:off x="270175" y="1021050"/>
            <a:ext cx="8520600" cy="19281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00000"/>
              </a:lnSpc>
              <a:spcBef>
                <a:spcPts val="1200"/>
              </a:spcBef>
              <a:spcAft>
                <a:spcPts val="0"/>
              </a:spcAft>
              <a:buClr>
                <a:schemeClr val="dk1"/>
              </a:buClr>
              <a:buSzPts val="1800"/>
              <a:buChar char="➢"/>
            </a:pPr>
            <a:r>
              <a:rPr lang="en" b="1">
                <a:solidFill>
                  <a:schemeClr val="dk1"/>
                </a:solidFill>
              </a:rPr>
              <a:t>Offload image preprocessing steps in the ResNet50 DL model training to the CSD</a:t>
            </a:r>
            <a:endParaRPr b="1"/>
          </a:p>
          <a:p>
            <a:pPr marL="457200" lvl="0" indent="-342900" algn="l" rtl="0">
              <a:lnSpc>
                <a:spcPct val="100000"/>
              </a:lnSpc>
              <a:spcBef>
                <a:spcPts val="1200"/>
              </a:spcBef>
              <a:spcAft>
                <a:spcPts val="0"/>
              </a:spcAft>
              <a:buSzPts val="1800"/>
              <a:buFont typeface="Noto Sans Symbols"/>
              <a:buChar char="➢"/>
            </a:pPr>
            <a:r>
              <a:rPr lang="en">
                <a:solidFill>
                  <a:schemeClr val="dk1"/>
                </a:solidFill>
              </a:rPr>
              <a:t>Tensorflow framework issues commands to Retina KVS through its custom file system support alone with preprocessing functions</a:t>
            </a:r>
            <a:endParaRPr sz="1600">
              <a:solidFill>
                <a:schemeClr val="dk1"/>
              </a:solidFill>
            </a:endParaRPr>
          </a:p>
          <a:p>
            <a:pPr marL="457200" lvl="0" indent="-342900" algn="l" rtl="0">
              <a:lnSpc>
                <a:spcPct val="100000"/>
              </a:lnSpc>
              <a:spcBef>
                <a:spcPts val="1200"/>
              </a:spcBef>
              <a:spcAft>
                <a:spcPts val="0"/>
              </a:spcAft>
              <a:buSzPts val="1800"/>
              <a:buFont typeface="Noto Sans Symbols"/>
              <a:buChar char="➢"/>
            </a:pPr>
            <a:r>
              <a:rPr lang="en">
                <a:solidFill>
                  <a:schemeClr val="dk1"/>
                </a:solidFill>
              </a:rPr>
              <a:t>CPU reads the output from Retina’s pipeline and loads it to GPU for training</a:t>
            </a:r>
            <a:endParaRPr>
              <a:solidFill>
                <a:schemeClr val="dk1"/>
              </a:solidFill>
            </a:endParaRPr>
          </a:p>
        </p:txBody>
      </p:sp>
      <p:pic>
        <p:nvPicPr>
          <p:cNvPr id="531" name="Google Shape;531;p45"/>
          <p:cNvPicPr preferRelativeResize="0"/>
          <p:nvPr/>
        </p:nvPicPr>
        <p:blipFill>
          <a:blip r:embed="rId3">
            <a:alphaModFix/>
          </a:blip>
          <a:stretch>
            <a:fillRect/>
          </a:stretch>
        </p:blipFill>
        <p:spPr>
          <a:xfrm>
            <a:off x="1113276" y="2949150"/>
            <a:ext cx="6834401" cy="19822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Resnet50 with CPU vs Retina</a:t>
            </a:r>
            <a:endParaRPr b="1"/>
          </a:p>
        </p:txBody>
      </p:sp>
      <p:pic>
        <p:nvPicPr>
          <p:cNvPr id="537" name="Google Shape;537;p46"/>
          <p:cNvPicPr preferRelativeResize="0"/>
          <p:nvPr/>
        </p:nvPicPr>
        <p:blipFill rotWithShape="1">
          <a:blip r:embed="rId3">
            <a:alphaModFix/>
          </a:blip>
          <a:srcRect/>
          <a:stretch/>
        </p:blipFill>
        <p:spPr>
          <a:xfrm>
            <a:off x="330994" y="1038445"/>
            <a:ext cx="8482012" cy="1893454"/>
          </a:xfrm>
          <a:prstGeom prst="rect">
            <a:avLst/>
          </a:prstGeom>
          <a:noFill/>
          <a:ln>
            <a:noFill/>
          </a:ln>
        </p:spPr>
      </p:pic>
      <p:sp>
        <p:nvSpPr>
          <p:cNvPr id="538" name="Google Shape;538;p46"/>
          <p:cNvSpPr/>
          <p:nvPr/>
        </p:nvSpPr>
        <p:spPr>
          <a:xfrm>
            <a:off x="331000" y="4187325"/>
            <a:ext cx="8584500" cy="753900"/>
          </a:xfrm>
          <a:prstGeom prst="roundRect">
            <a:avLst>
              <a:gd name="adj" fmla="val 16667"/>
            </a:avLst>
          </a:prstGeom>
          <a:solidFill>
            <a:schemeClr val="accent4"/>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800" b="1" i="1" u="none" strike="noStrike" cap="none">
                <a:solidFill>
                  <a:schemeClr val="dk1"/>
                </a:solidFill>
              </a:rPr>
              <a:t>RETINA </a:t>
            </a:r>
            <a:r>
              <a:rPr lang="en" sz="1800" b="1" i="1">
                <a:solidFill>
                  <a:schemeClr val="dk1"/>
                </a:solidFill>
              </a:rPr>
              <a:t>reduces the overall preprocessing latency and GPU idle times by removing CPU bottlenecks</a:t>
            </a:r>
            <a:endParaRPr b="1">
              <a:solidFill>
                <a:schemeClr val="dk1"/>
              </a:solidFill>
            </a:endParaRPr>
          </a:p>
        </p:txBody>
      </p:sp>
      <p:sp>
        <p:nvSpPr>
          <p:cNvPr id="539" name="Google Shape;539;p46"/>
          <p:cNvSpPr/>
          <p:nvPr/>
        </p:nvSpPr>
        <p:spPr>
          <a:xfrm>
            <a:off x="691706" y="2980320"/>
            <a:ext cx="2009930" cy="1049757"/>
          </a:xfrm>
          <a:prstGeom prst="wedgeRoundRectCallout">
            <a:avLst>
              <a:gd name="adj1" fmla="val -22846"/>
              <a:gd name="adj2" fmla="val -101112"/>
              <a:gd name="adj3" fmla="val 16667"/>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chemeClr val="dk1"/>
                </a:solidFill>
                <a:latin typeface="Arial"/>
                <a:ea typeface="Arial"/>
                <a:cs typeface="Arial"/>
                <a:sym typeface="Arial"/>
              </a:rPr>
              <a:t>Preprocessing steps are faster on Retina than CPU on large image sizes(100KB)</a:t>
            </a:r>
            <a:endParaRPr sz="1400" b="0" i="0" u="none" strike="noStrike" cap="none">
              <a:solidFill>
                <a:schemeClr val="dk1"/>
              </a:solidFill>
              <a:latin typeface="Arial"/>
              <a:ea typeface="Arial"/>
              <a:cs typeface="Arial"/>
              <a:sym typeface="Arial"/>
            </a:endParaRPr>
          </a:p>
        </p:txBody>
      </p:sp>
      <p:sp>
        <p:nvSpPr>
          <p:cNvPr id="540" name="Google Shape;540;p46"/>
          <p:cNvSpPr/>
          <p:nvPr/>
        </p:nvSpPr>
        <p:spPr>
          <a:xfrm>
            <a:off x="3151909" y="3068849"/>
            <a:ext cx="2708563" cy="961228"/>
          </a:xfrm>
          <a:prstGeom prst="wedgeRoundRectCallout">
            <a:avLst>
              <a:gd name="adj1" fmla="val -57432"/>
              <a:gd name="adj2" fmla="val -143969"/>
              <a:gd name="adj3" fmla="val 16667"/>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chemeClr val="dk1"/>
                </a:solidFill>
                <a:latin typeface="Arial"/>
                <a:ea typeface="Arial"/>
                <a:cs typeface="Arial"/>
                <a:sym typeface="Arial"/>
              </a:rPr>
              <a:t>Data movement is reduced in RETINA as it sends small preprocessed images and not raw images to CPU</a:t>
            </a:r>
            <a:endParaRPr sz="1400" b="0" i="0" u="none" strike="noStrike" cap="none">
              <a:solidFill>
                <a:schemeClr val="dk1"/>
              </a:solidFill>
              <a:latin typeface="Arial"/>
              <a:ea typeface="Arial"/>
              <a:cs typeface="Arial"/>
              <a:sym typeface="Arial"/>
            </a:endParaRPr>
          </a:p>
        </p:txBody>
      </p:sp>
      <p:cxnSp>
        <p:nvCxnSpPr>
          <p:cNvPr id="541" name="Google Shape;541;p46"/>
          <p:cNvCxnSpPr/>
          <p:nvPr/>
        </p:nvCxnSpPr>
        <p:spPr>
          <a:xfrm>
            <a:off x="2895599" y="1593273"/>
            <a:ext cx="0" cy="886690"/>
          </a:xfrm>
          <a:prstGeom prst="straightConnector1">
            <a:avLst/>
          </a:prstGeom>
          <a:noFill/>
          <a:ln w="38100" cap="flat" cmpd="sng">
            <a:solidFill>
              <a:srgbClr val="3B7FF2"/>
            </a:solidFill>
            <a:prstDash val="solid"/>
            <a:round/>
            <a:headEnd type="triangle" w="med" len="med"/>
            <a:tailEnd type="triangle" w="med" len="med"/>
          </a:ln>
        </p:spPr>
      </p:cxnSp>
      <p:sp>
        <p:nvSpPr>
          <p:cNvPr id="542" name="Google Shape;542;p46"/>
          <p:cNvSpPr/>
          <p:nvPr/>
        </p:nvSpPr>
        <p:spPr>
          <a:xfrm>
            <a:off x="6206836" y="3024584"/>
            <a:ext cx="2708563" cy="961228"/>
          </a:xfrm>
          <a:prstGeom prst="wedgeRoundRectCallout">
            <a:avLst>
              <a:gd name="adj1" fmla="val -3212"/>
              <a:gd name="adj2" fmla="val -160544"/>
              <a:gd name="adj3" fmla="val 16667"/>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chemeClr val="dk1"/>
                </a:solidFill>
                <a:latin typeface="Arial"/>
                <a:ea typeface="Arial"/>
                <a:cs typeface="Arial"/>
                <a:sym typeface="Arial"/>
              </a:rPr>
              <a:t>Retina consumes 100% less CPU thus reducing GPU idle time by up to ∼25% during the training</a:t>
            </a:r>
            <a:endParaRPr/>
          </a:p>
        </p:txBody>
      </p:sp>
      <p:cxnSp>
        <p:nvCxnSpPr>
          <p:cNvPr id="543" name="Google Shape;543;p46"/>
          <p:cNvCxnSpPr/>
          <p:nvPr/>
        </p:nvCxnSpPr>
        <p:spPr>
          <a:xfrm flipH="1">
            <a:off x="7495309" y="1447800"/>
            <a:ext cx="6927" cy="741218"/>
          </a:xfrm>
          <a:prstGeom prst="straightConnector1">
            <a:avLst/>
          </a:prstGeom>
          <a:noFill/>
          <a:ln w="38100" cap="flat" cmpd="sng">
            <a:solidFill>
              <a:srgbClr val="3B7FF2"/>
            </a:solidFill>
            <a:prstDash val="solid"/>
            <a:round/>
            <a:headEnd type="triangl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Conclusion</a:t>
            </a:r>
            <a:endParaRPr b="1"/>
          </a:p>
        </p:txBody>
      </p:sp>
      <p:sp>
        <p:nvSpPr>
          <p:cNvPr id="549" name="Google Shape;549;p47"/>
          <p:cNvSpPr txBox="1">
            <a:spLocks noGrp="1"/>
          </p:cNvSpPr>
          <p:nvPr>
            <p:ph type="body" idx="1"/>
          </p:nvPr>
        </p:nvSpPr>
        <p:spPr>
          <a:xfrm>
            <a:off x="311700" y="1017726"/>
            <a:ext cx="8520600" cy="3762092"/>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600"/>
              </a:spcBef>
              <a:spcAft>
                <a:spcPts val="0"/>
              </a:spcAft>
              <a:buSzPts val="1800"/>
              <a:buFont typeface="Noto Sans Symbols"/>
              <a:buChar char="➢"/>
            </a:pPr>
            <a:r>
              <a:rPr lang="en">
                <a:solidFill>
                  <a:schemeClr val="dk1"/>
                </a:solidFill>
              </a:rPr>
              <a:t>Traditional data pipelines</a:t>
            </a:r>
            <a:endParaRPr/>
          </a:p>
          <a:p>
            <a:pPr marL="914400" lvl="1" indent="-317500" algn="l" rtl="0">
              <a:lnSpc>
                <a:spcPct val="115000"/>
              </a:lnSpc>
              <a:spcBef>
                <a:spcPts val="600"/>
              </a:spcBef>
              <a:spcAft>
                <a:spcPts val="0"/>
              </a:spcAft>
              <a:buSzPts val="1400"/>
              <a:buChar char="○"/>
            </a:pPr>
            <a:r>
              <a:rPr lang="en" i="1">
                <a:solidFill>
                  <a:schemeClr val="dk1"/>
                </a:solidFill>
              </a:rPr>
              <a:t>CPU lead data extraction underutilized IO bandwidth and increases data movement</a:t>
            </a:r>
            <a:endParaRPr/>
          </a:p>
          <a:p>
            <a:pPr marL="914400" lvl="1" indent="-317500" algn="l" rtl="0">
              <a:lnSpc>
                <a:spcPct val="115000"/>
              </a:lnSpc>
              <a:spcBef>
                <a:spcPts val="600"/>
              </a:spcBef>
              <a:spcAft>
                <a:spcPts val="0"/>
              </a:spcAft>
              <a:buSzPts val="1400"/>
              <a:buChar char="○"/>
            </a:pPr>
            <a:r>
              <a:rPr lang="en" i="1">
                <a:solidFill>
                  <a:schemeClr val="dk1"/>
                </a:solidFill>
              </a:rPr>
              <a:t>CPU lead data preprocessing causes GPU to be idle </a:t>
            </a:r>
            <a:endParaRPr/>
          </a:p>
          <a:p>
            <a:pPr marL="914400" lvl="1" indent="-228600" algn="l" rtl="0">
              <a:lnSpc>
                <a:spcPct val="115000"/>
              </a:lnSpc>
              <a:spcBef>
                <a:spcPts val="0"/>
              </a:spcBef>
              <a:spcAft>
                <a:spcPts val="0"/>
              </a:spcAft>
              <a:buSzPts val="1400"/>
              <a:buNone/>
            </a:pPr>
            <a:endParaRPr b="1">
              <a:solidFill>
                <a:srgbClr val="008000"/>
              </a:solidFill>
            </a:endParaRPr>
          </a:p>
          <a:p>
            <a:pPr marL="457200" lvl="0" indent="-342900" algn="l" rtl="0">
              <a:lnSpc>
                <a:spcPct val="115000"/>
              </a:lnSpc>
              <a:spcBef>
                <a:spcPts val="600"/>
              </a:spcBef>
              <a:spcAft>
                <a:spcPts val="0"/>
              </a:spcAft>
              <a:buSzPts val="1800"/>
              <a:buFont typeface="Noto Sans Symbols"/>
              <a:buChar char="➢"/>
            </a:pPr>
            <a:r>
              <a:rPr lang="en">
                <a:solidFill>
                  <a:schemeClr val="dk1"/>
                </a:solidFill>
              </a:rPr>
              <a:t>Retina’s End-to-End (Storage+Compute) Framework</a:t>
            </a:r>
            <a:endParaRPr/>
          </a:p>
          <a:p>
            <a:pPr marL="914400" lvl="1" indent="-317500" algn="l" rtl="0">
              <a:lnSpc>
                <a:spcPct val="115000"/>
              </a:lnSpc>
              <a:spcBef>
                <a:spcPts val="600"/>
              </a:spcBef>
              <a:spcAft>
                <a:spcPts val="0"/>
              </a:spcAft>
              <a:buSzPts val="1400"/>
              <a:buChar char="○"/>
            </a:pPr>
            <a:r>
              <a:rPr lang="en" i="1">
                <a:solidFill>
                  <a:schemeClr val="dk1"/>
                </a:solidFill>
              </a:rPr>
              <a:t>Offloads data extraction to Retina KVS on CSD</a:t>
            </a:r>
            <a:endParaRPr/>
          </a:p>
          <a:p>
            <a:pPr marL="914400" lvl="1" indent="-317500" algn="l" rtl="0">
              <a:lnSpc>
                <a:spcPct val="115000"/>
              </a:lnSpc>
              <a:spcBef>
                <a:spcPts val="600"/>
              </a:spcBef>
              <a:spcAft>
                <a:spcPts val="0"/>
              </a:spcAft>
              <a:buSzPts val="1400"/>
              <a:buChar char="○"/>
            </a:pPr>
            <a:r>
              <a:rPr lang="en" i="1">
                <a:solidFill>
                  <a:schemeClr val="dk1"/>
                </a:solidFill>
              </a:rPr>
              <a:t>Offloads data preprocessing to Retina Computational pipeline on CSD</a:t>
            </a:r>
            <a:endParaRPr/>
          </a:p>
          <a:p>
            <a:pPr marL="596900" lvl="1" indent="0" algn="l" rtl="0">
              <a:lnSpc>
                <a:spcPct val="115000"/>
              </a:lnSpc>
              <a:spcBef>
                <a:spcPts val="0"/>
              </a:spcBef>
              <a:spcAft>
                <a:spcPts val="0"/>
              </a:spcAft>
              <a:buSzPts val="1400"/>
              <a:buNone/>
            </a:pPr>
            <a:endParaRPr b="1">
              <a:solidFill>
                <a:schemeClr val="dk1"/>
              </a:solidFill>
            </a:endParaRPr>
          </a:p>
          <a:p>
            <a:pPr marL="457200" lvl="0" indent="-342900" algn="l" rtl="0">
              <a:lnSpc>
                <a:spcPct val="115000"/>
              </a:lnSpc>
              <a:spcBef>
                <a:spcPts val="0"/>
              </a:spcBef>
              <a:spcAft>
                <a:spcPts val="0"/>
              </a:spcAft>
              <a:buSzPts val="1800"/>
              <a:buFont typeface="Noto Sans Symbols"/>
              <a:buChar char="➢"/>
            </a:pPr>
            <a:r>
              <a:rPr lang="en" b="1">
                <a:solidFill>
                  <a:srgbClr val="008000"/>
                </a:solidFill>
              </a:rPr>
              <a:t>RETINA </a:t>
            </a:r>
            <a:r>
              <a:rPr lang="en">
                <a:solidFill>
                  <a:srgbClr val="008000"/>
                </a:solidFill>
              </a:rPr>
              <a:t>performs up to </a:t>
            </a:r>
            <a:r>
              <a:rPr lang="en" b="1">
                <a:solidFill>
                  <a:srgbClr val="008000"/>
                </a:solidFill>
              </a:rPr>
              <a:t>75% faster against CPU-only systems</a:t>
            </a:r>
            <a:endParaRPr b="1">
              <a:solidFill>
                <a:srgbClr val="008000"/>
              </a:solidFill>
            </a:endParaRPr>
          </a:p>
          <a:p>
            <a:pPr marL="457200" lvl="0" indent="-342900" algn="l" rtl="0">
              <a:lnSpc>
                <a:spcPct val="115000"/>
              </a:lnSpc>
              <a:spcBef>
                <a:spcPts val="0"/>
              </a:spcBef>
              <a:spcAft>
                <a:spcPts val="0"/>
              </a:spcAft>
              <a:buSzPts val="1800"/>
              <a:buFont typeface="Noto Sans Symbols"/>
              <a:buChar char="➢"/>
            </a:pPr>
            <a:r>
              <a:rPr lang="en" b="1">
                <a:solidFill>
                  <a:srgbClr val="008000"/>
                </a:solidFill>
              </a:rPr>
              <a:t>Saves up to 65% CPU time and reduces GPU idle time by up to ∼25% </a:t>
            </a:r>
            <a:r>
              <a:rPr lang="en">
                <a:solidFill>
                  <a:srgbClr val="008000"/>
                </a:solidFill>
              </a:rPr>
              <a:t>for real world application like Resnet50.</a:t>
            </a:r>
            <a:endParaRPr>
              <a:solidFill>
                <a:srgbClr val="008000"/>
              </a:solidFill>
            </a:endParaRPr>
          </a:p>
          <a:p>
            <a:pPr marL="457200" lvl="0" indent="-342900" algn="l" rtl="0">
              <a:lnSpc>
                <a:spcPct val="115000"/>
              </a:lnSpc>
              <a:spcBef>
                <a:spcPts val="0"/>
              </a:spcBef>
              <a:spcAft>
                <a:spcPts val="0"/>
              </a:spcAft>
              <a:buClr>
                <a:srgbClr val="008000"/>
              </a:buClr>
              <a:buSzPts val="1800"/>
              <a:buChar char="➢"/>
            </a:pPr>
            <a:r>
              <a:rPr lang="en" b="1">
                <a:solidFill>
                  <a:srgbClr val="008000"/>
                </a:solidFill>
              </a:rPr>
              <a:t>Retina enables Sustainable computation!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4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b="1"/>
              <a:t>Thank You!</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Questions?</a:t>
            </a:r>
            <a:endParaRPr b="1"/>
          </a:p>
        </p:txBody>
      </p:sp>
      <p:sp>
        <p:nvSpPr>
          <p:cNvPr id="560" name="Google Shape;560;p49"/>
          <p:cNvSpPr txBox="1"/>
          <p:nvPr/>
        </p:nvSpPr>
        <p:spPr>
          <a:xfrm>
            <a:off x="3192900" y="3063475"/>
            <a:ext cx="27582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nagasanjana@vt.edu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2760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2600" b="1"/>
              <a:t>Challenges of Data Movement</a:t>
            </a:r>
            <a:endParaRPr sz="2600"/>
          </a:p>
        </p:txBody>
      </p:sp>
      <p:sp>
        <p:nvSpPr>
          <p:cNvPr id="88" name="Google Shape;88;p16"/>
          <p:cNvSpPr txBox="1">
            <a:spLocks noGrp="1"/>
          </p:cNvSpPr>
          <p:nvPr>
            <p:ph type="body" idx="1"/>
          </p:nvPr>
        </p:nvSpPr>
        <p:spPr>
          <a:xfrm>
            <a:off x="4603500" y="1311925"/>
            <a:ext cx="42288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sz="1600" b="1">
                <a:solidFill>
                  <a:schemeClr val="dk1"/>
                </a:solidFill>
              </a:rPr>
              <a:t>Data filtering on CPU</a:t>
            </a:r>
            <a:endParaRPr sz="1600" b="1">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Input data is in the order of terabytes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DRAM is not big enough to store it all</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Only small fraction of data is relevant</a:t>
            </a:r>
            <a:endParaRPr sz="1600">
              <a:solidFill>
                <a:schemeClr val="dk1"/>
              </a:solidFill>
            </a:endParaRPr>
          </a:p>
          <a:p>
            <a:pPr marL="0" lvl="0" indent="0" algn="l" rtl="0">
              <a:lnSpc>
                <a:spcPct val="115000"/>
              </a:lnSpc>
              <a:spcBef>
                <a:spcPts val="1200"/>
              </a:spcBef>
              <a:spcAft>
                <a:spcPts val="0"/>
              </a:spcAft>
              <a:buSzPts val="1800"/>
              <a:buNone/>
            </a:pPr>
            <a:r>
              <a:rPr lang="en" sz="1600" b="1">
                <a:solidFill>
                  <a:schemeClr val="dk1"/>
                </a:solidFill>
              </a:rPr>
              <a:t>Results:</a:t>
            </a:r>
            <a:endParaRPr sz="1600" b="1">
              <a:solidFill>
                <a:schemeClr val="dk1"/>
              </a:solidFill>
            </a:endParaRPr>
          </a:p>
          <a:p>
            <a:pPr marL="457200" lvl="0" indent="-330200" algn="l" rtl="0">
              <a:lnSpc>
                <a:spcPct val="115000"/>
              </a:lnSpc>
              <a:spcBef>
                <a:spcPts val="1200"/>
              </a:spcBef>
              <a:spcAft>
                <a:spcPts val="0"/>
              </a:spcAft>
              <a:buClr>
                <a:srgbClr val="CC0000"/>
              </a:buClr>
              <a:buSzPts val="1600"/>
              <a:buChar char="➢"/>
            </a:pPr>
            <a:r>
              <a:rPr lang="en" sz="1600" i="1">
                <a:solidFill>
                  <a:srgbClr val="CC0000"/>
                </a:solidFill>
              </a:rPr>
              <a:t>Wasting CPU cycles </a:t>
            </a:r>
            <a:endParaRPr sz="1600" i="1">
              <a:solidFill>
                <a:srgbClr val="CC0000"/>
              </a:solidFill>
            </a:endParaRPr>
          </a:p>
          <a:p>
            <a:pPr marL="457200" lvl="0" indent="-330200" algn="l" rtl="0">
              <a:lnSpc>
                <a:spcPct val="115000"/>
              </a:lnSpc>
              <a:spcBef>
                <a:spcPts val="0"/>
              </a:spcBef>
              <a:spcAft>
                <a:spcPts val="0"/>
              </a:spcAft>
              <a:buClr>
                <a:srgbClr val="CC0000"/>
              </a:buClr>
              <a:buSzPts val="1600"/>
              <a:buChar char="➢"/>
            </a:pPr>
            <a:r>
              <a:rPr lang="en" sz="1600" i="1">
                <a:solidFill>
                  <a:srgbClr val="CC0000"/>
                </a:solidFill>
              </a:rPr>
              <a:t>Ineffective use of DRAM </a:t>
            </a:r>
            <a:endParaRPr sz="1600" i="1">
              <a:solidFill>
                <a:srgbClr val="CC0000"/>
              </a:solidFill>
            </a:endParaRPr>
          </a:p>
          <a:p>
            <a:pPr marL="457200" lvl="0" indent="-330200" algn="l" rtl="0">
              <a:lnSpc>
                <a:spcPct val="115000"/>
              </a:lnSpc>
              <a:spcBef>
                <a:spcPts val="0"/>
              </a:spcBef>
              <a:spcAft>
                <a:spcPts val="0"/>
              </a:spcAft>
              <a:buClr>
                <a:srgbClr val="CC0000"/>
              </a:buClr>
              <a:buSzPts val="1600"/>
              <a:buChar char="➢"/>
            </a:pPr>
            <a:r>
              <a:rPr lang="en" sz="1600" i="1">
                <a:solidFill>
                  <a:srgbClr val="CC0000"/>
                </a:solidFill>
              </a:rPr>
              <a:t>Causes network bottlenecks</a:t>
            </a:r>
            <a:endParaRPr sz="1600" i="1">
              <a:solidFill>
                <a:srgbClr val="CC0000"/>
              </a:solidFill>
            </a:endParaRPr>
          </a:p>
          <a:p>
            <a:pPr marL="457200" lvl="0" indent="-330200" algn="l" rtl="0">
              <a:spcBef>
                <a:spcPts val="0"/>
              </a:spcBef>
              <a:spcAft>
                <a:spcPts val="0"/>
              </a:spcAft>
              <a:buClr>
                <a:srgbClr val="CC0000"/>
              </a:buClr>
              <a:buSzPts val="1600"/>
              <a:buChar char="➢"/>
            </a:pPr>
            <a:r>
              <a:rPr lang="en" sz="1600" i="1">
                <a:solidFill>
                  <a:srgbClr val="CC0000"/>
                </a:solidFill>
              </a:rPr>
              <a:t>increases power utilization</a:t>
            </a:r>
            <a:endParaRPr sz="1600" i="1">
              <a:solidFill>
                <a:srgbClr val="CC0000"/>
              </a:solidFill>
            </a:endParaRPr>
          </a:p>
          <a:p>
            <a:pPr marL="457200" lvl="0" indent="-330200" algn="l" rtl="0">
              <a:lnSpc>
                <a:spcPct val="115000"/>
              </a:lnSpc>
              <a:spcBef>
                <a:spcPts val="0"/>
              </a:spcBef>
              <a:spcAft>
                <a:spcPts val="0"/>
              </a:spcAft>
              <a:buClr>
                <a:srgbClr val="CC0000"/>
              </a:buClr>
              <a:buSzPts val="1600"/>
              <a:buChar char="➢"/>
            </a:pPr>
            <a:r>
              <a:rPr lang="en" sz="1600" i="1">
                <a:solidFill>
                  <a:srgbClr val="CC0000"/>
                </a:solidFill>
              </a:rPr>
              <a:t>Performance degradation</a:t>
            </a:r>
            <a:endParaRPr sz="1600" i="1">
              <a:solidFill>
                <a:srgbClr val="CC0000"/>
              </a:solidFill>
            </a:endParaRPr>
          </a:p>
        </p:txBody>
      </p:sp>
      <p:pic>
        <p:nvPicPr>
          <p:cNvPr id="89" name="Google Shape;89;p16"/>
          <p:cNvPicPr preferRelativeResize="0"/>
          <p:nvPr/>
        </p:nvPicPr>
        <p:blipFill rotWithShape="1">
          <a:blip r:embed="rId3">
            <a:alphaModFix/>
          </a:blip>
          <a:srcRect/>
          <a:stretch/>
        </p:blipFill>
        <p:spPr>
          <a:xfrm>
            <a:off x="648500" y="1490650"/>
            <a:ext cx="3768448" cy="3234825"/>
          </a:xfrm>
          <a:prstGeom prst="rect">
            <a:avLst/>
          </a:prstGeom>
          <a:noFill/>
          <a:ln w="9525" cap="flat" cmpd="sng">
            <a:solidFill>
              <a:schemeClr val="dk2"/>
            </a:solidFill>
            <a:prstDash val="solid"/>
            <a:round/>
            <a:headEnd type="none" w="sm" len="sm"/>
            <a:tailEnd type="none" w="sm" len="sm"/>
          </a:ln>
        </p:spPr>
      </p:pic>
      <p:sp>
        <p:nvSpPr>
          <p:cNvPr id="90" name="Google Shape;90;p16"/>
          <p:cNvSpPr txBox="1"/>
          <p:nvPr/>
        </p:nvSpPr>
        <p:spPr>
          <a:xfrm>
            <a:off x="1029875" y="998050"/>
            <a:ext cx="30057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Conventional Data flow</a:t>
            </a:r>
            <a:endParaRPr sz="2000" b="1" i="0" u="none" strike="noStrike" cap="none">
              <a:solidFill>
                <a:srgbClr val="000000"/>
              </a:solidFill>
              <a:latin typeface="Arial"/>
              <a:ea typeface="Arial"/>
              <a:cs typeface="Arial"/>
              <a:sym typeface="Arial"/>
            </a:endParaRPr>
          </a:p>
        </p:txBody>
      </p:sp>
      <p:sp>
        <p:nvSpPr>
          <p:cNvPr id="91" name="Google Shape;91;p16"/>
          <p:cNvSpPr txBox="1"/>
          <p:nvPr/>
        </p:nvSpPr>
        <p:spPr>
          <a:xfrm>
            <a:off x="3284325" y="3407425"/>
            <a:ext cx="777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Large unfiltered data</a:t>
            </a:r>
            <a:endParaRPr sz="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How to address challenges of Data Movement? </a:t>
            </a:r>
            <a:endParaRPr b="1"/>
          </a:p>
        </p:txBody>
      </p:sp>
      <p:sp>
        <p:nvSpPr>
          <p:cNvPr id="97" name="Google Shape;97;p17"/>
          <p:cNvSpPr txBox="1">
            <a:spLocks noGrp="1"/>
          </p:cNvSpPr>
          <p:nvPr>
            <p:ph type="body" idx="1"/>
          </p:nvPr>
        </p:nvSpPr>
        <p:spPr>
          <a:xfrm>
            <a:off x="378125" y="1222438"/>
            <a:ext cx="8520600" cy="3211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8000"/>
              </a:buClr>
              <a:buSzPts val="1800"/>
              <a:buChar char="➢"/>
            </a:pPr>
            <a:r>
              <a:rPr lang="en" b="1">
                <a:solidFill>
                  <a:srgbClr val="008000"/>
                </a:solidFill>
              </a:rPr>
              <a:t>Move compute to data - Near Data Processing</a:t>
            </a:r>
            <a:endParaRPr b="1">
              <a:solidFill>
                <a:srgbClr val="008000"/>
              </a:solidFill>
            </a:endParaRPr>
          </a:p>
          <a:p>
            <a:pPr marL="457200" lvl="0" indent="-342900" algn="l" rtl="0">
              <a:spcBef>
                <a:spcPts val="1000"/>
              </a:spcBef>
              <a:spcAft>
                <a:spcPts val="0"/>
              </a:spcAft>
              <a:buClr>
                <a:schemeClr val="dk1"/>
              </a:buClr>
              <a:buSzPts val="1800"/>
              <a:buChar char="➢"/>
            </a:pPr>
            <a:r>
              <a:rPr lang="en" b="1">
                <a:solidFill>
                  <a:schemeClr val="dk1"/>
                </a:solidFill>
              </a:rPr>
              <a:t>Computational Storage - </a:t>
            </a:r>
            <a:r>
              <a:rPr lang="en" sz="1600">
                <a:solidFill>
                  <a:schemeClr val="dk1"/>
                </a:solidFill>
              </a:rPr>
              <a:t>Storage design that enables Near-data processing </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Attach compute source inside the storage</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Data is internally transferred inside the storage - high internal speed</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Reduces the number of network hops </a:t>
            </a:r>
            <a:endParaRPr sz="1600">
              <a:solidFill>
                <a:schemeClr val="dk1"/>
              </a:solidFill>
            </a:endParaRPr>
          </a:p>
        </p:txBody>
      </p:sp>
      <p:sp>
        <p:nvSpPr>
          <p:cNvPr id="98" name="Google Shape;9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5</a:t>
            </a:fld>
            <a:endParaRPr/>
          </a:p>
        </p:txBody>
      </p:sp>
      <p:sp>
        <p:nvSpPr>
          <p:cNvPr id="99" name="Google Shape;99;p17"/>
          <p:cNvSpPr/>
          <p:nvPr/>
        </p:nvSpPr>
        <p:spPr>
          <a:xfrm>
            <a:off x="1145400" y="3598000"/>
            <a:ext cx="6853200" cy="661800"/>
          </a:xfrm>
          <a:prstGeom prst="roundRect">
            <a:avLst>
              <a:gd name="adj" fmla="val 16667"/>
            </a:avLst>
          </a:prstGeom>
          <a:solidFill>
            <a:schemeClr val="accent4"/>
          </a:solidFill>
          <a:ln w="9525" cap="flat" cmpd="sng">
            <a:solidFill>
              <a:srgbClr val="0C5AD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rPr>
              <a:t>Computational Storage at rescue!</a:t>
            </a:r>
            <a:endParaRPr sz="18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285025" y="445025"/>
            <a:ext cx="8547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 sz="2600" b="1"/>
              <a:t>Computational Storage Drive(CSD):</a:t>
            </a:r>
            <a:r>
              <a:rPr lang="en" sz="2200" b="1"/>
              <a:t> Samsung SmartSSD</a:t>
            </a:r>
            <a:endParaRPr sz="2200" b="1"/>
          </a:p>
        </p:txBody>
      </p:sp>
      <p:sp>
        <p:nvSpPr>
          <p:cNvPr id="105" name="Google Shape;105;p18"/>
          <p:cNvSpPr txBox="1">
            <a:spLocks noGrp="1"/>
          </p:cNvSpPr>
          <p:nvPr>
            <p:ph type="body" idx="1"/>
          </p:nvPr>
        </p:nvSpPr>
        <p:spPr>
          <a:xfrm>
            <a:off x="311700" y="919275"/>
            <a:ext cx="4298700" cy="34164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Clr>
                <a:schemeClr val="dk1"/>
              </a:buClr>
              <a:buSzPts val="1800"/>
              <a:buChar char="➢"/>
            </a:pPr>
            <a:r>
              <a:rPr lang="en" b="1">
                <a:solidFill>
                  <a:schemeClr val="dk1"/>
                </a:solidFill>
              </a:rPr>
              <a:t>Performant on-storage compute</a:t>
            </a:r>
            <a:endParaRPr b="1">
              <a:solidFill>
                <a:schemeClr val="dk1"/>
              </a:solidFill>
            </a:endParaRPr>
          </a:p>
          <a:p>
            <a:pPr marL="914400" lvl="1" indent="-342900" algn="l" rtl="0">
              <a:lnSpc>
                <a:spcPct val="100000"/>
              </a:lnSpc>
              <a:spcBef>
                <a:spcPts val="0"/>
              </a:spcBef>
              <a:spcAft>
                <a:spcPts val="0"/>
              </a:spcAft>
              <a:buClr>
                <a:schemeClr val="dk1"/>
              </a:buClr>
              <a:buSzPts val="1800"/>
              <a:buChar char="○"/>
            </a:pPr>
            <a:r>
              <a:rPr lang="en" sz="1600">
                <a:solidFill>
                  <a:schemeClr val="dk1"/>
                </a:solidFill>
              </a:rPr>
              <a:t>Xilinx FPGA - embarrassingly parallel accelerator</a:t>
            </a:r>
            <a:endParaRPr sz="1800">
              <a:solidFill>
                <a:schemeClr val="dk1"/>
              </a:solidFill>
            </a:endParaRPr>
          </a:p>
          <a:p>
            <a:pPr marL="457200" lvl="0" indent="-342900" algn="l" rtl="0">
              <a:lnSpc>
                <a:spcPct val="115000"/>
              </a:lnSpc>
              <a:spcBef>
                <a:spcPts val="1000"/>
              </a:spcBef>
              <a:spcAft>
                <a:spcPts val="0"/>
              </a:spcAft>
              <a:buClr>
                <a:schemeClr val="dk1"/>
              </a:buClr>
              <a:buSzPts val="1800"/>
              <a:buChar char="➢"/>
            </a:pPr>
            <a:r>
              <a:rPr lang="en" b="1">
                <a:solidFill>
                  <a:schemeClr val="dk1"/>
                </a:solidFill>
              </a:rPr>
              <a:t>High internal bandwidth</a:t>
            </a:r>
            <a:endParaRPr b="1">
              <a:solidFill>
                <a:schemeClr val="dk1"/>
              </a:solidFill>
            </a:endParaRPr>
          </a:p>
          <a:p>
            <a:pPr marL="914400" lvl="1" indent="-342900" algn="l" rtl="0">
              <a:lnSpc>
                <a:spcPct val="100000"/>
              </a:lnSpc>
              <a:spcBef>
                <a:spcPts val="0"/>
              </a:spcBef>
              <a:spcAft>
                <a:spcPts val="0"/>
              </a:spcAft>
              <a:buClr>
                <a:schemeClr val="dk1"/>
              </a:buClr>
              <a:buSzPts val="1800"/>
              <a:buChar char="○"/>
            </a:pPr>
            <a:r>
              <a:rPr lang="en" sz="1600">
                <a:solidFill>
                  <a:schemeClr val="dk1"/>
                </a:solidFill>
              </a:rPr>
              <a:t>Data transfer across the internal data path called ‘Peer-to-Peer’ transfer.</a:t>
            </a:r>
            <a:endParaRPr sz="1600">
              <a:solidFill>
                <a:schemeClr val="dk1"/>
              </a:solidFill>
            </a:endParaRPr>
          </a:p>
          <a:p>
            <a:pPr marL="914400" lvl="1" indent="-342900" algn="l" rtl="0">
              <a:lnSpc>
                <a:spcPct val="100000"/>
              </a:lnSpc>
              <a:spcBef>
                <a:spcPts val="0"/>
              </a:spcBef>
              <a:spcAft>
                <a:spcPts val="0"/>
              </a:spcAft>
              <a:buClr>
                <a:schemeClr val="dk1"/>
              </a:buClr>
              <a:buSzPts val="1800"/>
              <a:buFont typeface="Proxima Nova"/>
              <a:buChar char="○"/>
            </a:pPr>
            <a:r>
              <a:rPr lang="en" sz="1600">
                <a:solidFill>
                  <a:schemeClr val="dk1"/>
                </a:solidFill>
              </a:rPr>
              <a:t>Internal bandwidth is </a:t>
            </a:r>
            <a:r>
              <a:rPr lang="en" sz="1600" b="1">
                <a:solidFill>
                  <a:schemeClr val="dk1"/>
                </a:solidFill>
              </a:rPr>
              <a:t>2.5x</a:t>
            </a:r>
            <a:r>
              <a:rPr lang="en" sz="1600">
                <a:solidFill>
                  <a:schemeClr val="dk1"/>
                </a:solidFill>
              </a:rPr>
              <a:t> the host to device bandwidth</a:t>
            </a:r>
            <a:endParaRPr sz="1600">
              <a:solidFill>
                <a:schemeClr val="dk1"/>
              </a:solidFill>
            </a:endParaRPr>
          </a:p>
        </p:txBody>
      </p:sp>
      <p:sp>
        <p:nvSpPr>
          <p:cNvPr id="106" name="Google Shape;10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pic>
        <p:nvPicPr>
          <p:cNvPr id="107" name="Google Shape;107;p18"/>
          <p:cNvPicPr preferRelativeResize="0"/>
          <p:nvPr/>
        </p:nvPicPr>
        <p:blipFill rotWithShape="1">
          <a:blip r:embed="rId3">
            <a:alphaModFix/>
          </a:blip>
          <a:srcRect/>
          <a:stretch/>
        </p:blipFill>
        <p:spPr>
          <a:xfrm>
            <a:off x="4572000" y="1339400"/>
            <a:ext cx="4269399" cy="2703801"/>
          </a:xfrm>
          <a:prstGeom prst="rect">
            <a:avLst/>
          </a:prstGeom>
          <a:noFill/>
          <a:ln>
            <a:noFill/>
          </a:ln>
        </p:spPr>
      </p:pic>
      <p:sp>
        <p:nvSpPr>
          <p:cNvPr id="108" name="Google Shape;108;p18"/>
          <p:cNvSpPr txBox="1"/>
          <p:nvPr/>
        </p:nvSpPr>
        <p:spPr>
          <a:xfrm>
            <a:off x="820850" y="4568875"/>
            <a:ext cx="50301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Arial"/>
                <a:ea typeface="Arial"/>
                <a:cs typeface="Arial"/>
                <a:sym typeface="Arial"/>
              </a:rPr>
              <a:t>Source: </a:t>
            </a:r>
            <a:r>
              <a:rPr lang="en" sz="900" b="0" i="0" u="sng" strike="noStrike" cap="none">
                <a:solidFill>
                  <a:schemeClr val="hlink"/>
                </a:solidFill>
                <a:latin typeface="Arial"/>
                <a:ea typeface="Arial"/>
                <a:cs typeface="Arial"/>
                <a:sym typeface="Arial"/>
                <a:hlinkClick r:id="rId4"/>
              </a:rPr>
              <a:t>https://ieeexplore.ieee.org/document/6558444</a:t>
            </a: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9"/>
          <p:cNvPicPr preferRelativeResize="0"/>
          <p:nvPr/>
        </p:nvPicPr>
        <p:blipFill rotWithShape="1">
          <a:blip r:embed="rId3">
            <a:alphaModFix/>
          </a:blip>
          <a:srcRect/>
          <a:stretch/>
        </p:blipFill>
        <p:spPr>
          <a:xfrm>
            <a:off x="622800" y="1462975"/>
            <a:ext cx="3852948" cy="3307374"/>
          </a:xfrm>
          <a:prstGeom prst="rect">
            <a:avLst/>
          </a:prstGeom>
          <a:noFill/>
          <a:ln w="9525" cap="flat" cmpd="sng">
            <a:solidFill>
              <a:schemeClr val="dk2"/>
            </a:solidFill>
            <a:prstDash val="solid"/>
            <a:round/>
            <a:headEnd type="none" w="sm" len="sm"/>
            <a:tailEnd type="none" w="sm" len="sm"/>
          </a:ln>
        </p:spPr>
      </p:pic>
      <p:sp>
        <p:nvSpPr>
          <p:cNvPr id="114" name="Google Shape;114;p19"/>
          <p:cNvSpPr txBox="1">
            <a:spLocks noGrp="1"/>
          </p:cNvSpPr>
          <p:nvPr>
            <p:ph type="title"/>
          </p:nvPr>
        </p:nvSpPr>
        <p:spPr>
          <a:xfrm>
            <a:off x="311700" y="2760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2600" b="1"/>
              <a:t>Redesign with Computational Storage Drive(CSD)</a:t>
            </a:r>
            <a:endParaRPr sz="2600" b="1"/>
          </a:p>
        </p:txBody>
      </p:sp>
      <p:sp>
        <p:nvSpPr>
          <p:cNvPr id="115" name="Google Shape;115;p19"/>
          <p:cNvSpPr txBox="1">
            <a:spLocks noGrp="1"/>
          </p:cNvSpPr>
          <p:nvPr>
            <p:ph type="body" idx="1"/>
          </p:nvPr>
        </p:nvSpPr>
        <p:spPr>
          <a:xfrm>
            <a:off x="4603500" y="1311925"/>
            <a:ext cx="42288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sz="1600" b="1">
                <a:solidFill>
                  <a:schemeClr val="dk1"/>
                </a:solidFill>
              </a:rPr>
              <a:t>Data filtering offloaded to Computational storage(CSD)</a:t>
            </a:r>
            <a:endParaRPr sz="1600" b="1">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rPr>
              <a:t>Large input data is filtered inside CSD</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Small output data sent to CPU</a:t>
            </a:r>
            <a:endParaRPr sz="1600">
              <a:solidFill>
                <a:schemeClr val="dk1"/>
              </a:solidFill>
            </a:endParaRPr>
          </a:p>
          <a:p>
            <a:pPr marL="0" lvl="0" indent="0" algn="l" rtl="0">
              <a:lnSpc>
                <a:spcPct val="115000"/>
              </a:lnSpc>
              <a:spcBef>
                <a:spcPts val="1200"/>
              </a:spcBef>
              <a:spcAft>
                <a:spcPts val="0"/>
              </a:spcAft>
              <a:buSzPts val="1800"/>
              <a:buNone/>
            </a:pPr>
            <a:r>
              <a:rPr lang="en" sz="1600" b="1">
                <a:solidFill>
                  <a:schemeClr val="dk1"/>
                </a:solidFill>
              </a:rPr>
              <a:t>Results:</a:t>
            </a:r>
            <a:endParaRPr sz="1600" b="1">
              <a:solidFill>
                <a:schemeClr val="dk1"/>
              </a:solidFill>
            </a:endParaRPr>
          </a:p>
          <a:p>
            <a:pPr marL="457200" lvl="0" indent="-330200" algn="l" rtl="0">
              <a:lnSpc>
                <a:spcPct val="115000"/>
              </a:lnSpc>
              <a:spcBef>
                <a:spcPts val="1200"/>
              </a:spcBef>
              <a:spcAft>
                <a:spcPts val="0"/>
              </a:spcAft>
              <a:buClr>
                <a:srgbClr val="38761D"/>
              </a:buClr>
              <a:buSzPts val="1600"/>
              <a:buChar char="➢"/>
            </a:pPr>
            <a:r>
              <a:rPr lang="en" sz="1600" i="1">
                <a:solidFill>
                  <a:srgbClr val="38761D"/>
                </a:solidFill>
              </a:rPr>
              <a:t>Improved performance</a:t>
            </a:r>
            <a:endParaRPr sz="1600" i="1">
              <a:solidFill>
                <a:srgbClr val="38761D"/>
              </a:solidFill>
            </a:endParaRPr>
          </a:p>
          <a:p>
            <a:pPr marL="457200" lvl="0" indent="-330200" algn="l" rtl="0">
              <a:spcBef>
                <a:spcPts val="0"/>
              </a:spcBef>
              <a:spcAft>
                <a:spcPts val="0"/>
              </a:spcAft>
              <a:buClr>
                <a:srgbClr val="38761D"/>
              </a:buClr>
              <a:buSzPts val="1600"/>
              <a:buChar char="➢"/>
            </a:pPr>
            <a:r>
              <a:rPr lang="en" sz="1600" i="1">
                <a:solidFill>
                  <a:srgbClr val="38761D"/>
                </a:solidFill>
              </a:rPr>
              <a:t>Reduces resource bottlenecks</a:t>
            </a:r>
            <a:endParaRPr sz="1600" i="1">
              <a:solidFill>
                <a:srgbClr val="38761D"/>
              </a:solidFill>
            </a:endParaRPr>
          </a:p>
          <a:p>
            <a:pPr marL="457200" lvl="0" indent="-330200" algn="l" rtl="0">
              <a:lnSpc>
                <a:spcPct val="115000"/>
              </a:lnSpc>
              <a:spcBef>
                <a:spcPts val="0"/>
              </a:spcBef>
              <a:spcAft>
                <a:spcPts val="0"/>
              </a:spcAft>
              <a:buClr>
                <a:srgbClr val="38761D"/>
              </a:buClr>
              <a:buSzPts val="1600"/>
              <a:buChar char="➢"/>
            </a:pPr>
            <a:r>
              <a:rPr lang="en" sz="1600" i="1">
                <a:solidFill>
                  <a:srgbClr val="38761D"/>
                </a:solidFill>
              </a:rPr>
              <a:t>Minimized data transfer costs &amp; power consumption</a:t>
            </a:r>
            <a:endParaRPr sz="1600" i="1">
              <a:solidFill>
                <a:srgbClr val="38761D"/>
              </a:solidFill>
            </a:endParaRPr>
          </a:p>
          <a:p>
            <a:pPr marL="457200" lvl="0" indent="-330200" algn="l" rtl="0">
              <a:lnSpc>
                <a:spcPct val="115000"/>
              </a:lnSpc>
              <a:spcBef>
                <a:spcPts val="0"/>
              </a:spcBef>
              <a:spcAft>
                <a:spcPts val="0"/>
              </a:spcAft>
              <a:buClr>
                <a:srgbClr val="38761D"/>
              </a:buClr>
              <a:buSzPts val="1600"/>
              <a:buChar char="➢"/>
            </a:pPr>
            <a:r>
              <a:rPr lang="en" sz="1600" i="1">
                <a:solidFill>
                  <a:srgbClr val="38761D"/>
                </a:solidFill>
              </a:rPr>
              <a:t>Better scalability with increasing data</a:t>
            </a:r>
            <a:endParaRPr sz="1600" i="1">
              <a:solidFill>
                <a:srgbClr val="38761D"/>
              </a:solidFill>
            </a:endParaRPr>
          </a:p>
        </p:txBody>
      </p:sp>
      <p:sp>
        <p:nvSpPr>
          <p:cNvPr id="116" name="Google Shape;116;p19"/>
          <p:cNvSpPr txBox="1"/>
          <p:nvPr/>
        </p:nvSpPr>
        <p:spPr>
          <a:xfrm>
            <a:off x="699625" y="998050"/>
            <a:ext cx="36147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Computation Storage flow </a:t>
            </a:r>
            <a:endParaRPr sz="2000" b="1" i="0" u="none" strike="noStrike" cap="none">
              <a:solidFill>
                <a:srgbClr val="000000"/>
              </a:solidFill>
              <a:latin typeface="Arial"/>
              <a:ea typeface="Arial"/>
              <a:cs typeface="Arial"/>
              <a:sym typeface="Arial"/>
            </a:endParaRPr>
          </a:p>
        </p:txBody>
      </p:sp>
      <p:sp>
        <p:nvSpPr>
          <p:cNvPr id="117" name="Google Shape;117;p19"/>
          <p:cNvSpPr txBox="1"/>
          <p:nvPr/>
        </p:nvSpPr>
        <p:spPr>
          <a:xfrm>
            <a:off x="3284325" y="3407425"/>
            <a:ext cx="777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Small filtered</a:t>
            </a:r>
            <a:endParaRPr sz="800" b="1"/>
          </a:p>
          <a:p>
            <a:pPr marL="0" lvl="0" indent="0" algn="l" rtl="0">
              <a:spcBef>
                <a:spcPts val="0"/>
              </a:spcBef>
              <a:spcAft>
                <a:spcPts val="0"/>
              </a:spcAft>
              <a:buNone/>
            </a:pPr>
            <a:r>
              <a:rPr lang="en" sz="800" b="1"/>
              <a:t>data</a:t>
            </a:r>
            <a:endParaRPr sz="800" b="1"/>
          </a:p>
        </p:txBody>
      </p:sp>
      <p:sp>
        <p:nvSpPr>
          <p:cNvPr id="118" name="Google Shape;118;p19"/>
          <p:cNvSpPr txBox="1"/>
          <p:nvPr/>
        </p:nvSpPr>
        <p:spPr>
          <a:xfrm>
            <a:off x="1131350" y="4460125"/>
            <a:ext cx="599400" cy="2682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CSD</a:t>
            </a:r>
            <a:endParaRPr b="1"/>
          </a:p>
        </p:txBody>
      </p:sp>
      <p:sp>
        <p:nvSpPr>
          <p:cNvPr id="119" name="Google Shape;119;p19"/>
          <p:cNvSpPr txBox="1"/>
          <p:nvPr/>
        </p:nvSpPr>
        <p:spPr>
          <a:xfrm>
            <a:off x="2103475" y="4460125"/>
            <a:ext cx="599400" cy="2682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CSD</a:t>
            </a:r>
            <a:endParaRPr b="1"/>
          </a:p>
        </p:txBody>
      </p:sp>
      <p:sp>
        <p:nvSpPr>
          <p:cNvPr id="120" name="Google Shape;120;p19"/>
          <p:cNvSpPr txBox="1"/>
          <p:nvPr/>
        </p:nvSpPr>
        <p:spPr>
          <a:xfrm>
            <a:off x="3075600" y="4460125"/>
            <a:ext cx="599400" cy="2682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CSD</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311700" y="2701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Is CSD ready to use?</a:t>
            </a:r>
            <a:endParaRPr b="1"/>
          </a:p>
        </p:txBody>
      </p:sp>
      <p:sp>
        <p:nvSpPr>
          <p:cNvPr id="126" name="Google Shape;126;p20"/>
          <p:cNvSpPr/>
          <p:nvPr/>
        </p:nvSpPr>
        <p:spPr>
          <a:xfrm>
            <a:off x="311700" y="934775"/>
            <a:ext cx="8180400" cy="661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rPr>
              <a:t>Can applications plug-in CSD to benefit from Near Data Computation? </a:t>
            </a:r>
            <a:endParaRPr sz="1800" b="1">
              <a:solidFill>
                <a:schemeClr val="dk1"/>
              </a:solidFill>
            </a:endParaRPr>
          </a:p>
        </p:txBody>
      </p:sp>
      <p:sp>
        <p:nvSpPr>
          <p:cNvPr id="127" name="Google Shape;127;p20"/>
          <p:cNvSpPr txBox="1"/>
          <p:nvPr/>
        </p:nvSpPr>
        <p:spPr>
          <a:xfrm>
            <a:off x="481800" y="1948575"/>
            <a:ext cx="8180400" cy="14175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Char char="➢"/>
            </a:pPr>
            <a:r>
              <a:rPr lang="en" sz="1800">
                <a:solidFill>
                  <a:schemeClr val="dk1"/>
                </a:solidFill>
              </a:rPr>
              <a:t>No, applications need to use low-level HDL to offload compute onto accelerators inside CSD</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End users don’t have access to a framework to handle the entire data path seamlessly </a:t>
            </a:r>
            <a:endParaRPr sz="1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What do we need?	</a:t>
            </a:r>
            <a:endParaRPr b="1"/>
          </a:p>
        </p:txBody>
      </p:sp>
      <p:sp>
        <p:nvSpPr>
          <p:cNvPr id="133" name="Google Shape;13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b="1">
                <a:solidFill>
                  <a:schemeClr val="dk1"/>
                </a:solidFill>
              </a:rPr>
              <a:t>Framework that enables users to exploit the benefits of CSD,</a:t>
            </a:r>
            <a:endParaRPr b="1">
              <a:solidFill>
                <a:schemeClr val="dk1"/>
              </a:solidFill>
            </a:endParaRPr>
          </a:p>
          <a:p>
            <a:pPr marL="914400" lvl="1" indent="-317500" algn="l" rtl="0">
              <a:spcBef>
                <a:spcPts val="0"/>
              </a:spcBef>
              <a:spcAft>
                <a:spcPts val="0"/>
              </a:spcAft>
              <a:buClr>
                <a:schemeClr val="dk1"/>
              </a:buClr>
              <a:buSzPts val="1400"/>
              <a:buChar char="○"/>
            </a:pPr>
            <a:r>
              <a:rPr lang="en" sz="1400">
                <a:solidFill>
                  <a:schemeClr val="dk1"/>
                </a:solidFill>
              </a:rPr>
              <a:t>Improved performance - latency, throughput</a:t>
            </a:r>
            <a:endParaRPr sz="1400">
              <a:solidFill>
                <a:schemeClr val="dk1"/>
              </a:solidFill>
            </a:endParaRPr>
          </a:p>
          <a:p>
            <a:pPr marL="914400" lvl="1" indent="-317500" algn="l" rtl="0">
              <a:lnSpc>
                <a:spcPct val="200000"/>
              </a:lnSpc>
              <a:spcBef>
                <a:spcPts val="0"/>
              </a:spcBef>
              <a:spcAft>
                <a:spcPts val="0"/>
              </a:spcAft>
              <a:buClr>
                <a:schemeClr val="dk1"/>
              </a:buClr>
              <a:buSzPts val="1400"/>
              <a:buChar char="○"/>
            </a:pPr>
            <a:r>
              <a:rPr lang="en" sz="1400">
                <a:solidFill>
                  <a:schemeClr val="dk1"/>
                </a:solidFill>
              </a:rPr>
              <a:t>Reduction of resource bottlenecks - CPU utilization</a:t>
            </a:r>
            <a:endParaRPr sz="1400">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Improve the programmability of CSDs,</a:t>
            </a:r>
            <a:endParaRPr b="1">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Provide application the flexibility to seamlessly compose and offload compute in run time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p:txBody>
      </p:sp>
      <p:sp>
        <p:nvSpPr>
          <p:cNvPr id="134" name="Google Shape;134;p21"/>
          <p:cNvSpPr/>
          <p:nvPr/>
        </p:nvSpPr>
        <p:spPr>
          <a:xfrm>
            <a:off x="1460250" y="3260775"/>
            <a:ext cx="6223500" cy="661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rPr>
              <a:t>Retina: End-to-End (Storage+Compute) Framework </a:t>
            </a:r>
            <a:endParaRPr sz="1800" b="1">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3774</Words>
  <Application>Microsoft Office PowerPoint</Application>
  <PresentationFormat>On-screen Show (16:9)</PresentationFormat>
  <Paragraphs>551</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Noto Sans Symbols</vt:lpstr>
      <vt:lpstr>Proxima Nova</vt:lpstr>
      <vt:lpstr>Simple Light</vt:lpstr>
      <vt:lpstr>Retina: Cross-layered Key-Value Store for Computational Storage </vt:lpstr>
      <vt:lpstr>Agenda</vt:lpstr>
      <vt:lpstr>Motivation</vt:lpstr>
      <vt:lpstr>Challenges of Data Movement</vt:lpstr>
      <vt:lpstr>How to address challenges of Data Movement? </vt:lpstr>
      <vt:lpstr>Computational Storage Drive(CSD): Samsung SmartSSD</vt:lpstr>
      <vt:lpstr>Redesign with Computational Storage Drive(CSD)</vt:lpstr>
      <vt:lpstr>Is CSD ready to use?</vt:lpstr>
      <vt:lpstr>What do we need? </vt:lpstr>
      <vt:lpstr>Agenda</vt:lpstr>
      <vt:lpstr>Data Pipeline Today</vt:lpstr>
      <vt:lpstr>RETINA: End-to-End (Storage+Compute) Framework </vt:lpstr>
      <vt:lpstr>RETINA: End-to-End (Storage+Compute) Framework </vt:lpstr>
      <vt:lpstr>Agenda</vt:lpstr>
      <vt:lpstr>RETINA Cross-Layered Key-Value Store</vt:lpstr>
      <vt:lpstr>Why Cross-Layered Approach?</vt:lpstr>
      <vt:lpstr>RETINA: Cross-Layered Key-Value Store Architecture</vt:lpstr>
      <vt:lpstr>RETINA Key-Value Store In Action: lookup(cat02.jpg) </vt:lpstr>
      <vt:lpstr>RETINA Key-Value Store In Action: lookup(cat02.jpg) </vt:lpstr>
      <vt:lpstr>RETINA Key-Value Store In Action: lookup(cat02.jpg) </vt:lpstr>
      <vt:lpstr>Agenda</vt:lpstr>
      <vt:lpstr>RETINA: Dynamically Composable Computational Pipeline</vt:lpstr>
      <vt:lpstr>How to Achieve Dynamic Composability?</vt:lpstr>
      <vt:lpstr>RETINA Computational Pipeline Architecture</vt:lpstr>
      <vt:lpstr>RETINA in Action: lookup_ops(“cat02.jpg”,[jpg_decode,resize,crop,mirror])</vt:lpstr>
      <vt:lpstr>Retina : Other Interesting Features</vt:lpstr>
      <vt:lpstr>Agenda</vt:lpstr>
      <vt:lpstr>Evaluation Questions</vt:lpstr>
      <vt:lpstr>Evaluation Configuration </vt:lpstr>
      <vt:lpstr>Near-storage vs. CPU Compute</vt:lpstr>
      <vt:lpstr>Performance of Near-storage vs. CPU Compute</vt:lpstr>
      <vt:lpstr>CPU Utilization of Near-storage vs. CPU Compute</vt:lpstr>
      <vt:lpstr>RETINA with real-world application</vt:lpstr>
      <vt:lpstr>Resnet50 with CPU vs Retina</vt:lpstr>
      <vt:lpstr>Conclusion</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Cross-layered Key-Value Store for Computational Storage </dc:title>
  <cp:lastModifiedBy>Sanjana (Naga Sanjana) Bikonda</cp:lastModifiedBy>
  <cp:revision>2</cp:revision>
  <dcterms:modified xsi:type="dcterms:W3CDTF">2023-10-23T15:25:54Z</dcterms:modified>
</cp:coreProperties>
</file>