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7" r:id="rId7"/>
    <p:sldId id="275" r:id="rId8"/>
    <p:sldId id="276" r:id="rId9"/>
    <p:sldId id="277" r:id="rId10"/>
    <p:sldId id="278" r:id="rId11"/>
    <p:sldId id="279" r:id="rId12"/>
    <p:sldId id="280" r:id="rId13"/>
    <p:sldId id="273" r:id="rId14"/>
    <p:sldId id="274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5eB7Y7m6HkdZc4+JaVax7cGqZ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7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AB247-526B-4028-BEA7-278EA1DA39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72690D-6C88-4D6E-9187-54B1F67BF4E4}">
      <dgm:prSet phldrT="[Текст]"/>
      <dgm:spPr/>
      <dgm:t>
        <a:bodyPr/>
        <a:lstStyle/>
        <a:p>
          <a:r>
            <a:rPr lang="ru-RU" dirty="0"/>
            <a:t>Итерационные методы</a:t>
          </a:r>
        </a:p>
      </dgm:t>
    </dgm:pt>
    <dgm:pt modelId="{569D6EAB-C174-4019-8BDC-15510D1D43FE}" type="parTrans" cxnId="{AD6B14BE-4122-4687-B126-11C587CE8738}">
      <dgm:prSet/>
      <dgm:spPr/>
      <dgm:t>
        <a:bodyPr/>
        <a:lstStyle/>
        <a:p>
          <a:endParaRPr lang="ru-RU"/>
        </a:p>
      </dgm:t>
    </dgm:pt>
    <dgm:pt modelId="{A934C153-45A2-4BA4-8821-3A47C5816607}" type="sibTrans" cxnId="{AD6B14BE-4122-4687-B126-11C587CE8738}">
      <dgm:prSet/>
      <dgm:spPr/>
      <dgm:t>
        <a:bodyPr/>
        <a:lstStyle/>
        <a:p>
          <a:endParaRPr lang="ru-RU"/>
        </a:p>
      </dgm:t>
    </dgm:pt>
    <dgm:pt modelId="{A03DE05B-B276-4597-9E8C-43A0E4A1E6D5}">
      <dgm:prSet phldrT="[Текст]"/>
      <dgm:spPr/>
      <dgm:t>
        <a:bodyPr/>
        <a:lstStyle/>
        <a:p>
          <a:r>
            <a:rPr lang="ru-RU" dirty="0"/>
            <a:t>Симплекс-метод</a:t>
          </a:r>
        </a:p>
      </dgm:t>
    </dgm:pt>
    <dgm:pt modelId="{5B358BA2-BE7A-4176-AF1B-B0684E16D129}" type="parTrans" cxnId="{CDEF957B-38E4-462B-990C-4C099E835DBB}">
      <dgm:prSet/>
      <dgm:spPr/>
      <dgm:t>
        <a:bodyPr/>
        <a:lstStyle/>
        <a:p>
          <a:endParaRPr lang="ru-RU"/>
        </a:p>
      </dgm:t>
    </dgm:pt>
    <dgm:pt modelId="{DF3D84AD-A0AA-45DB-B483-72ABDE1E7185}" type="sibTrans" cxnId="{CDEF957B-38E4-462B-990C-4C099E835DBB}">
      <dgm:prSet/>
      <dgm:spPr/>
      <dgm:t>
        <a:bodyPr/>
        <a:lstStyle/>
        <a:p>
          <a:endParaRPr lang="ru-RU"/>
        </a:p>
      </dgm:t>
    </dgm:pt>
    <dgm:pt modelId="{9C42736B-11AF-4BFE-A947-6299C9FA3897}">
      <dgm:prSet phldrT="[Текст]"/>
      <dgm:spPr/>
      <dgm:t>
        <a:bodyPr/>
        <a:lstStyle/>
        <a:p>
          <a:r>
            <a:rPr lang="ru-RU" dirty="0"/>
            <a:t>Метод потенциалов</a:t>
          </a:r>
        </a:p>
      </dgm:t>
    </dgm:pt>
    <dgm:pt modelId="{14DD151F-CC48-406D-8349-7A22F716BE6C}" type="parTrans" cxnId="{85C3235F-F25C-4F05-BFE3-0559A19A3A01}">
      <dgm:prSet/>
      <dgm:spPr/>
      <dgm:t>
        <a:bodyPr/>
        <a:lstStyle/>
        <a:p>
          <a:endParaRPr lang="ru-RU"/>
        </a:p>
      </dgm:t>
    </dgm:pt>
    <dgm:pt modelId="{53CB67B5-978A-434E-A8AB-8BC39E944700}" type="sibTrans" cxnId="{85C3235F-F25C-4F05-BFE3-0559A19A3A01}">
      <dgm:prSet/>
      <dgm:spPr/>
      <dgm:t>
        <a:bodyPr/>
        <a:lstStyle/>
        <a:p>
          <a:endParaRPr lang="ru-RU"/>
        </a:p>
      </dgm:t>
    </dgm:pt>
    <dgm:pt modelId="{71D0E814-322A-4EB6-88C4-5C8DB8CC539A}" type="pres">
      <dgm:prSet presAssocID="{11FAB247-526B-4028-BEA7-278EA1DA39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A99EA9-2998-4890-AF15-4000DC8641F7}" type="pres">
      <dgm:prSet presAssocID="{0372690D-6C88-4D6E-9187-54B1F67BF4E4}" presName="hierRoot1" presStyleCnt="0">
        <dgm:presLayoutVars>
          <dgm:hierBranch val="init"/>
        </dgm:presLayoutVars>
      </dgm:prSet>
      <dgm:spPr/>
    </dgm:pt>
    <dgm:pt modelId="{75981C6A-49AC-4D32-ABB3-EB73ED19066B}" type="pres">
      <dgm:prSet presAssocID="{0372690D-6C88-4D6E-9187-54B1F67BF4E4}" presName="rootComposite1" presStyleCnt="0"/>
      <dgm:spPr/>
    </dgm:pt>
    <dgm:pt modelId="{F3AFC8EC-63A2-4EB3-9497-94978CA6E1DF}" type="pres">
      <dgm:prSet presAssocID="{0372690D-6C88-4D6E-9187-54B1F67BF4E4}" presName="rootText1" presStyleLbl="node0" presStyleIdx="0" presStyleCnt="1">
        <dgm:presLayoutVars>
          <dgm:chPref val="3"/>
        </dgm:presLayoutVars>
      </dgm:prSet>
      <dgm:spPr/>
    </dgm:pt>
    <dgm:pt modelId="{180B1E0B-292A-4303-A3E9-AC95C23EE457}" type="pres">
      <dgm:prSet presAssocID="{0372690D-6C88-4D6E-9187-54B1F67BF4E4}" presName="rootConnector1" presStyleLbl="node1" presStyleIdx="0" presStyleCnt="0"/>
      <dgm:spPr/>
    </dgm:pt>
    <dgm:pt modelId="{DF7F6FC4-2CEA-4657-A9D5-323900C1C41F}" type="pres">
      <dgm:prSet presAssocID="{0372690D-6C88-4D6E-9187-54B1F67BF4E4}" presName="hierChild2" presStyleCnt="0"/>
      <dgm:spPr/>
    </dgm:pt>
    <dgm:pt modelId="{6DCBA667-D72B-4BCB-B1E7-FF4716C7FC80}" type="pres">
      <dgm:prSet presAssocID="{5B358BA2-BE7A-4176-AF1B-B0684E16D129}" presName="Name37" presStyleLbl="parChTrans1D2" presStyleIdx="0" presStyleCnt="2"/>
      <dgm:spPr/>
    </dgm:pt>
    <dgm:pt modelId="{9A108D34-910C-4E05-92B5-ACE79426B735}" type="pres">
      <dgm:prSet presAssocID="{A03DE05B-B276-4597-9E8C-43A0E4A1E6D5}" presName="hierRoot2" presStyleCnt="0">
        <dgm:presLayoutVars>
          <dgm:hierBranch val="init"/>
        </dgm:presLayoutVars>
      </dgm:prSet>
      <dgm:spPr/>
    </dgm:pt>
    <dgm:pt modelId="{B44AACFD-235E-473B-A400-E29B5B11726C}" type="pres">
      <dgm:prSet presAssocID="{A03DE05B-B276-4597-9E8C-43A0E4A1E6D5}" presName="rootComposite" presStyleCnt="0"/>
      <dgm:spPr/>
    </dgm:pt>
    <dgm:pt modelId="{F75E77BC-5191-4549-AFA3-9C5BA9321FEB}" type="pres">
      <dgm:prSet presAssocID="{A03DE05B-B276-4597-9E8C-43A0E4A1E6D5}" presName="rootText" presStyleLbl="node2" presStyleIdx="0" presStyleCnt="2">
        <dgm:presLayoutVars>
          <dgm:chPref val="3"/>
        </dgm:presLayoutVars>
      </dgm:prSet>
      <dgm:spPr/>
    </dgm:pt>
    <dgm:pt modelId="{88E76C88-3246-4FA5-ADFD-CC4B65FB81EF}" type="pres">
      <dgm:prSet presAssocID="{A03DE05B-B276-4597-9E8C-43A0E4A1E6D5}" presName="rootConnector" presStyleLbl="node2" presStyleIdx="0" presStyleCnt="2"/>
      <dgm:spPr/>
    </dgm:pt>
    <dgm:pt modelId="{62B245D4-BEB9-4169-A694-617D999B6D6D}" type="pres">
      <dgm:prSet presAssocID="{A03DE05B-B276-4597-9E8C-43A0E4A1E6D5}" presName="hierChild4" presStyleCnt="0"/>
      <dgm:spPr/>
    </dgm:pt>
    <dgm:pt modelId="{EC426642-6220-4ABB-BBC4-A023EDD96A3F}" type="pres">
      <dgm:prSet presAssocID="{A03DE05B-B276-4597-9E8C-43A0E4A1E6D5}" presName="hierChild5" presStyleCnt="0"/>
      <dgm:spPr/>
    </dgm:pt>
    <dgm:pt modelId="{6709E8BB-FA87-4BE1-9C5C-2D5D132C3DD6}" type="pres">
      <dgm:prSet presAssocID="{14DD151F-CC48-406D-8349-7A22F716BE6C}" presName="Name37" presStyleLbl="parChTrans1D2" presStyleIdx="1" presStyleCnt="2"/>
      <dgm:spPr/>
    </dgm:pt>
    <dgm:pt modelId="{F1F0AF92-EA3F-4879-AC5F-36E9BCA607A6}" type="pres">
      <dgm:prSet presAssocID="{9C42736B-11AF-4BFE-A947-6299C9FA3897}" presName="hierRoot2" presStyleCnt="0">
        <dgm:presLayoutVars>
          <dgm:hierBranch val="init"/>
        </dgm:presLayoutVars>
      </dgm:prSet>
      <dgm:spPr/>
    </dgm:pt>
    <dgm:pt modelId="{205FB248-EB66-4DEB-AB95-7393D66BE5BE}" type="pres">
      <dgm:prSet presAssocID="{9C42736B-11AF-4BFE-A947-6299C9FA3897}" presName="rootComposite" presStyleCnt="0"/>
      <dgm:spPr/>
    </dgm:pt>
    <dgm:pt modelId="{EDEB629F-8411-4FE8-B5AA-BFBF77828B1B}" type="pres">
      <dgm:prSet presAssocID="{9C42736B-11AF-4BFE-A947-6299C9FA3897}" presName="rootText" presStyleLbl="node2" presStyleIdx="1" presStyleCnt="2">
        <dgm:presLayoutVars>
          <dgm:chPref val="3"/>
        </dgm:presLayoutVars>
      </dgm:prSet>
      <dgm:spPr/>
    </dgm:pt>
    <dgm:pt modelId="{A6A6ADCB-F8D0-4F93-80A5-CFCFA627D23A}" type="pres">
      <dgm:prSet presAssocID="{9C42736B-11AF-4BFE-A947-6299C9FA3897}" presName="rootConnector" presStyleLbl="node2" presStyleIdx="1" presStyleCnt="2"/>
      <dgm:spPr/>
    </dgm:pt>
    <dgm:pt modelId="{F5DF639D-DE1F-449A-855D-C24C61EA43E4}" type="pres">
      <dgm:prSet presAssocID="{9C42736B-11AF-4BFE-A947-6299C9FA3897}" presName="hierChild4" presStyleCnt="0"/>
      <dgm:spPr/>
    </dgm:pt>
    <dgm:pt modelId="{3E7CD1CF-21C1-40B7-B4BD-0AFF41F1E5BA}" type="pres">
      <dgm:prSet presAssocID="{9C42736B-11AF-4BFE-A947-6299C9FA3897}" presName="hierChild5" presStyleCnt="0"/>
      <dgm:spPr/>
    </dgm:pt>
    <dgm:pt modelId="{6CFEE93C-3F15-424D-AF04-5F55256B9899}" type="pres">
      <dgm:prSet presAssocID="{0372690D-6C88-4D6E-9187-54B1F67BF4E4}" presName="hierChild3" presStyleCnt="0"/>
      <dgm:spPr/>
    </dgm:pt>
  </dgm:ptLst>
  <dgm:cxnLst>
    <dgm:cxn modelId="{C9B2F213-0DF5-4389-B984-42737B564FDF}" type="presOf" srcId="{11FAB247-526B-4028-BEA7-278EA1DA39EF}" destId="{71D0E814-322A-4EB6-88C4-5C8DB8CC539A}" srcOrd="0" destOrd="0" presId="urn:microsoft.com/office/officeart/2005/8/layout/orgChart1"/>
    <dgm:cxn modelId="{56C3C81D-2192-441B-9CE8-8CD90C4FA48C}" type="presOf" srcId="{A03DE05B-B276-4597-9E8C-43A0E4A1E6D5}" destId="{88E76C88-3246-4FA5-ADFD-CC4B65FB81EF}" srcOrd="1" destOrd="0" presId="urn:microsoft.com/office/officeart/2005/8/layout/orgChart1"/>
    <dgm:cxn modelId="{85C3235F-F25C-4F05-BFE3-0559A19A3A01}" srcId="{0372690D-6C88-4D6E-9187-54B1F67BF4E4}" destId="{9C42736B-11AF-4BFE-A947-6299C9FA3897}" srcOrd="1" destOrd="0" parTransId="{14DD151F-CC48-406D-8349-7A22F716BE6C}" sibTransId="{53CB67B5-978A-434E-A8AB-8BC39E944700}"/>
    <dgm:cxn modelId="{DE76E044-F2CE-4AD4-8C24-93DE97079FF0}" type="presOf" srcId="{0372690D-6C88-4D6E-9187-54B1F67BF4E4}" destId="{F3AFC8EC-63A2-4EB3-9497-94978CA6E1DF}" srcOrd="0" destOrd="0" presId="urn:microsoft.com/office/officeart/2005/8/layout/orgChart1"/>
    <dgm:cxn modelId="{CDEF957B-38E4-462B-990C-4C099E835DBB}" srcId="{0372690D-6C88-4D6E-9187-54B1F67BF4E4}" destId="{A03DE05B-B276-4597-9E8C-43A0E4A1E6D5}" srcOrd="0" destOrd="0" parTransId="{5B358BA2-BE7A-4176-AF1B-B0684E16D129}" sibTransId="{DF3D84AD-A0AA-45DB-B483-72ABDE1E7185}"/>
    <dgm:cxn modelId="{FCA47190-8A4F-4626-A80C-8EFA58174024}" type="presOf" srcId="{9C42736B-11AF-4BFE-A947-6299C9FA3897}" destId="{EDEB629F-8411-4FE8-B5AA-BFBF77828B1B}" srcOrd="0" destOrd="0" presId="urn:microsoft.com/office/officeart/2005/8/layout/orgChart1"/>
    <dgm:cxn modelId="{A01280A0-52B3-4DD0-8A57-B45FF83AF17A}" type="presOf" srcId="{A03DE05B-B276-4597-9E8C-43A0E4A1E6D5}" destId="{F75E77BC-5191-4549-AFA3-9C5BA9321FEB}" srcOrd="0" destOrd="0" presId="urn:microsoft.com/office/officeart/2005/8/layout/orgChart1"/>
    <dgm:cxn modelId="{AD6B14BE-4122-4687-B126-11C587CE8738}" srcId="{11FAB247-526B-4028-BEA7-278EA1DA39EF}" destId="{0372690D-6C88-4D6E-9187-54B1F67BF4E4}" srcOrd="0" destOrd="0" parTransId="{569D6EAB-C174-4019-8BDC-15510D1D43FE}" sibTransId="{A934C153-45A2-4BA4-8821-3A47C5816607}"/>
    <dgm:cxn modelId="{FC1908C2-5222-4827-AE13-695BDE0B30DF}" type="presOf" srcId="{5B358BA2-BE7A-4176-AF1B-B0684E16D129}" destId="{6DCBA667-D72B-4BCB-B1E7-FF4716C7FC80}" srcOrd="0" destOrd="0" presId="urn:microsoft.com/office/officeart/2005/8/layout/orgChart1"/>
    <dgm:cxn modelId="{86BC97C6-1D8C-408E-99CA-D2A48EC6E4EB}" type="presOf" srcId="{9C42736B-11AF-4BFE-A947-6299C9FA3897}" destId="{A6A6ADCB-F8D0-4F93-80A5-CFCFA627D23A}" srcOrd="1" destOrd="0" presId="urn:microsoft.com/office/officeart/2005/8/layout/orgChart1"/>
    <dgm:cxn modelId="{5167FFC7-E03B-41BA-BFD7-68F201B58229}" type="presOf" srcId="{0372690D-6C88-4D6E-9187-54B1F67BF4E4}" destId="{180B1E0B-292A-4303-A3E9-AC95C23EE457}" srcOrd="1" destOrd="0" presId="urn:microsoft.com/office/officeart/2005/8/layout/orgChart1"/>
    <dgm:cxn modelId="{96A1D3F3-D241-49AE-8CB5-35DA7717C4F5}" type="presOf" srcId="{14DD151F-CC48-406D-8349-7A22F716BE6C}" destId="{6709E8BB-FA87-4BE1-9C5C-2D5D132C3DD6}" srcOrd="0" destOrd="0" presId="urn:microsoft.com/office/officeart/2005/8/layout/orgChart1"/>
    <dgm:cxn modelId="{74AB919D-8C0C-48A7-8AA5-9FE8ADB62647}" type="presParOf" srcId="{71D0E814-322A-4EB6-88C4-5C8DB8CC539A}" destId="{41A99EA9-2998-4890-AF15-4000DC8641F7}" srcOrd="0" destOrd="0" presId="urn:microsoft.com/office/officeart/2005/8/layout/orgChart1"/>
    <dgm:cxn modelId="{5EEA60BC-52DD-4B9F-ABA3-9F3EABEE9F01}" type="presParOf" srcId="{41A99EA9-2998-4890-AF15-4000DC8641F7}" destId="{75981C6A-49AC-4D32-ABB3-EB73ED19066B}" srcOrd="0" destOrd="0" presId="urn:microsoft.com/office/officeart/2005/8/layout/orgChart1"/>
    <dgm:cxn modelId="{4A5D4217-7F60-4E76-88DB-22A5E1B408E6}" type="presParOf" srcId="{75981C6A-49AC-4D32-ABB3-EB73ED19066B}" destId="{F3AFC8EC-63A2-4EB3-9497-94978CA6E1DF}" srcOrd="0" destOrd="0" presId="urn:microsoft.com/office/officeart/2005/8/layout/orgChart1"/>
    <dgm:cxn modelId="{93344C9C-3823-4733-B24E-28F6D3CB0B22}" type="presParOf" srcId="{75981C6A-49AC-4D32-ABB3-EB73ED19066B}" destId="{180B1E0B-292A-4303-A3E9-AC95C23EE457}" srcOrd="1" destOrd="0" presId="urn:microsoft.com/office/officeart/2005/8/layout/orgChart1"/>
    <dgm:cxn modelId="{695920F4-3EEF-47EE-AC58-93784885CB5B}" type="presParOf" srcId="{41A99EA9-2998-4890-AF15-4000DC8641F7}" destId="{DF7F6FC4-2CEA-4657-A9D5-323900C1C41F}" srcOrd="1" destOrd="0" presId="urn:microsoft.com/office/officeart/2005/8/layout/orgChart1"/>
    <dgm:cxn modelId="{2E351706-2B84-434C-AA2F-C670D538FE2E}" type="presParOf" srcId="{DF7F6FC4-2CEA-4657-A9D5-323900C1C41F}" destId="{6DCBA667-D72B-4BCB-B1E7-FF4716C7FC80}" srcOrd="0" destOrd="0" presId="urn:microsoft.com/office/officeart/2005/8/layout/orgChart1"/>
    <dgm:cxn modelId="{92A97FF4-8007-483B-AF56-610FD5FEC488}" type="presParOf" srcId="{DF7F6FC4-2CEA-4657-A9D5-323900C1C41F}" destId="{9A108D34-910C-4E05-92B5-ACE79426B735}" srcOrd="1" destOrd="0" presId="urn:microsoft.com/office/officeart/2005/8/layout/orgChart1"/>
    <dgm:cxn modelId="{F7212F92-2BC6-40F8-AEB5-AD86B055E144}" type="presParOf" srcId="{9A108D34-910C-4E05-92B5-ACE79426B735}" destId="{B44AACFD-235E-473B-A400-E29B5B11726C}" srcOrd="0" destOrd="0" presId="urn:microsoft.com/office/officeart/2005/8/layout/orgChart1"/>
    <dgm:cxn modelId="{13219F3D-D7E6-4F3C-9A34-579D5CE12E62}" type="presParOf" srcId="{B44AACFD-235E-473B-A400-E29B5B11726C}" destId="{F75E77BC-5191-4549-AFA3-9C5BA9321FEB}" srcOrd="0" destOrd="0" presId="urn:microsoft.com/office/officeart/2005/8/layout/orgChart1"/>
    <dgm:cxn modelId="{FEBFD4EB-A9DA-4191-B9D7-5D1338249127}" type="presParOf" srcId="{B44AACFD-235E-473B-A400-E29B5B11726C}" destId="{88E76C88-3246-4FA5-ADFD-CC4B65FB81EF}" srcOrd="1" destOrd="0" presId="urn:microsoft.com/office/officeart/2005/8/layout/orgChart1"/>
    <dgm:cxn modelId="{1BCD0F5C-BD06-43F7-8B10-19D1EF54AFBC}" type="presParOf" srcId="{9A108D34-910C-4E05-92B5-ACE79426B735}" destId="{62B245D4-BEB9-4169-A694-617D999B6D6D}" srcOrd="1" destOrd="0" presId="urn:microsoft.com/office/officeart/2005/8/layout/orgChart1"/>
    <dgm:cxn modelId="{CA7F7D5F-86EE-4AD7-885B-5D522928F880}" type="presParOf" srcId="{9A108D34-910C-4E05-92B5-ACE79426B735}" destId="{EC426642-6220-4ABB-BBC4-A023EDD96A3F}" srcOrd="2" destOrd="0" presId="urn:microsoft.com/office/officeart/2005/8/layout/orgChart1"/>
    <dgm:cxn modelId="{293E8C5E-0D8A-42ED-8AB7-FC9BC8359A55}" type="presParOf" srcId="{DF7F6FC4-2CEA-4657-A9D5-323900C1C41F}" destId="{6709E8BB-FA87-4BE1-9C5C-2D5D132C3DD6}" srcOrd="2" destOrd="0" presId="urn:microsoft.com/office/officeart/2005/8/layout/orgChart1"/>
    <dgm:cxn modelId="{CE94A479-8CE3-4F64-A244-7A79021852A4}" type="presParOf" srcId="{DF7F6FC4-2CEA-4657-A9D5-323900C1C41F}" destId="{F1F0AF92-EA3F-4879-AC5F-36E9BCA607A6}" srcOrd="3" destOrd="0" presId="urn:microsoft.com/office/officeart/2005/8/layout/orgChart1"/>
    <dgm:cxn modelId="{095DDDE0-4DEA-4CBF-82CC-584F274BFF4A}" type="presParOf" srcId="{F1F0AF92-EA3F-4879-AC5F-36E9BCA607A6}" destId="{205FB248-EB66-4DEB-AB95-7393D66BE5BE}" srcOrd="0" destOrd="0" presId="urn:microsoft.com/office/officeart/2005/8/layout/orgChart1"/>
    <dgm:cxn modelId="{A211B58D-9B15-46AE-AF3A-FE744FADFEDE}" type="presParOf" srcId="{205FB248-EB66-4DEB-AB95-7393D66BE5BE}" destId="{EDEB629F-8411-4FE8-B5AA-BFBF77828B1B}" srcOrd="0" destOrd="0" presId="urn:microsoft.com/office/officeart/2005/8/layout/orgChart1"/>
    <dgm:cxn modelId="{4BD70BEE-7B5E-413F-B342-63D7F87DAD3C}" type="presParOf" srcId="{205FB248-EB66-4DEB-AB95-7393D66BE5BE}" destId="{A6A6ADCB-F8D0-4F93-80A5-CFCFA627D23A}" srcOrd="1" destOrd="0" presId="urn:microsoft.com/office/officeart/2005/8/layout/orgChart1"/>
    <dgm:cxn modelId="{8A091AB5-0FBA-4930-A71A-C507E1D5AA1B}" type="presParOf" srcId="{F1F0AF92-EA3F-4879-AC5F-36E9BCA607A6}" destId="{F5DF639D-DE1F-449A-855D-C24C61EA43E4}" srcOrd="1" destOrd="0" presId="urn:microsoft.com/office/officeart/2005/8/layout/orgChart1"/>
    <dgm:cxn modelId="{97DDBFBF-088A-48D8-938F-BF5828523C12}" type="presParOf" srcId="{F1F0AF92-EA3F-4879-AC5F-36E9BCA607A6}" destId="{3E7CD1CF-21C1-40B7-B4BD-0AFF41F1E5BA}" srcOrd="2" destOrd="0" presId="urn:microsoft.com/office/officeart/2005/8/layout/orgChart1"/>
    <dgm:cxn modelId="{B05D98E1-FF79-4D19-8DEB-48486044A5DA}" type="presParOf" srcId="{41A99EA9-2998-4890-AF15-4000DC8641F7}" destId="{6CFEE93C-3F15-424D-AF04-5F55256B98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FAB247-526B-4028-BEA7-278EA1DA39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72690D-6C88-4D6E-9187-54B1F67BF4E4}">
      <dgm:prSet phldrT="[Текст]"/>
      <dgm:spPr/>
      <dgm:t>
        <a:bodyPr/>
        <a:lstStyle/>
        <a:p>
          <a:r>
            <a:rPr lang="ru-RU" b="0" i="0" dirty="0"/>
            <a:t>Нахождение опорного плана</a:t>
          </a:r>
          <a:endParaRPr lang="ru-RU" dirty="0"/>
        </a:p>
      </dgm:t>
    </dgm:pt>
    <dgm:pt modelId="{569D6EAB-C174-4019-8BDC-15510D1D43FE}" type="parTrans" cxnId="{AD6B14BE-4122-4687-B126-11C587CE8738}">
      <dgm:prSet/>
      <dgm:spPr/>
      <dgm:t>
        <a:bodyPr/>
        <a:lstStyle/>
        <a:p>
          <a:endParaRPr lang="ru-RU"/>
        </a:p>
      </dgm:t>
    </dgm:pt>
    <dgm:pt modelId="{A934C153-45A2-4BA4-8821-3A47C5816607}" type="sibTrans" cxnId="{AD6B14BE-4122-4687-B126-11C587CE8738}">
      <dgm:prSet/>
      <dgm:spPr/>
      <dgm:t>
        <a:bodyPr/>
        <a:lstStyle/>
        <a:p>
          <a:endParaRPr lang="ru-RU"/>
        </a:p>
      </dgm:t>
    </dgm:pt>
    <dgm:pt modelId="{A03DE05B-B276-4597-9E8C-43A0E4A1E6D5}">
      <dgm:prSet phldrT="[Текст]"/>
      <dgm:spPr/>
      <dgm:t>
        <a:bodyPr/>
        <a:lstStyle/>
        <a:p>
          <a:r>
            <a:rPr lang="ru-RU" b="0" i="0" dirty="0"/>
            <a:t>Метод северо-западного угла</a:t>
          </a:r>
          <a:endParaRPr lang="ru-RU" dirty="0"/>
        </a:p>
      </dgm:t>
    </dgm:pt>
    <dgm:pt modelId="{5B358BA2-BE7A-4176-AF1B-B0684E16D129}" type="parTrans" cxnId="{CDEF957B-38E4-462B-990C-4C099E835DBB}">
      <dgm:prSet/>
      <dgm:spPr/>
      <dgm:t>
        <a:bodyPr/>
        <a:lstStyle/>
        <a:p>
          <a:endParaRPr lang="ru-RU"/>
        </a:p>
      </dgm:t>
    </dgm:pt>
    <dgm:pt modelId="{DF3D84AD-A0AA-45DB-B483-72ABDE1E7185}" type="sibTrans" cxnId="{CDEF957B-38E4-462B-990C-4C099E835DBB}">
      <dgm:prSet/>
      <dgm:spPr/>
      <dgm:t>
        <a:bodyPr/>
        <a:lstStyle/>
        <a:p>
          <a:endParaRPr lang="ru-RU"/>
        </a:p>
      </dgm:t>
    </dgm:pt>
    <dgm:pt modelId="{9C42736B-11AF-4BFE-A947-6299C9FA3897}">
      <dgm:prSet phldrT="[Текст]"/>
      <dgm:spPr/>
      <dgm:t>
        <a:bodyPr/>
        <a:lstStyle/>
        <a:p>
          <a:r>
            <a:rPr lang="ru-RU" b="0" i="0" dirty="0"/>
            <a:t>Метод наименьшего элемента</a:t>
          </a:r>
          <a:endParaRPr lang="ru-RU" dirty="0"/>
        </a:p>
      </dgm:t>
    </dgm:pt>
    <dgm:pt modelId="{14DD151F-CC48-406D-8349-7A22F716BE6C}" type="parTrans" cxnId="{85C3235F-F25C-4F05-BFE3-0559A19A3A01}">
      <dgm:prSet/>
      <dgm:spPr/>
      <dgm:t>
        <a:bodyPr/>
        <a:lstStyle/>
        <a:p>
          <a:endParaRPr lang="ru-RU"/>
        </a:p>
      </dgm:t>
    </dgm:pt>
    <dgm:pt modelId="{53CB67B5-978A-434E-A8AB-8BC39E944700}" type="sibTrans" cxnId="{85C3235F-F25C-4F05-BFE3-0559A19A3A01}">
      <dgm:prSet/>
      <dgm:spPr/>
      <dgm:t>
        <a:bodyPr/>
        <a:lstStyle/>
        <a:p>
          <a:endParaRPr lang="ru-RU"/>
        </a:p>
      </dgm:t>
    </dgm:pt>
    <dgm:pt modelId="{11D7249C-345A-4AB4-BA38-E088DBF96178}">
      <dgm:prSet phldrT="[Текст]"/>
      <dgm:spPr/>
      <dgm:t>
        <a:bodyPr/>
        <a:lstStyle/>
        <a:p>
          <a:r>
            <a:rPr lang="ru-RU" b="0" i="0"/>
            <a:t>Метод аппроксимации Фогеля</a:t>
          </a:r>
          <a:endParaRPr lang="ru-RU" dirty="0"/>
        </a:p>
      </dgm:t>
    </dgm:pt>
    <dgm:pt modelId="{BEC3CA23-CDA2-458A-8B1F-3361390634A0}" type="parTrans" cxnId="{0037C7B2-6644-4695-A08D-6EACDD15BCE3}">
      <dgm:prSet/>
      <dgm:spPr/>
      <dgm:t>
        <a:bodyPr/>
        <a:lstStyle/>
        <a:p>
          <a:endParaRPr lang="ru-RU"/>
        </a:p>
      </dgm:t>
    </dgm:pt>
    <dgm:pt modelId="{768AFC96-0F4E-4A76-8F8E-1047A2C39BA4}" type="sibTrans" cxnId="{0037C7B2-6644-4695-A08D-6EACDD15BCE3}">
      <dgm:prSet/>
      <dgm:spPr/>
      <dgm:t>
        <a:bodyPr/>
        <a:lstStyle/>
        <a:p>
          <a:endParaRPr lang="ru-RU"/>
        </a:p>
      </dgm:t>
    </dgm:pt>
    <dgm:pt modelId="{71D0E814-322A-4EB6-88C4-5C8DB8CC539A}" type="pres">
      <dgm:prSet presAssocID="{11FAB247-526B-4028-BEA7-278EA1DA39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A99EA9-2998-4890-AF15-4000DC8641F7}" type="pres">
      <dgm:prSet presAssocID="{0372690D-6C88-4D6E-9187-54B1F67BF4E4}" presName="hierRoot1" presStyleCnt="0">
        <dgm:presLayoutVars>
          <dgm:hierBranch val="init"/>
        </dgm:presLayoutVars>
      </dgm:prSet>
      <dgm:spPr/>
    </dgm:pt>
    <dgm:pt modelId="{75981C6A-49AC-4D32-ABB3-EB73ED19066B}" type="pres">
      <dgm:prSet presAssocID="{0372690D-6C88-4D6E-9187-54B1F67BF4E4}" presName="rootComposite1" presStyleCnt="0"/>
      <dgm:spPr/>
    </dgm:pt>
    <dgm:pt modelId="{F3AFC8EC-63A2-4EB3-9497-94978CA6E1DF}" type="pres">
      <dgm:prSet presAssocID="{0372690D-6C88-4D6E-9187-54B1F67BF4E4}" presName="rootText1" presStyleLbl="node0" presStyleIdx="0" presStyleCnt="1">
        <dgm:presLayoutVars>
          <dgm:chPref val="3"/>
        </dgm:presLayoutVars>
      </dgm:prSet>
      <dgm:spPr/>
    </dgm:pt>
    <dgm:pt modelId="{180B1E0B-292A-4303-A3E9-AC95C23EE457}" type="pres">
      <dgm:prSet presAssocID="{0372690D-6C88-4D6E-9187-54B1F67BF4E4}" presName="rootConnector1" presStyleLbl="node1" presStyleIdx="0" presStyleCnt="0"/>
      <dgm:spPr/>
    </dgm:pt>
    <dgm:pt modelId="{DF7F6FC4-2CEA-4657-A9D5-323900C1C41F}" type="pres">
      <dgm:prSet presAssocID="{0372690D-6C88-4D6E-9187-54B1F67BF4E4}" presName="hierChild2" presStyleCnt="0"/>
      <dgm:spPr/>
    </dgm:pt>
    <dgm:pt modelId="{6DCBA667-D72B-4BCB-B1E7-FF4716C7FC80}" type="pres">
      <dgm:prSet presAssocID="{5B358BA2-BE7A-4176-AF1B-B0684E16D129}" presName="Name37" presStyleLbl="parChTrans1D2" presStyleIdx="0" presStyleCnt="3"/>
      <dgm:spPr/>
    </dgm:pt>
    <dgm:pt modelId="{9A108D34-910C-4E05-92B5-ACE79426B735}" type="pres">
      <dgm:prSet presAssocID="{A03DE05B-B276-4597-9E8C-43A0E4A1E6D5}" presName="hierRoot2" presStyleCnt="0">
        <dgm:presLayoutVars>
          <dgm:hierBranch val="init"/>
        </dgm:presLayoutVars>
      </dgm:prSet>
      <dgm:spPr/>
    </dgm:pt>
    <dgm:pt modelId="{B44AACFD-235E-473B-A400-E29B5B11726C}" type="pres">
      <dgm:prSet presAssocID="{A03DE05B-B276-4597-9E8C-43A0E4A1E6D5}" presName="rootComposite" presStyleCnt="0"/>
      <dgm:spPr/>
    </dgm:pt>
    <dgm:pt modelId="{F75E77BC-5191-4549-AFA3-9C5BA9321FEB}" type="pres">
      <dgm:prSet presAssocID="{A03DE05B-B276-4597-9E8C-43A0E4A1E6D5}" presName="rootText" presStyleLbl="node2" presStyleIdx="0" presStyleCnt="3">
        <dgm:presLayoutVars>
          <dgm:chPref val="3"/>
        </dgm:presLayoutVars>
      </dgm:prSet>
      <dgm:spPr/>
    </dgm:pt>
    <dgm:pt modelId="{88E76C88-3246-4FA5-ADFD-CC4B65FB81EF}" type="pres">
      <dgm:prSet presAssocID="{A03DE05B-B276-4597-9E8C-43A0E4A1E6D5}" presName="rootConnector" presStyleLbl="node2" presStyleIdx="0" presStyleCnt="3"/>
      <dgm:spPr/>
    </dgm:pt>
    <dgm:pt modelId="{62B245D4-BEB9-4169-A694-617D999B6D6D}" type="pres">
      <dgm:prSet presAssocID="{A03DE05B-B276-4597-9E8C-43A0E4A1E6D5}" presName="hierChild4" presStyleCnt="0"/>
      <dgm:spPr/>
    </dgm:pt>
    <dgm:pt modelId="{EC426642-6220-4ABB-BBC4-A023EDD96A3F}" type="pres">
      <dgm:prSet presAssocID="{A03DE05B-B276-4597-9E8C-43A0E4A1E6D5}" presName="hierChild5" presStyleCnt="0"/>
      <dgm:spPr/>
    </dgm:pt>
    <dgm:pt modelId="{6709E8BB-FA87-4BE1-9C5C-2D5D132C3DD6}" type="pres">
      <dgm:prSet presAssocID="{14DD151F-CC48-406D-8349-7A22F716BE6C}" presName="Name37" presStyleLbl="parChTrans1D2" presStyleIdx="1" presStyleCnt="3"/>
      <dgm:spPr/>
    </dgm:pt>
    <dgm:pt modelId="{F1F0AF92-EA3F-4879-AC5F-36E9BCA607A6}" type="pres">
      <dgm:prSet presAssocID="{9C42736B-11AF-4BFE-A947-6299C9FA3897}" presName="hierRoot2" presStyleCnt="0">
        <dgm:presLayoutVars>
          <dgm:hierBranch val="init"/>
        </dgm:presLayoutVars>
      </dgm:prSet>
      <dgm:spPr/>
    </dgm:pt>
    <dgm:pt modelId="{205FB248-EB66-4DEB-AB95-7393D66BE5BE}" type="pres">
      <dgm:prSet presAssocID="{9C42736B-11AF-4BFE-A947-6299C9FA3897}" presName="rootComposite" presStyleCnt="0"/>
      <dgm:spPr/>
    </dgm:pt>
    <dgm:pt modelId="{EDEB629F-8411-4FE8-B5AA-BFBF77828B1B}" type="pres">
      <dgm:prSet presAssocID="{9C42736B-11AF-4BFE-A947-6299C9FA3897}" presName="rootText" presStyleLbl="node2" presStyleIdx="1" presStyleCnt="3">
        <dgm:presLayoutVars>
          <dgm:chPref val="3"/>
        </dgm:presLayoutVars>
      </dgm:prSet>
      <dgm:spPr/>
    </dgm:pt>
    <dgm:pt modelId="{A6A6ADCB-F8D0-4F93-80A5-CFCFA627D23A}" type="pres">
      <dgm:prSet presAssocID="{9C42736B-11AF-4BFE-A947-6299C9FA3897}" presName="rootConnector" presStyleLbl="node2" presStyleIdx="1" presStyleCnt="3"/>
      <dgm:spPr/>
    </dgm:pt>
    <dgm:pt modelId="{F5DF639D-DE1F-449A-855D-C24C61EA43E4}" type="pres">
      <dgm:prSet presAssocID="{9C42736B-11AF-4BFE-A947-6299C9FA3897}" presName="hierChild4" presStyleCnt="0"/>
      <dgm:spPr/>
    </dgm:pt>
    <dgm:pt modelId="{3E7CD1CF-21C1-40B7-B4BD-0AFF41F1E5BA}" type="pres">
      <dgm:prSet presAssocID="{9C42736B-11AF-4BFE-A947-6299C9FA3897}" presName="hierChild5" presStyleCnt="0"/>
      <dgm:spPr/>
    </dgm:pt>
    <dgm:pt modelId="{CF032AC9-F0DC-4D99-9202-0066AFDB2B78}" type="pres">
      <dgm:prSet presAssocID="{BEC3CA23-CDA2-458A-8B1F-3361390634A0}" presName="Name37" presStyleLbl="parChTrans1D2" presStyleIdx="2" presStyleCnt="3"/>
      <dgm:spPr/>
    </dgm:pt>
    <dgm:pt modelId="{D3DB80F0-E23F-4E73-828B-D6747B18413B}" type="pres">
      <dgm:prSet presAssocID="{11D7249C-345A-4AB4-BA38-E088DBF96178}" presName="hierRoot2" presStyleCnt="0">
        <dgm:presLayoutVars>
          <dgm:hierBranch val="init"/>
        </dgm:presLayoutVars>
      </dgm:prSet>
      <dgm:spPr/>
    </dgm:pt>
    <dgm:pt modelId="{6385F1B0-B1EE-4703-8994-53781E46E35A}" type="pres">
      <dgm:prSet presAssocID="{11D7249C-345A-4AB4-BA38-E088DBF96178}" presName="rootComposite" presStyleCnt="0"/>
      <dgm:spPr/>
    </dgm:pt>
    <dgm:pt modelId="{6C080A74-9CBB-4038-BF31-FA7FF64455E7}" type="pres">
      <dgm:prSet presAssocID="{11D7249C-345A-4AB4-BA38-E088DBF96178}" presName="rootText" presStyleLbl="node2" presStyleIdx="2" presStyleCnt="3">
        <dgm:presLayoutVars>
          <dgm:chPref val="3"/>
        </dgm:presLayoutVars>
      </dgm:prSet>
      <dgm:spPr/>
    </dgm:pt>
    <dgm:pt modelId="{35C43322-8BD2-4C9C-B61D-BF1273CADDC1}" type="pres">
      <dgm:prSet presAssocID="{11D7249C-345A-4AB4-BA38-E088DBF96178}" presName="rootConnector" presStyleLbl="node2" presStyleIdx="2" presStyleCnt="3"/>
      <dgm:spPr/>
    </dgm:pt>
    <dgm:pt modelId="{5FF979CD-7480-40CD-AEA0-BA973325B9BA}" type="pres">
      <dgm:prSet presAssocID="{11D7249C-345A-4AB4-BA38-E088DBF96178}" presName="hierChild4" presStyleCnt="0"/>
      <dgm:spPr/>
    </dgm:pt>
    <dgm:pt modelId="{DF376225-4879-4E2A-8F5B-9D0429020573}" type="pres">
      <dgm:prSet presAssocID="{11D7249C-345A-4AB4-BA38-E088DBF96178}" presName="hierChild5" presStyleCnt="0"/>
      <dgm:spPr/>
    </dgm:pt>
    <dgm:pt modelId="{6CFEE93C-3F15-424D-AF04-5F55256B9899}" type="pres">
      <dgm:prSet presAssocID="{0372690D-6C88-4D6E-9187-54B1F67BF4E4}" presName="hierChild3" presStyleCnt="0"/>
      <dgm:spPr/>
    </dgm:pt>
  </dgm:ptLst>
  <dgm:cxnLst>
    <dgm:cxn modelId="{C9B2F213-0DF5-4389-B984-42737B564FDF}" type="presOf" srcId="{11FAB247-526B-4028-BEA7-278EA1DA39EF}" destId="{71D0E814-322A-4EB6-88C4-5C8DB8CC539A}" srcOrd="0" destOrd="0" presId="urn:microsoft.com/office/officeart/2005/8/layout/orgChart1"/>
    <dgm:cxn modelId="{795D4515-F7CF-4CE9-ACC2-6154A7D23639}" type="presOf" srcId="{BEC3CA23-CDA2-458A-8B1F-3361390634A0}" destId="{CF032AC9-F0DC-4D99-9202-0066AFDB2B78}" srcOrd="0" destOrd="0" presId="urn:microsoft.com/office/officeart/2005/8/layout/orgChart1"/>
    <dgm:cxn modelId="{0EAE731B-BA41-45F6-BB63-9FEB3757A685}" type="presOf" srcId="{11D7249C-345A-4AB4-BA38-E088DBF96178}" destId="{6C080A74-9CBB-4038-BF31-FA7FF64455E7}" srcOrd="0" destOrd="0" presId="urn:microsoft.com/office/officeart/2005/8/layout/orgChart1"/>
    <dgm:cxn modelId="{56C3C81D-2192-441B-9CE8-8CD90C4FA48C}" type="presOf" srcId="{A03DE05B-B276-4597-9E8C-43A0E4A1E6D5}" destId="{88E76C88-3246-4FA5-ADFD-CC4B65FB81EF}" srcOrd="1" destOrd="0" presId="urn:microsoft.com/office/officeart/2005/8/layout/orgChart1"/>
    <dgm:cxn modelId="{85C3235F-F25C-4F05-BFE3-0559A19A3A01}" srcId="{0372690D-6C88-4D6E-9187-54B1F67BF4E4}" destId="{9C42736B-11AF-4BFE-A947-6299C9FA3897}" srcOrd="1" destOrd="0" parTransId="{14DD151F-CC48-406D-8349-7A22F716BE6C}" sibTransId="{53CB67B5-978A-434E-A8AB-8BC39E944700}"/>
    <dgm:cxn modelId="{DE76E044-F2CE-4AD4-8C24-93DE97079FF0}" type="presOf" srcId="{0372690D-6C88-4D6E-9187-54B1F67BF4E4}" destId="{F3AFC8EC-63A2-4EB3-9497-94978CA6E1DF}" srcOrd="0" destOrd="0" presId="urn:microsoft.com/office/officeart/2005/8/layout/orgChart1"/>
    <dgm:cxn modelId="{CDEF957B-38E4-462B-990C-4C099E835DBB}" srcId="{0372690D-6C88-4D6E-9187-54B1F67BF4E4}" destId="{A03DE05B-B276-4597-9E8C-43A0E4A1E6D5}" srcOrd="0" destOrd="0" parTransId="{5B358BA2-BE7A-4176-AF1B-B0684E16D129}" sibTransId="{DF3D84AD-A0AA-45DB-B483-72ABDE1E7185}"/>
    <dgm:cxn modelId="{FCA47190-8A4F-4626-A80C-8EFA58174024}" type="presOf" srcId="{9C42736B-11AF-4BFE-A947-6299C9FA3897}" destId="{EDEB629F-8411-4FE8-B5AA-BFBF77828B1B}" srcOrd="0" destOrd="0" presId="urn:microsoft.com/office/officeart/2005/8/layout/orgChart1"/>
    <dgm:cxn modelId="{A01280A0-52B3-4DD0-8A57-B45FF83AF17A}" type="presOf" srcId="{A03DE05B-B276-4597-9E8C-43A0E4A1E6D5}" destId="{F75E77BC-5191-4549-AFA3-9C5BA9321FEB}" srcOrd="0" destOrd="0" presId="urn:microsoft.com/office/officeart/2005/8/layout/orgChart1"/>
    <dgm:cxn modelId="{0037C7B2-6644-4695-A08D-6EACDD15BCE3}" srcId="{0372690D-6C88-4D6E-9187-54B1F67BF4E4}" destId="{11D7249C-345A-4AB4-BA38-E088DBF96178}" srcOrd="2" destOrd="0" parTransId="{BEC3CA23-CDA2-458A-8B1F-3361390634A0}" sibTransId="{768AFC96-0F4E-4A76-8F8E-1047A2C39BA4}"/>
    <dgm:cxn modelId="{AD6B14BE-4122-4687-B126-11C587CE8738}" srcId="{11FAB247-526B-4028-BEA7-278EA1DA39EF}" destId="{0372690D-6C88-4D6E-9187-54B1F67BF4E4}" srcOrd="0" destOrd="0" parTransId="{569D6EAB-C174-4019-8BDC-15510D1D43FE}" sibTransId="{A934C153-45A2-4BA4-8821-3A47C5816607}"/>
    <dgm:cxn modelId="{FC1908C2-5222-4827-AE13-695BDE0B30DF}" type="presOf" srcId="{5B358BA2-BE7A-4176-AF1B-B0684E16D129}" destId="{6DCBA667-D72B-4BCB-B1E7-FF4716C7FC80}" srcOrd="0" destOrd="0" presId="urn:microsoft.com/office/officeart/2005/8/layout/orgChart1"/>
    <dgm:cxn modelId="{86BC97C6-1D8C-408E-99CA-D2A48EC6E4EB}" type="presOf" srcId="{9C42736B-11AF-4BFE-A947-6299C9FA3897}" destId="{A6A6ADCB-F8D0-4F93-80A5-CFCFA627D23A}" srcOrd="1" destOrd="0" presId="urn:microsoft.com/office/officeart/2005/8/layout/orgChart1"/>
    <dgm:cxn modelId="{5167FFC7-E03B-41BA-BFD7-68F201B58229}" type="presOf" srcId="{0372690D-6C88-4D6E-9187-54B1F67BF4E4}" destId="{180B1E0B-292A-4303-A3E9-AC95C23EE457}" srcOrd="1" destOrd="0" presId="urn:microsoft.com/office/officeart/2005/8/layout/orgChart1"/>
    <dgm:cxn modelId="{DFB0C2CA-F884-4F16-B776-EB5E9854B7BF}" type="presOf" srcId="{11D7249C-345A-4AB4-BA38-E088DBF96178}" destId="{35C43322-8BD2-4C9C-B61D-BF1273CADDC1}" srcOrd="1" destOrd="0" presId="urn:microsoft.com/office/officeart/2005/8/layout/orgChart1"/>
    <dgm:cxn modelId="{96A1D3F3-D241-49AE-8CB5-35DA7717C4F5}" type="presOf" srcId="{14DD151F-CC48-406D-8349-7A22F716BE6C}" destId="{6709E8BB-FA87-4BE1-9C5C-2D5D132C3DD6}" srcOrd="0" destOrd="0" presId="urn:microsoft.com/office/officeart/2005/8/layout/orgChart1"/>
    <dgm:cxn modelId="{74AB919D-8C0C-48A7-8AA5-9FE8ADB62647}" type="presParOf" srcId="{71D0E814-322A-4EB6-88C4-5C8DB8CC539A}" destId="{41A99EA9-2998-4890-AF15-4000DC8641F7}" srcOrd="0" destOrd="0" presId="urn:microsoft.com/office/officeart/2005/8/layout/orgChart1"/>
    <dgm:cxn modelId="{5EEA60BC-52DD-4B9F-ABA3-9F3EABEE9F01}" type="presParOf" srcId="{41A99EA9-2998-4890-AF15-4000DC8641F7}" destId="{75981C6A-49AC-4D32-ABB3-EB73ED19066B}" srcOrd="0" destOrd="0" presId="urn:microsoft.com/office/officeart/2005/8/layout/orgChart1"/>
    <dgm:cxn modelId="{4A5D4217-7F60-4E76-88DB-22A5E1B408E6}" type="presParOf" srcId="{75981C6A-49AC-4D32-ABB3-EB73ED19066B}" destId="{F3AFC8EC-63A2-4EB3-9497-94978CA6E1DF}" srcOrd="0" destOrd="0" presId="urn:microsoft.com/office/officeart/2005/8/layout/orgChart1"/>
    <dgm:cxn modelId="{93344C9C-3823-4733-B24E-28F6D3CB0B22}" type="presParOf" srcId="{75981C6A-49AC-4D32-ABB3-EB73ED19066B}" destId="{180B1E0B-292A-4303-A3E9-AC95C23EE457}" srcOrd="1" destOrd="0" presId="urn:microsoft.com/office/officeart/2005/8/layout/orgChart1"/>
    <dgm:cxn modelId="{695920F4-3EEF-47EE-AC58-93784885CB5B}" type="presParOf" srcId="{41A99EA9-2998-4890-AF15-4000DC8641F7}" destId="{DF7F6FC4-2CEA-4657-A9D5-323900C1C41F}" srcOrd="1" destOrd="0" presId="urn:microsoft.com/office/officeart/2005/8/layout/orgChart1"/>
    <dgm:cxn modelId="{2E351706-2B84-434C-AA2F-C670D538FE2E}" type="presParOf" srcId="{DF7F6FC4-2CEA-4657-A9D5-323900C1C41F}" destId="{6DCBA667-D72B-4BCB-B1E7-FF4716C7FC80}" srcOrd="0" destOrd="0" presId="urn:microsoft.com/office/officeart/2005/8/layout/orgChart1"/>
    <dgm:cxn modelId="{92A97FF4-8007-483B-AF56-610FD5FEC488}" type="presParOf" srcId="{DF7F6FC4-2CEA-4657-A9D5-323900C1C41F}" destId="{9A108D34-910C-4E05-92B5-ACE79426B735}" srcOrd="1" destOrd="0" presId="urn:microsoft.com/office/officeart/2005/8/layout/orgChart1"/>
    <dgm:cxn modelId="{F7212F92-2BC6-40F8-AEB5-AD86B055E144}" type="presParOf" srcId="{9A108D34-910C-4E05-92B5-ACE79426B735}" destId="{B44AACFD-235E-473B-A400-E29B5B11726C}" srcOrd="0" destOrd="0" presId="urn:microsoft.com/office/officeart/2005/8/layout/orgChart1"/>
    <dgm:cxn modelId="{13219F3D-D7E6-4F3C-9A34-579D5CE12E62}" type="presParOf" srcId="{B44AACFD-235E-473B-A400-E29B5B11726C}" destId="{F75E77BC-5191-4549-AFA3-9C5BA9321FEB}" srcOrd="0" destOrd="0" presId="urn:microsoft.com/office/officeart/2005/8/layout/orgChart1"/>
    <dgm:cxn modelId="{FEBFD4EB-A9DA-4191-B9D7-5D1338249127}" type="presParOf" srcId="{B44AACFD-235E-473B-A400-E29B5B11726C}" destId="{88E76C88-3246-4FA5-ADFD-CC4B65FB81EF}" srcOrd="1" destOrd="0" presId="urn:microsoft.com/office/officeart/2005/8/layout/orgChart1"/>
    <dgm:cxn modelId="{1BCD0F5C-BD06-43F7-8B10-19D1EF54AFBC}" type="presParOf" srcId="{9A108D34-910C-4E05-92B5-ACE79426B735}" destId="{62B245D4-BEB9-4169-A694-617D999B6D6D}" srcOrd="1" destOrd="0" presId="urn:microsoft.com/office/officeart/2005/8/layout/orgChart1"/>
    <dgm:cxn modelId="{CA7F7D5F-86EE-4AD7-885B-5D522928F880}" type="presParOf" srcId="{9A108D34-910C-4E05-92B5-ACE79426B735}" destId="{EC426642-6220-4ABB-BBC4-A023EDD96A3F}" srcOrd="2" destOrd="0" presId="urn:microsoft.com/office/officeart/2005/8/layout/orgChart1"/>
    <dgm:cxn modelId="{293E8C5E-0D8A-42ED-8AB7-FC9BC8359A55}" type="presParOf" srcId="{DF7F6FC4-2CEA-4657-A9D5-323900C1C41F}" destId="{6709E8BB-FA87-4BE1-9C5C-2D5D132C3DD6}" srcOrd="2" destOrd="0" presId="urn:microsoft.com/office/officeart/2005/8/layout/orgChart1"/>
    <dgm:cxn modelId="{CE94A479-8CE3-4F64-A244-7A79021852A4}" type="presParOf" srcId="{DF7F6FC4-2CEA-4657-A9D5-323900C1C41F}" destId="{F1F0AF92-EA3F-4879-AC5F-36E9BCA607A6}" srcOrd="3" destOrd="0" presId="urn:microsoft.com/office/officeart/2005/8/layout/orgChart1"/>
    <dgm:cxn modelId="{095DDDE0-4DEA-4CBF-82CC-584F274BFF4A}" type="presParOf" srcId="{F1F0AF92-EA3F-4879-AC5F-36E9BCA607A6}" destId="{205FB248-EB66-4DEB-AB95-7393D66BE5BE}" srcOrd="0" destOrd="0" presId="urn:microsoft.com/office/officeart/2005/8/layout/orgChart1"/>
    <dgm:cxn modelId="{A211B58D-9B15-46AE-AF3A-FE744FADFEDE}" type="presParOf" srcId="{205FB248-EB66-4DEB-AB95-7393D66BE5BE}" destId="{EDEB629F-8411-4FE8-B5AA-BFBF77828B1B}" srcOrd="0" destOrd="0" presId="urn:microsoft.com/office/officeart/2005/8/layout/orgChart1"/>
    <dgm:cxn modelId="{4BD70BEE-7B5E-413F-B342-63D7F87DAD3C}" type="presParOf" srcId="{205FB248-EB66-4DEB-AB95-7393D66BE5BE}" destId="{A6A6ADCB-F8D0-4F93-80A5-CFCFA627D23A}" srcOrd="1" destOrd="0" presId="urn:microsoft.com/office/officeart/2005/8/layout/orgChart1"/>
    <dgm:cxn modelId="{8A091AB5-0FBA-4930-A71A-C507E1D5AA1B}" type="presParOf" srcId="{F1F0AF92-EA3F-4879-AC5F-36E9BCA607A6}" destId="{F5DF639D-DE1F-449A-855D-C24C61EA43E4}" srcOrd="1" destOrd="0" presId="urn:microsoft.com/office/officeart/2005/8/layout/orgChart1"/>
    <dgm:cxn modelId="{97DDBFBF-088A-48D8-938F-BF5828523C12}" type="presParOf" srcId="{F1F0AF92-EA3F-4879-AC5F-36E9BCA607A6}" destId="{3E7CD1CF-21C1-40B7-B4BD-0AFF41F1E5BA}" srcOrd="2" destOrd="0" presId="urn:microsoft.com/office/officeart/2005/8/layout/orgChart1"/>
    <dgm:cxn modelId="{3BE7DB13-1D3A-4663-8D2A-E511CA8ECC96}" type="presParOf" srcId="{DF7F6FC4-2CEA-4657-A9D5-323900C1C41F}" destId="{CF032AC9-F0DC-4D99-9202-0066AFDB2B78}" srcOrd="4" destOrd="0" presId="urn:microsoft.com/office/officeart/2005/8/layout/orgChart1"/>
    <dgm:cxn modelId="{90BE3289-E7D4-4856-A351-280448FAAE9F}" type="presParOf" srcId="{DF7F6FC4-2CEA-4657-A9D5-323900C1C41F}" destId="{D3DB80F0-E23F-4E73-828B-D6747B18413B}" srcOrd="5" destOrd="0" presId="urn:microsoft.com/office/officeart/2005/8/layout/orgChart1"/>
    <dgm:cxn modelId="{3820FCC7-3F2A-4DC5-8A33-F97A9D559880}" type="presParOf" srcId="{D3DB80F0-E23F-4E73-828B-D6747B18413B}" destId="{6385F1B0-B1EE-4703-8994-53781E46E35A}" srcOrd="0" destOrd="0" presId="urn:microsoft.com/office/officeart/2005/8/layout/orgChart1"/>
    <dgm:cxn modelId="{2847B28E-5966-4DE2-AAA6-CFB918D54F6E}" type="presParOf" srcId="{6385F1B0-B1EE-4703-8994-53781E46E35A}" destId="{6C080A74-9CBB-4038-BF31-FA7FF64455E7}" srcOrd="0" destOrd="0" presId="urn:microsoft.com/office/officeart/2005/8/layout/orgChart1"/>
    <dgm:cxn modelId="{AECF9155-E83D-4A72-A766-702FCD0A3954}" type="presParOf" srcId="{6385F1B0-B1EE-4703-8994-53781E46E35A}" destId="{35C43322-8BD2-4C9C-B61D-BF1273CADDC1}" srcOrd="1" destOrd="0" presId="urn:microsoft.com/office/officeart/2005/8/layout/orgChart1"/>
    <dgm:cxn modelId="{28940458-22F8-4E74-BEB6-419D4E68B22D}" type="presParOf" srcId="{D3DB80F0-E23F-4E73-828B-D6747B18413B}" destId="{5FF979CD-7480-40CD-AEA0-BA973325B9BA}" srcOrd="1" destOrd="0" presId="urn:microsoft.com/office/officeart/2005/8/layout/orgChart1"/>
    <dgm:cxn modelId="{E4B4308E-34A8-4051-8D56-6A7078E96EE4}" type="presParOf" srcId="{D3DB80F0-E23F-4E73-828B-D6747B18413B}" destId="{DF376225-4879-4E2A-8F5B-9D0429020573}" srcOrd="2" destOrd="0" presId="urn:microsoft.com/office/officeart/2005/8/layout/orgChart1"/>
    <dgm:cxn modelId="{B05D98E1-FF79-4D19-8DEB-48486044A5DA}" type="presParOf" srcId="{41A99EA9-2998-4890-AF15-4000DC8641F7}" destId="{6CFEE93C-3F15-424D-AF04-5F55256B98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9E8BB-FA87-4BE1-9C5C-2D5D132C3DD6}">
      <dsp:nvSpPr>
        <dsp:cNvPr id="0" name=""/>
        <dsp:cNvSpPr/>
      </dsp:nvSpPr>
      <dsp:spPr>
        <a:xfrm>
          <a:off x="1572985" y="870523"/>
          <a:ext cx="860812" cy="298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97"/>
              </a:lnTo>
              <a:lnTo>
                <a:pt x="860812" y="149397"/>
              </a:lnTo>
              <a:lnTo>
                <a:pt x="860812" y="2987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BA667-D72B-4BCB-B1E7-FF4716C7FC80}">
      <dsp:nvSpPr>
        <dsp:cNvPr id="0" name=""/>
        <dsp:cNvSpPr/>
      </dsp:nvSpPr>
      <dsp:spPr>
        <a:xfrm>
          <a:off x="712173" y="870523"/>
          <a:ext cx="860812" cy="298794"/>
        </a:xfrm>
        <a:custGeom>
          <a:avLst/>
          <a:gdLst/>
          <a:ahLst/>
          <a:cxnLst/>
          <a:rect l="0" t="0" r="0" b="0"/>
          <a:pathLst>
            <a:path>
              <a:moveTo>
                <a:pt x="860812" y="0"/>
              </a:moveTo>
              <a:lnTo>
                <a:pt x="860812" y="149397"/>
              </a:lnTo>
              <a:lnTo>
                <a:pt x="0" y="149397"/>
              </a:lnTo>
              <a:lnTo>
                <a:pt x="0" y="2987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FC8EC-63A2-4EB3-9497-94978CA6E1DF}">
      <dsp:nvSpPr>
        <dsp:cNvPr id="0" name=""/>
        <dsp:cNvSpPr/>
      </dsp:nvSpPr>
      <dsp:spPr>
        <a:xfrm>
          <a:off x="861570" y="159108"/>
          <a:ext cx="1422829" cy="7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Итерационные методы</a:t>
          </a:r>
        </a:p>
      </dsp:txBody>
      <dsp:txXfrm>
        <a:off x="861570" y="159108"/>
        <a:ext cx="1422829" cy="711414"/>
      </dsp:txXfrm>
    </dsp:sp>
    <dsp:sp modelId="{F75E77BC-5191-4549-AFA3-9C5BA9321FEB}">
      <dsp:nvSpPr>
        <dsp:cNvPr id="0" name=""/>
        <dsp:cNvSpPr/>
      </dsp:nvSpPr>
      <dsp:spPr>
        <a:xfrm>
          <a:off x="758" y="1169317"/>
          <a:ext cx="1422829" cy="7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Симплекс-метод</a:t>
          </a:r>
        </a:p>
      </dsp:txBody>
      <dsp:txXfrm>
        <a:off x="758" y="1169317"/>
        <a:ext cx="1422829" cy="711414"/>
      </dsp:txXfrm>
    </dsp:sp>
    <dsp:sp modelId="{EDEB629F-8411-4FE8-B5AA-BFBF77828B1B}">
      <dsp:nvSpPr>
        <dsp:cNvPr id="0" name=""/>
        <dsp:cNvSpPr/>
      </dsp:nvSpPr>
      <dsp:spPr>
        <a:xfrm>
          <a:off x="1722382" y="1169317"/>
          <a:ext cx="1422829" cy="711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 потенциалов</a:t>
          </a:r>
        </a:p>
      </dsp:txBody>
      <dsp:txXfrm>
        <a:off x="1722382" y="1169317"/>
        <a:ext cx="1422829" cy="711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32AC9-F0DC-4D99-9202-0066AFDB2B78}">
      <dsp:nvSpPr>
        <dsp:cNvPr id="0" name=""/>
        <dsp:cNvSpPr/>
      </dsp:nvSpPr>
      <dsp:spPr>
        <a:xfrm>
          <a:off x="2060254" y="1232047"/>
          <a:ext cx="1457644" cy="252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89"/>
              </a:lnTo>
              <a:lnTo>
                <a:pt x="1457644" y="126489"/>
              </a:lnTo>
              <a:lnTo>
                <a:pt x="1457644" y="2529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9E8BB-FA87-4BE1-9C5C-2D5D132C3DD6}">
      <dsp:nvSpPr>
        <dsp:cNvPr id="0" name=""/>
        <dsp:cNvSpPr/>
      </dsp:nvSpPr>
      <dsp:spPr>
        <a:xfrm>
          <a:off x="2014533" y="1232047"/>
          <a:ext cx="91440" cy="252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9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BA667-D72B-4BCB-B1E7-FF4716C7FC80}">
      <dsp:nvSpPr>
        <dsp:cNvPr id="0" name=""/>
        <dsp:cNvSpPr/>
      </dsp:nvSpPr>
      <dsp:spPr>
        <a:xfrm>
          <a:off x="602609" y="1232047"/>
          <a:ext cx="1457644" cy="252979"/>
        </a:xfrm>
        <a:custGeom>
          <a:avLst/>
          <a:gdLst/>
          <a:ahLst/>
          <a:cxnLst/>
          <a:rect l="0" t="0" r="0" b="0"/>
          <a:pathLst>
            <a:path>
              <a:moveTo>
                <a:pt x="1457644" y="0"/>
              </a:moveTo>
              <a:lnTo>
                <a:pt x="1457644" y="126489"/>
              </a:lnTo>
              <a:lnTo>
                <a:pt x="0" y="126489"/>
              </a:lnTo>
              <a:lnTo>
                <a:pt x="0" y="2529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FC8EC-63A2-4EB3-9497-94978CA6E1DF}">
      <dsp:nvSpPr>
        <dsp:cNvPr id="0" name=""/>
        <dsp:cNvSpPr/>
      </dsp:nvSpPr>
      <dsp:spPr>
        <a:xfrm>
          <a:off x="1457921" y="629714"/>
          <a:ext cx="1204665" cy="602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Нахождение опорного плана</a:t>
          </a:r>
          <a:endParaRPr lang="ru-RU" sz="1300" kern="1200" dirty="0"/>
        </a:p>
      </dsp:txBody>
      <dsp:txXfrm>
        <a:off x="1457921" y="629714"/>
        <a:ext cx="1204665" cy="602332"/>
      </dsp:txXfrm>
    </dsp:sp>
    <dsp:sp modelId="{F75E77BC-5191-4549-AFA3-9C5BA9321FEB}">
      <dsp:nvSpPr>
        <dsp:cNvPr id="0" name=""/>
        <dsp:cNvSpPr/>
      </dsp:nvSpPr>
      <dsp:spPr>
        <a:xfrm>
          <a:off x="276" y="1485026"/>
          <a:ext cx="1204665" cy="602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Метод северо-западного угла</a:t>
          </a:r>
          <a:endParaRPr lang="ru-RU" sz="1300" kern="1200" dirty="0"/>
        </a:p>
      </dsp:txBody>
      <dsp:txXfrm>
        <a:off x="276" y="1485026"/>
        <a:ext cx="1204665" cy="602332"/>
      </dsp:txXfrm>
    </dsp:sp>
    <dsp:sp modelId="{EDEB629F-8411-4FE8-B5AA-BFBF77828B1B}">
      <dsp:nvSpPr>
        <dsp:cNvPr id="0" name=""/>
        <dsp:cNvSpPr/>
      </dsp:nvSpPr>
      <dsp:spPr>
        <a:xfrm>
          <a:off x="1457921" y="1485026"/>
          <a:ext cx="1204665" cy="602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Метод наименьшего элемента</a:t>
          </a:r>
          <a:endParaRPr lang="ru-RU" sz="1300" kern="1200" dirty="0"/>
        </a:p>
      </dsp:txBody>
      <dsp:txXfrm>
        <a:off x="1457921" y="1485026"/>
        <a:ext cx="1204665" cy="602332"/>
      </dsp:txXfrm>
    </dsp:sp>
    <dsp:sp modelId="{6C080A74-9CBB-4038-BF31-FA7FF64455E7}">
      <dsp:nvSpPr>
        <dsp:cNvPr id="0" name=""/>
        <dsp:cNvSpPr/>
      </dsp:nvSpPr>
      <dsp:spPr>
        <a:xfrm>
          <a:off x="2915566" y="1485026"/>
          <a:ext cx="1204665" cy="602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/>
            <a:t>Метод аппроксимации Фогеля</a:t>
          </a:r>
          <a:endParaRPr lang="ru-RU" sz="1300" kern="1200" dirty="0"/>
        </a:p>
      </dsp:txBody>
      <dsp:txXfrm>
        <a:off x="2915566" y="1485026"/>
        <a:ext cx="1204665" cy="602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76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21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3492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1324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09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9292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444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84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48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4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98373" y="1215734"/>
            <a:ext cx="8747248" cy="130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600"/>
              <a:buFont typeface="Trebuchet MS"/>
              <a:buNone/>
            </a:pPr>
            <a: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Институт информационных технологий математики и механики</a:t>
            </a:r>
            <a:b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Центр прикладных информационных технологий</a:t>
            </a:r>
            <a:b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600" b="1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Кафедра программной инженерии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492327" y="4899670"/>
            <a:ext cx="4445629" cy="130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00"/>
              <a:buNone/>
            </a:pPr>
            <a:r>
              <a:rPr lang="ru-RU" sz="1300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Студент группы 381908-4</a:t>
            </a:r>
            <a:endParaRPr lang="en-US" sz="1300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00"/>
              <a:buNone/>
            </a:pPr>
            <a:r>
              <a:rPr lang="ru-RU" sz="1300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Грищенко А. А.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00"/>
              <a:buNone/>
            </a:pPr>
            <a:endParaRPr sz="1300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260"/>
              </a:spcBef>
              <a:spcAft>
                <a:spcPts val="0"/>
              </a:spcAft>
              <a:buClr>
                <a:srgbClr val="17365D"/>
              </a:buClr>
              <a:buSzPts val="1300"/>
              <a:buNone/>
            </a:pPr>
            <a:r>
              <a:rPr lang="ru-RU" sz="1300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Научный руководитель:</a:t>
            </a:r>
          </a:p>
          <a:p>
            <a:pPr marL="0" lvl="0" indent="0" algn="r" rtl="0">
              <a:spcBef>
                <a:spcPts val="260"/>
              </a:spcBef>
              <a:spcAft>
                <a:spcPts val="0"/>
              </a:spcAft>
              <a:buClr>
                <a:srgbClr val="17365D"/>
              </a:buClr>
              <a:buSzPts val="1300"/>
              <a:buNone/>
            </a:pPr>
            <a:r>
              <a:rPr lang="ru-RU" sz="1300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Осипов Г.В.</a:t>
            </a:r>
            <a:endParaRPr dirty="0"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66716" y="3068960"/>
            <a:ext cx="8610567" cy="145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Trebuchet MS"/>
              <a:buNone/>
            </a:pPr>
            <a:r>
              <a:rPr lang="ru-RU" sz="2000" b="1" i="0" u="none" strike="noStrike" cap="none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ВЫПУСКНАЯ КВАЛИФИКАЦИОННАЯ РАБОТА БАКАЛАВРА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Trebuchet MS"/>
              <a:buNone/>
            </a:pPr>
            <a:r>
              <a:rPr lang="ru-RU" sz="2000" b="1" i="0" u="none" strike="noStrike" cap="none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на тему:</a:t>
            </a:r>
            <a:br>
              <a:rPr lang="ru-RU" sz="2000" b="1" i="0" u="none" strike="noStrike" cap="none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ru-RU" sz="2000" b="1" i="0" u="none" strike="noStrike" cap="none" dirty="0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2200" b="1" dirty="0">
                <a:solidFill>
                  <a:srgbClr val="17365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Закрытая транспортная задача.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Trebuchet MS"/>
              <a:buNone/>
            </a:pPr>
            <a:r>
              <a:rPr lang="ru-RU" sz="2200" b="1" dirty="0">
                <a:solidFill>
                  <a:srgbClr val="17365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Анализ методов определения опорного плана</a:t>
            </a:r>
            <a:endParaRPr sz="2200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159219" y="6505599"/>
            <a:ext cx="28255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Нижний Новгород, 2024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1475656" y="225145"/>
            <a:ext cx="8352928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Национальный исследовательский </a:t>
            </a:r>
            <a:br>
              <a:rPr lang="ru-RU" sz="16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6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Нижегородский государственный университет им. Н.И. Лобачевского</a:t>
            </a:r>
            <a:endParaRPr sz="16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536" y="165280"/>
            <a:ext cx="773497" cy="72116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Метод потенциалов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323528" y="1258298"/>
            <a:ext cx="8640959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dirty="0"/>
              <a:t>Метод потенциалов – это алгоритм для решения транспортной задачи путем использования концепции потенциалов для нахождения оптимального плана перевозок.</a:t>
            </a:r>
          </a:p>
          <a:p>
            <a:r>
              <a:rPr lang="ru-RU" dirty="0"/>
              <a:t>Принцип метода потенциалов основан на следующих ключевых идеях: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Потенциалы и разности</a:t>
            </a:r>
            <a:r>
              <a:rPr lang="ru-RU" dirty="0"/>
              <a:t>: В методе потенциалов каждой клетке таблицы перевозок (ячейке, представляющей перевозку из источника в пункт назначения) сопоставляются числовые значения, называемые потенциалами. Потенциалы соответствуют "цене" перевозки из соответствующего источника или в соответствующий пункт назначения. Разности потенциалов являются величинами, отражающими стоимость перевозки через каждый маршрут.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Условие оптимальности</a:t>
            </a:r>
            <a:r>
              <a:rPr lang="ru-RU" dirty="0"/>
              <a:t>: Оптимальное решение задачи транспортной логистики достигается, когда все разности положительны или нулевые. Это условие означает, что любое изменение в стоимости перевозки будет увеличивать общие затраты на перевозки.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Использование потенциалов для определения оптимального плана</a:t>
            </a:r>
            <a:r>
              <a:rPr lang="ru-RU" dirty="0"/>
              <a:t>: Потенциалы вычисляются на основе текущего плана перевозок и используются для определения разностей. Если есть клетка с ненулевой разностью, это означает, что существует возможность улучшения плана перевозок путем перераспределения товаров через эту клетку.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Итерационный процесс</a:t>
            </a:r>
            <a:r>
              <a:rPr lang="ru-RU" dirty="0"/>
              <a:t>: На каждой итерации вычисляются потенциалы и разности, затем анализируется оптимальность текущего плана. Если текущий план не является оптимальным, производятся изменения в плане перевозок с использованием разностей и пересчитываются потенциалы. Этот процесс повторяется до тех пор, пока не будет достигнуто оптимальное решение.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Сходимость</a:t>
            </a:r>
            <a:r>
              <a:rPr lang="ru-RU" dirty="0"/>
              <a:t>: Метод потенциалов гарантирует сходимость к оптимальному решению за конечное число итераций в случае, если задача имеет допустимое решение.</a:t>
            </a:r>
          </a:p>
        </p:txBody>
      </p:sp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1360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Тестирование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0B22F8-A627-44C1-B8DD-828C11A44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74331"/>
            <a:ext cx="9144000" cy="2567430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71D197-C3F6-48E2-A54A-4ED9663E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50" y="1210997"/>
            <a:ext cx="8229600" cy="1143000"/>
          </a:xfrm>
        </p:spPr>
        <p:txBody>
          <a:bodyPr>
            <a:noAutofit/>
          </a:bodyPr>
          <a:lstStyle/>
          <a:p>
            <a:r>
              <a:rPr lang="ru-RU" sz="2400" dirty="0"/>
              <a:t>Тестирование с размерами матриц от 3х3 до 10х10</a:t>
            </a:r>
          </a:p>
        </p:txBody>
      </p:sp>
    </p:spTree>
    <p:extLst>
      <p:ext uri="{BB962C8B-B14F-4D97-AF65-F5344CB8AC3E}">
        <p14:creationId xmlns:p14="http://schemas.microsoft.com/office/powerpoint/2010/main" val="45240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Анализ работы</a:t>
            </a:r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37AD46-3F87-49B1-AA5B-71E5E7A66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" y="1143487"/>
            <a:ext cx="9144000" cy="496133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719753-460A-417F-9C13-2CEB38DA3947}"/>
              </a:ext>
            </a:extLst>
          </p:cNvPr>
          <p:cNvSpPr/>
          <p:nvPr/>
        </p:nvSpPr>
        <p:spPr>
          <a:xfrm>
            <a:off x="1874520" y="2508069"/>
            <a:ext cx="1972491" cy="1384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B16CB4B-7A7F-420C-961D-E026A0A99EE5}"/>
              </a:ext>
            </a:extLst>
          </p:cNvPr>
          <p:cNvSpPr/>
          <p:nvPr/>
        </p:nvSpPr>
        <p:spPr>
          <a:xfrm>
            <a:off x="6331132" y="2931822"/>
            <a:ext cx="2251165" cy="2417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3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Заключение</a:t>
            </a:r>
            <a:endParaRPr dirty="0"/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6"/>
          <p:cNvSpPr txBox="1"/>
          <p:nvPr/>
        </p:nvSpPr>
        <p:spPr>
          <a:xfrm>
            <a:off x="390362" y="1343944"/>
            <a:ext cx="83634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 образом, по завершении работы, мы выяснили, в чем заключаются методы и алгоритмы решения закрытой транспортной задачи. </a:t>
            </a:r>
          </a:p>
          <a:p>
            <a:pPr lvl="0" algn="just"/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общем, метод потенциалов и симплекс-метод обычно обеспечивают более точные результаты, но могут требовать больше вычислительных ресурсов. Методы северо-западного угла, наименьшего элемента и аппроксимации Фогеля могут быть менее точными, но требуют меньше вычислительных ресурсов. Выбор метода зависит от конкретной задачи, требований к точности и ограничений на вычислительные ресурсы.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14CCD03-D36B-492A-AECC-A41592114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13062"/>
              </p:ext>
            </p:extLst>
          </p:nvPr>
        </p:nvGraphicFramePr>
        <p:xfrm>
          <a:off x="1227909" y="4062325"/>
          <a:ext cx="66697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260">
                  <a:extLst>
                    <a:ext uri="{9D8B030D-6E8A-4147-A177-3AD203B41FA5}">
                      <a16:colId xmlns:a16="http://schemas.microsoft.com/office/drawing/2014/main" val="1968151084"/>
                    </a:ext>
                  </a:extLst>
                </a:gridCol>
                <a:gridCol w="2223260">
                  <a:extLst>
                    <a:ext uri="{9D8B030D-6E8A-4147-A177-3AD203B41FA5}">
                      <a16:colId xmlns:a16="http://schemas.microsoft.com/office/drawing/2014/main" val="1626360115"/>
                    </a:ext>
                  </a:extLst>
                </a:gridCol>
                <a:gridCol w="2223260">
                  <a:extLst>
                    <a:ext uri="{9D8B030D-6E8A-4147-A177-3AD203B41FA5}">
                      <a16:colId xmlns:a16="http://schemas.microsoft.com/office/drawing/2014/main" val="401951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Точность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8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Симплекс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O(2^n)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3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Северо-западного угла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n+m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7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Наименьшего элемента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n+m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5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Аппроксимации Фогеля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O(k*n log 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Потенциалов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* 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5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0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Литература</a:t>
            </a:r>
            <a:endParaRPr dirty="0"/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6"/>
          <p:cNvSpPr txBox="1"/>
          <p:nvPr/>
        </p:nvSpPr>
        <p:spPr>
          <a:xfrm>
            <a:off x="390362" y="1343944"/>
            <a:ext cx="83634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Кремер	Н.Ш.	Исследование	операций	в	экономике,	Москва, &lt;&lt;ЮНИС&gt;&gt; 2003.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С. </a:t>
            </a:r>
            <a:r>
              <a:rPr lang="ru-RU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Гасс</a:t>
            </a: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Линейное программирование (методы и приложения). Москва, &lt;&lt;Государственное издательство физико-математической литературы&gt;&gt;, 1961.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Общий курс высшей математики для экономистов. Под общей редакцией В. И. Ермакова. Москва, &lt;&lt;ИНФРА-М&gt;&gt;, 2007.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К. Н. </a:t>
            </a:r>
            <a:r>
              <a:rPr lang="ru-RU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Лунгу</a:t>
            </a: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Линейное программирование. Руководство к решению задач. Москва, &lt;&lt;ФИЗМАТЛИТ&gt;&gt;, 2005.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Д. Б. Юдин, Е. Г. Гольштейн. Задачи и методы линейного программирования. Москва, &lt;&lt;Советское радио&gt;&gt;, 1961.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Галяутдинов</a:t>
            </a: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Р.Р. Транспортная задача - решение методом потенциалов // Сайт преподавателя экономики. 2013. URL: https://galyautdinov.ru/post/transportnaya-zadacha</a:t>
            </a:r>
          </a:p>
        </p:txBody>
      </p:sp>
      <p:sp>
        <p:nvSpPr>
          <p:cNvPr id="275" name="Google Shape;275;p16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157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734888" y="123661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None/>
            </a:pPr>
            <a:r>
              <a:rPr lang="ru-RU" sz="2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Введение</a:t>
            </a:r>
            <a:endParaRPr sz="2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89375" y="1562328"/>
            <a:ext cx="478828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Транспортная задача является важным частным случаем задачи линейного программирования.</a:t>
            </a:r>
          </a:p>
          <a:p>
            <a:pPr lvl="0"/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 нашей работы актуальна, так как в условиях рыночной экономики, когда любые затраты должны быть минимизированы, ведь тогда издержки покрываются меньшей частью прибыли, а также позволяют снизить себестоимость продукции на рынке, что делает предприятие более конкурентоспособным.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EB285-66A0-4968-8DC4-9112221E46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5"/>
          <a:stretch/>
        </p:blipFill>
        <p:spPr>
          <a:xfrm>
            <a:off x="5377659" y="2263086"/>
            <a:ext cx="3766340" cy="2824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734888" y="123661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None/>
            </a:pPr>
            <a:r>
              <a:rPr lang="ru-RU" sz="2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 работы</a:t>
            </a:r>
            <a:endParaRPr sz="2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22725" y="1428481"/>
            <a:ext cx="478828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данной работе нам предстоит выяснить, в чем состоит закрытая транспортная задача, разобрать методы нахождения опорного плана, а также проанализировать их и сравнить.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Google Shape;131;p4">
            <a:extLst>
              <a:ext uri="{FF2B5EF4-FFF2-40B4-BE49-F238E27FC236}">
                <a16:creationId xmlns:a16="http://schemas.microsoft.com/office/drawing/2014/main" id="{DF1A95C2-6B43-004C-861B-25365FC401D6}"/>
              </a:ext>
            </a:extLst>
          </p:cNvPr>
          <p:cNvSpPr txBox="1"/>
          <p:nvPr/>
        </p:nvSpPr>
        <p:spPr>
          <a:xfrm>
            <a:off x="608425" y="2961487"/>
            <a:ext cx="582538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  <a:buClr>
                <a:srgbClr val="292929"/>
              </a:buClr>
              <a:buSzPts val="1800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Ознакомиться с:</a:t>
            </a:r>
          </a:p>
          <a:p>
            <a:pPr marL="285750" lvl="0" indent="-285750">
              <a:lnSpc>
                <a:spcPct val="150000"/>
              </a:lnSpc>
              <a:buClr>
                <a:srgbClr val="292929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с симплекс-методом </a:t>
            </a:r>
          </a:p>
          <a:p>
            <a:pPr marL="285750" lvl="0" indent="-285750">
              <a:lnSpc>
                <a:spcPct val="150000"/>
              </a:lnSpc>
              <a:buClr>
                <a:srgbClr val="292929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методом северо-западного угла</a:t>
            </a:r>
          </a:p>
          <a:p>
            <a:pPr marL="285750" lvl="0" indent="-285750">
              <a:lnSpc>
                <a:spcPct val="150000"/>
              </a:lnSpc>
              <a:buClr>
                <a:srgbClr val="292929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методом наименьшего элемента</a:t>
            </a:r>
          </a:p>
          <a:p>
            <a:pPr marL="285750" lvl="0" indent="-285750">
              <a:lnSpc>
                <a:spcPct val="150000"/>
              </a:lnSpc>
              <a:buClr>
                <a:srgbClr val="292929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методом аппроксимации Фогеля</a:t>
            </a:r>
          </a:p>
          <a:p>
            <a:pPr marL="285750" lvl="0" indent="-285750">
              <a:lnSpc>
                <a:spcPct val="150000"/>
              </a:lnSpc>
              <a:buClr>
                <a:srgbClr val="292929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292929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методом потенциалов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7DC75-A947-C589-4B42-33551436E8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45" t="13013" r="2060" b="9539"/>
          <a:stretch/>
        </p:blipFill>
        <p:spPr>
          <a:xfrm>
            <a:off x="4849688" y="2451596"/>
            <a:ext cx="4075612" cy="2746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Закрытая транспортная задача</a:t>
            </a:r>
            <a:endParaRPr lang="ru-RU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4257676" y="1419089"/>
            <a:ext cx="4706812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Транспортная задача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особый вид задачи линейного программирования, в которой</a:t>
            </a:r>
          </a:p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товары перевозятся из набора источников в набор пунктов назначения с учетом спроса</a:t>
            </a:r>
          </a:p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предложения источников и пунктов назначения соответственно таким образом, чтобы</a:t>
            </a:r>
          </a:p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общая стоимость перевозки была минимизирована.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Закрытая задача характеризуется тем, что суммарная потребность всех потребителей равна суммарным запасам всех складов. То есть, весь товар на всех складах будет реализован полностью.</a:t>
            </a: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F1FB48-6AA6-46D6-AE4F-37DC42871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84" y="2271800"/>
            <a:ext cx="3884830" cy="3022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683568" y="12451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Методы решения</a:t>
            </a:r>
            <a:endParaRPr dirty="0"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611560" y="1497163"/>
            <a:ext cx="813690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решения транспортной задачи можно воспользоваться как и классическим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трудозатратным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симплекс-методом, так и специализированными итерационными методами.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FB16BB14-2BF5-4059-97DB-32EC5DAB3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74989"/>
              </p:ext>
            </p:extLst>
          </p:nvPr>
        </p:nvGraphicFramePr>
        <p:xfrm>
          <a:off x="2722516" y="2561671"/>
          <a:ext cx="3145971" cy="2039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E803720D-74F4-4BA9-BCEB-6F4DF45CE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619882"/>
              </p:ext>
            </p:extLst>
          </p:nvPr>
        </p:nvGraphicFramePr>
        <p:xfrm>
          <a:off x="3087188" y="3872031"/>
          <a:ext cx="4120508" cy="271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Симплекс-метод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390361" y="1343944"/>
            <a:ext cx="3959569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 действий можно описать следующим образом: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Транспортная задача приводится к каноническому виду;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находится так называемое опорное решение, служащее «точкой отсчета»;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 перебираются вершины симплекса. Если в данной точке значение критерия больше (или меньше) предыдущего, то процесс продолжается. Когда значение критерия уже нельзя улучшить, значит, решение найдено.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4464296" y="2006734"/>
            <a:ext cx="4206994" cy="3233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 северо-западного угла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1177010" y="1258298"/>
            <a:ext cx="679268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состоит в последовательном переборе строк и столбцов транспортной таблицы, начиная с левого столбца и верхней строки, и выписывании максимально возможных отгрузок в соответствующие ячейки таблицы так, чтобы не были превышены заявленные в задаче возможности поставщика или потребности потребителя. На цены доставки в этом методе не обращают внимание, поскольку предполагается дальнейшая оптимизация отгрузок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4" name="Picture 2" descr="Метод северо – западного угла.">
            <a:extLst>
              <a:ext uri="{FF2B5EF4-FFF2-40B4-BE49-F238E27FC236}">
                <a16:creationId xmlns:a16="http://schemas.microsoft.com/office/drawing/2014/main" id="{BE98A863-A978-425F-9E19-5C2BA2E0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8" y="3522097"/>
            <a:ext cx="63246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 наименьшего элемента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1177009" y="1258298"/>
            <a:ext cx="6908899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dirty="0"/>
              <a:t>Ключевая идея заключается в следующем: определяем ячейку транспортной таблицы с наименьшим значением тарифа на перевозку груза (если окажется, что есть несколько ячеек с одинаковыми и минимальными тарифами — выбираем любую из них). В эту ячейку выписываем максимально возможный объем груза, который можно доставить с соответствующего этой ячейке склада на соответствующий завод.</a:t>
            </a:r>
            <a:br>
              <a:rPr lang="ru-RU" sz="1600" dirty="0"/>
            </a:br>
            <a:r>
              <a:rPr lang="ru-RU" dirty="0"/>
              <a:t>Объемы запасов и потребностей уменьшаются на величину груза. Если запасы склада исчерпаны, то полностью вычеркиваем эту строку таблицы. Если потребности завода полностью удовлетворены — полностью вычеркиваем этот столбец таблицы.</a:t>
            </a:r>
            <a:br>
              <a:rPr lang="ru-RU" sz="1600" dirty="0"/>
            </a:br>
            <a:r>
              <a:rPr lang="ru-RU" dirty="0"/>
              <a:t>Продолжаем в том же духе до тех пор, пока все запасы не будут исчерпаны, а все потребности удовлетворены.</a:t>
            </a:r>
            <a:br>
              <a:rPr lang="ru-RU" sz="1600" dirty="0"/>
            </a:b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563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" y="6465887"/>
            <a:ext cx="9144003" cy="4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734888" y="124909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ru-RU" sz="2800" b="1" dirty="0">
                <a:solidFill>
                  <a:schemeClr val="lt1"/>
                </a:solidFill>
                <a:latin typeface="Trebuchet MS"/>
                <a:sym typeface="Trebuchet MS"/>
              </a:rPr>
              <a:t>Аппроксимация Фогеля</a:t>
            </a:r>
            <a:endParaRPr dirty="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240480"/>
            <a:ext cx="1935499" cy="546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1177009" y="1258298"/>
            <a:ext cx="6908899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dirty="0"/>
              <a:t>Данный метод состоит в следующем: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каждой итерации находят разности между двумя наименьшими тарифами во всех строках и столбцах, записывая их в дополнительные столбец и строку таблицы;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находят максимальную разность и заполняют клетку с минимальной стоимостью в строке (столбце), которой соответствует данная разность.</a:t>
            </a:r>
          </a:p>
          <a:p>
            <a:r>
              <a:rPr lang="ru-RU" dirty="0"/>
              <a:t>В строке или столбце, соответствующем выбранному штрафу, для заполнения выбирается не вычеркнутая клетка с минимальным тарифом. Если существует несколько одинаковых по величине максимальных штрафов в матрице, то в соответствующих строках или столбцах выбирается одна не вычеркнутая клетка с минимальным тарифом. Если клеток с минимальным тарифом также несколько, то из них выбирается клетка (</a:t>
            </a:r>
            <a:r>
              <a:rPr lang="ru-RU" dirty="0" err="1"/>
              <a:t>i,j</a:t>
            </a:r>
            <a:r>
              <a:rPr lang="ru-RU" dirty="0"/>
              <a:t>) с максимальным суммарным штрафом, т.е. суммой штрафов по </a:t>
            </a:r>
            <a:r>
              <a:rPr lang="ru-RU" i="1" dirty="0"/>
              <a:t>i</a:t>
            </a:r>
            <a:r>
              <a:rPr lang="ru-RU" dirty="0"/>
              <a:t>-й строке и </a:t>
            </a:r>
            <a:r>
              <a:rPr lang="ru-RU" i="1" dirty="0"/>
              <a:t>j</a:t>
            </a:r>
            <a:r>
              <a:rPr lang="ru-RU" dirty="0"/>
              <a:t>-</a:t>
            </a:r>
            <a:r>
              <a:rPr lang="ru-RU" dirty="0" err="1"/>
              <a:t>му</a:t>
            </a:r>
            <a:r>
              <a:rPr lang="ru-RU" dirty="0"/>
              <a:t> столбцу.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902896" y="6481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400">
              <a:solidFill>
                <a:srgbClr val="D8D8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957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1188</Words>
  <Application>Microsoft Office PowerPoint</Application>
  <PresentationFormat>Экран (4:3)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Arial</vt:lpstr>
      <vt:lpstr>Trebuchet MS</vt:lpstr>
      <vt:lpstr>Quattrocento Sans</vt:lpstr>
      <vt:lpstr>Times New Roman</vt:lpstr>
      <vt:lpstr>Тема Office</vt:lpstr>
      <vt:lpstr>Институт информационных технологий математики и механики Центр прикладных информационных технологий  Кафедра программной инженерии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 с размерами матриц от 3х3 до 10х10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Институт информационных технологий математики и механики Центр прикладных информационных технологий  Кафедра: Математического обеспечения и суперкомпьютерных технологий</dc:title>
  <dc:creator>Карпенко Сергей Николаевич</dc:creator>
  <cp:lastModifiedBy>Nick Shell</cp:lastModifiedBy>
  <cp:revision>32</cp:revision>
  <dcterms:created xsi:type="dcterms:W3CDTF">2017-05-12T11:53:49Z</dcterms:created>
  <dcterms:modified xsi:type="dcterms:W3CDTF">2024-05-12T12:41:16Z</dcterms:modified>
</cp:coreProperties>
</file>