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31089600" cy="201168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9191F111-9181-4101-B181-C1D1C1F131B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F181A1-0191-4151-B1B1-A16191814181}" type="slidenum">
              <a:rPr lang="en-US" sz="484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31720" y="3292200"/>
            <a:ext cx="26425800" cy="7003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54480" y="4707000"/>
            <a:ext cx="273582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54480" y="10800720"/>
            <a:ext cx="273582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31720" y="3292200"/>
            <a:ext cx="26425800" cy="7003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54480" y="4707000"/>
            <a:ext cx="133506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572880" y="4707000"/>
            <a:ext cx="133506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572880" y="10800720"/>
            <a:ext cx="133506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54480" y="10800720"/>
            <a:ext cx="133506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31720" y="3292200"/>
            <a:ext cx="26425800" cy="7003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54480" y="4707000"/>
            <a:ext cx="133506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572880" y="4707000"/>
            <a:ext cx="133506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31720" y="3292200"/>
            <a:ext cx="26425800" cy="7003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54480" y="4707000"/>
            <a:ext cx="27358200" cy="1166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31720" y="3292200"/>
            <a:ext cx="26425800" cy="7003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54480" y="4707000"/>
            <a:ext cx="27358200" cy="1166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31720" y="3292200"/>
            <a:ext cx="26425800" cy="7003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54480" y="4707000"/>
            <a:ext cx="13350600" cy="1166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572880" y="4707000"/>
            <a:ext cx="13350600" cy="1166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31720" y="3292200"/>
            <a:ext cx="26425800" cy="7003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331720" y="3292200"/>
            <a:ext cx="26425800" cy="13082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31720" y="3292200"/>
            <a:ext cx="26425800" cy="7003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54480" y="4707000"/>
            <a:ext cx="133506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54480" y="10800720"/>
            <a:ext cx="133506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572880" y="4707000"/>
            <a:ext cx="13350600" cy="1166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31720" y="3292200"/>
            <a:ext cx="26425800" cy="7003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54480" y="4707000"/>
            <a:ext cx="13350600" cy="11667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572880" y="4707000"/>
            <a:ext cx="133506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572880" y="10800720"/>
            <a:ext cx="133506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31720" y="3292200"/>
            <a:ext cx="26425800" cy="7003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54480" y="4707000"/>
            <a:ext cx="133506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572880" y="4707000"/>
            <a:ext cx="1335060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54480" y="10800720"/>
            <a:ext cx="27357840" cy="5564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31720" y="3292200"/>
            <a:ext cx="26425800" cy="70034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176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5280">
                <a:solidFill>
                  <a:srgbClr val="000000"/>
                </a:solidFill>
                <a:latin typeface="Calibri"/>
              </a:rPr>
              <a:t>10/16/15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A1F151-6101-41C1-A1F1-017121B181E1}" type="slidenum">
              <a:rPr lang="en-US" sz="528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54480" y="4707000"/>
            <a:ext cx="27358200" cy="11667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f9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3449680" y="1920240"/>
            <a:ext cx="5792400" cy="47073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3" name="CustomShape 2"/>
          <p:cNvSpPr/>
          <p:nvPr/>
        </p:nvSpPr>
        <p:spPr>
          <a:xfrm>
            <a:off x="15755400" y="2363760"/>
            <a:ext cx="8271360" cy="44888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4840">
                <a:solidFill>
                  <a:srgbClr val="000000"/>
                </a:solidFill>
                <a:latin typeface="Calibri"/>
              </a:rPr>
              <a:t>Lenses and Directional Info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Our approach is to place lenses around the perimeter of the detector to map angle of incidence to a position along the photodetector array.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4" name="CustomShape 3"/>
          <p:cNvSpPr/>
          <p:nvPr/>
        </p:nvSpPr>
        <p:spPr>
          <a:xfrm>
            <a:off x="25125120" y="2688840"/>
            <a:ext cx="320040" cy="3764160"/>
          </a:xfrm>
          <a:prstGeom prst="rect">
            <a:avLst/>
          </a:prstGeom>
          <a:gradFill>
            <a:gsLst>
              <a:gs pos="0">
                <a:srgbClr val="448ac9"/>
              </a:gs>
              <a:gs pos="50000">
                <a:srgbClr val="71a6da"/>
              </a:gs>
              <a:gs pos="100000">
                <a:srgbClr val="448ac9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</p:sp>
      <p:sp>
        <p:nvSpPr>
          <p:cNvPr id="45" name="Line 4"/>
          <p:cNvSpPr/>
          <p:nvPr/>
        </p:nvSpPr>
        <p:spPr>
          <a:xfrm>
            <a:off x="23820840" y="2241000"/>
            <a:ext cx="1464480" cy="1585080"/>
          </a:xfrm>
          <a:prstGeom prst="line">
            <a:avLst/>
          </a:prstGeom>
          <a:ln w="12600">
            <a:solidFill>
              <a:srgbClr val="5b9bd5"/>
            </a:solidFill>
            <a:miter/>
          </a:ln>
        </p:spPr>
      </p:sp>
      <p:sp>
        <p:nvSpPr>
          <p:cNvPr id="46" name="Line 5"/>
          <p:cNvSpPr/>
          <p:nvPr/>
        </p:nvSpPr>
        <p:spPr>
          <a:xfrm>
            <a:off x="24141240" y="2241000"/>
            <a:ext cx="1144080" cy="1214640"/>
          </a:xfrm>
          <a:prstGeom prst="line">
            <a:avLst/>
          </a:prstGeom>
          <a:ln w="12600">
            <a:solidFill>
              <a:srgbClr val="5b9bd5"/>
            </a:solidFill>
            <a:miter/>
          </a:ln>
        </p:spPr>
      </p:sp>
      <p:sp>
        <p:nvSpPr>
          <p:cNvPr id="47" name="Line 6"/>
          <p:cNvSpPr/>
          <p:nvPr/>
        </p:nvSpPr>
        <p:spPr>
          <a:xfrm>
            <a:off x="23820840" y="2505600"/>
            <a:ext cx="1464480" cy="1648800"/>
          </a:xfrm>
          <a:prstGeom prst="line">
            <a:avLst/>
          </a:prstGeom>
          <a:ln w="12600">
            <a:solidFill>
              <a:srgbClr val="5b9bd5"/>
            </a:solidFill>
            <a:miter/>
          </a:ln>
        </p:spPr>
      </p:sp>
      <p:sp>
        <p:nvSpPr>
          <p:cNvPr id="48" name="Line 7"/>
          <p:cNvSpPr/>
          <p:nvPr/>
        </p:nvSpPr>
        <p:spPr>
          <a:xfrm>
            <a:off x="23820840" y="2826000"/>
            <a:ext cx="1464480" cy="1684440"/>
          </a:xfrm>
          <a:prstGeom prst="line">
            <a:avLst/>
          </a:prstGeom>
          <a:ln w="12600">
            <a:solidFill>
              <a:srgbClr val="5b9bd5"/>
            </a:solidFill>
            <a:miter/>
          </a:ln>
        </p:spPr>
      </p:sp>
      <p:sp>
        <p:nvSpPr>
          <p:cNvPr id="49" name="Line 8"/>
          <p:cNvSpPr/>
          <p:nvPr/>
        </p:nvSpPr>
        <p:spPr>
          <a:xfrm>
            <a:off x="25285320" y="3455640"/>
            <a:ext cx="1978560" cy="1945800"/>
          </a:xfrm>
          <a:prstGeom prst="line">
            <a:avLst/>
          </a:prstGeom>
          <a:ln w="12600">
            <a:solidFill>
              <a:srgbClr val="5b9bd5"/>
            </a:solidFill>
            <a:miter/>
          </a:ln>
        </p:spPr>
      </p:sp>
      <p:sp>
        <p:nvSpPr>
          <p:cNvPr id="50" name="Line 9"/>
          <p:cNvSpPr/>
          <p:nvPr/>
        </p:nvSpPr>
        <p:spPr>
          <a:xfrm>
            <a:off x="25285320" y="3826080"/>
            <a:ext cx="1978560" cy="1575360"/>
          </a:xfrm>
          <a:prstGeom prst="line">
            <a:avLst/>
          </a:prstGeom>
          <a:ln w="12600">
            <a:solidFill>
              <a:srgbClr val="5b9bd5"/>
            </a:solidFill>
            <a:miter/>
          </a:ln>
        </p:spPr>
      </p:sp>
      <p:sp>
        <p:nvSpPr>
          <p:cNvPr id="51" name="Line 10"/>
          <p:cNvSpPr/>
          <p:nvPr/>
        </p:nvSpPr>
        <p:spPr>
          <a:xfrm>
            <a:off x="25285320" y="4154400"/>
            <a:ext cx="1978560" cy="1247040"/>
          </a:xfrm>
          <a:prstGeom prst="line">
            <a:avLst/>
          </a:prstGeom>
          <a:ln w="12600">
            <a:solidFill>
              <a:srgbClr val="5b9bd5"/>
            </a:solidFill>
            <a:miter/>
          </a:ln>
        </p:spPr>
      </p:sp>
      <p:sp>
        <p:nvSpPr>
          <p:cNvPr id="52" name="Line 11"/>
          <p:cNvSpPr/>
          <p:nvPr/>
        </p:nvSpPr>
        <p:spPr>
          <a:xfrm>
            <a:off x="25285320" y="4510440"/>
            <a:ext cx="1978560" cy="891000"/>
          </a:xfrm>
          <a:prstGeom prst="line">
            <a:avLst/>
          </a:prstGeom>
          <a:ln w="12600">
            <a:solidFill>
              <a:srgbClr val="5b9bd5"/>
            </a:solidFill>
            <a:miter/>
          </a:ln>
        </p:spPr>
      </p:sp>
      <p:sp>
        <p:nvSpPr>
          <p:cNvPr id="53" name="CustomShape 12"/>
          <p:cNvSpPr/>
          <p:nvPr/>
        </p:nvSpPr>
        <p:spPr>
          <a:xfrm>
            <a:off x="27124560" y="5283720"/>
            <a:ext cx="144000" cy="159840"/>
          </a:xfrm>
          <a:prstGeom prst="rect">
            <a:avLst>
              <a:gd fmla="val 25000" name="adj"/>
            </a:avLst>
          </a:prstGeom>
          <a:gradFill>
            <a:gsLst>
              <a:gs pos="0">
                <a:srgbClr val="448ac9"/>
              </a:gs>
              <a:gs pos="50000">
                <a:srgbClr val="71a6da"/>
              </a:gs>
              <a:gs pos="100000">
                <a:srgbClr val="448ac9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</p:sp>
      <p:sp>
        <p:nvSpPr>
          <p:cNvPr id="54" name="CustomShape 13"/>
          <p:cNvSpPr/>
          <p:nvPr/>
        </p:nvSpPr>
        <p:spPr>
          <a:xfrm>
            <a:off x="27263880" y="4384800"/>
            <a:ext cx="78840" cy="250920"/>
          </a:xfrm>
          <a:prstGeom prst="rect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</p:sp>
      <p:sp>
        <p:nvSpPr>
          <p:cNvPr id="55" name="CustomShape 14"/>
          <p:cNvSpPr/>
          <p:nvPr/>
        </p:nvSpPr>
        <p:spPr>
          <a:xfrm>
            <a:off x="27261720" y="6201720"/>
            <a:ext cx="78840" cy="250920"/>
          </a:xfrm>
          <a:prstGeom prst="rect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</p:sp>
      <p:sp>
        <p:nvSpPr>
          <p:cNvPr id="56" name="CustomShape 15"/>
          <p:cNvSpPr/>
          <p:nvPr/>
        </p:nvSpPr>
        <p:spPr>
          <a:xfrm>
            <a:off x="27261360" y="5734800"/>
            <a:ext cx="78840" cy="250920"/>
          </a:xfrm>
          <a:prstGeom prst="rect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</p:sp>
      <p:sp>
        <p:nvSpPr>
          <p:cNvPr id="57" name="CustomShape 16"/>
          <p:cNvSpPr/>
          <p:nvPr/>
        </p:nvSpPr>
        <p:spPr>
          <a:xfrm>
            <a:off x="27263880" y="4805640"/>
            <a:ext cx="78840" cy="250920"/>
          </a:xfrm>
          <a:prstGeom prst="rect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</p:sp>
      <p:sp>
        <p:nvSpPr>
          <p:cNvPr id="58" name="CustomShape 17"/>
          <p:cNvSpPr/>
          <p:nvPr/>
        </p:nvSpPr>
        <p:spPr>
          <a:xfrm>
            <a:off x="27263880" y="5275800"/>
            <a:ext cx="78840" cy="250920"/>
          </a:xfrm>
          <a:prstGeom prst="rect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</p:sp>
      <p:sp>
        <p:nvSpPr>
          <p:cNvPr id="59" name="Line 18"/>
          <p:cNvSpPr/>
          <p:nvPr/>
        </p:nvSpPr>
        <p:spPr>
          <a:xfrm flipV="1">
            <a:off x="23820840" y="4749840"/>
            <a:ext cx="1432800" cy="613800"/>
          </a:xfrm>
          <a:prstGeom prst="line">
            <a:avLst/>
          </a:prstGeom>
          <a:ln w="12600">
            <a:solidFill>
              <a:srgbClr val="ff0000"/>
            </a:solidFill>
            <a:miter/>
          </a:ln>
        </p:spPr>
      </p:sp>
      <p:sp>
        <p:nvSpPr>
          <p:cNvPr id="60" name="Line 19"/>
          <p:cNvSpPr/>
          <p:nvPr/>
        </p:nvSpPr>
        <p:spPr>
          <a:xfrm flipV="1">
            <a:off x="23820840" y="5068080"/>
            <a:ext cx="1464480" cy="596160"/>
          </a:xfrm>
          <a:prstGeom prst="line">
            <a:avLst/>
          </a:prstGeom>
          <a:ln w="12600">
            <a:solidFill>
              <a:srgbClr val="ff0000"/>
            </a:solidFill>
            <a:miter/>
          </a:ln>
        </p:spPr>
      </p:sp>
      <p:sp>
        <p:nvSpPr>
          <p:cNvPr id="61" name="Line 20"/>
          <p:cNvSpPr/>
          <p:nvPr/>
        </p:nvSpPr>
        <p:spPr>
          <a:xfrm flipV="1">
            <a:off x="23820840" y="5401440"/>
            <a:ext cx="1479600" cy="610200"/>
          </a:xfrm>
          <a:prstGeom prst="line">
            <a:avLst/>
          </a:prstGeom>
          <a:ln w="12600">
            <a:solidFill>
              <a:srgbClr val="ff0000"/>
            </a:solidFill>
            <a:miter/>
          </a:ln>
        </p:spPr>
      </p:sp>
      <p:sp>
        <p:nvSpPr>
          <p:cNvPr id="62" name="Line 21"/>
          <p:cNvSpPr/>
          <p:nvPr/>
        </p:nvSpPr>
        <p:spPr>
          <a:xfrm flipV="1">
            <a:off x="25253640" y="4510440"/>
            <a:ext cx="2010240" cy="239400"/>
          </a:xfrm>
          <a:prstGeom prst="line">
            <a:avLst/>
          </a:prstGeom>
          <a:ln w="12600">
            <a:solidFill>
              <a:srgbClr val="ff0000"/>
            </a:solidFill>
            <a:miter/>
          </a:ln>
        </p:spPr>
      </p:sp>
      <p:sp>
        <p:nvSpPr>
          <p:cNvPr id="63" name="Line 22"/>
          <p:cNvSpPr/>
          <p:nvPr/>
        </p:nvSpPr>
        <p:spPr>
          <a:xfrm flipV="1">
            <a:off x="25285320" y="4510440"/>
            <a:ext cx="1978560" cy="557640"/>
          </a:xfrm>
          <a:prstGeom prst="line">
            <a:avLst/>
          </a:prstGeom>
          <a:ln w="12600">
            <a:solidFill>
              <a:srgbClr val="ff0000"/>
            </a:solidFill>
            <a:miter/>
          </a:ln>
        </p:spPr>
      </p:sp>
      <p:sp>
        <p:nvSpPr>
          <p:cNvPr id="64" name="Line 23"/>
          <p:cNvSpPr/>
          <p:nvPr/>
        </p:nvSpPr>
        <p:spPr>
          <a:xfrm flipV="1">
            <a:off x="25300440" y="4510440"/>
            <a:ext cx="1963440" cy="891000"/>
          </a:xfrm>
          <a:prstGeom prst="line">
            <a:avLst/>
          </a:prstGeom>
          <a:ln w="12600">
            <a:solidFill>
              <a:srgbClr val="ff0000"/>
            </a:solidFill>
            <a:miter/>
          </a:ln>
        </p:spPr>
      </p:sp>
      <p:sp>
        <p:nvSpPr>
          <p:cNvPr id="65" name="CustomShape 24"/>
          <p:cNvSpPr/>
          <p:nvPr/>
        </p:nvSpPr>
        <p:spPr>
          <a:xfrm>
            <a:off x="27138240" y="4453920"/>
            <a:ext cx="167040" cy="148320"/>
          </a:xfrm>
          <a:prstGeom prst="rect">
            <a:avLst>
              <a:gd fmla="val 25000" name="adj"/>
            </a:avLst>
          </a:prstGeom>
          <a:solidFill>
            <a:srgbClr val="ff0000"/>
          </a:solidFill>
          <a:ln w="6480">
            <a:solidFill>
              <a:srgbClr val="ff0000"/>
            </a:solidFill>
            <a:miter/>
          </a:ln>
        </p:spPr>
      </p:sp>
      <p:sp>
        <p:nvSpPr>
          <p:cNvPr id="66" name="CustomShape 25"/>
          <p:cNvSpPr/>
          <p:nvPr/>
        </p:nvSpPr>
        <p:spPr>
          <a:xfrm>
            <a:off x="27269280" y="3926160"/>
            <a:ext cx="78840" cy="250920"/>
          </a:xfrm>
          <a:prstGeom prst="rect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</p:sp>
      <p:sp>
        <p:nvSpPr>
          <p:cNvPr id="67" name="CustomShape 26"/>
          <p:cNvSpPr/>
          <p:nvPr/>
        </p:nvSpPr>
        <p:spPr>
          <a:xfrm>
            <a:off x="27269280" y="3456000"/>
            <a:ext cx="78840" cy="250920"/>
          </a:xfrm>
          <a:prstGeom prst="rect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</p:sp>
      <p:sp>
        <p:nvSpPr>
          <p:cNvPr id="68" name="CustomShape 27"/>
          <p:cNvSpPr/>
          <p:nvPr/>
        </p:nvSpPr>
        <p:spPr>
          <a:xfrm>
            <a:off x="27269280" y="2942640"/>
            <a:ext cx="78840" cy="250920"/>
          </a:xfrm>
          <a:prstGeom prst="rect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</p:sp>
      <p:sp>
        <p:nvSpPr>
          <p:cNvPr id="69" name="CustomShape 28"/>
          <p:cNvSpPr/>
          <p:nvPr/>
        </p:nvSpPr>
        <p:spPr>
          <a:xfrm>
            <a:off x="15724440" y="6531840"/>
            <a:ext cx="9141480" cy="42397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4840">
                <a:solidFill>
                  <a:srgbClr val="000000"/>
                </a:solidFill>
                <a:latin typeface="Calibri"/>
              </a:rPr>
              <a:t>Chroma’s Capabilities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arbitrary objects with given optical properties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Editable properties include: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refractive index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absorption length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scattering length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70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28841760" y="6624720"/>
            <a:ext cx="1314720" cy="3691080"/>
          </a:xfrm>
          <a:prstGeom prst="rect">
            <a:avLst/>
          </a:prstGeom>
        </p:spPr>
      </p:pic>
      <p:sp>
        <p:nvSpPr>
          <p:cNvPr id="71" name="CustomShape 29"/>
          <p:cNvSpPr/>
          <p:nvPr/>
        </p:nvSpPr>
        <p:spPr>
          <a:xfrm>
            <a:off x="21212640" y="8202960"/>
            <a:ext cx="3363480" cy="1796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right:  Lens and Blocker Objects built in Chroma</a:t>
            </a:r>
            <a:endParaRPr/>
          </a:p>
        </p:txBody>
      </p:sp>
      <p:sp>
        <p:nvSpPr>
          <p:cNvPr id="72" name="CustomShape 30"/>
          <p:cNvSpPr/>
          <p:nvPr/>
        </p:nvSpPr>
        <p:spPr>
          <a:xfrm>
            <a:off x="15552720" y="10513080"/>
            <a:ext cx="9141480" cy="2777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4840">
                <a:solidFill>
                  <a:srgbClr val="000000"/>
                </a:solidFill>
                <a:latin typeface="Calibri"/>
              </a:rPr>
              <a:t>Full Detector Geometry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Regular icosahedron with alterable amount and shapes of lenses.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Photodetecting surface outside the lenses (transparent in photo)</a:t>
            </a:r>
            <a:endParaRPr/>
          </a:p>
        </p:txBody>
      </p:sp>
      <p:pic>
        <p:nvPicPr>
          <p:cNvPr descr="" id="73" name="Picture 55"/>
          <p:cNvPicPr/>
          <p:nvPr/>
        </p:nvPicPr>
        <p:blipFill>
          <a:blip r:embed="rId2"/>
          <a:stretch>
            <a:fillRect/>
          </a:stretch>
        </p:blipFill>
        <p:spPr>
          <a:xfrm>
            <a:off x="24507720" y="10253160"/>
            <a:ext cx="4873680" cy="4710960"/>
          </a:xfrm>
          <a:prstGeom prst="rect">
            <a:avLst/>
          </a:prstGeom>
        </p:spPr>
      </p:pic>
      <p:sp>
        <p:nvSpPr>
          <p:cNvPr id="74" name="CustomShape 31"/>
          <p:cNvSpPr/>
          <p:nvPr/>
        </p:nvSpPr>
        <p:spPr>
          <a:xfrm>
            <a:off x="6281280" y="0"/>
            <a:ext cx="16681320" cy="22842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000000"/>
                </a:solidFill>
                <a:latin typeface="Calibri"/>
              </a:rPr>
              <a:t>Simulating Multilens Scintillation Detector with Chroma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Milad Malek, Scott Kravitz   Advisor: Prof. Giorgio Gratta</a:t>
            </a:r>
            <a:endParaRPr/>
          </a:p>
        </p:txBody>
      </p:sp>
      <p:sp>
        <p:nvSpPr>
          <p:cNvPr id="75" name="CustomShape 32"/>
          <p:cNvSpPr/>
          <p:nvPr/>
        </p:nvSpPr>
        <p:spPr>
          <a:xfrm>
            <a:off x="21175920" y="0"/>
            <a:ext cx="9913320" cy="82188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000000"/>
                </a:solidFill>
                <a:latin typeface="Calibri"/>
              </a:rPr>
              <a:t>Contact Info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: Milad Malek, m3malek@stanford.edu</a:t>
            </a:r>
            <a:endParaRPr/>
          </a:p>
          <a:p>
            <a:pPr algn="r">
              <a:lnSpc>
                <a:spcPct val="100000"/>
              </a:lnSpc>
            </a:pPr>
            <a:r>
              <a:rPr i="1" lang="en-US" sz="2400">
                <a:solidFill>
                  <a:srgbClr val="000000"/>
                </a:solidFill>
                <a:latin typeface="Calibri"/>
              </a:rPr>
              <a:t>Scott Kravitz, skravitz@stanford.edu</a:t>
            </a:r>
            <a:endParaRPr/>
          </a:p>
        </p:txBody>
      </p:sp>
      <p:sp>
        <p:nvSpPr>
          <p:cNvPr id="76" name="CustomShape 33"/>
          <p:cNvSpPr/>
          <p:nvPr/>
        </p:nvSpPr>
        <p:spPr>
          <a:xfrm>
            <a:off x="531000" y="2349360"/>
            <a:ext cx="9313200" cy="4604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4840">
                <a:solidFill>
                  <a:srgbClr val="000000"/>
                </a:solidFill>
                <a:latin typeface="Calibri"/>
              </a:rPr>
              <a:t>Goal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Scintillation detectors like KamLAND have timing info, but limited position reconstruction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Addition of directional info could allow for better information on where events take place within the detector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7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9560160" y="2547360"/>
            <a:ext cx="4500720" cy="3052440"/>
          </a:xfrm>
          <a:prstGeom prst="rect">
            <a:avLst/>
          </a:prstGeom>
        </p:spPr>
      </p:pic>
      <p:sp>
        <p:nvSpPr>
          <p:cNvPr id="78" name="CustomShape 34"/>
          <p:cNvSpPr/>
          <p:nvPr/>
        </p:nvSpPr>
        <p:spPr>
          <a:xfrm>
            <a:off x="503280" y="6619680"/>
            <a:ext cx="9141480" cy="3751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4840">
                <a:solidFill>
                  <a:srgbClr val="000000"/>
                </a:solidFill>
                <a:latin typeface="Calibri"/>
              </a:rPr>
              <a:t>Chroma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Chroma uses parallel processing power of GPUs to do fast ray tracing computations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Designed by particle physicists for rapid simulation of optical photons in detectors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79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9851760" y="6784200"/>
            <a:ext cx="3914280" cy="2935800"/>
          </a:xfrm>
          <a:prstGeom prst="rect">
            <a:avLst/>
          </a:prstGeom>
        </p:spPr>
      </p:pic>
      <p:pic>
        <p:nvPicPr>
          <p:cNvPr descr="" id="80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28523880" y="7985880"/>
            <a:ext cx="2222640" cy="3191760"/>
          </a:xfrm>
          <a:prstGeom prst="rect">
            <a:avLst/>
          </a:prstGeom>
        </p:spPr>
      </p:pic>
      <p:sp>
        <p:nvSpPr>
          <p:cNvPr id="81" name="CustomShape 35"/>
          <p:cNvSpPr/>
          <p:nvPr/>
        </p:nvSpPr>
        <p:spPr>
          <a:xfrm>
            <a:off x="549360" y="10547280"/>
            <a:ext cx="9141480" cy="32648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4840">
                <a:solidFill>
                  <a:srgbClr val="000000"/>
                </a:solidFill>
                <a:latin typeface="Calibri"/>
              </a:rPr>
              <a:t>Simulations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Photons and particles can be simulated rapidly with specified properties such as positions and directions.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can simulate up to and even over 1 billion photons at a time.</a:t>
            </a:r>
            <a:endParaRPr/>
          </a:p>
        </p:txBody>
      </p:sp>
      <p:pic>
        <p:nvPicPr>
          <p:cNvPr descr="" id="82" name="Picture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9192240" y="10534680"/>
            <a:ext cx="5528880" cy="4114800"/>
          </a:xfrm>
          <a:prstGeom prst="rect">
            <a:avLst/>
          </a:prstGeom>
        </p:spPr>
      </p:pic>
      <p:sp>
        <p:nvSpPr>
          <p:cNvPr id="83" name="CustomShape 36"/>
          <p:cNvSpPr/>
          <p:nvPr/>
        </p:nvSpPr>
        <p:spPr>
          <a:xfrm>
            <a:off x="9466920" y="11910600"/>
            <a:ext cx="198000" cy="211320"/>
          </a:xfrm>
          <a:prstGeom prst="rect">
            <a:avLst>
              <a:gd fmla="val 25000" name="adj"/>
            </a:avLst>
          </a:prstGeom>
          <a:solidFill>
            <a:srgbClr val="ff0000"/>
          </a:solidFill>
          <a:ln w="6480">
            <a:solidFill>
              <a:srgbClr val="ff0000"/>
            </a:solidFill>
            <a:miter/>
          </a:ln>
        </p:spPr>
      </p:sp>
      <p:sp>
        <p:nvSpPr>
          <p:cNvPr id="84" name="Line 37"/>
          <p:cNvSpPr/>
          <p:nvPr/>
        </p:nvSpPr>
        <p:spPr>
          <a:xfrm>
            <a:off x="9665280" y="12016080"/>
            <a:ext cx="2182680" cy="291240"/>
          </a:xfrm>
          <a:prstGeom prst="line">
            <a:avLst/>
          </a:prstGeom>
          <a:ln w="12600">
            <a:solidFill>
              <a:srgbClr val="ff0000"/>
            </a:solidFill>
            <a:miter/>
          </a:ln>
        </p:spPr>
      </p:sp>
      <p:sp>
        <p:nvSpPr>
          <p:cNvPr id="85" name="Line 38"/>
          <p:cNvSpPr/>
          <p:nvPr/>
        </p:nvSpPr>
        <p:spPr>
          <a:xfrm>
            <a:off x="9665280" y="12029400"/>
            <a:ext cx="2182680" cy="515880"/>
          </a:xfrm>
          <a:prstGeom prst="line">
            <a:avLst/>
          </a:prstGeom>
          <a:ln w="12600">
            <a:solidFill>
              <a:srgbClr val="ff0000"/>
            </a:solidFill>
            <a:miter/>
          </a:ln>
        </p:spPr>
      </p:sp>
      <p:sp>
        <p:nvSpPr>
          <p:cNvPr id="86" name="Line 39"/>
          <p:cNvSpPr/>
          <p:nvPr/>
        </p:nvSpPr>
        <p:spPr>
          <a:xfrm>
            <a:off x="9665280" y="12016080"/>
            <a:ext cx="2182680" cy="754200"/>
          </a:xfrm>
          <a:prstGeom prst="line">
            <a:avLst/>
          </a:prstGeom>
          <a:ln w="12600">
            <a:solidFill>
              <a:srgbClr val="ff0000"/>
            </a:solidFill>
            <a:miter/>
          </a:ln>
        </p:spPr>
      </p:sp>
      <p:sp>
        <p:nvSpPr>
          <p:cNvPr id="87" name="Line 40"/>
          <p:cNvSpPr/>
          <p:nvPr/>
        </p:nvSpPr>
        <p:spPr>
          <a:xfrm>
            <a:off x="11847960" y="12320280"/>
            <a:ext cx="1547640" cy="740880"/>
          </a:xfrm>
          <a:prstGeom prst="line">
            <a:avLst/>
          </a:prstGeom>
          <a:ln w="12600">
            <a:solidFill>
              <a:srgbClr val="ff0000"/>
            </a:solidFill>
            <a:miter/>
          </a:ln>
        </p:spPr>
      </p:sp>
      <p:sp>
        <p:nvSpPr>
          <p:cNvPr id="88" name="Line 41"/>
          <p:cNvSpPr/>
          <p:nvPr/>
        </p:nvSpPr>
        <p:spPr>
          <a:xfrm>
            <a:off x="11847960" y="12545280"/>
            <a:ext cx="1547640" cy="515880"/>
          </a:xfrm>
          <a:prstGeom prst="line">
            <a:avLst/>
          </a:prstGeom>
          <a:ln w="12600">
            <a:solidFill>
              <a:srgbClr val="ff0000"/>
            </a:solidFill>
            <a:miter/>
          </a:ln>
        </p:spPr>
      </p:sp>
      <p:sp>
        <p:nvSpPr>
          <p:cNvPr id="89" name="Line 42"/>
          <p:cNvSpPr/>
          <p:nvPr/>
        </p:nvSpPr>
        <p:spPr>
          <a:xfrm>
            <a:off x="11847960" y="12783600"/>
            <a:ext cx="1547640" cy="277560"/>
          </a:xfrm>
          <a:prstGeom prst="line">
            <a:avLst/>
          </a:prstGeom>
          <a:ln w="12600">
            <a:solidFill>
              <a:srgbClr val="ff0000"/>
            </a:solidFill>
            <a:miter/>
          </a:ln>
        </p:spPr>
      </p:sp>
      <p:sp>
        <p:nvSpPr>
          <p:cNvPr id="90" name="CustomShape 43"/>
          <p:cNvSpPr/>
          <p:nvPr/>
        </p:nvSpPr>
        <p:spPr>
          <a:xfrm>
            <a:off x="9156600" y="11280600"/>
            <a:ext cx="1325160" cy="1064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Event</a:t>
            </a:r>
            <a:endParaRPr/>
          </a:p>
        </p:txBody>
      </p:sp>
      <p:sp>
        <p:nvSpPr>
          <p:cNvPr id="91" name="CustomShape 44"/>
          <p:cNvSpPr/>
          <p:nvPr/>
        </p:nvSpPr>
        <p:spPr>
          <a:xfrm>
            <a:off x="13395600" y="13061520"/>
            <a:ext cx="45360" cy="45360"/>
          </a:xfrm>
          <a:prstGeom prst="rect">
            <a:avLst/>
          </a:prstGeom>
          <a:solidFill>
            <a:srgbClr val="ff0000"/>
          </a:solidFill>
          <a:ln w="6480">
            <a:solidFill>
              <a:srgbClr val="ff0000"/>
            </a:solidFill>
            <a:miter/>
          </a:ln>
        </p:spPr>
      </p:sp>
      <p:sp>
        <p:nvSpPr>
          <p:cNvPr id="92" name="CustomShape 45"/>
          <p:cNvSpPr/>
          <p:nvPr/>
        </p:nvSpPr>
        <p:spPr>
          <a:xfrm>
            <a:off x="11443680" y="11210400"/>
            <a:ext cx="1355760" cy="577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Lens</a:t>
            </a:r>
            <a:endParaRPr/>
          </a:p>
        </p:txBody>
      </p:sp>
      <p:sp>
        <p:nvSpPr>
          <p:cNvPr id="93" name="CustomShape 46"/>
          <p:cNvSpPr/>
          <p:nvPr/>
        </p:nvSpPr>
        <p:spPr>
          <a:xfrm>
            <a:off x="12948120" y="11284200"/>
            <a:ext cx="1639440" cy="1064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Detector</a:t>
            </a:r>
            <a:endParaRPr/>
          </a:p>
        </p:txBody>
      </p:sp>
      <p:sp>
        <p:nvSpPr>
          <p:cNvPr id="94" name="CustomShape 47"/>
          <p:cNvSpPr/>
          <p:nvPr/>
        </p:nvSpPr>
        <p:spPr>
          <a:xfrm>
            <a:off x="244080" y="15043680"/>
            <a:ext cx="9141840" cy="66762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4840">
                <a:solidFill>
                  <a:srgbClr val="000000"/>
                </a:solidFill>
                <a:latin typeface="Calibri"/>
              </a:rPr>
              <a:t>Analysis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Bin the Photodetecting surface into detector pixels.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probability density function (PDF) for each pixel indicating the likelihood that photons from each position within the detector will reach it.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Then, after simulation of an event from a single location, simply add and/or multiply the PDFs of each pixel by the amount of photons it received in order to determine where the event took place.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CustomShape 48"/>
          <p:cNvSpPr/>
          <p:nvPr/>
        </p:nvSpPr>
        <p:spPr>
          <a:xfrm>
            <a:off x="15396120" y="15024240"/>
            <a:ext cx="9141480" cy="47264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4840">
                <a:solidFill>
                  <a:srgbClr val="000000"/>
                </a:solidFill>
                <a:latin typeface="Calibri"/>
              </a:rPr>
              <a:t>Current Goals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Zemax ray-tracing software to create lens that will focus light properly for all incident angles onto the image plane.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Tune the parameters of the detector to create the best spatial reconstruction of events.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Allow for reconstruction of multiple simultaneous events.</a:t>
            </a:r>
            <a:endParaRPr/>
          </a:p>
        </p:txBody>
      </p:sp>
      <p:pic>
        <p:nvPicPr>
          <p:cNvPr descr="" id="96" name="Picture 58"/>
          <p:cNvPicPr/>
          <p:nvPr/>
        </p:nvPicPr>
        <p:blipFill>
          <a:blip r:embed="rId7"/>
          <a:stretch>
            <a:fillRect/>
          </a:stretch>
        </p:blipFill>
        <p:spPr>
          <a:xfrm>
            <a:off x="25240320" y="15257880"/>
            <a:ext cx="4244400" cy="4414680"/>
          </a:xfrm>
          <a:prstGeom prst="rect">
            <a:avLst/>
          </a:prstGeom>
        </p:spPr>
      </p:pic>
      <p:pic>
        <p:nvPicPr>
          <p:cNvPr descr="" id="97" name="Picture 125"/>
          <p:cNvPicPr/>
          <p:nvPr/>
        </p:nvPicPr>
        <p:blipFill>
          <a:blip r:embed="rId8"/>
          <a:stretch>
            <a:fillRect/>
          </a:stretch>
        </p:blipFill>
        <p:spPr>
          <a:xfrm>
            <a:off x="9333720" y="14907240"/>
            <a:ext cx="6041880" cy="484776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