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8" r:id="rId2"/>
  </p:sldMasterIdLst>
  <p:notesMasterIdLst>
    <p:notesMasterId r:id="rId16"/>
  </p:notesMasterIdLst>
  <p:sldIdLst>
    <p:sldId id="256" r:id="rId3"/>
    <p:sldId id="381" r:id="rId4"/>
    <p:sldId id="400" r:id="rId5"/>
    <p:sldId id="382" r:id="rId6"/>
    <p:sldId id="401" r:id="rId7"/>
    <p:sldId id="402" r:id="rId8"/>
    <p:sldId id="383" r:id="rId9"/>
    <p:sldId id="384" r:id="rId10"/>
    <p:sldId id="385" r:id="rId11"/>
    <p:sldId id="403" r:id="rId12"/>
    <p:sldId id="404" r:id="rId13"/>
    <p:sldId id="394" r:id="rId14"/>
    <p:sldId id="397" r:id="rId15"/>
  </p:sldIdLst>
  <p:sldSz cx="9144000" cy="6858000" type="screen4x3"/>
  <p:notesSz cx="6645275" cy="9777413"/>
  <p:defaultTextStyle>
    <a:defPPr>
      <a:defRPr lang="ru-RU"/>
    </a:defPPr>
    <a:lvl1pPr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00"/>
    <a:srgbClr val="CC3300"/>
    <a:srgbClr val="FFFF6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88921" autoAdjust="0"/>
  </p:normalViewPr>
  <p:slideViewPr>
    <p:cSldViewPr>
      <p:cViewPr>
        <p:scale>
          <a:sx n="88" d="100"/>
          <a:sy n="88" d="100"/>
        </p:scale>
        <p:origin x="-14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Test</a:t>
            </a:r>
            <a:r>
              <a:rPr lang="en-US" baseline="0" dirty="0" smtClean="0"/>
              <a:t> case number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24999999999999"/>
          <c:y val="0.30512775188815683"/>
          <c:w val="0.47991666666666666"/>
          <c:h val="0.40994375703037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Total 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67-430A-877A-B31E1AC3B13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Attempted 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D67-430A-877A-B31E1AC3B13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Passed Test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43247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D67-430A-877A-B31E1AC3B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99264"/>
        <c:axId val="105795968"/>
      </c:barChart>
      <c:catAx>
        <c:axId val="1054992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795968"/>
        <c:crosses val="autoZero"/>
        <c:auto val="0"/>
        <c:lblAlgn val="ctr"/>
        <c:lblOffset val="100"/>
        <c:tickLblSkip val="2"/>
        <c:noMultiLvlLbl val="0"/>
      </c:catAx>
      <c:valAx>
        <c:axId val="10579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549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Bug</a:t>
            </a:r>
            <a:r>
              <a:rPr lang="ru-RU" dirty="0" smtClean="0"/>
              <a:t> </a:t>
            </a:r>
            <a:r>
              <a:rPr lang="en-US" dirty="0" smtClean="0"/>
              <a:t>Report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24999999999999"/>
          <c:y val="0.30512775188815683"/>
          <c:w val="0.47991666666666666"/>
          <c:h val="0.409943757030371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Total Bugs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B6-48EB-86F4-91EAAA4A284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Opened Bugs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B6-48EB-86F4-91EAAA4A284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Closed Bugs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d\-mmm</c:formatCode>
                <c:ptCount val="3"/>
                <c:pt idx="0" formatCode="m/d/yyyy">
                  <c:v>43237</c:v>
                </c:pt>
                <c:pt idx="1">
                  <c:v>43241</c:v>
                </c:pt>
                <c:pt idx="2">
                  <c:v>43247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B6-48EB-86F4-91EAAA4A2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204160"/>
        <c:axId val="106205952"/>
      </c:barChart>
      <c:catAx>
        <c:axId val="1062041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205952"/>
        <c:crosses val="autoZero"/>
        <c:auto val="0"/>
        <c:lblAlgn val="ctr"/>
        <c:lblOffset val="100"/>
        <c:tickLblSkip val="2"/>
        <c:noMultiLvlLbl val="0"/>
      </c:catAx>
      <c:valAx>
        <c:axId val="10620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20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645025"/>
            <a:ext cx="531495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286875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0A482B6C-AFFB-4993-B4D9-EDAACC978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1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EA2A0-06F2-427E-87C6-DD04FC86F447}" type="slidenum">
              <a:rPr lang="ru-RU" altLang="en-US" sz="1200" smtClean="0"/>
              <a:pPr/>
              <a:t>1</a:t>
            </a:fld>
            <a:endParaRPr lang="ru-RU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1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CRM – customer relationship manager / teacher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482B6C-AFFB-4993-B4D9-EDAACC97898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8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1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6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420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929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89500" cy="366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057F-19C4-4F53-88C5-5991F55511E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42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88025"/>
            <a:ext cx="1524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0" y="2557463"/>
            <a:ext cx="80597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2625" y="0"/>
            <a:ext cx="0" cy="34369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7" descr="process management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5105400"/>
            <a:ext cx="20129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44700" y="1447800"/>
            <a:ext cx="5486400" cy="1168400"/>
          </a:xfrm>
          <a:effectLst/>
        </p:spPr>
        <p:txBody>
          <a:bodyPr/>
          <a:lstStyle>
            <a:lvl1pPr>
              <a:lnSpc>
                <a:spcPct val="75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92400"/>
            <a:ext cx="5575300" cy="1651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600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7777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29425" y="406400"/>
            <a:ext cx="2085975" cy="53467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1500" y="406400"/>
            <a:ext cx="6105525" cy="53467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6149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200" y="406400"/>
            <a:ext cx="7594600" cy="7239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571500" y="1206500"/>
            <a:ext cx="8343900" cy="4546600"/>
          </a:xfrm>
        </p:spPr>
        <p:txBody>
          <a:bodyPr/>
          <a:lstStyle/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18442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41661" y="1219200"/>
            <a:ext cx="8299938" cy="4800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2"/>
          <p:cNvSpPr>
            <a:spLocks noGrp="1"/>
          </p:cNvSpPr>
          <p:nvPr>
            <p:ph type="title"/>
          </p:nvPr>
        </p:nvSpPr>
        <p:spPr>
          <a:xfrm>
            <a:off x="562708" y="76200"/>
            <a:ext cx="82296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78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07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ru-RU" smtClean="0"/>
              <a:t>1/22/2014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991AAD-DB42-46F8-8F23-032CB5753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888036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7150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19650" y="1206500"/>
            <a:ext cx="4095750" cy="454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417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053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0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9775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040679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180374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406400"/>
            <a:ext cx="7594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06500"/>
            <a:ext cx="834390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69900" y="0"/>
            <a:ext cx="0" cy="6057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087438"/>
            <a:ext cx="87249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6367463"/>
            <a:ext cx="12192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process management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791200"/>
            <a:ext cx="13779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4" r:id="rId14"/>
  </p:sldLayoutIdLst>
  <p:transition/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SzPct val="60000"/>
        <a:buFont typeface="Wingdings" pitchFamily="2" charset="2"/>
        <a:buChar char="l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921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 sz="2400">
          <a:solidFill>
            <a:srgbClr val="000000"/>
          </a:solidFill>
          <a:latin typeface="+mn-lt"/>
        </a:defRPr>
      </a:lvl2pPr>
      <a:lvl3pPr marL="1092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•"/>
        <a:defRPr sz="2000">
          <a:solidFill>
            <a:srgbClr val="000000"/>
          </a:solidFill>
          <a:latin typeface="+mn-lt"/>
        </a:defRPr>
      </a:lvl3pPr>
      <a:lvl4pPr marL="14351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–"/>
        <a:defRPr>
          <a:solidFill>
            <a:srgbClr val="000000"/>
          </a:solidFill>
          <a:latin typeface="+mn-lt"/>
        </a:defRPr>
      </a:lvl4pPr>
      <a:lvl5pPr marL="17780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5pPr>
      <a:lvl6pPr marL="22352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6pPr>
      <a:lvl7pPr marL="26924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7pPr>
      <a:lvl8pPr marL="31496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8pPr>
      <a:lvl9pPr marL="3606800" indent="-228600" algn="l" rtl="0" eaLnBrk="0" fontAlgn="base" hangingPunct="0">
        <a:lnSpc>
          <a:spcPct val="90000"/>
        </a:lnSpc>
        <a:spcBef>
          <a:spcPct val="20000"/>
        </a:spcBef>
        <a:spcAft>
          <a:spcPct val="15000"/>
        </a:spcAft>
        <a:buClr>
          <a:schemeClr val="bg2"/>
        </a:buClr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r>
              <a:rPr lang="ru-RU" smtClean="0"/>
              <a:t>1/22/2014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762000"/>
            <a:ext cx="6781800" cy="1854200"/>
          </a:xfrm>
        </p:spPr>
        <p:txBody>
          <a:bodyPr/>
          <a:lstStyle/>
          <a:p>
            <a:pPr>
              <a:defRPr/>
            </a:pPr>
            <a:r>
              <a:rPr lang="ru-RU" sz="3200" dirty="0" smtClean="0">
                <a:solidFill>
                  <a:srgbClr val="0F245F"/>
                </a:solidFill>
                <a:sym typeface="Arial" charset="0"/>
              </a:rPr>
              <a:t>Технологии разработки ПО (</a:t>
            </a:r>
            <a:r>
              <a:rPr lang="en-US" sz="3200" dirty="0" smtClean="0">
                <a:solidFill>
                  <a:srgbClr val="0F245F"/>
                </a:solidFill>
                <a:sym typeface="Arial" charset="0"/>
              </a:rPr>
              <a:t>Software Engineering)</a:t>
            </a:r>
            <a:endParaRPr lang="ru-RU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073400"/>
            <a:ext cx="7086600" cy="2032000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>
                <a:latin typeface="Times New Roman" pitchFamily="18" charset="0"/>
                <a:cs typeface="Times New Roman" pitchFamily="18" charset="0"/>
              </a:rPr>
              <a:t>Отчет по </a:t>
            </a: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проекту</a:t>
            </a:r>
          </a:p>
          <a:p>
            <a:pPr algn="ctr">
              <a:lnSpc>
                <a:spcPct val="95000"/>
              </a:lnSpc>
              <a:spcAft>
                <a:spcPct val="20000"/>
              </a:spcAft>
            </a:pP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Программное </a:t>
            </a:r>
            <a:r>
              <a:rPr lang="ru-RU" altLang="en-US" b="1" dirty="0">
                <a:latin typeface="Times New Roman" pitchFamily="18" charset="0"/>
                <a:cs typeface="Times New Roman" pitchFamily="18" charset="0"/>
              </a:rPr>
              <a:t>обеспечение для адаптации алгоритма проверки выполнимости полутождества </a:t>
            </a:r>
            <a:r>
              <a:rPr lang="ru-RU" altLang="en-US" b="1" dirty="0" smtClean="0">
                <a:latin typeface="Times New Roman" pitchFamily="18" charset="0"/>
                <a:cs typeface="Times New Roman" pitchFamily="18" charset="0"/>
              </a:rPr>
              <a:t>перестановочности</a:t>
            </a: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Степин Роман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Юрьевич, гр. 3307,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developer,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tester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sz="1800" dirty="0" err="1">
                <a:latin typeface="Times New Roman" pitchFamily="18" charset="0"/>
                <a:cs typeface="Times New Roman" pitchFamily="18" charset="0"/>
              </a:rPr>
              <a:t>Шамараков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 Михаил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Владимирович, гр. 3308,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Project-manager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Aft>
                <a:spcPct val="20000"/>
              </a:spcAft>
            </a:pPr>
            <a:r>
              <a:rPr lang="ru-RU" altLang="en-US" sz="2400" dirty="0" smtClean="0">
                <a:latin typeface="Times New Roman" pitchFamily="18" charset="0"/>
                <a:cs typeface="Times New Roman" pitchFamily="18" charset="0"/>
              </a:rPr>
              <a:t>02.06.2018</a:t>
            </a: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2057400" y="2692400"/>
            <a:ext cx="55753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15000"/>
              </a:spcAft>
              <a:buClr>
                <a:schemeClr val="bg2"/>
              </a:buClr>
              <a:buSzPct val="60000"/>
              <a:buFont typeface="Wingdings" pitchFamily="2" charset="2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Тестирование</a:t>
            </a:r>
            <a:r>
              <a:rPr lang="en-US" sz="2800" dirty="0" smtClean="0"/>
              <a:t> </a:t>
            </a:r>
            <a:r>
              <a:rPr lang="ru-RU" sz="2800" dirty="0" smtClean="0"/>
              <a:t>и метрики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10</a:t>
            </a:fld>
            <a:endParaRPr lang="en-US" sz="14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730402221"/>
              </p:ext>
            </p:extLst>
          </p:nvPr>
        </p:nvGraphicFramePr>
        <p:xfrm>
          <a:off x="228600" y="1143000"/>
          <a:ext cx="4572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632275523"/>
              </p:ext>
            </p:extLst>
          </p:nvPr>
        </p:nvGraphicFramePr>
        <p:xfrm>
          <a:off x="4648200" y="1143000"/>
          <a:ext cx="40386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9682" y="3505201"/>
            <a:ext cx="7290318" cy="685800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1600" dirty="0" smtClean="0"/>
              <a:t>Количество строк кода</a:t>
            </a:r>
            <a:r>
              <a:rPr lang="en-US" sz="1600" dirty="0" smtClean="0"/>
              <a:t>:</a:t>
            </a:r>
            <a:r>
              <a:rPr lang="ru-RU" sz="1600" dirty="0" smtClean="0"/>
              <a:t> 158</a:t>
            </a:r>
          </a:p>
          <a:p>
            <a:r>
              <a:rPr lang="ru-RU" sz="1600" dirty="0" smtClean="0"/>
              <a:t>Время выполнения программы</a:t>
            </a:r>
            <a:r>
              <a:rPr lang="en-US" sz="1600" dirty="0" smtClean="0"/>
              <a:t>: 1</a:t>
            </a:r>
            <a:r>
              <a:rPr lang="ru-RU" sz="1600" dirty="0" smtClean="0"/>
              <a:t> сек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109728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334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Метрики по качеству</a:t>
            </a:r>
            <a:endParaRPr lang="ru-R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29682" y="990600"/>
            <a:ext cx="8229600" cy="4525963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1600" dirty="0" smtClean="0"/>
              <a:t>Количество строк кода</a:t>
            </a:r>
            <a:r>
              <a:rPr lang="en-US" sz="1600" dirty="0" smtClean="0"/>
              <a:t>:</a:t>
            </a:r>
            <a:r>
              <a:rPr lang="ru-RU" sz="1600" dirty="0" smtClean="0"/>
              <a:t> 158</a:t>
            </a:r>
          </a:p>
          <a:p>
            <a:r>
              <a:rPr lang="ru-RU" sz="1600" dirty="0" smtClean="0"/>
              <a:t>Время выполнения программы</a:t>
            </a:r>
            <a:r>
              <a:rPr lang="en-US" sz="1600" dirty="0" smtClean="0"/>
              <a:t>: 1.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206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Риски и проблемы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300" dirty="0"/>
              <a:t>Использование языка С# приведет к не-оправданно высокому времени выполнения </a:t>
            </a:r>
            <a:r>
              <a:rPr lang="ru-RU" sz="2300" dirty="0" smtClean="0"/>
              <a:t>программы</a:t>
            </a:r>
          </a:p>
          <a:p>
            <a:r>
              <a:rPr lang="en-US" sz="2400" dirty="0" err="1"/>
              <a:t>Упрощенная</a:t>
            </a:r>
            <a:r>
              <a:rPr lang="en-US" sz="2400" dirty="0"/>
              <a:t> </a:t>
            </a:r>
            <a:r>
              <a:rPr lang="en-US" sz="2400" dirty="0" err="1"/>
              <a:t>структура</a:t>
            </a:r>
            <a:r>
              <a:rPr lang="en-US" sz="2400" dirty="0"/>
              <a:t> </a:t>
            </a:r>
            <a:r>
              <a:rPr lang="en-US" sz="2400" dirty="0" err="1"/>
              <a:t>сохранения</a:t>
            </a:r>
            <a:r>
              <a:rPr lang="en-US" sz="2400" dirty="0"/>
              <a:t> </a:t>
            </a:r>
            <a:r>
              <a:rPr lang="en-US" sz="2400" dirty="0" err="1"/>
              <a:t>данных</a:t>
            </a:r>
            <a:r>
              <a:rPr lang="en-US" sz="2400" dirty="0"/>
              <a:t> </a:t>
            </a:r>
            <a:r>
              <a:rPr lang="en-US" sz="2400" dirty="0" err="1"/>
              <a:t>приведет</a:t>
            </a:r>
            <a:r>
              <a:rPr lang="en-US" sz="2400" dirty="0"/>
              <a:t> к </a:t>
            </a:r>
            <a:r>
              <a:rPr lang="en-US" sz="2400" dirty="0" err="1"/>
              <a:t>невозможности</a:t>
            </a:r>
            <a:r>
              <a:rPr lang="en-US" sz="2400" dirty="0"/>
              <a:t> </a:t>
            </a:r>
            <a:r>
              <a:rPr lang="en-US" sz="2400" dirty="0" err="1"/>
              <a:t>расширения</a:t>
            </a:r>
            <a:r>
              <a:rPr lang="en-US" sz="2400" dirty="0"/>
              <a:t> </a:t>
            </a:r>
            <a:r>
              <a:rPr lang="en-US" sz="2400" dirty="0" err="1" smtClean="0"/>
              <a:t>функционала</a:t>
            </a:r>
            <a:endParaRPr lang="ru-RU" sz="2400" dirty="0"/>
          </a:p>
          <a:p>
            <a:r>
              <a:rPr lang="en-US" sz="2400" dirty="0" err="1"/>
              <a:t>Болезнь</a:t>
            </a:r>
            <a:r>
              <a:rPr lang="en-US" sz="2400" dirty="0"/>
              <a:t> </a:t>
            </a:r>
            <a:r>
              <a:rPr lang="en-US" sz="2400" dirty="0" err="1"/>
              <a:t>члена</a:t>
            </a:r>
            <a:r>
              <a:rPr lang="en-US" sz="2400" dirty="0"/>
              <a:t> </a:t>
            </a:r>
            <a:r>
              <a:rPr lang="en-US" sz="2400" dirty="0" err="1"/>
              <a:t>команды</a:t>
            </a:r>
            <a:endParaRPr lang="ru-RU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46506" y="2906515"/>
            <a:ext cx="8229600" cy="583144"/>
          </a:xfrm>
        </p:spPr>
        <p:txBody>
          <a:bodyPr lIns="80147" tIns="40074" rIns="80147" bIns="40074">
            <a:normAutofit/>
          </a:bodyPr>
          <a:lstStyle/>
          <a:p>
            <a:pPr algn="ctr"/>
            <a:r>
              <a:rPr lang="ru-RU" sz="3200" dirty="0" smtClean="0"/>
              <a:t>Спасибо за внимание</a:t>
            </a:r>
            <a:endParaRPr lang="ru-RU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7944"/>
            <a:ext cx="478632" cy="365125"/>
          </a:xfrm>
        </p:spPr>
        <p:txBody>
          <a:bodyPr/>
          <a:lstStyle/>
          <a:p>
            <a:fld id="{27991AAD-DB42-46F8-8F23-032CB5753A27}" type="slidenum">
              <a:rPr lang="en-US" sz="1400" smtClean="0"/>
              <a:t>13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31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657602"/>
            <a:ext cx="156886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Autofit/>
          </a:bodyPr>
          <a:lstStyle/>
          <a:p>
            <a:r>
              <a:rPr lang="ru-RU" sz="2800" dirty="0" smtClean="0"/>
              <a:t>Описание проекта (</a:t>
            </a:r>
            <a:r>
              <a:rPr lang="en-US" sz="2800" dirty="0" smtClean="0"/>
              <a:t>Project CHARTER</a:t>
            </a:r>
            <a:r>
              <a:rPr lang="ru-RU" sz="2800" dirty="0" smtClean="0"/>
              <a:t>)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 lIns="80147" tIns="40074" rIns="80147" bIns="40074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Цели и видение проекта</a:t>
            </a: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ru-RU" dirty="0"/>
              <a:t>Разработать ПО для адаптации алгоритма проверки выполнимости полутождества </a:t>
            </a:r>
            <a:r>
              <a:rPr lang="ru-RU" dirty="0" smtClean="0"/>
              <a:t>перестановочности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Критерий выполнимости полутождества перестановочности простой: </a:t>
            </a:r>
            <a:r>
              <a:rPr lang="ru-RU" dirty="0" err="1" smtClean="0"/>
              <a:t>мультиоперация</a:t>
            </a:r>
            <a:r>
              <a:rPr lang="ru-RU" dirty="0"/>
              <a:t> </a:t>
            </a:r>
            <a:r>
              <a:rPr lang="ru-RU" dirty="0" smtClean="0"/>
              <a:t>должна </a:t>
            </a:r>
            <a:r>
              <a:rPr lang="ru-RU" dirty="0"/>
              <a:t>являться подмножеством </a:t>
            </a:r>
            <a:r>
              <a:rPr lang="ru-RU" dirty="0" err="1" smtClean="0"/>
              <a:t>мультиоперации</a:t>
            </a:r>
            <a:r>
              <a:rPr lang="ru-RU" dirty="0" smtClean="0"/>
              <a:t> </a:t>
            </a:r>
          </a:p>
          <a:p>
            <a:pPr lvl="3"/>
            <a:r>
              <a:rPr lang="ru-RU" dirty="0"/>
              <a:t> </a:t>
            </a:r>
            <a:r>
              <a:rPr lang="ru-RU" sz="2300" dirty="0"/>
              <a:t>,</a:t>
            </a:r>
            <a:r>
              <a:rPr lang="ru-RU" dirty="0"/>
              <a:t> </a:t>
            </a:r>
            <a:r>
              <a:rPr lang="ru-RU" sz="2300" dirty="0"/>
              <a:t>т.е</a:t>
            </a:r>
            <a:r>
              <a:rPr lang="ru-RU" dirty="0"/>
              <a:t>. </a:t>
            </a:r>
            <a:r>
              <a:rPr lang="ru-RU" sz="2300" dirty="0"/>
              <a:t>должно</a:t>
            </a:r>
            <a:r>
              <a:rPr lang="ru-RU" dirty="0"/>
              <a:t> </a:t>
            </a:r>
            <a:r>
              <a:rPr lang="ru-RU" sz="2300" dirty="0"/>
              <a:t>выполняться</a:t>
            </a:r>
            <a:r>
              <a:rPr lang="ru-RU" dirty="0"/>
              <a:t> </a:t>
            </a:r>
            <a:r>
              <a:rPr lang="ru-RU" sz="2300" dirty="0" smtClean="0"/>
              <a:t>условие</a:t>
            </a:r>
          </a:p>
          <a:p>
            <a:pPr lvl="1"/>
            <a:r>
              <a:rPr lang="ru-RU" dirty="0" smtClean="0"/>
              <a:t>Включение нужно рассматривать по каждой компоненте </a:t>
            </a:r>
            <a:r>
              <a:rPr lang="ru-RU" dirty="0" err="1" smtClean="0"/>
              <a:t>мультиоперации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2</a:t>
            </a:fld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75560"/>
            <a:ext cx="762000" cy="36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7" y="3657602"/>
            <a:ext cx="6259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69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/>
              <a:t>Краткое описание проекта</a:t>
            </a:r>
          </a:p>
          <a:p>
            <a:pPr lvl="1">
              <a:buFont typeface="Arial" pitchFamily="34" charset="0"/>
              <a:buChar char="•"/>
            </a:pPr>
            <a:r>
              <a:rPr lang="ru-RU" dirty="0"/>
              <a:t>Программный продукт предназначен для проверки выполнимости полутождества перестановочности для мультиопераций, порождающих минимальные </a:t>
            </a:r>
            <a:r>
              <a:rPr lang="ru-RU" dirty="0" err="1"/>
              <a:t>суперклоны</a:t>
            </a:r>
            <a:r>
              <a:rPr lang="ru-RU" dirty="0"/>
              <a:t> и операции, порождающие минимальные клоны ранга 3.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3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Описание проекта (</a:t>
            </a:r>
            <a:r>
              <a:rPr lang="en-US" sz="2800" dirty="0"/>
              <a:t>Project CHARTER)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454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Архитектура</a:t>
            </a:r>
            <a:r>
              <a:rPr lang="en-US" sz="2800" dirty="0" smtClean="0"/>
              <a:t>/</a:t>
            </a:r>
            <a:r>
              <a:rPr lang="ru-RU" sz="2800" dirty="0" smtClean="0"/>
              <a:t>техническое решение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300" dirty="0"/>
              <a:t>В современных реалиях, когда повсеместное распространение получили многоядерные процессоры, было бы уместно использовать в полной мере вычислительные возможности машин. Для этого, по возможности, нужно выделять независимые участки алгоритма с целью эффективного распараллеливания решения задачи. Программную реализацию следует вести согласно принципам объектно-ориентированного программирования.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/>
          </a:bodyPr>
          <a:lstStyle/>
          <a:p>
            <a:r>
              <a:rPr lang="ru-RU" sz="2300" dirty="0"/>
              <a:t>В качестве языка программирования был выбран C# – объектно- ориентированный язык программирования, разработанный компанией Microsoft для платформы .Net Framework. Это простой и современный инструмент для реализации самых различных задач: от научных вычислений, до </a:t>
            </a:r>
            <a:r>
              <a:rPr lang="ru-RU" sz="2300" dirty="0" smtClean="0"/>
              <a:t>разработок </a:t>
            </a:r>
            <a:r>
              <a:rPr lang="ru-RU" sz="2300" dirty="0"/>
              <a:t>под мобильные и облачные </a:t>
            </a:r>
            <a:r>
              <a:rPr lang="ru-RU" sz="2300" dirty="0" smtClean="0"/>
              <a:t>платформы</a:t>
            </a:r>
            <a:r>
              <a:rPr lang="ru-RU" sz="2300" dirty="0"/>
              <a:t>. В качестве среды разработки был продукт Microsoft Visual Studio 2017. Она позволяет разрабатывать приложения под </a:t>
            </a:r>
            <a:r>
              <a:rPr lang="ru-RU" sz="2300" dirty="0" smtClean="0"/>
              <a:t>Microsoft Windows. Основные </a:t>
            </a:r>
            <a:r>
              <a:rPr lang="ru-RU" sz="2300" dirty="0"/>
              <a:t>компоненты среды разработки включают в себя </a:t>
            </a:r>
            <a:r>
              <a:rPr lang="ru-RU" sz="2300" dirty="0" smtClean="0"/>
              <a:t>текстовый редактор </a:t>
            </a:r>
            <a:r>
              <a:rPr lang="ru-RU" sz="2300" dirty="0"/>
              <a:t>с поддержкой технологии автодополнения кода IntelliSense </a:t>
            </a:r>
            <a:r>
              <a:rPr lang="ru-RU" sz="2300" dirty="0" smtClean="0"/>
              <a:t>и отладчик</a:t>
            </a:r>
            <a:r>
              <a:rPr lang="ru-RU" sz="2300" dirty="0"/>
              <a:t>. Продукт имеет в своем составе множество других </a:t>
            </a:r>
            <a:r>
              <a:rPr lang="ru-RU" sz="2300" dirty="0" smtClean="0"/>
              <a:t>инструментов, но </a:t>
            </a:r>
            <a:r>
              <a:rPr lang="ru-RU" sz="2300" dirty="0"/>
              <a:t>в данной работе они не </a:t>
            </a:r>
            <a:r>
              <a:rPr lang="ru-RU" sz="2300" dirty="0" smtClean="0"/>
              <a:t>использовались.</a:t>
            </a:r>
            <a:endParaRPr lang="ru-RU" sz="2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5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2241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273629"/>
            <a:ext cx="592455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8"/>
            <a:ext cx="3657600" cy="452596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Схема </a:t>
            </a:r>
            <a:r>
              <a:rPr lang="ru-RU" dirty="0"/>
              <a:t>алгоритма для проверки выполнимости </a:t>
            </a:r>
            <a:r>
              <a:rPr lang="ru-RU" dirty="0" smtClean="0"/>
              <a:t>полутождества перестановочности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mtClean="0"/>
              <a:t>6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Архитектура</a:t>
            </a:r>
            <a:r>
              <a:rPr lang="en-US" sz="2800" dirty="0"/>
              <a:t>/</a:t>
            </a:r>
            <a:r>
              <a:rPr lang="ru-RU" sz="2800" dirty="0"/>
              <a:t>техническое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7692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Организационная структура</a:t>
            </a:r>
            <a:endParaRPr lang="ru-RU" sz="5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1752600"/>
            <a:ext cx="3453129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Project Manager </a:t>
            </a:r>
          </a:p>
          <a:p>
            <a:pPr algn="ctr"/>
            <a:r>
              <a:rPr lang="ru-RU" sz="1200" dirty="0" err="1" smtClean="0"/>
              <a:t>Шамараков</a:t>
            </a:r>
            <a:r>
              <a:rPr lang="ru-RU" sz="1200" dirty="0" smtClean="0"/>
              <a:t> М.В.</a:t>
            </a:r>
          </a:p>
          <a:p>
            <a:endParaRPr lang="en-US" sz="1200" dirty="0"/>
          </a:p>
          <a:p>
            <a:r>
              <a:rPr lang="en-US" sz="1200" dirty="0" smtClean="0"/>
              <a:t>Developer, tester</a:t>
            </a:r>
            <a:endParaRPr lang="ru-RU" sz="1200" dirty="0"/>
          </a:p>
          <a:p>
            <a:r>
              <a:rPr lang="ru-RU" sz="1200" dirty="0" smtClean="0"/>
              <a:t>Степин Р.Ю.</a:t>
            </a:r>
            <a:endParaRPr lang="en-US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31" name="Прямоугольник 4"/>
          <p:cNvSpPr/>
          <p:nvPr/>
        </p:nvSpPr>
        <p:spPr>
          <a:xfrm>
            <a:off x="6248400" y="2895600"/>
            <a:ext cx="1535460" cy="829353"/>
          </a:xfrm>
          <a:prstGeom prst="rect">
            <a:avLst/>
          </a:prstGeom>
          <a:solidFill>
            <a:srgbClr val="314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rtlCol="0" anchor="ctr"/>
          <a:lstStyle/>
          <a:p>
            <a:pPr algn="ctr"/>
            <a:r>
              <a:rPr lang="en-US" sz="1200" dirty="0" smtClean="0"/>
              <a:t>CRM</a:t>
            </a:r>
          </a:p>
          <a:p>
            <a:pPr algn="ctr"/>
            <a:r>
              <a:rPr lang="ru-RU" sz="1200" dirty="0" smtClean="0"/>
              <a:t>Филиппов Е.В. </a:t>
            </a:r>
            <a:endParaRPr lang="en-US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179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Коммуникационная модель</a:t>
            </a:r>
            <a:endParaRPr lang="ru-R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/>
          <a:lstStyle/>
          <a:p>
            <a:r>
              <a:rPr lang="ru-RU" dirty="0" smtClean="0"/>
              <a:t>Обсуждение проекта на всех уровнях его разработки происходило по неформальном межличностном принципу, в виду дружеских отношений между людьми, занимающихся данной разработкой.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8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300" dirty="0" smtClean="0"/>
              <a:t>Разработан </a:t>
            </a:r>
            <a:r>
              <a:rPr lang="ru-RU" sz="2300" dirty="0"/>
              <a:t>алгоритм проверки выполнимости полутождества </a:t>
            </a:r>
            <a:r>
              <a:rPr lang="ru-RU" sz="2300" dirty="0" smtClean="0"/>
              <a:t>перестановочности мультиопераций.</a:t>
            </a:r>
          </a:p>
          <a:p>
            <a:r>
              <a:rPr lang="ru-RU" sz="2300" dirty="0" smtClean="0"/>
              <a:t>Алгоритм реализован в коде.</a:t>
            </a:r>
          </a:p>
          <a:p>
            <a:r>
              <a:rPr lang="ru-RU" sz="2300" dirty="0"/>
              <a:t>Программа может работать в двух режимах</a:t>
            </a:r>
            <a:r>
              <a:rPr lang="ru-RU" sz="2300" dirty="0" smtClean="0"/>
              <a:t>:</a:t>
            </a:r>
          </a:p>
          <a:p>
            <a:pPr lvl="1"/>
            <a:r>
              <a:rPr lang="ru-RU" sz="1900" dirty="0"/>
              <a:t>ручной ввод </a:t>
            </a:r>
            <a:r>
              <a:rPr lang="ru-RU" sz="1900" dirty="0" smtClean="0"/>
              <a:t>мультиопераций </a:t>
            </a:r>
            <a:r>
              <a:rPr lang="en-US" sz="1900" dirty="0" smtClean="0"/>
              <a:t>f</a:t>
            </a:r>
            <a:r>
              <a:rPr lang="ru-RU" sz="1900" dirty="0" smtClean="0"/>
              <a:t> и</a:t>
            </a:r>
            <a:r>
              <a:rPr lang="en-US" sz="1900" dirty="0" smtClean="0"/>
              <a:t> g</a:t>
            </a:r>
            <a:endParaRPr lang="ru-RU" sz="1900" dirty="0"/>
          </a:p>
          <a:p>
            <a:pPr lvl="1"/>
            <a:r>
              <a:rPr lang="ru-RU" sz="1900" dirty="0"/>
              <a:t>чтение списков </a:t>
            </a:r>
            <a:r>
              <a:rPr lang="ru-RU" sz="1900" dirty="0" smtClean="0"/>
              <a:t>мультиопераций </a:t>
            </a:r>
            <a:r>
              <a:rPr lang="en-US" sz="1900" dirty="0" smtClean="0"/>
              <a:t>f </a:t>
            </a:r>
            <a:r>
              <a:rPr lang="ru-RU" sz="1900" dirty="0"/>
              <a:t>и</a:t>
            </a:r>
            <a:r>
              <a:rPr lang="en-US" sz="1900" dirty="0" smtClean="0"/>
              <a:t> g</a:t>
            </a:r>
            <a:r>
              <a:rPr lang="ru-RU" sz="1900" dirty="0" smtClean="0"/>
              <a:t> </a:t>
            </a:r>
            <a:r>
              <a:rPr lang="ru-RU" sz="1900" dirty="0"/>
              <a:t>из входных файлов </a:t>
            </a:r>
          </a:p>
          <a:p>
            <a:pPr lvl="0">
              <a:buClr>
                <a:srgbClr val="2DA2BF"/>
              </a:buClr>
            </a:pPr>
            <a:r>
              <a:rPr lang="ru-RU" sz="2300" dirty="0">
                <a:solidFill>
                  <a:prstClr val="black"/>
                </a:solidFill>
              </a:rPr>
              <a:t>Результат </a:t>
            </a:r>
            <a:r>
              <a:rPr lang="ru-RU" sz="2300" dirty="0" smtClean="0">
                <a:solidFill>
                  <a:prstClr val="black"/>
                </a:solidFill>
              </a:rPr>
              <a:t>выполнения тождества </a:t>
            </a:r>
            <a:r>
              <a:rPr lang="ru-RU" sz="2300" dirty="0">
                <a:solidFill>
                  <a:prstClr val="black"/>
                </a:solidFill>
              </a:rPr>
              <a:t>отображается в </a:t>
            </a:r>
            <a:r>
              <a:rPr lang="ru-RU" sz="2300" dirty="0" smtClean="0">
                <a:solidFill>
                  <a:prstClr val="black"/>
                </a:solidFill>
              </a:rPr>
              <a:t>консоли.</a:t>
            </a:r>
          </a:p>
          <a:p>
            <a:pPr marL="109728" indent="0">
              <a:buNone/>
            </a:pPr>
            <a:endParaRPr lang="ru-RU" dirty="0" smtClean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 lIns="80147" tIns="40074" rIns="80147" bIns="40074">
            <a:normAutofit/>
          </a:bodyPr>
          <a:lstStyle/>
          <a:p>
            <a:r>
              <a:rPr lang="ru-RU" sz="2800" dirty="0" smtClean="0"/>
              <a:t>Основные достижения</a:t>
            </a:r>
            <a:endParaRPr lang="ru-RU" sz="5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1AAD-DB42-46F8-8F23-032CB5753A27}" type="slidenum">
              <a:rPr lang="en-US" sz="1400" smtClean="0"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94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2_EmersonRMT_Template10-23-02">
  <a:themeElements>
    <a:clrScheme name="2_EmersonRMT_Template10-23-02 1">
      <a:dk1>
        <a:srgbClr val="0F245F"/>
      </a:dk1>
      <a:lt1>
        <a:srgbClr val="FFFFFF"/>
      </a:lt1>
      <a:dk2>
        <a:srgbClr val="0F245F"/>
      </a:dk2>
      <a:lt2>
        <a:srgbClr val="969696"/>
      </a:lt2>
      <a:accent1>
        <a:srgbClr val="009900"/>
      </a:accent1>
      <a:accent2>
        <a:srgbClr val="FF0000"/>
      </a:accent2>
      <a:accent3>
        <a:srgbClr val="FFFFFF"/>
      </a:accent3>
      <a:accent4>
        <a:srgbClr val="0B1D50"/>
      </a:accent4>
      <a:accent5>
        <a:srgbClr val="AACAAA"/>
      </a:accent5>
      <a:accent6>
        <a:srgbClr val="E70000"/>
      </a:accent6>
      <a:hlink>
        <a:srgbClr val="0099CC"/>
      </a:hlink>
      <a:folHlink>
        <a:srgbClr val="CC0066"/>
      </a:folHlink>
    </a:clrScheme>
    <a:fontScheme name="2_EmersonRMT_Template10-23-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30815"/>
          </a:solidFill>
          <a:prstDash val="solid"/>
          <a:round/>
          <a:headEnd type="none" w="med" len="med"/>
          <a:tailEnd type="none" w="med" len="med"/>
        </a:ln>
        <a:effectLst>
          <a:outerShdw dist="107763" dir="81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EmersonRMT_Template10-23-02 1">
        <a:dk1>
          <a:srgbClr val="0F245F"/>
        </a:dk1>
        <a:lt1>
          <a:srgbClr val="FFFFFF"/>
        </a:lt1>
        <a:dk2>
          <a:srgbClr val="0F245F"/>
        </a:dk2>
        <a:lt2>
          <a:srgbClr val="969696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B1D50"/>
        </a:accent4>
        <a:accent5>
          <a:srgbClr val="AACAAA"/>
        </a:accent5>
        <a:accent6>
          <a:srgbClr val="E70000"/>
        </a:accent6>
        <a:hlink>
          <a:srgbClr val="0099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6664</TotalTime>
  <Words>462</Words>
  <Application>Microsoft Office PowerPoint</Application>
  <PresentationFormat>Экран (4:3)</PresentationFormat>
  <Paragraphs>72</Paragraphs>
  <Slides>13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5" baseType="lpstr">
      <vt:lpstr>2_EmersonRMT_Template10-23-02</vt:lpstr>
      <vt:lpstr>Concourse</vt:lpstr>
      <vt:lpstr>Технологии разработки ПО (Software Engineering)</vt:lpstr>
      <vt:lpstr>Описание проекта (Project CHARTER)</vt:lpstr>
      <vt:lpstr>Описание проекта (Project CHARTER)</vt:lpstr>
      <vt:lpstr>Архитектура/техническое решение</vt:lpstr>
      <vt:lpstr>Архитектура/техническое решение</vt:lpstr>
      <vt:lpstr>Архитектура/техническое решение</vt:lpstr>
      <vt:lpstr>Организационная структура</vt:lpstr>
      <vt:lpstr>Коммуникационная модель</vt:lpstr>
      <vt:lpstr>Основные достижения</vt:lpstr>
      <vt:lpstr>Тестирование и метрики</vt:lpstr>
      <vt:lpstr>Метрики по качеству</vt:lpstr>
      <vt:lpstr>Риски и проблемы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Philippov</dc:creator>
  <cp:lastModifiedBy>Admin</cp:lastModifiedBy>
  <cp:revision>502</cp:revision>
  <cp:lastPrinted>1601-01-01T00:00:00Z</cp:lastPrinted>
  <dcterms:created xsi:type="dcterms:W3CDTF">1601-01-01T00:00:00Z</dcterms:created>
  <dcterms:modified xsi:type="dcterms:W3CDTF">2018-06-02T07:09:54Z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