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15"/>
  </p:notesMasterIdLst>
  <p:sldIdLst>
    <p:sldId id="256" r:id="rId3"/>
    <p:sldId id="381" r:id="rId4"/>
    <p:sldId id="400" r:id="rId5"/>
    <p:sldId id="404" r:id="rId6"/>
    <p:sldId id="382" r:id="rId7"/>
    <p:sldId id="402" r:id="rId8"/>
    <p:sldId id="383" r:id="rId9"/>
    <p:sldId id="384" r:id="rId10"/>
    <p:sldId id="385" r:id="rId11"/>
    <p:sldId id="403" r:id="rId12"/>
    <p:sldId id="394" r:id="rId13"/>
    <p:sldId id="397" r:id="rId14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88921" autoAdjust="0"/>
  </p:normalViewPr>
  <p:slideViewPr>
    <p:cSldViewPr>
      <p:cViewPr>
        <p:scale>
          <a:sx n="88" d="100"/>
          <a:sy n="88" d="100"/>
        </p:scale>
        <p:origin x="-14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Test</a:t>
            </a:r>
            <a:r>
              <a:rPr lang="en-US" baseline="0" dirty="0" smtClean="0"/>
              <a:t> case number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924999999999999"/>
          <c:y val="0.30512775188815683"/>
          <c:w val="0.47991666666666666"/>
          <c:h val="0.409943757030371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Total Test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d\-mmm</c:formatCode>
                <c:ptCount val="3"/>
                <c:pt idx="0" formatCode="m/d/yyyy">
                  <c:v>43237</c:v>
                </c:pt>
                <c:pt idx="1">
                  <c:v>43247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</c:v>
                </c:pt>
                <c:pt idx="1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67-430A-877A-B31E1AC3B13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Attempted 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d\-mmm</c:formatCode>
                <c:ptCount val="3"/>
                <c:pt idx="0" formatCode="m/d/yyyy">
                  <c:v>43237</c:v>
                </c:pt>
                <c:pt idx="1">
                  <c:v>43247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D67-430A-877A-B31E1AC3B13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Passed Test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d\-mmm</c:formatCode>
                <c:ptCount val="3"/>
                <c:pt idx="0" formatCode="m/d/yyyy">
                  <c:v>43237</c:v>
                </c:pt>
                <c:pt idx="1">
                  <c:v>43247</c:v>
                </c:pt>
              </c:numCache>
            </c:num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D67-430A-877A-B31E1AC3B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15328"/>
        <c:axId val="6439296"/>
      </c:barChart>
      <c:catAx>
        <c:axId val="65153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439296"/>
        <c:crosses val="autoZero"/>
        <c:auto val="0"/>
        <c:lblAlgn val="ctr"/>
        <c:lblOffset val="100"/>
        <c:tickLblSkip val="2"/>
        <c:noMultiLvlLbl val="0"/>
      </c:catAx>
      <c:valAx>
        <c:axId val="643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1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Bug</a:t>
            </a:r>
            <a:r>
              <a:rPr lang="ru-RU" dirty="0" smtClean="0"/>
              <a:t> </a:t>
            </a:r>
            <a:r>
              <a:rPr lang="en-US" dirty="0" smtClean="0"/>
              <a:t>Report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924999999999999"/>
          <c:y val="0.30512775188815683"/>
          <c:w val="0.47991666666666666"/>
          <c:h val="0.409943757030371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Total Bugs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d\-mmm</c:formatCode>
                <c:ptCount val="3"/>
                <c:pt idx="0" formatCode="m/d/yyyy">
                  <c:v>43237</c:v>
                </c:pt>
                <c:pt idx="1">
                  <c:v>43241</c:v>
                </c:pt>
                <c:pt idx="2">
                  <c:v>43247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</c:v>
                </c:pt>
                <c:pt idx="1">
                  <c:v>12</c:v>
                </c:pt>
                <c:pt idx="2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CB6-48EB-86F4-91EAAA4A284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Opened Bugs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d\-mmm</c:formatCode>
                <c:ptCount val="3"/>
                <c:pt idx="0" formatCode="m/d/yyyy">
                  <c:v>43237</c:v>
                </c:pt>
                <c:pt idx="1">
                  <c:v>43241</c:v>
                </c:pt>
                <c:pt idx="2">
                  <c:v>43247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CB6-48EB-86F4-91EAAA4A284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Closed Bugs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d\-mmm</c:formatCode>
                <c:ptCount val="3"/>
                <c:pt idx="0" formatCode="m/d/yyyy">
                  <c:v>43237</c:v>
                </c:pt>
                <c:pt idx="1">
                  <c:v>43241</c:v>
                </c:pt>
                <c:pt idx="2">
                  <c:v>43247</c:v>
                </c:pt>
              </c:numCache>
            </c:num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CB6-48EB-86F4-91EAAA4A2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32096"/>
        <c:axId val="6533888"/>
      </c:barChart>
      <c:catAx>
        <c:axId val="65320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33888"/>
        <c:crosses val="autoZero"/>
        <c:auto val="0"/>
        <c:lblAlgn val="ctr"/>
        <c:lblOffset val="100"/>
        <c:tickLblSkip val="2"/>
        <c:noMultiLvlLbl val="0"/>
      </c:catAx>
      <c:valAx>
        <c:axId val="653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3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1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CRM – customer relationship manager / teacher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482B6C-AFFB-4993-B4D9-EDAACC97898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98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1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6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929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 smtClean="0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62000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 smtClean="0">
                <a:solidFill>
                  <a:srgbClr val="0F245F"/>
                </a:solidFill>
                <a:sym typeface="Arial" charset="0"/>
              </a:rPr>
              <a:t>Технологии разработки ПО (</a:t>
            </a:r>
            <a:r>
              <a:rPr lang="en-US" sz="3200" dirty="0" smtClean="0">
                <a:solidFill>
                  <a:srgbClr val="0F245F"/>
                </a:solidFill>
                <a:sym typeface="Arial" charset="0"/>
              </a:rPr>
              <a:t>Software Engineering)</a:t>
            </a:r>
            <a:endParaRPr lang="ru-RU" sz="32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2032000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95000"/>
              </a:lnSpc>
              <a:spcAft>
                <a:spcPct val="20000"/>
              </a:spcAft>
            </a:pPr>
            <a:r>
              <a:rPr lang="ru-RU" altLang="en-US" b="1" dirty="0">
                <a:latin typeface="Times New Roman" pitchFamily="18" charset="0"/>
                <a:cs typeface="Times New Roman" pitchFamily="18" charset="0"/>
              </a:rPr>
              <a:t>Отчет по </a:t>
            </a:r>
            <a:r>
              <a:rPr lang="ru-RU" altLang="en-US" b="1" dirty="0" smtClean="0">
                <a:latin typeface="Times New Roman" pitchFamily="18" charset="0"/>
                <a:cs typeface="Times New Roman" pitchFamily="18" charset="0"/>
              </a:rPr>
              <a:t>проекту</a:t>
            </a:r>
          </a:p>
          <a:p>
            <a:pPr algn="ctr">
              <a:lnSpc>
                <a:spcPct val="95000"/>
              </a:lnSpc>
              <a:spcAft>
                <a:spcPct val="20000"/>
              </a:spcAft>
            </a:pPr>
            <a:r>
              <a:rPr lang="ru-RU" altLang="en-US" b="1" dirty="0" smtClean="0">
                <a:latin typeface="Times New Roman" pitchFamily="18" charset="0"/>
                <a:cs typeface="Times New Roman" pitchFamily="18" charset="0"/>
              </a:rPr>
              <a:t>Программное </a:t>
            </a:r>
            <a:r>
              <a:rPr lang="ru-RU" altLang="en-US" b="1" dirty="0">
                <a:latin typeface="Times New Roman" pitchFamily="18" charset="0"/>
                <a:cs typeface="Times New Roman" pitchFamily="18" charset="0"/>
              </a:rPr>
              <a:t>обеспечение для адаптации алгоритма проверки выполнимости полутождества </a:t>
            </a:r>
            <a:r>
              <a:rPr lang="ru-RU" altLang="en-US" b="1" dirty="0" smtClean="0">
                <a:latin typeface="Times New Roman" pitchFamily="18" charset="0"/>
                <a:cs typeface="Times New Roman" pitchFamily="18" charset="0"/>
              </a:rPr>
              <a:t>перестановочности</a:t>
            </a:r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Степин Роман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Юрьевич, гр. 3307,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developer,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tester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Шамараков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Михаил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Владимирович, гр. 3308,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roject-manager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sz="2400" dirty="0" smtClean="0">
                <a:latin typeface="Times New Roman" pitchFamily="18" charset="0"/>
                <a:cs typeface="Times New Roman" pitchFamily="18" charset="0"/>
              </a:rPr>
              <a:t>13.06.2018</a:t>
            </a: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Тестирование</a:t>
            </a:r>
            <a:r>
              <a:rPr lang="en-US" sz="2800" dirty="0" smtClean="0"/>
              <a:t> </a:t>
            </a:r>
            <a:r>
              <a:rPr lang="ru-RU" sz="2800" dirty="0" smtClean="0"/>
              <a:t>и метрики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10</a:t>
            </a:fld>
            <a:endParaRPr lang="en-US" sz="1400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730402221"/>
              </p:ext>
            </p:extLst>
          </p:nvPr>
        </p:nvGraphicFramePr>
        <p:xfrm>
          <a:off x="228600" y="1143000"/>
          <a:ext cx="4572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2632275523"/>
              </p:ext>
            </p:extLst>
          </p:nvPr>
        </p:nvGraphicFramePr>
        <p:xfrm>
          <a:off x="4648200" y="1143000"/>
          <a:ext cx="40386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9682" y="3505200"/>
            <a:ext cx="7290318" cy="2362200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1600" dirty="0" smtClean="0"/>
              <a:t>Количество строк кода</a:t>
            </a:r>
            <a:r>
              <a:rPr lang="en-US" sz="1600" dirty="0" smtClean="0"/>
              <a:t>:</a:t>
            </a:r>
            <a:r>
              <a:rPr lang="ru-RU" sz="1600" dirty="0" smtClean="0"/>
              <a:t> 279</a:t>
            </a:r>
          </a:p>
          <a:p>
            <a:r>
              <a:rPr lang="ru-RU" sz="1600" dirty="0" smtClean="0"/>
              <a:t>Взаимозависимость классов: 35</a:t>
            </a:r>
          </a:p>
          <a:p>
            <a:r>
              <a:rPr lang="ru-RU" sz="1600" dirty="0" smtClean="0"/>
              <a:t>Глубина наследования: 7</a:t>
            </a:r>
          </a:p>
          <a:p>
            <a:r>
              <a:rPr lang="ru-RU" sz="1600" dirty="0" smtClean="0"/>
              <a:t>Сложность организации циклов: 106</a:t>
            </a:r>
          </a:p>
          <a:p>
            <a:r>
              <a:rPr lang="ru-RU" sz="1600" dirty="0" smtClean="0"/>
              <a:t>Индекс удобства поддержки: 67</a:t>
            </a:r>
          </a:p>
          <a:p>
            <a:r>
              <a:rPr lang="ru-RU" sz="1600" dirty="0" smtClean="0"/>
              <a:t>Время выполнения программы</a:t>
            </a:r>
            <a:r>
              <a:rPr lang="en-US" sz="1600" dirty="0" smtClean="0"/>
              <a:t>: 1</a:t>
            </a:r>
            <a:r>
              <a:rPr lang="ru-RU" sz="1600" dirty="0" smtClean="0"/>
              <a:t> сек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109728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334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Риски и проблемы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300" dirty="0"/>
              <a:t>Использование языка С# приведет к не-оправданно высокому времени выполнения </a:t>
            </a:r>
            <a:r>
              <a:rPr lang="ru-RU" sz="2300" dirty="0" smtClean="0"/>
              <a:t>программы</a:t>
            </a:r>
          </a:p>
          <a:p>
            <a:r>
              <a:rPr lang="en-US" sz="2400" dirty="0" err="1"/>
              <a:t>Упрощенная</a:t>
            </a:r>
            <a:r>
              <a:rPr lang="en-US" sz="2400" dirty="0"/>
              <a:t> </a:t>
            </a:r>
            <a:r>
              <a:rPr lang="en-US" sz="2400" dirty="0" err="1"/>
              <a:t>структура</a:t>
            </a:r>
            <a:r>
              <a:rPr lang="en-US" sz="2400" dirty="0"/>
              <a:t> </a:t>
            </a:r>
            <a:r>
              <a:rPr lang="en-US" sz="2400" dirty="0" err="1"/>
              <a:t>сохранения</a:t>
            </a:r>
            <a:r>
              <a:rPr lang="en-US" sz="2400" dirty="0"/>
              <a:t> </a:t>
            </a:r>
            <a:r>
              <a:rPr lang="en-US" sz="2400" dirty="0" err="1"/>
              <a:t>данных</a:t>
            </a:r>
            <a:r>
              <a:rPr lang="en-US" sz="2400" dirty="0"/>
              <a:t> </a:t>
            </a:r>
            <a:r>
              <a:rPr lang="en-US" sz="2400" dirty="0" err="1"/>
              <a:t>приведет</a:t>
            </a:r>
            <a:r>
              <a:rPr lang="en-US" sz="2400" dirty="0"/>
              <a:t> к </a:t>
            </a:r>
            <a:r>
              <a:rPr lang="en-US" sz="2400" dirty="0" err="1"/>
              <a:t>невозможности</a:t>
            </a:r>
            <a:r>
              <a:rPr lang="en-US" sz="2400" dirty="0"/>
              <a:t> </a:t>
            </a:r>
            <a:r>
              <a:rPr lang="en-US" sz="2400" dirty="0" err="1"/>
              <a:t>расширения</a:t>
            </a:r>
            <a:r>
              <a:rPr lang="en-US" sz="2400" dirty="0"/>
              <a:t> </a:t>
            </a:r>
            <a:r>
              <a:rPr lang="en-US" sz="2400" dirty="0" err="1" smtClean="0"/>
              <a:t>функционала</a:t>
            </a:r>
            <a:endParaRPr lang="ru-RU" sz="2400" dirty="0"/>
          </a:p>
          <a:p>
            <a:r>
              <a:rPr lang="en-US" sz="2400" dirty="0" err="1"/>
              <a:t>Болезнь</a:t>
            </a:r>
            <a:r>
              <a:rPr lang="en-US" sz="2400" dirty="0"/>
              <a:t> </a:t>
            </a:r>
            <a:r>
              <a:rPr lang="en-US" sz="2400" dirty="0" err="1"/>
              <a:t>члена</a:t>
            </a:r>
            <a:r>
              <a:rPr lang="en-US" sz="2400" dirty="0"/>
              <a:t> </a:t>
            </a:r>
            <a:r>
              <a:rPr lang="en-US" sz="2400" dirty="0" err="1"/>
              <a:t>команды</a:t>
            </a:r>
            <a:endParaRPr lang="ru-RU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58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506" y="2906515"/>
            <a:ext cx="8229600" cy="583144"/>
          </a:xfrm>
        </p:spPr>
        <p:txBody>
          <a:bodyPr lIns="80147" tIns="40074" rIns="80147" bIns="40074">
            <a:normAutofit/>
          </a:bodyPr>
          <a:lstStyle/>
          <a:p>
            <a:pPr algn="ctr"/>
            <a:r>
              <a:rPr lang="ru-RU" sz="3200" dirty="0" smtClean="0"/>
              <a:t>Спасибо за внимание</a:t>
            </a:r>
            <a:endParaRPr lang="ru-RU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31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657602"/>
            <a:ext cx="156886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Autofit/>
          </a:bodyPr>
          <a:lstStyle/>
          <a:p>
            <a:r>
              <a:rPr lang="ru-RU" sz="2800" dirty="0" smtClean="0"/>
              <a:t>Описание проекта (</a:t>
            </a:r>
            <a:r>
              <a:rPr lang="en-US" sz="2800" dirty="0" smtClean="0"/>
              <a:t>Project CHARTER</a:t>
            </a:r>
            <a:r>
              <a:rPr lang="ru-RU" sz="2800" dirty="0" smtClean="0"/>
              <a:t>)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 lIns="80147" tIns="40074" rIns="80147" bIns="40074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Цели и видение проекта</a:t>
            </a: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ru-RU" dirty="0"/>
              <a:t>Разработать ПО для адаптации алгоритма проверки выполнимости полутождества </a:t>
            </a:r>
            <a:r>
              <a:rPr lang="ru-RU" dirty="0" smtClean="0"/>
              <a:t>перестановочности</a:t>
            </a:r>
          </a:p>
          <a:p>
            <a:pPr lvl="1">
              <a:buFont typeface="Arial" pitchFamily="34" charset="0"/>
              <a:buChar char="•"/>
            </a:pPr>
            <a:r>
              <a:rPr lang="ru-RU" dirty="0"/>
              <a:t>Критерий выполнимости полутождества перестановочности простой: </a:t>
            </a:r>
            <a:r>
              <a:rPr lang="ru-RU" dirty="0" err="1" smtClean="0"/>
              <a:t>мультиоперация</a:t>
            </a:r>
            <a:r>
              <a:rPr lang="ru-RU" dirty="0"/>
              <a:t> </a:t>
            </a:r>
            <a:r>
              <a:rPr lang="ru-RU" dirty="0" smtClean="0"/>
              <a:t>должна </a:t>
            </a:r>
            <a:r>
              <a:rPr lang="ru-RU" dirty="0"/>
              <a:t>являться подмножеством </a:t>
            </a:r>
            <a:r>
              <a:rPr lang="ru-RU" dirty="0" err="1" smtClean="0"/>
              <a:t>мультиоперации</a:t>
            </a:r>
            <a:r>
              <a:rPr lang="ru-RU" dirty="0" smtClean="0"/>
              <a:t> </a:t>
            </a:r>
          </a:p>
          <a:p>
            <a:pPr lvl="3"/>
            <a:r>
              <a:rPr lang="ru-RU" dirty="0"/>
              <a:t> </a:t>
            </a:r>
            <a:r>
              <a:rPr lang="ru-RU" sz="2300" dirty="0"/>
              <a:t>,</a:t>
            </a:r>
            <a:r>
              <a:rPr lang="ru-RU" dirty="0"/>
              <a:t> </a:t>
            </a:r>
            <a:r>
              <a:rPr lang="ru-RU" sz="2300" dirty="0"/>
              <a:t>т.е</a:t>
            </a:r>
            <a:r>
              <a:rPr lang="ru-RU" dirty="0"/>
              <a:t>. </a:t>
            </a:r>
            <a:r>
              <a:rPr lang="ru-RU" sz="2300" dirty="0"/>
              <a:t>должно</a:t>
            </a:r>
            <a:r>
              <a:rPr lang="ru-RU" dirty="0"/>
              <a:t> </a:t>
            </a:r>
            <a:r>
              <a:rPr lang="ru-RU" sz="2300" dirty="0"/>
              <a:t>выполняться</a:t>
            </a:r>
            <a:r>
              <a:rPr lang="ru-RU" dirty="0"/>
              <a:t> </a:t>
            </a:r>
            <a:r>
              <a:rPr lang="ru-RU" sz="2300" dirty="0" smtClean="0"/>
              <a:t>условие</a:t>
            </a:r>
          </a:p>
          <a:p>
            <a:pPr lvl="1"/>
            <a:r>
              <a:rPr lang="ru-RU" dirty="0" smtClean="0"/>
              <a:t>Включение нужно рассматривать по каждой компоненте </a:t>
            </a:r>
            <a:r>
              <a:rPr lang="ru-RU" dirty="0" err="1" smtClean="0"/>
              <a:t>мультиоперации</a:t>
            </a:r>
            <a:r>
              <a:rPr lang="ru-RU" dirty="0" smtClean="0"/>
              <a:t>. 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2</a:t>
            </a:fld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975560"/>
            <a:ext cx="762000" cy="36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7" y="3657602"/>
            <a:ext cx="6259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6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/>
              <a:t>Краткое описание проекта</a:t>
            </a:r>
          </a:p>
          <a:p>
            <a:pPr lvl="1">
              <a:buFont typeface="Arial" pitchFamily="34" charset="0"/>
              <a:buChar char="•"/>
            </a:pPr>
            <a:r>
              <a:rPr lang="ru-RU" dirty="0"/>
              <a:t>Программный продукт предназначен для проверки выполнимости полутождества перестановочности для мультиопераций, порождающих минимальные </a:t>
            </a:r>
            <a:r>
              <a:rPr lang="ru-RU" dirty="0" err="1"/>
              <a:t>суперклоны</a:t>
            </a:r>
            <a:r>
              <a:rPr lang="ru-RU" dirty="0"/>
              <a:t> и операции, порождающие минимальные клоны ранга 3.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3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Описание проекта (</a:t>
            </a:r>
            <a:r>
              <a:rPr lang="en-US" sz="2800" dirty="0"/>
              <a:t>Project CHARTER)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454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7091"/>
          </a:xfrm>
        </p:spPr>
        <p:txBody>
          <a:bodyPr>
            <a:normAutofit/>
          </a:bodyPr>
          <a:lstStyle/>
          <a:p>
            <a:r>
              <a:rPr lang="ru-RU" sz="2300" dirty="0"/>
              <a:t>В качестве языка программирования был выбран C# – объектно- ориентированный язык программирования, разработанный компанией Microsoft для платформы .</a:t>
            </a:r>
            <a:r>
              <a:rPr lang="ru-RU" sz="2300" dirty="0" err="1"/>
              <a:t>Net</a:t>
            </a:r>
            <a:r>
              <a:rPr lang="ru-RU" sz="2300" dirty="0"/>
              <a:t> </a:t>
            </a:r>
            <a:r>
              <a:rPr lang="ru-RU" sz="2300" dirty="0" err="1" smtClean="0"/>
              <a:t>Framework</a:t>
            </a:r>
            <a:r>
              <a:rPr lang="ru-RU" sz="2300" dirty="0" smtClean="0"/>
              <a:t>.</a:t>
            </a:r>
          </a:p>
          <a:p>
            <a:r>
              <a:rPr lang="ru-RU" sz="2300" dirty="0" smtClean="0"/>
              <a:t>В </a:t>
            </a:r>
            <a:r>
              <a:rPr lang="ru-RU" sz="2300" dirty="0"/>
              <a:t>качестве среды разработки был продукт Microsoft Visual Studio 2017.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4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ru-RU" sz="2800" dirty="0"/>
              <a:t>Архитектура</a:t>
            </a:r>
            <a:r>
              <a:rPr lang="en-US" sz="2800" dirty="0"/>
              <a:t>/</a:t>
            </a:r>
            <a:r>
              <a:rPr lang="ru-RU" sz="2800" dirty="0"/>
              <a:t>техническое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37894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Архитектура</a:t>
            </a:r>
            <a:r>
              <a:rPr lang="en-US" sz="2800" dirty="0" smtClean="0"/>
              <a:t>/</a:t>
            </a:r>
            <a:r>
              <a:rPr lang="ru-RU" sz="2800" dirty="0" smtClean="0"/>
              <a:t>техническое решение</a:t>
            </a:r>
            <a:endParaRPr lang="ru-R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481328"/>
            <a:ext cx="4114800" cy="4525963"/>
          </a:xfrm>
        </p:spPr>
        <p:txBody>
          <a:bodyPr lIns="80147" tIns="40074" rIns="80147" bIns="40074">
            <a:normAutofit/>
          </a:bodyPr>
          <a:lstStyle/>
          <a:p>
            <a:endParaRPr lang="ru-RU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5</a:t>
            </a:fld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477000" cy="386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1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1273629"/>
            <a:ext cx="59245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328"/>
            <a:ext cx="3657600" cy="4525963"/>
          </a:xfrm>
        </p:spPr>
        <p:txBody>
          <a:bodyPr/>
          <a:lstStyle/>
          <a:p>
            <a:pPr marL="109728" indent="0">
              <a:buNone/>
            </a:pPr>
            <a:r>
              <a:rPr lang="ru-RU" dirty="0" smtClean="0"/>
              <a:t>Схема </a:t>
            </a:r>
            <a:r>
              <a:rPr lang="ru-RU" dirty="0"/>
              <a:t>алгоритма для проверки выполнимости </a:t>
            </a:r>
            <a:r>
              <a:rPr lang="ru-RU" dirty="0" smtClean="0"/>
              <a:t>полутождества перестановочности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6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Архитектура</a:t>
            </a:r>
            <a:r>
              <a:rPr lang="en-US" sz="2800" dirty="0"/>
              <a:t>/</a:t>
            </a:r>
            <a:r>
              <a:rPr lang="ru-RU" sz="2800" dirty="0"/>
              <a:t>техническое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7692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Организационная структура</a:t>
            </a:r>
            <a:endParaRPr lang="ru-RU" sz="5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1752600"/>
            <a:ext cx="3453129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r>
              <a:rPr lang="en-US" sz="1200" dirty="0" smtClean="0"/>
              <a:t>Project Manager </a:t>
            </a:r>
          </a:p>
          <a:p>
            <a:pPr algn="ctr"/>
            <a:r>
              <a:rPr lang="ru-RU" sz="1200" dirty="0" err="1" smtClean="0"/>
              <a:t>Шамараков</a:t>
            </a:r>
            <a:r>
              <a:rPr lang="ru-RU" sz="1200" dirty="0" smtClean="0"/>
              <a:t> М.В.</a:t>
            </a:r>
          </a:p>
          <a:p>
            <a:endParaRPr lang="en-US" sz="1200" dirty="0"/>
          </a:p>
          <a:p>
            <a:r>
              <a:rPr lang="en-US" sz="1200" dirty="0" smtClean="0"/>
              <a:t>Developer, tester</a:t>
            </a:r>
            <a:endParaRPr lang="ru-RU" sz="1200" dirty="0"/>
          </a:p>
          <a:p>
            <a:r>
              <a:rPr lang="ru-RU" sz="1200" dirty="0" smtClean="0"/>
              <a:t>Степин Р.Ю.</a:t>
            </a:r>
            <a:endParaRPr lang="en-US" sz="1200" dirty="0" smtClean="0"/>
          </a:p>
          <a:p>
            <a:pPr algn="ctr"/>
            <a:endParaRPr lang="en-US" sz="1200" dirty="0" smtClean="0"/>
          </a:p>
        </p:txBody>
      </p:sp>
      <p:sp>
        <p:nvSpPr>
          <p:cNvPr id="31" name="Прямоугольник 4"/>
          <p:cNvSpPr/>
          <p:nvPr/>
        </p:nvSpPr>
        <p:spPr>
          <a:xfrm>
            <a:off x="6248400" y="2895600"/>
            <a:ext cx="1535460" cy="829353"/>
          </a:xfrm>
          <a:prstGeom prst="rect">
            <a:avLst/>
          </a:prstGeom>
          <a:solidFill>
            <a:srgbClr val="3147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r>
              <a:rPr lang="en-US" sz="1200" dirty="0" smtClean="0"/>
              <a:t>CRM</a:t>
            </a:r>
          </a:p>
          <a:p>
            <a:pPr algn="ctr"/>
            <a:r>
              <a:rPr lang="ru-RU" sz="1200" dirty="0" smtClean="0"/>
              <a:t>Филиппов Е.В. </a:t>
            </a:r>
            <a:endParaRPr lang="en-US" sz="1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17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Коммуникационная модель</a:t>
            </a:r>
            <a:endParaRPr lang="ru-R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 smtClean="0"/>
              <a:t>Обсуждение проекта на всех уровнях его разработки происходило по неформальном межличностном принципу, в виду деловых отношений между людьми, занимающихся данной разработкой.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8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02291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300" dirty="0" smtClean="0"/>
              <a:t>Разработан </a:t>
            </a:r>
            <a:r>
              <a:rPr lang="ru-RU" sz="2300" dirty="0"/>
              <a:t>алгоритм проверки выполнимости полутождества </a:t>
            </a:r>
            <a:r>
              <a:rPr lang="ru-RU" sz="2300" dirty="0" smtClean="0"/>
              <a:t>перестановочности мультиопераций.</a:t>
            </a:r>
          </a:p>
          <a:p>
            <a:r>
              <a:rPr lang="ru-RU" sz="2300" dirty="0" smtClean="0"/>
              <a:t>Алгоритм реализован в коде.</a:t>
            </a:r>
          </a:p>
          <a:p>
            <a:r>
              <a:rPr lang="ru-RU" sz="2300" dirty="0"/>
              <a:t>Программа может работать в двух режимах</a:t>
            </a:r>
            <a:r>
              <a:rPr lang="ru-RU" sz="2300" dirty="0" smtClean="0"/>
              <a:t>:</a:t>
            </a:r>
          </a:p>
          <a:p>
            <a:pPr lvl="1"/>
            <a:r>
              <a:rPr lang="ru-RU" sz="1900" dirty="0"/>
              <a:t>ручной ввод </a:t>
            </a:r>
            <a:r>
              <a:rPr lang="ru-RU" sz="1900" dirty="0" smtClean="0"/>
              <a:t>мультиопераций </a:t>
            </a:r>
            <a:r>
              <a:rPr lang="en-US" sz="1900" dirty="0" smtClean="0"/>
              <a:t>f</a:t>
            </a:r>
            <a:r>
              <a:rPr lang="ru-RU" sz="1900" dirty="0" smtClean="0"/>
              <a:t> и</a:t>
            </a:r>
            <a:r>
              <a:rPr lang="en-US" sz="1900" dirty="0" smtClean="0"/>
              <a:t> g</a:t>
            </a:r>
            <a:endParaRPr lang="ru-RU" sz="1900" dirty="0"/>
          </a:p>
          <a:p>
            <a:pPr lvl="1"/>
            <a:r>
              <a:rPr lang="ru-RU" sz="1900" dirty="0"/>
              <a:t>чтение списков </a:t>
            </a:r>
            <a:r>
              <a:rPr lang="ru-RU" sz="1900" dirty="0" smtClean="0"/>
              <a:t>мультиопераций </a:t>
            </a:r>
            <a:r>
              <a:rPr lang="en-US" sz="1900" dirty="0" smtClean="0"/>
              <a:t>f </a:t>
            </a:r>
            <a:r>
              <a:rPr lang="ru-RU" sz="1900" dirty="0"/>
              <a:t>и</a:t>
            </a:r>
            <a:r>
              <a:rPr lang="en-US" sz="1900" dirty="0" smtClean="0"/>
              <a:t> g</a:t>
            </a:r>
            <a:r>
              <a:rPr lang="ru-RU" sz="1900" dirty="0" smtClean="0"/>
              <a:t> </a:t>
            </a:r>
            <a:r>
              <a:rPr lang="ru-RU" sz="1900" dirty="0"/>
              <a:t>из входных файлов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Основные достижения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949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6702</TotalTime>
  <Words>342</Words>
  <Application>Microsoft Office PowerPoint</Application>
  <PresentationFormat>Экран (4:3)</PresentationFormat>
  <Paragraphs>70</Paragraphs>
  <Slides>12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2_EmersonRMT_Template10-23-02</vt:lpstr>
      <vt:lpstr>Concourse</vt:lpstr>
      <vt:lpstr>Технологии разработки ПО (Software Engineering)</vt:lpstr>
      <vt:lpstr>Описание проекта (Project CHARTER)</vt:lpstr>
      <vt:lpstr>Описание проекта (Project CHARTER)</vt:lpstr>
      <vt:lpstr>Архитектура/техническое решение</vt:lpstr>
      <vt:lpstr>Архитектура/техническое решение</vt:lpstr>
      <vt:lpstr>Архитектура/техническое решение</vt:lpstr>
      <vt:lpstr>Организационная структура</vt:lpstr>
      <vt:lpstr>Коммуникационная модель</vt:lpstr>
      <vt:lpstr>Основные достижения</vt:lpstr>
      <vt:lpstr>Тестирование и метрики</vt:lpstr>
      <vt:lpstr>Риски и проблемы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Admin</cp:lastModifiedBy>
  <cp:revision>512</cp:revision>
  <cp:lastPrinted>1601-01-01T00:00:00Z</cp:lastPrinted>
  <dcterms:created xsi:type="dcterms:W3CDTF">1601-01-01T00:00:00Z</dcterms:created>
  <dcterms:modified xsi:type="dcterms:W3CDTF">2018-06-13T08:16:58Z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