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sldIdLst>
    <p:sldId id="256" r:id="rId2"/>
    <p:sldId id="265" r:id="rId3"/>
    <p:sldId id="266" r:id="rId4"/>
    <p:sldId id="258" r:id="rId5"/>
    <p:sldId id="257" r:id="rId6"/>
    <p:sldId id="259" r:id="rId7"/>
    <p:sldId id="260" r:id="rId8"/>
    <p:sldId id="261" r:id="rId9"/>
    <p:sldId id="262" r:id="rId10"/>
    <p:sldId id="263" r:id="rId11"/>
    <p:sldId id="264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3D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94737" autoAdjust="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652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52870-6600-400A-8516-4411ECFDCAD5}" type="datetimeFigureOut">
              <a:rPr lang="en-US" smtClean="0"/>
              <a:pPr/>
              <a:t>2/5/2013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452AA-4D35-440E-802D-DF9BE00848F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52870-6600-400A-8516-4411ECFDCAD5}" type="datetimeFigureOut">
              <a:rPr lang="en-US" smtClean="0"/>
              <a:pPr/>
              <a:t>2/5/2013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452AA-4D35-440E-802D-DF9BE00848F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52870-6600-400A-8516-4411ECFDCAD5}" type="datetimeFigureOut">
              <a:rPr lang="en-US" smtClean="0"/>
              <a:pPr/>
              <a:t>2/5/2013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452AA-4D35-440E-802D-DF9BE00848F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52870-6600-400A-8516-4411ECFDCAD5}" type="datetimeFigureOut">
              <a:rPr lang="en-US" smtClean="0"/>
              <a:pPr/>
              <a:t>2/5/2013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452AA-4D35-440E-802D-DF9BE00848F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52870-6600-400A-8516-4411ECFDCAD5}" type="datetimeFigureOut">
              <a:rPr lang="en-US" smtClean="0"/>
              <a:pPr/>
              <a:t>2/5/2013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452AA-4D35-440E-802D-DF9BE00848F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52870-6600-400A-8516-4411ECFDCAD5}" type="datetimeFigureOut">
              <a:rPr lang="en-US" smtClean="0"/>
              <a:pPr/>
              <a:t>2/5/2013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452AA-4D35-440E-802D-DF9BE00848F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52870-6600-400A-8516-4411ECFDCAD5}" type="datetimeFigureOut">
              <a:rPr lang="en-US" smtClean="0"/>
              <a:pPr/>
              <a:t>2/5/2013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452AA-4D35-440E-802D-DF9BE00848F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52870-6600-400A-8516-4411ECFDCAD5}" type="datetimeFigureOut">
              <a:rPr lang="en-US" smtClean="0"/>
              <a:pPr/>
              <a:t>2/5/2013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452AA-4D35-440E-802D-DF9BE00848F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52870-6600-400A-8516-4411ECFDCAD5}" type="datetimeFigureOut">
              <a:rPr lang="en-US" smtClean="0"/>
              <a:pPr/>
              <a:t>2/5/2013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452AA-4D35-440E-802D-DF9BE00848F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52870-6600-400A-8516-4411ECFDCAD5}" type="datetimeFigureOut">
              <a:rPr lang="en-US" smtClean="0"/>
              <a:pPr/>
              <a:t>2/5/2013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452AA-4D35-440E-802D-DF9BE00848F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52870-6600-400A-8516-4411ECFDCAD5}" type="datetimeFigureOut">
              <a:rPr lang="en-US" smtClean="0"/>
              <a:pPr/>
              <a:t>2/5/2013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452AA-4D35-440E-802D-DF9BE00848F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152870-6600-400A-8516-4411ECFDCAD5}" type="datetimeFigureOut">
              <a:rPr lang="en-US" smtClean="0"/>
              <a:pPr/>
              <a:t>2/5/2013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E452AA-4D35-440E-802D-DF9BE00848F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381000"/>
            <a:ext cx="8458200" cy="5181600"/>
          </a:xfrm>
        </p:spPr>
        <p:txBody>
          <a:bodyPr>
            <a:noAutofit/>
          </a:bodyPr>
          <a:lstStyle/>
          <a:p>
            <a:r>
              <a:rPr lang="en-US" sz="6600" dirty="0" smtClean="0">
                <a:solidFill>
                  <a:schemeClr val="bg1"/>
                </a:solidFill>
                <a:latin typeface="Kristen ITC" pitchFamily="66" charset="0"/>
              </a:rPr>
              <a:t>Describing Motion</a:t>
            </a:r>
            <a:br>
              <a:rPr lang="en-US" sz="6600" dirty="0" smtClean="0">
                <a:solidFill>
                  <a:schemeClr val="bg1"/>
                </a:solidFill>
                <a:latin typeface="Kristen ITC" pitchFamily="66" charset="0"/>
              </a:rPr>
            </a:br>
            <a:r>
              <a:rPr lang="en-US" sz="6600" dirty="0" smtClean="0">
                <a:solidFill>
                  <a:schemeClr val="bg1"/>
                </a:solidFill>
                <a:latin typeface="Kristen ITC" pitchFamily="66" charset="0"/>
              </a:rPr>
              <a:t>with </a:t>
            </a:r>
            <a:br>
              <a:rPr lang="en-US" sz="6600" dirty="0" smtClean="0">
                <a:solidFill>
                  <a:schemeClr val="bg1"/>
                </a:solidFill>
                <a:latin typeface="Kristen ITC" pitchFamily="66" charset="0"/>
              </a:rPr>
            </a:br>
            <a:r>
              <a:rPr lang="en-US" sz="6600" dirty="0" smtClean="0">
                <a:solidFill>
                  <a:schemeClr val="bg1"/>
                </a:solidFill>
                <a:latin typeface="Kristen ITC" pitchFamily="66" charset="0"/>
              </a:rPr>
              <a:t>Equations Notes</a:t>
            </a:r>
            <a:endParaRPr lang="en-US" sz="6600" dirty="0">
              <a:solidFill>
                <a:schemeClr val="bg1"/>
              </a:solidFill>
              <a:latin typeface="Kristen ITC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4800" y="228600"/>
            <a:ext cx="219964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Kristen ITC" pitchFamily="66" charset="0"/>
              </a:rPr>
              <a:t>Diagram:</a:t>
            </a:r>
            <a:endParaRPr lang="en-US" sz="3600" dirty="0">
              <a:solidFill>
                <a:schemeClr val="bg1"/>
              </a:solidFill>
              <a:latin typeface="Kristen ITC" pitchFamily="66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371600" y="3276600"/>
            <a:ext cx="2020105" cy="286232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Kristen ITC" pitchFamily="66" charset="0"/>
              </a:rPr>
              <a:t>Given:</a:t>
            </a:r>
          </a:p>
          <a:p>
            <a:endParaRPr lang="en-US" sz="2400" dirty="0" smtClean="0">
              <a:solidFill>
                <a:schemeClr val="bg1"/>
              </a:solidFill>
              <a:latin typeface="Kristen ITC" pitchFamily="66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Kristen ITC" pitchFamily="66" charset="0"/>
              </a:rPr>
              <a:t>v</a:t>
            </a:r>
            <a:r>
              <a:rPr lang="en-US" sz="2400" baseline="-25000" dirty="0" smtClean="0">
                <a:solidFill>
                  <a:schemeClr val="bg1"/>
                </a:solidFill>
                <a:latin typeface="Kristen ITC" pitchFamily="66" charset="0"/>
              </a:rPr>
              <a:t>i</a:t>
            </a:r>
            <a:r>
              <a:rPr lang="en-US" sz="2400" dirty="0" smtClean="0">
                <a:solidFill>
                  <a:schemeClr val="bg1"/>
                </a:solidFill>
                <a:latin typeface="Kristen ITC" pitchFamily="66" charset="0"/>
              </a:rPr>
              <a:t> = 0 m/s</a:t>
            </a:r>
            <a:br>
              <a:rPr lang="en-US" sz="2400" dirty="0" smtClean="0">
                <a:solidFill>
                  <a:schemeClr val="bg1"/>
                </a:solidFill>
                <a:latin typeface="Kristen ITC" pitchFamily="66" charset="0"/>
              </a:rPr>
            </a:br>
            <a:endParaRPr lang="en-US" sz="2400" dirty="0" smtClean="0">
              <a:solidFill>
                <a:schemeClr val="bg1"/>
              </a:solidFill>
              <a:latin typeface="Kristen ITC" pitchFamily="66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Kristen ITC" pitchFamily="66" charset="0"/>
              </a:rPr>
              <a:t>t = 4.10 s</a:t>
            </a:r>
            <a:br>
              <a:rPr lang="en-US" sz="2400" dirty="0" smtClean="0">
                <a:solidFill>
                  <a:schemeClr val="bg1"/>
                </a:solidFill>
                <a:latin typeface="Kristen ITC" pitchFamily="66" charset="0"/>
              </a:rPr>
            </a:br>
            <a:r>
              <a:rPr lang="en-US" sz="2400" dirty="0" smtClean="0">
                <a:solidFill>
                  <a:schemeClr val="bg1"/>
                </a:solidFill>
                <a:latin typeface="Kristen ITC" pitchFamily="66" charset="0"/>
              </a:rPr>
              <a:t/>
            </a:r>
            <a:br>
              <a:rPr lang="en-US" sz="2400" dirty="0" smtClean="0">
                <a:solidFill>
                  <a:schemeClr val="bg1"/>
                </a:solidFill>
                <a:latin typeface="Kristen ITC" pitchFamily="66" charset="0"/>
              </a:rPr>
            </a:br>
            <a:r>
              <a:rPr lang="en-US" sz="2400" dirty="0" smtClean="0">
                <a:solidFill>
                  <a:schemeClr val="bg1"/>
                </a:solidFill>
                <a:latin typeface="Kristen ITC" pitchFamily="66" charset="0"/>
              </a:rPr>
              <a:t>a = 6.00 m/s</a:t>
            </a:r>
            <a:r>
              <a:rPr lang="en-US" sz="2400" baseline="30000" dirty="0" smtClean="0">
                <a:solidFill>
                  <a:schemeClr val="bg1"/>
                </a:solidFill>
                <a:latin typeface="Kristen ITC" pitchFamily="66" charset="0"/>
              </a:rPr>
              <a:t>2</a:t>
            </a:r>
            <a:endParaRPr lang="en-US" sz="2400" dirty="0">
              <a:solidFill>
                <a:schemeClr val="bg1"/>
              </a:solidFill>
              <a:latin typeface="Kristen ITC" pitchFamily="66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257800" y="3200400"/>
            <a:ext cx="2457724" cy="141577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Kristen ITC" pitchFamily="66" charset="0"/>
              </a:rPr>
              <a:t>Unknown:</a:t>
            </a:r>
          </a:p>
          <a:p>
            <a:r>
              <a:rPr lang="en-US" dirty="0" smtClean="0">
                <a:solidFill>
                  <a:schemeClr val="bg1"/>
                </a:solidFill>
                <a:latin typeface="Kristen ITC" pitchFamily="66" charset="0"/>
              </a:rPr>
              <a:t>  </a:t>
            </a:r>
          </a:p>
          <a:p>
            <a:r>
              <a:rPr lang="en-US" sz="3200" dirty="0" smtClean="0">
                <a:solidFill>
                  <a:schemeClr val="bg1"/>
                </a:solidFill>
                <a:latin typeface="Kristen ITC" pitchFamily="66" charset="0"/>
              </a:rPr>
              <a:t>d = ? </a:t>
            </a:r>
            <a:endParaRPr lang="en-US" sz="3200" dirty="0">
              <a:solidFill>
                <a:schemeClr val="bg1"/>
              </a:solidFill>
              <a:latin typeface="Kristen ITC" pitchFamily="66" charset="0"/>
            </a:endParaRPr>
          </a:p>
        </p:txBody>
      </p:sp>
      <p:pic>
        <p:nvPicPr>
          <p:cNvPr id="28674" name="Picture 2" descr="http://www.physicsclassroom.com/Class/1DKin/U1L6b3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838200"/>
            <a:ext cx="2971800" cy="210502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4800" y="304800"/>
            <a:ext cx="335059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Kristen ITC" pitchFamily="66" charset="0"/>
              </a:rPr>
              <a:t>Equation:</a:t>
            </a:r>
          </a:p>
          <a:p>
            <a:r>
              <a:rPr lang="en-US" sz="3600" dirty="0" smtClean="0">
                <a:solidFill>
                  <a:schemeClr val="bg1"/>
                </a:solidFill>
                <a:latin typeface="Kristen ITC" pitchFamily="66" charset="0"/>
              </a:rPr>
              <a:t>d = </a:t>
            </a:r>
            <a:r>
              <a:rPr lang="en-US" sz="3600" dirty="0" err="1" smtClean="0">
                <a:solidFill>
                  <a:schemeClr val="bg1"/>
                </a:solidFill>
                <a:latin typeface="Kristen ITC" pitchFamily="66" charset="0"/>
              </a:rPr>
              <a:t>v</a:t>
            </a:r>
            <a:r>
              <a:rPr lang="en-US" sz="3600" baseline="-25000" dirty="0" err="1" smtClean="0">
                <a:solidFill>
                  <a:schemeClr val="bg1"/>
                </a:solidFill>
                <a:latin typeface="Kristen ITC" pitchFamily="66" charset="0"/>
              </a:rPr>
              <a:t>i</a:t>
            </a:r>
            <a:r>
              <a:rPr lang="en-US" sz="3600" dirty="0" err="1" smtClean="0">
                <a:solidFill>
                  <a:schemeClr val="bg1"/>
                </a:solidFill>
                <a:latin typeface="Kristen ITC" pitchFamily="66" charset="0"/>
              </a:rPr>
              <a:t>t</a:t>
            </a:r>
            <a:r>
              <a:rPr lang="en-US" sz="3600" dirty="0" smtClean="0">
                <a:solidFill>
                  <a:schemeClr val="bg1"/>
                </a:solidFill>
                <a:latin typeface="Kristen ITC" pitchFamily="66" charset="0"/>
              </a:rPr>
              <a:t> + ½ at</a:t>
            </a:r>
            <a:r>
              <a:rPr lang="en-US" sz="3600" baseline="30000" dirty="0" smtClean="0">
                <a:solidFill>
                  <a:schemeClr val="bg1"/>
                </a:solidFill>
                <a:latin typeface="Kristen ITC" pitchFamily="66" charset="0"/>
              </a:rPr>
              <a:t>2</a:t>
            </a:r>
            <a:r>
              <a:rPr lang="en-US" sz="3600" dirty="0" smtClean="0">
                <a:solidFill>
                  <a:schemeClr val="bg1"/>
                </a:solidFill>
                <a:latin typeface="Kristen ITC" pitchFamily="66" charset="0"/>
              </a:rPr>
              <a:t> </a:t>
            </a:r>
          </a:p>
        </p:txBody>
      </p:sp>
      <p:sp>
        <p:nvSpPr>
          <p:cNvPr id="6" name="Rectangle 5"/>
          <p:cNvSpPr/>
          <p:nvPr/>
        </p:nvSpPr>
        <p:spPr>
          <a:xfrm>
            <a:off x="228600" y="1905000"/>
            <a:ext cx="7794121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Kristen ITC" pitchFamily="66" charset="0"/>
              </a:rPr>
              <a:t>Solve for unknown variable: </a:t>
            </a:r>
            <a:r>
              <a:rPr lang="en-US" sz="1400" dirty="0" smtClean="0">
                <a:solidFill>
                  <a:schemeClr val="bg1"/>
                </a:solidFill>
                <a:latin typeface="Kristen ITC" pitchFamily="66" charset="0"/>
              </a:rPr>
              <a:t>(already done)</a:t>
            </a:r>
          </a:p>
          <a:p>
            <a:r>
              <a:rPr lang="en-US" sz="3600" dirty="0" smtClean="0">
                <a:solidFill>
                  <a:schemeClr val="bg1"/>
                </a:solidFill>
                <a:latin typeface="Kristen ITC" pitchFamily="66" charset="0"/>
              </a:rPr>
              <a:t>d = </a:t>
            </a:r>
            <a:r>
              <a:rPr lang="en-US" sz="3600" dirty="0" err="1" smtClean="0">
                <a:solidFill>
                  <a:schemeClr val="bg1"/>
                </a:solidFill>
                <a:latin typeface="Kristen ITC" pitchFamily="66" charset="0"/>
              </a:rPr>
              <a:t>v</a:t>
            </a:r>
            <a:r>
              <a:rPr lang="en-US" sz="3600" baseline="-25000" dirty="0" err="1" smtClean="0">
                <a:solidFill>
                  <a:schemeClr val="bg1"/>
                </a:solidFill>
                <a:latin typeface="Kristen ITC" pitchFamily="66" charset="0"/>
              </a:rPr>
              <a:t>i</a:t>
            </a:r>
            <a:r>
              <a:rPr lang="en-US" sz="3600" dirty="0" err="1" smtClean="0">
                <a:solidFill>
                  <a:schemeClr val="bg1"/>
                </a:solidFill>
                <a:latin typeface="Kristen ITC" pitchFamily="66" charset="0"/>
              </a:rPr>
              <a:t>t</a:t>
            </a:r>
            <a:r>
              <a:rPr lang="en-US" sz="3600" dirty="0" smtClean="0">
                <a:solidFill>
                  <a:schemeClr val="bg1"/>
                </a:solidFill>
                <a:latin typeface="Kristen ITC" pitchFamily="66" charset="0"/>
              </a:rPr>
              <a:t> + ½ at</a:t>
            </a:r>
            <a:r>
              <a:rPr lang="en-US" sz="3600" baseline="30000" dirty="0" smtClean="0">
                <a:solidFill>
                  <a:schemeClr val="bg1"/>
                </a:solidFill>
                <a:latin typeface="Kristen ITC" pitchFamily="66" charset="0"/>
              </a:rPr>
              <a:t>2</a:t>
            </a:r>
            <a:r>
              <a:rPr lang="en-US" sz="3600" dirty="0" smtClean="0">
                <a:solidFill>
                  <a:schemeClr val="bg1"/>
                </a:solidFill>
                <a:latin typeface="Kristen ITC" pitchFamily="66" charset="0"/>
              </a:rPr>
              <a:t> </a:t>
            </a:r>
          </a:p>
        </p:txBody>
      </p:sp>
      <p:sp>
        <p:nvSpPr>
          <p:cNvPr id="8" name="Rectangle 7"/>
          <p:cNvSpPr/>
          <p:nvPr/>
        </p:nvSpPr>
        <p:spPr>
          <a:xfrm>
            <a:off x="228600" y="3505200"/>
            <a:ext cx="8915400" cy="34368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Kristen ITC" pitchFamily="66" charset="0"/>
              </a:rPr>
              <a:t>Plug in known information to solve:</a:t>
            </a:r>
          </a:p>
          <a:p>
            <a:r>
              <a:rPr lang="en-US" sz="3200" dirty="0" smtClean="0">
                <a:solidFill>
                  <a:schemeClr val="bg1"/>
                </a:solidFill>
                <a:latin typeface="Kristen ITC" pitchFamily="66" charset="0"/>
              </a:rPr>
              <a:t>d = </a:t>
            </a:r>
            <a:r>
              <a:rPr lang="en-US" sz="3200" dirty="0" err="1" smtClean="0">
                <a:solidFill>
                  <a:schemeClr val="bg1"/>
                </a:solidFill>
                <a:latin typeface="Kristen ITC" pitchFamily="66" charset="0"/>
              </a:rPr>
              <a:t>v</a:t>
            </a:r>
            <a:r>
              <a:rPr lang="en-US" sz="3200" baseline="-25000" dirty="0" err="1" smtClean="0">
                <a:solidFill>
                  <a:schemeClr val="bg1"/>
                </a:solidFill>
                <a:latin typeface="Kristen ITC" pitchFamily="66" charset="0"/>
              </a:rPr>
              <a:t>i</a:t>
            </a:r>
            <a:r>
              <a:rPr lang="en-US" sz="3200" dirty="0" err="1" smtClean="0">
                <a:solidFill>
                  <a:schemeClr val="bg1"/>
                </a:solidFill>
                <a:latin typeface="Kristen ITC" pitchFamily="66" charset="0"/>
              </a:rPr>
              <a:t>t</a:t>
            </a:r>
            <a:r>
              <a:rPr lang="en-US" sz="3200" dirty="0" smtClean="0">
                <a:solidFill>
                  <a:schemeClr val="bg1"/>
                </a:solidFill>
                <a:latin typeface="Kristen ITC" pitchFamily="66" charset="0"/>
              </a:rPr>
              <a:t> + ½ at</a:t>
            </a:r>
            <a:r>
              <a:rPr lang="en-US" sz="3200" baseline="30000" dirty="0" smtClean="0">
                <a:solidFill>
                  <a:schemeClr val="bg1"/>
                </a:solidFill>
                <a:latin typeface="Kristen ITC" pitchFamily="66" charset="0"/>
              </a:rPr>
              <a:t>2</a:t>
            </a:r>
            <a:r>
              <a:rPr lang="en-US" sz="3200" dirty="0" smtClean="0">
                <a:solidFill>
                  <a:schemeClr val="bg1"/>
                </a:solidFill>
                <a:latin typeface="Kristen ITC" pitchFamily="66" charset="0"/>
              </a:rPr>
              <a:t> </a:t>
            </a:r>
          </a:p>
          <a:p>
            <a:r>
              <a:rPr lang="en-US" sz="3200" dirty="0" smtClean="0">
                <a:solidFill>
                  <a:schemeClr val="bg1"/>
                </a:solidFill>
                <a:latin typeface="Kristen ITC" pitchFamily="66" charset="0"/>
              </a:rPr>
              <a:t>d = (0 m/s * 4.10 s) + (½ * 6.00 m/s</a:t>
            </a:r>
            <a:r>
              <a:rPr lang="en-US" sz="3200" baseline="30000" dirty="0" smtClean="0">
                <a:solidFill>
                  <a:schemeClr val="bg1"/>
                </a:solidFill>
                <a:latin typeface="Kristen ITC" pitchFamily="66" charset="0"/>
              </a:rPr>
              <a:t>2</a:t>
            </a:r>
            <a:r>
              <a:rPr lang="en-US" sz="3200" dirty="0" smtClean="0">
                <a:solidFill>
                  <a:schemeClr val="bg1"/>
                </a:solidFill>
                <a:latin typeface="Kristen ITC" pitchFamily="66" charset="0"/>
              </a:rPr>
              <a:t> * (4.10 s)</a:t>
            </a:r>
            <a:r>
              <a:rPr lang="en-US" sz="3200" baseline="30000" dirty="0" smtClean="0">
                <a:solidFill>
                  <a:schemeClr val="bg1"/>
                </a:solidFill>
                <a:latin typeface="Kristen ITC" pitchFamily="66" charset="0"/>
              </a:rPr>
              <a:t> 2</a:t>
            </a:r>
            <a:r>
              <a:rPr lang="en-US" sz="3200" dirty="0" smtClean="0">
                <a:solidFill>
                  <a:schemeClr val="bg1"/>
                </a:solidFill>
                <a:latin typeface="Kristen ITC" pitchFamily="66" charset="0"/>
              </a:rPr>
              <a:t>)</a:t>
            </a:r>
          </a:p>
          <a:p>
            <a:r>
              <a:rPr lang="en-US" sz="3200" dirty="0" smtClean="0">
                <a:solidFill>
                  <a:schemeClr val="bg1"/>
                </a:solidFill>
                <a:latin typeface="Kristen ITC" pitchFamily="66" charset="0"/>
              </a:rPr>
              <a:t>d = 0 m + 50.43 m</a:t>
            </a:r>
          </a:p>
          <a:p>
            <a:r>
              <a:rPr lang="en-US" sz="3200" dirty="0" smtClean="0">
                <a:solidFill>
                  <a:schemeClr val="bg1"/>
                </a:solidFill>
                <a:latin typeface="Kristen ITC" pitchFamily="66" charset="0"/>
              </a:rPr>
              <a:t>d = 50.43 m</a:t>
            </a:r>
          </a:p>
          <a:p>
            <a:r>
              <a:rPr lang="en-US" sz="3200" dirty="0" smtClean="0">
                <a:solidFill>
                  <a:schemeClr val="bg1"/>
                </a:solidFill>
                <a:latin typeface="Kristen ITC" pitchFamily="66" charset="0"/>
              </a:rPr>
              <a:t>			 Is the answer reasonable?</a:t>
            </a:r>
          </a:p>
          <a:p>
            <a:endParaRPr lang="en-US" sz="3200" baseline="30000" dirty="0" smtClean="0">
              <a:solidFill>
                <a:schemeClr val="bg1"/>
              </a:solidFill>
              <a:latin typeface="Kristen ITC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Kristen ITC" pitchFamily="66" charset="0"/>
              </a:rPr>
              <a:t>Preview</a:t>
            </a:r>
            <a:endParaRPr lang="en-US" dirty="0">
              <a:solidFill>
                <a:schemeClr val="bg1"/>
              </a:solidFill>
              <a:latin typeface="Kristen ITC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3600" dirty="0" smtClean="0">
                <a:solidFill>
                  <a:schemeClr val="bg1"/>
                </a:solidFill>
                <a:latin typeface="Kristen ITC" pitchFamily="66" charset="0"/>
              </a:rPr>
              <a:t>d= </a:t>
            </a:r>
            <a:r>
              <a:rPr lang="en-US" sz="3600" dirty="0" err="1" smtClean="0">
                <a:solidFill>
                  <a:schemeClr val="bg1"/>
                </a:solidFill>
                <a:latin typeface="Kristen ITC" pitchFamily="66" charset="0"/>
              </a:rPr>
              <a:t>v</a:t>
            </a:r>
            <a:r>
              <a:rPr lang="en-US" sz="3600" baseline="-25000" dirty="0" err="1" smtClean="0">
                <a:solidFill>
                  <a:schemeClr val="bg1"/>
                </a:solidFill>
                <a:latin typeface="Kristen ITC" pitchFamily="66" charset="0"/>
              </a:rPr>
              <a:t>average</a:t>
            </a:r>
            <a:r>
              <a:rPr lang="en-US" sz="3600" dirty="0" smtClean="0">
                <a:solidFill>
                  <a:schemeClr val="bg1"/>
                </a:solidFill>
                <a:latin typeface="Kristen ITC" pitchFamily="66" charset="0"/>
              </a:rPr>
              <a:t> * t</a:t>
            </a:r>
          </a:p>
          <a:p>
            <a:pPr>
              <a:buNone/>
            </a:pPr>
            <a:endParaRPr lang="en-US" sz="3600" dirty="0" smtClean="0">
              <a:solidFill>
                <a:schemeClr val="bg1"/>
              </a:solidFill>
              <a:latin typeface="Kristen ITC" pitchFamily="66" charset="0"/>
            </a:endParaRPr>
          </a:p>
          <a:p>
            <a:pPr>
              <a:buNone/>
            </a:pPr>
            <a:r>
              <a:rPr lang="en-US" sz="3600" dirty="0" err="1" smtClean="0">
                <a:solidFill>
                  <a:schemeClr val="bg1"/>
                </a:solidFill>
                <a:latin typeface="Kristen ITC" pitchFamily="66" charset="0"/>
              </a:rPr>
              <a:t>v</a:t>
            </a:r>
            <a:r>
              <a:rPr lang="en-US" sz="3600" baseline="-25000" dirty="0" err="1" smtClean="0">
                <a:solidFill>
                  <a:schemeClr val="bg1"/>
                </a:solidFill>
                <a:latin typeface="Kristen ITC" pitchFamily="66" charset="0"/>
              </a:rPr>
              <a:t>average</a:t>
            </a:r>
            <a:r>
              <a:rPr lang="en-US" sz="3600" dirty="0" smtClean="0">
                <a:solidFill>
                  <a:schemeClr val="bg1"/>
                </a:solidFill>
                <a:latin typeface="Kristen ITC" pitchFamily="66" charset="0"/>
              </a:rPr>
              <a:t> = d/t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2050" name="Picture 2" descr="http://www.doe.mass.edu/mcas/images/db/06p910q01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38600" y="1752600"/>
            <a:ext cx="4038600" cy="405243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Kristen ITC" pitchFamily="66" charset="0"/>
              </a:rPr>
              <a:t>Preview</a:t>
            </a:r>
            <a:endParaRPr lang="en-US" dirty="0">
              <a:solidFill>
                <a:schemeClr val="bg1"/>
              </a:solidFill>
              <a:latin typeface="Kristen ITC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638800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en-US" sz="3600" dirty="0" smtClean="0">
                <a:solidFill>
                  <a:schemeClr val="bg1"/>
                </a:solidFill>
                <a:latin typeface="Kristen ITC" pitchFamily="66" charset="0"/>
              </a:rPr>
              <a:t>From the labs</a:t>
            </a:r>
          </a:p>
          <a:p>
            <a:pPr>
              <a:buNone/>
            </a:pPr>
            <a:endParaRPr lang="en-US" sz="3600" dirty="0" smtClean="0">
              <a:solidFill>
                <a:schemeClr val="bg1"/>
              </a:solidFill>
              <a:latin typeface="Kristen ITC" pitchFamily="66" charset="0"/>
            </a:endParaRPr>
          </a:p>
          <a:p>
            <a:pPr>
              <a:buNone/>
            </a:pPr>
            <a:endParaRPr lang="en-US" sz="3600" dirty="0" smtClean="0">
              <a:solidFill>
                <a:schemeClr val="bg1"/>
              </a:solidFill>
              <a:latin typeface="Kristen ITC" pitchFamily="66" charset="0"/>
            </a:endParaRPr>
          </a:p>
          <a:p>
            <a:pPr>
              <a:buNone/>
            </a:pPr>
            <a:endParaRPr lang="en-US" sz="3600" dirty="0" smtClean="0">
              <a:solidFill>
                <a:schemeClr val="bg1"/>
              </a:solidFill>
              <a:latin typeface="Kristen ITC" pitchFamily="66" charset="0"/>
            </a:endParaRPr>
          </a:p>
          <a:p>
            <a:pPr>
              <a:buNone/>
            </a:pPr>
            <a:r>
              <a:rPr lang="en-US" sz="3600" dirty="0" smtClean="0">
                <a:solidFill>
                  <a:schemeClr val="bg1"/>
                </a:solidFill>
                <a:latin typeface="Kristen ITC" pitchFamily="66" charset="0"/>
              </a:rPr>
              <a:t>Slope of the time = acceleration</a:t>
            </a:r>
          </a:p>
          <a:p>
            <a:pPr>
              <a:buNone/>
            </a:pPr>
            <a:r>
              <a:rPr lang="en-US" sz="3600" dirty="0" smtClean="0">
                <a:solidFill>
                  <a:schemeClr val="bg1"/>
                </a:solidFill>
                <a:latin typeface="Kristen ITC" pitchFamily="66" charset="0"/>
              </a:rPr>
              <a:t>	so…</a:t>
            </a:r>
          </a:p>
          <a:p>
            <a:pPr>
              <a:buNone/>
            </a:pPr>
            <a:r>
              <a:rPr lang="en-US" sz="3600" dirty="0" smtClean="0">
                <a:solidFill>
                  <a:schemeClr val="bg1"/>
                </a:solidFill>
                <a:latin typeface="Kristen ITC" pitchFamily="66" charset="0"/>
              </a:rPr>
              <a:t>	a = </a:t>
            </a:r>
            <a:r>
              <a:rPr lang="en-US" sz="3600" dirty="0" err="1" smtClean="0">
                <a:solidFill>
                  <a:schemeClr val="bg1"/>
                </a:solidFill>
                <a:latin typeface="Kristen ITC" pitchFamily="66" charset="0"/>
              </a:rPr>
              <a:t>v</a:t>
            </a:r>
            <a:r>
              <a:rPr lang="en-US" sz="3600" baseline="-25000" dirty="0" err="1" smtClean="0">
                <a:solidFill>
                  <a:schemeClr val="bg1"/>
                </a:solidFill>
                <a:latin typeface="Kristen ITC" pitchFamily="66" charset="0"/>
              </a:rPr>
              <a:t>f</a:t>
            </a:r>
            <a:r>
              <a:rPr lang="en-US" sz="3600" smtClean="0">
                <a:solidFill>
                  <a:schemeClr val="bg1"/>
                </a:solidFill>
                <a:latin typeface="Kristen ITC" pitchFamily="66" charset="0"/>
              </a:rPr>
              <a:t> </a:t>
            </a:r>
            <a:r>
              <a:rPr lang="en-US" sz="3600" smtClean="0">
                <a:solidFill>
                  <a:schemeClr val="bg1"/>
                </a:solidFill>
                <a:latin typeface="Kristen ITC" pitchFamily="66" charset="0"/>
              </a:rPr>
              <a:t>- </a:t>
            </a:r>
            <a:r>
              <a:rPr lang="en-US" sz="3600" dirty="0" smtClean="0">
                <a:solidFill>
                  <a:schemeClr val="bg1"/>
                </a:solidFill>
                <a:latin typeface="Kristen ITC" pitchFamily="66" charset="0"/>
              </a:rPr>
              <a:t>v</a:t>
            </a:r>
            <a:r>
              <a:rPr lang="en-US" sz="3600" baseline="-25000" dirty="0" smtClean="0">
                <a:solidFill>
                  <a:schemeClr val="bg1"/>
                </a:solidFill>
                <a:latin typeface="Kristen ITC" pitchFamily="66" charset="0"/>
              </a:rPr>
              <a:t>i </a:t>
            </a:r>
            <a:r>
              <a:rPr lang="en-US" sz="3600" dirty="0" smtClean="0">
                <a:solidFill>
                  <a:schemeClr val="bg1"/>
                </a:solidFill>
                <a:latin typeface="Kristen ITC" pitchFamily="66" charset="0"/>
              </a:rPr>
              <a:t>/t</a:t>
            </a:r>
          </a:p>
          <a:p>
            <a:pPr>
              <a:buNone/>
            </a:pPr>
            <a:endParaRPr lang="en-US" sz="3600" dirty="0" smtClean="0">
              <a:solidFill>
                <a:schemeClr val="bg1"/>
              </a:solidFill>
              <a:latin typeface="Kristen ITC" pitchFamily="66" charset="0"/>
            </a:endParaRPr>
          </a:p>
          <a:p>
            <a:pPr>
              <a:buNone/>
            </a:pPr>
            <a:r>
              <a:rPr lang="en-US" sz="3600" dirty="0" smtClean="0">
                <a:solidFill>
                  <a:schemeClr val="bg1"/>
                </a:solidFill>
                <a:latin typeface="Kristen ITC" pitchFamily="66" charset="0"/>
              </a:rPr>
              <a:t>We can also get: 	</a:t>
            </a:r>
            <a:r>
              <a:rPr lang="en-US" sz="3600" dirty="0" err="1" smtClean="0">
                <a:solidFill>
                  <a:schemeClr val="bg1"/>
                </a:solidFill>
                <a:latin typeface="Kristen ITC" pitchFamily="66" charset="0"/>
              </a:rPr>
              <a:t>v</a:t>
            </a:r>
            <a:r>
              <a:rPr lang="en-US" sz="3600" baseline="-25000" dirty="0" err="1" smtClean="0">
                <a:solidFill>
                  <a:schemeClr val="bg1"/>
                </a:solidFill>
                <a:latin typeface="Kristen ITC" pitchFamily="66" charset="0"/>
              </a:rPr>
              <a:t>average</a:t>
            </a:r>
            <a:r>
              <a:rPr lang="en-US" sz="3600" dirty="0" smtClean="0">
                <a:solidFill>
                  <a:schemeClr val="bg1"/>
                </a:solidFill>
                <a:latin typeface="Kristen ITC" pitchFamily="66" charset="0"/>
              </a:rPr>
              <a:t> = </a:t>
            </a:r>
            <a:r>
              <a:rPr lang="en-US" sz="3600" dirty="0" err="1" smtClean="0">
                <a:solidFill>
                  <a:schemeClr val="bg1"/>
                </a:solidFill>
                <a:latin typeface="Kristen ITC" pitchFamily="66" charset="0"/>
              </a:rPr>
              <a:t>v</a:t>
            </a:r>
            <a:r>
              <a:rPr lang="en-US" sz="3600" baseline="-25000" dirty="0" err="1" smtClean="0">
                <a:solidFill>
                  <a:schemeClr val="bg1"/>
                </a:solidFill>
                <a:latin typeface="Kristen ITC" pitchFamily="66" charset="0"/>
              </a:rPr>
              <a:t>f</a:t>
            </a:r>
            <a:r>
              <a:rPr lang="en-US" sz="3600" dirty="0" smtClean="0">
                <a:solidFill>
                  <a:schemeClr val="bg1"/>
                </a:solidFill>
                <a:latin typeface="Kristen ITC" pitchFamily="66" charset="0"/>
              </a:rPr>
              <a:t> + v</a:t>
            </a:r>
            <a:r>
              <a:rPr lang="en-US" sz="3600" baseline="-25000" dirty="0" smtClean="0">
                <a:solidFill>
                  <a:schemeClr val="bg1"/>
                </a:solidFill>
                <a:latin typeface="Kristen ITC" pitchFamily="66" charset="0"/>
              </a:rPr>
              <a:t>i </a:t>
            </a:r>
            <a:r>
              <a:rPr lang="en-US" sz="3600" dirty="0" smtClean="0">
                <a:solidFill>
                  <a:schemeClr val="bg1"/>
                </a:solidFill>
                <a:latin typeface="Kristen ITC" pitchFamily="66" charset="0"/>
              </a:rPr>
              <a:t>/2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1026" name="Picture 2" descr="http://www.physicsclassroom.com/class/1dkin/U1L4d1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0" y="1066800"/>
            <a:ext cx="4267200" cy="2438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1676400"/>
            <a:ext cx="3276600" cy="365760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>
                <a:solidFill>
                  <a:schemeClr val="bg1"/>
                </a:solidFill>
                <a:latin typeface="Kristen ITC" pitchFamily="66" charset="0"/>
              </a:rPr>
              <a:t>d = displacement</a:t>
            </a:r>
          </a:p>
          <a:p>
            <a:pPr>
              <a:buNone/>
            </a:pPr>
            <a:endParaRPr lang="en-US" dirty="0" smtClean="0">
              <a:solidFill>
                <a:schemeClr val="bg1"/>
              </a:solidFill>
              <a:latin typeface="Kristen ITC" pitchFamily="66" charset="0"/>
            </a:endParaRP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  <a:latin typeface="Kristen ITC" pitchFamily="66" charset="0"/>
              </a:rPr>
              <a:t>t = time</a:t>
            </a:r>
          </a:p>
          <a:p>
            <a:pPr>
              <a:buNone/>
            </a:pPr>
            <a:endParaRPr lang="en-US" dirty="0" smtClean="0">
              <a:solidFill>
                <a:schemeClr val="bg1"/>
              </a:solidFill>
              <a:latin typeface="Kristen ITC" pitchFamily="66" charset="0"/>
            </a:endParaRP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  <a:latin typeface="Kristen ITC" pitchFamily="66" charset="0"/>
              </a:rPr>
              <a:t>v</a:t>
            </a:r>
            <a:r>
              <a:rPr lang="en-US" baseline="-25000" dirty="0" smtClean="0">
                <a:solidFill>
                  <a:schemeClr val="bg1"/>
                </a:solidFill>
                <a:latin typeface="Kristen ITC" pitchFamily="66" charset="0"/>
              </a:rPr>
              <a:t>i</a:t>
            </a:r>
            <a:r>
              <a:rPr lang="en-US" dirty="0" smtClean="0">
                <a:solidFill>
                  <a:schemeClr val="bg1"/>
                </a:solidFill>
                <a:latin typeface="Kristen ITC" pitchFamily="66" charset="0"/>
              </a:rPr>
              <a:t> = initial velocity		</a:t>
            </a:r>
          </a:p>
          <a:p>
            <a:pPr>
              <a:buNone/>
            </a:pPr>
            <a:r>
              <a:rPr lang="en-US" dirty="0" err="1" smtClean="0">
                <a:solidFill>
                  <a:schemeClr val="bg1"/>
                </a:solidFill>
                <a:latin typeface="Kristen ITC" pitchFamily="66" charset="0"/>
              </a:rPr>
              <a:t>v</a:t>
            </a:r>
            <a:r>
              <a:rPr lang="en-US" baseline="-25000" dirty="0" err="1" smtClean="0">
                <a:solidFill>
                  <a:schemeClr val="bg1"/>
                </a:solidFill>
                <a:latin typeface="Kristen ITC" pitchFamily="66" charset="0"/>
              </a:rPr>
              <a:t>f</a:t>
            </a:r>
            <a:r>
              <a:rPr lang="en-US" dirty="0" smtClean="0">
                <a:solidFill>
                  <a:schemeClr val="bg1"/>
                </a:solidFill>
                <a:latin typeface="Kristen ITC" pitchFamily="66" charset="0"/>
              </a:rPr>
              <a:t> = final velocity</a:t>
            </a:r>
          </a:p>
          <a:p>
            <a:pPr>
              <a:buNone/>
            </a:pPr>
            <a:endParaRPr lang="en-US" dirty="0" smtClean="0">
              <a:solidFill>
                <a:schemeClr val="bg1"/>
              </a:solidFill>
              <a:latin typeface="Kristen ITC" pitchFamily="66" charset="0"/>
            </a:endParaRP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  <a:latin typeface="Kristen ITC" pitchFamily="66" charset="0"/>
              </a:rPr>
              <a:t>a = acceleration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533400" y="304800"/>
            <a:ext cx="6781800" cy="5755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Kristen ITC" pitchFamily="66" charset="0"/>
              </a:rPr>
              <a:t>Kinematics Equations:</a:t>
            </a:r>
          </a:p>
          <a:p>
            <a:endParaRPr lang="en-US" sz="3600" dirty="0" smtClean="0">
              <a:solidFill>
                <a:schemeClr val="bg1"/>
              </a:solidFill>
              <a:latin typeface="Kristen ITC" pitchFamily="66" charset="0"/>
            </a:endParaRPr>
          </a:p>
          <a:p>
            <a:r>
              <a:rPr lang="en-US" sz="3600" dirty="0" smtClean="0">
                <a:solidFill>
                  <a:schemeClr val="bg1"/>
                </a:solidFill>
                <a:latin typeface="Kristen ITC" pitchFamily="66" charset="0"/>
              </a:rPr>
              <a:t>d = </a:t>
            </a:r>
            <a:r>
              <a:rPr lang="en-US" sz="3600" dirty="0" err="1" smtClean="0">
                <a:solidFill>
                  <a:schemeClr val="bg1"/>
                </a:solidFill>
                <a:latin typeface="Kristen ITC" pitchFamily="66" charset="0"/>
              </a:rPr>
              <a:t>v</a:t>
            </a:r>
            <a:r>
              <a:rPr lang="en-US" sz="3600" baseline="-25000" dirty="0" err="1" smtClean="0">
                <a:solidFill>
                  <a:schemeClr val="bg1"/>
                </a:solidFill>
                <a:latin typeface="Kristen ITC" pitchFamily="66" charset="0"/>
              </a:rPr>
              <a:t>i</a:t>
            </a:r>
            <a:r>
              <a:rPr lang="en-US" sz="3600" dirty="0" err="1" smtClean="0">
                <a:solidFill>
                  <a:schemeClr val="bg1"/>
                </a:solidFill>
                <a:latin typeface="Kristen ITC" pitchFamily="66" charset="0"/>
              </a:rPr>
              <a:t>t</a:t>
            </a:r>
            <a:r>
              <a:rPr lang="en-US" sz="3600" dirty="0" smtClean="0">
                <a:solidFill>
                  <a:schemeClr val="bg1"/>
                </a:solidFill>
                <a:latin typeface="Kristen ITC" pitchFamily="66" charset="0"/>
              </a:rPr>
              <a:t> + ½ at</a:t>
            </a:r>
            <a:r>
              <a:rPr lang="en-US" sz="3600" baseline="30000" dirty="0" smtClean="0">
                <a:solidFill>
                  <a:schemeClr val="bg1"/>
                </a:solidFill>
                <a:latin typeface="Kristen ITC" pitchFamily="66" charset="0"/>
              </a:rPr>
              <a:t>2</a:t>
            </a:r>
            <a:r>
              <a:rPr lang="en-US" sz="3600" dirty="0" smtClean="0">
                <a:solidFill>
                  <a:schemeClr val="bg1"/>
                </a:solidFill>
                <a:latin typeface="Kristen ITC" pitchFamily="66" charset="0"/>
              </a:rPr>
              <a:t> </a:t>
            </a:r>
          </a:p>
          <a:p>
            <a:endParaRPr lang="en-US" sz="3600" dirty="0" smtClean="0">
              <a:solidFill>
                <a:schemeClr val="bg1"/>
              </a:solidFill>
              <a:latin typeface="Kristen ITC" pitchFamily="66" charset="0"/>
            </a:endParaRPr>
          </a:p>
          <a:p>
            <a:r>
              <a:rPr lang="en-US" sz="3600" dirty="0" err="1" smtClean="0">
                <a:solidFill>
                  <a:schemeClr val="bg1"/>
                </a:solidFill>
                <a:latin typeface="Kristen ITC" pitchFamily="66" charset="0"/>
              </a:rPr>
              <a:t>v</a:t>
            </a:r>
            <a:r>
              <a:rPr lang="en-US" sz="3600" baseline="-25000" dirty="0" err="1" smtClean="0">
                <a:solidFill>
                  <a:schemeClr val="bg1"/>
                </a:solidFill>
                <a:latin typeface="Kristen ITC" pitchFamily="66" charset="0"/>
              </a:rPr>
              <a:t>f</a:t>
            </a:r>
            <a:r>
              <a:rPr lang="en-US" sz="3600" dirty="0" smtClean="0">
                <a:solidFill>
                  <a:schemeClr val="bg1"/>
                </a:solidFill>
                <a:latin typeface="Kristen ITC" pitchFamily="66" charset="0"/>
              </a:rPr>
              <a:t> = v</a:t>
            </a:r>
            <a:r>
              <a:rPr lang="en-US" sz="3600" baseline="-25000" dirty="0" smtClean="0">
                <a:solidFill>
                  <a:schemeClr val="bg1"/>
                </a:solidFill>
                <a:latin typeface="Kristen ITC" pitchFamily="66" charset="0"/>
              </a:rPr>
              <a:t>i</a:t>
            </a:r>
            <a:r>
              <a:rPr lang="en-US" sz="3600" baseline="30000" dirty="0" smtClean="0">
                <a:solidFill>
                  <a:schemeClr val="bg1"/>
                </a:solidFill>
                <a:latin typeface="Kristen ITC" pitchFamily="66" charset="0"/>
              </a:rPr>
              <a:t> </a:t>
            </a:r>
            <a:r>
              <a:rPr lang="en-US" sz="3600" dirty="0" smtClean="0">
                <a:solidFill>
                  <a:schemeClr val="bg1"/>
                </a:solidFill>
                <a:latin typeface="Kristen ITC" pitchFamily="66" charset="0"/>
              </a:rPr>
              <a:t> + at</a:t>
            </a:r>
          </a:p>
          <a:p>
            <a:endParaRPr lang="en-US" sz="3600" dirty="0" smtClean="0">
              <a:solidFill>
                <a:schemeClr val="bg1"/>
              </a:solidFill>
              <a:latin typeface="Kristen ITC" pitchFamily="66" charset="0"/>
            </a:endParaRPr>
          </a:p>
          <a:p>
            <a:r>
              <a:rPr lang="en-US" sz="3600" dirty="0" smtClean="0">
                <a:solidFill>
                  <a:schemeClr val="bg1"/>
                </a:solidFill>
                <a:latin typeface="Kristen ITC" pitchFamily="66" charset="0"/>
              </a:rPr>
              <a:t>v</a:t>
            </a:r>
            <a:r>
              <a:rPr lang="en-US" sz="3600" baseline="-25000" dirty="0" smtClean="0">
                <a:solidFill>
                  <a:schemeClr val="bg1"/>
                </a:solidFill>
                <a:latin typeface="Kristen ITC" pitchFamily="66" charset="0"/>
              </a:rPr>
              <a:t>f</a:t>
            </a:r>
            <a:r>
              <a:rPr lang="en-US" sz="3600" baseline="30000" dirty="0" smtClean="0">
                <a:solidFill>
                  <a:schemeClr val="bg1"/>
                </a:solidFill>
                <a:latin typeface="Kristen ITC" pitchFamily="66" charset="0"/>
              </a:rPr>
              <a:t>2</a:t>
            </a:r>
            <a:r>
              <a:rPr lang="en-US" sz="3600" dirty="0" smtClean="0">
                <a:solidFill>
                  <a:schemeClr val="bg1"/>
                </a:solidFill>
                <a:latin typeface="Kristen ITC" pitchFamily="66" charset="0"/>
              </a:rPr>
              <a:t> = v</a:t>
            </a:r>
            <a:r>
              <a:rPr lang="en-US" sz="3600" baseline="-25000" dirty="0" smtClean="0">
                <a:solidFill>
                  <a:schemeClr val="bg1"/>
                </a:solidFill>
                <a:latin typeface="Kristen ITC" pitchFamily="66" charset="0"/>
              </a:rPr>
              <a:t>i</a:t>
            </a:r>
            <a:r>
              <a:rPr lang="en-US" sz="3600" baseline="30000" dirty="0" smtClean="0">
                <a:solidFill>
                  <a:schemeClr val="bg1"/>
                </a:solidFill>
                <a:latin typeface="Kristen ITC" pitchFamily="66" charset="0"/>
              </a:rPr>
              <a:t>2  </a:t>
            </a:r>
            <a:r>
              <a:rPr lang="en-US" sz="3600" dirty="0" smtClean="0">
                <a:solidFill>
                  <a:schemeClr val="bg1"/>
                </a:solidFill>
                <a:latin typeface="Kristen ITC" pitchFamily="66" charset="0"/>
              </a:rPr>
              <a:t>+ 2ad</a:t>
            </a:r>
          </a:p>
          <a:p>
            <a:endParaRPr lang="en-US" sz="3600" dirty="0" smtClean="0">
              <a:solidFill>
                <a:schemeClr val="bg1"/>
              </a:solidFill>
              <a:latin typeface="Kristen ITC" pitchFamily="66" charset="0"/>
            </a:endParaRPr>
          </a:p>
          <a:p>
            <a:r>
              <a:rPr lang="en-US" sz="3600" dirty="0" smtClean="0">
                <a:solidFill>
                  <a:schemeClr val="bg1"/>
                </a:solidFill>
                <a:latin typeface="Kristen ITC" pitchFamily="66" charset="0"/>
              </a:rPr>
              <a:t>d = [(v</a:t>
            </a:r>
            <a:r>
              <a:rPr lang="en-US" sz="3600" baseline="-25000" dirty="0" smtClean="0">
                <a:solidFill>
                  <a:schemeClr val="bg1"/>
                </a:solidFill>
                <a:latin typeface="Kristen ITC" pitchFamily="66" charset="0"/>
              </a:rPr>
              <a:t>i</a:t>
            </a:r>
            <a:r>
              <a:rPr lang="en-US" sz="3600" dirty="0" smtClean="0">
                <a:solidFill>
                  <a:schemeClr val="bg1"/>
                </a:solidFill>
                <a:latin typeface="Kristen ITC" pitchFamily="66" charset="0"/>
              </a:rPr>
              <a:t> + </a:t>
            </a:r>
            <a:r>
              <a:rPr lang="en-US" sz="3600" dirty="0" err="1" smtClean="0">
                <a:solidFill>
                  <a:schemeClr val="bg1"/>
                </a:solidFill>
                <a:latin typeface="Kristen ITC" pitchFamily="66" charset="0"/>
              </a:rPr>
              <a:t>v</a:t>
            </a:r>
            <a:r>
              <a:rPr lang="en-US" sz="3600" baseline="-25000" dirty="0" err="1" smtClean="0">
                <a:solidFill>
                  <a:schemeClr val="bg1"/>
                </a:solidFill>
                <a:latin typeface="Kristen ITC" pitchFamily="66" charset="0"/>
              </a:rPr>
              <a:t>f</a:t>
            </a:r>
            <a:r>
              <a:rPr lang="en-US" sz="3600" dirty="0" smtClean="0">
                <a:solidFill>
                  <a:schemeClr val="bg1"/>
                </a:solidFill>
                <a:latin typeface="Kristen ITC" pitchFamily="66" charset="0"/>
              </a:rPr>
              <a:t>)/2] * t</a:t>
            </a:r>
          </a:p>
          <a:p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Kristen ITC" pitchFamily="66" charset="0"/>
              </a:rPr>
              <a:t>Strategies for solving problems</a:t>
            </a:r>
            <a:endParaRPr lang="en-US" dirty="0">
              <a:solidFill>
                <a:schemeClr val="bg1"/>
              </a:solidFill>
              <a:latin typeface="Kristen ITC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43000"/>
            <a:ext cx="9144000" cy="5410200"/>
          </a:xfrm>
        </p:spPr>
        <p:txBody>
          <a:bodyPr>
            <a:normAutofit fontScale="62500" lnSpcReduction="20000"/>
          </a:bodyPr>
          <a:lstStyle/>
          <a:p>
            <a:pPr marL="514350" indent="-514350">
              <a:buNone/>
            </a:pPr>
            <a:r>
              <a:rPr lang="en-US" sz="3800" dirty="0" smtClean="0">
                <a:solidFill>
                  <a:schemeClr val="bg1"/>
                </a:solidFill>
                <a:latin typeface="+mj-lt"/>
              </a:rPr>
              <a:t>1. Construct an informative diagram of the physical situation.</a:t>
            </a:r>
          </a:p>
          <a:p>
            <a:pPr marL="514350" indent="-514350">
              <a:buAutoNum type="arabicPeriod"/>
            </a:pPr>
            <a:endParaRPr lang="en-US" sz="3800" dirty="0" smtClean="0">
              <a:solidFill>
                <a:schemeClr val="bg1"/>
              </a:solidFill>
              <a:latin typeface="+mj-lt"/>
            </a:endParaRPr>
          </a:p>
          <a:p>
            <a:pPr>
              <a:buNone/>
            </a:pPr>
            <a:r>
              <a:rPr lang="en-US" sz="3800" dirty="0" smtClean="0">
                <a:solidFill>
                  <a:schemeClr val="bg1"/>
                </a:solidFill>
                <a:latin typeface="+mj-lt"/>
              </a:rPr>
              <a:t>2. Identify and list the given information in variable form.</a:t>
            </a:r>
          </a:p>
          <a:p>
            <a:pPr>
              <a:buNone/>
            </a:pPr>
            <a:endParaRPr lang="en-US" sz="3800" dirty="0" smtClean="0">
              <a:solidFill>
                <a:schemeClr val="bg1"/>
              </a:solidFill>
              <a:latin typeface="+mj-lt"/>
            </a:endParaRPr>
          </a:p>
          <a:p>
            <a:pPr>
              <a:buNone/>
            </a:pPr>
            <a:r>
              <a:rPr lang="en-US" sz="3800" dirty="0" smtClean="0">
                <a:solidFill>
                  <a:schemeClr val="bg1"/>
                </a:solidFill>
                <a:latin typeface="+mj-lt"/>
              </a:rPr>
              <a:t>3. Identify and list the unknown information in variable form.</a:t>
            </a:r>
          </a:p>
          <a:p>
            <a:pPr>
              <a:buNone/>
            </a:pPr>
            <a:endParaRPr lang="en-US" sz="3800" dirty="0" smtClean="0">
              <a:solidFill>
                <a:schemeClr val="bg1"/>
              </a:solidFill>
              <a:latin typeface="+mj-lt"/>
            </a:endParaRPr>
          </a:p>
          <a:p>
            <a:pPr>
              <a:buNone/>
            </a:pPr>
            <a:r>
              <a:rPr lang="en-US" sz="3800" dirty="0" smtClean="0">
                <a:solidFill>
                  <a:schemeClr val="bg1"/>
                </a:solidFill>
                <a:latin typeface="+mj-lt"/>
              </a:rPr>
              <a:t>4. Identify and list the equation which will be used to determine unknown information from known information.</a:t>
            </a:r>
          </a:p>
          <a:p>
            <a:pPr>
              <a:buNone/>
            </a:pPr>
            <a:endParaRPr lang="en-US" sz="3800" dirty="0" smtClean="0">
              <a:solidFill>
                <a:schemeClr val="bg1"/>
              </a:solidFill>
              <a:latin typeface="+mj-lt"/>
            </a:endParaRPr>
          </a:p>
          <a:p>
            <a:pPr>
              <a:buNone/>
            </a:pPr>
            <a:r>
              <a:rPr lang="en-US" sz="3800" dirty="0" smtClean="0">
                <a:solidFill>
                  <a:schemeClr val="bg1"/>
                </a:solidFill>
                <a:latin typeface="+mj-lt"/>
              </a:rPr>
              <a:t>5. Use appropriate algebraic steps to solve for the unknown variable.</a:t>
            </a:r>
          </a:p>
          <a:p>
            <a:pPr>
              <a:buNone/>
            </a:pPr>
            <a:endParaRPr lang="en-US" sz="3800" dirty="0" smtClean="0">
              <a:solidFill>
                <a:schemeClr val="bg1"/>
              </a:solidFill>
              <a:latin typeface="+mj-lt"/>
            </a:endParaRPr>
          </a:p>
          <a:p>
            <a:pPr>
              <a:buNone/>
            </a:pPr>
            <a:r>
              <a:rPr lang="en-US" sz="3800" dirty="0" smtClean="0">
                <a:solidFill>
                  <a:schemeClr val="bg1"/>
                </a:solidFill>
                <a:latin typeface="+mj-lt"/>
              </a:rPr>
              <a:t>6. Plug in the known information to solve problem.</a:t>
            </a:r>
          </a:p>
          <a:p>
            <a:pPr>
              <a:buNone/>
            </a:pPr>
            <a:endParaRPr lang="en-US" sz="3800" dirty="0" smtClean="0">
              <a:solidFill>
                <a:schemeClr val="bg1"/>
              </a:solidFill>
              <a:latin typeface="+mj-lt"/>
            </a:endParaRPr>
          </a:p>
          <a:p>
            <a:pPr>
              <a:buNone/>
            </a:pPr>
            <a:r>
              <a:rPr lang="en-US" sz="3800" dirty="0" smtClean="0">
                <a:solidFill>
                  <a:schemeClr val="bg1"/>
                </a:solidFill>
                <a:latin typeface="+mj-lt"/>
              </a:rPr>
              <a:t>7. Check your answer to insure that it is reasonable and mathematically correct.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Kristen ITC" pitchFamily="66" charset="0"/>
              </a:rPr>
              <a:t>Example A</a:t>
            </a:r>
            <a:endParaRPr lang="en-US" b="1" dirty="0">
              <a:solidFill>
                <a:schemeClr val="bg1"/>
              </a:solidFill>
              <a:latin typeface="Kristen ITC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90600"/>
            <a:ext cx="9144000" cy="53340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err="1" smtClean="0">
                <a:solidFill>
                  <a:schemeClr val="bg1"/>
                </a:solidFill>
                <a:latin typeface="Kristen ITC" pitchFamily="66" charset="0"/>
              </a:rPr>
              <a:t>Ima</a:t>
            </a:r>
            <a:r>
              <a:rPr lang="en-US" dirty="0" smtClean="0">
                <a:solidFill>
                  <a:schemeClr val="bg1"/>
                </a:solidFill>
                <a:latin typeface="Kristen ITC" pitchFamily="66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Kristen ITC" pitchFamily="66" charset="0"/>
              </a:rPr>
              <a:t>Hurryin</a:t>
            </a:r>
            <a:r>
              <a:rPr lang="en-US" dirty="0" smtClean="0">
                <a:solidFill>
                  <a:schemeClr val="bg1"/>
                </a:solidFill>
                <a:latin typeface="Kristen ITC" pitchFamily="66" charset="0"/>
              </a:rPr>
              <a:t> is approaching a stoplight moving with a velocity of +30.0 m/s. </a:t>
            </a:r>
          </a:p>
          <a:p>
            <a:pPr>
              <a:buNone/>
            </a:pPr>
            <a:r>
              <a:rPr lang="en-US" sz="1700" dirty="0" smtClean="0">
                <a:solidFill>
                  <a:schemeClr val="bg1"/>
                </a:solidFill>
                <a:latin typeface="Kristen ITC" pitchFamily="66" charset="0"/>
              </a:rPr>
              <a:t> 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  <a:latin typeface="Kristen ITC" pitchFamily="66" charset="0"/>
              </a:rPr>
              <a:t>The light turns yellow, and </a:t>
            </a:r>
            <a:r>
              <a:rPr lang="en-US" dirty="0" err="1" smtClean="0">
                <a:solidFill>
                  <a:schemeClr val="bg1"/>
                </a:solidFill>
                <a:latin typeface="Kristen ITC" pitchFamily="66" charset="0"/>
              </a:rPr>
              <a:t>Ima</a:t>
            </a:r>
            <a:r>
              <a:rPr lang="en-US" dirty="0" smtClean="0">
                <a:solidFill>
                  <a:schemeClr val="bg1"/>
                </a:solidFill>
                <a:latin typeface="Kristen ITC" pitchFamily="66" charset="0"/>
              </a:rPr>
              <a:t> applies the brakes and skids to a stop. </a:t>
            </a:r>
          </a:p>
          <a:p>
            <a:pPr>
              <a:buNone/>
            </a:pPr>
            <a:r>
              <a:rPr lang="en-US" sz="1700" dirty="0" smtClean="0">
                <a:solidFill>
                  <a:schemeClr val="bg1"/>
                </a:solidFill>
                <a:latin typeface="Kristen ITC" pitchFamily="66" charset="0"/>
              </a:rPr>
              <a:t>  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  <a:latin typeface="Kristen ITC" pitchFamily="66" charset="0"/>
              </a:rPr>
              <a:t>If </a:t>
            </a:r>
            <a:r>
              <a:rPr lang="en-US" dirty="0" err="1" smtClean="0">
                <a:solidFill>
                  <a:schemeClr val="bg1"/>
                </a:solidFill>
                <a:latin typeface="Kristen ITC" pitchFamily="66" charset="0"/>
              </a:rPr>
              <a:t>Ima's</a:t>
            </a:r>
            <a:r>
              <a:rPr lang="en-US" dirty="0" smtClean="0">
                <a:solidFill>
                  <a:schemeClr val="bg1"/>
                </a:solidFill>
                <a:latin typeface="Kristen ITC" pitchFamily="66" charset="0"/>
              </a:rPr>
              <a:t> acceleration is -8.00 m/s</a:t>
            </a:r>
            <a:r>
              <a:rPr lang="en-US" baseline="30000" dirty="0" smtClean="0">
                <a:solidFill>
                  <a:schemeClr val="bg1"/>
                </a:solidFill>
                <a:latin typeface="Kristen ITC" pitchFamily="66" charset="0"/>
              </a:rPr>
              <a:t>2</a:t>
            </a:r>
            <a:r>
              <a:rPr lang="en-US" dirty="0" smtClean="0">
                <a:solidFill>
                  <a:schemeClr val="bg1"/>
                </a:solidFill>
                <a:latin typeface="Kristen ITC" pitchFamily="66" charset="0"/>
              </a:rPr>
              <a:t>, then determine the displacement of the car during the skidding process.</a:t>
            </a:r>
          </a:p>
          <a:p>
            <a:pPr>
              <a:buNone/>
            </a:pPr>
            <a:r>
              <a:rPr lang="en-US" sz="1600" dirty="0" smtClean="0">
                <a:solidFill>
                  <a:schemeClr val="bg1"/>
                </a:solidFill>
                <a:latin typeface="Kristen ITC" pitchFamily="66" charset="0"/>
              </a:rPr>
              <a:t>  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  <a:latin typeface="Kristen ITC" pitchFamily="66" charset="0"/>
              </a:rPr>
              <a:t>Note that the direction of the velocity and the acceleration vectors are denoted by a + and a - sign.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 descr="http://www.physicsclassroom.com/Class/1DKin/U1L6b1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838200"/>
            <a:ext cx="3969907" cy="2057400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1524000" y="3200400"/>
            <a:ext cx="161614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Kristen ITC" pitchFamily="66" charset="0"/>
              </a:rPr>
              <a:t>Given:</a:t>
            </a:r>
            <a:endParaRPr lang="en-US" sz="3600" dirty="0">
              <a:solidFill>
                <a:schemeClr val="bg1"/>
              </a:solidFill>
              <a:latin typeface="Kristen ITC" pitchFamily="66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4800" y="228600"/>
            <a:ext cx="219964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Kristen ITC" pitchFamily="66" charset="0"/>
              </a:rPr>
              <a:t>Diagram:</a:t>
            </a:r>
            <a:endParaRPr lang="en-US" sz="3600" dirty="0">
              <a:solidFill>
                <a:schemeClr val="bg1"/>
              </a:solidFill>
              <a:latin typeface="Kristen ITC" pitchFamily="66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600200" y="3962400"/>
            <a:ext cx="22860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Kristen ITC" pitchFamily="66" charset="0"/>
              </a:rPr>
              <a:t>v</a:t>
            </a:r>
            <a:r>
              <a:rPr lang="en-US" sz="2400" baseline="-25000" dirty="0" smtClean="0">
                <a:solidFill>
                  <a:schemeClr val="bg1"/>
                </a:solidFill>
                <a:latin typeface="Kristen ITC" pitchFamily="66" charset="0"/>
              </a:rPr>
              <a:t>i</a:t>
            </a:r>
            <a:r>
              <a:rPr lang="en-US" sz="2400" dirty="0" smtClean="0">
                <a:solidFill>
                  <a:schemeClr val="bg1"/>
                </a:solidFill>
                <a:latin typeface="Kristen ITC" pitchFamily="66" charset="0"/>
              </a:rPr>
              <a:t> = +30.0 m/s</a:t>
            </a:r>
            <a:br>
              <a:rPr lang="en-US" sz="2400" dirty="0" smtClean="0">
                <a:solidFill>
                  <a:schemeClr val="bg1"/>
                </a:solidFill>
                <a:latin typeface="Kristen ITC" pitchFamily="66" charset="0"/>
              </a:rPr>
            </a:br>
            <a:endParaRPr lang="en-US" sz="2400" dirty="0" smtClean="0">
              <a:solidFill>
                <a:schemeClr val="bg1"/>
              </a:solidFill>
              <a:latin typeface="Kristen ITC" pitchFamily="66" charset="0"/>
            </a:endParaRPr>
          </a:p>
          <a:p>
            <a:r>
              <a:rPr lang="en-US" sz="2400" dirty="0" err="1" smtClean="0">
                <a:solidFill>
                  <a:schemeClr val="bg1"/>
                </a:solidFill>
                <a:latin typeface="Kristen ITC" pitchFamily="66" charset="0"/>
              </a:rPr>
              <a:t>v</a:t>
            </a:r>
            <a:r>
              <a:rPr lang="en-US" sz="2400" baseline="-25000" dirty="0" err="1" smtClean="0">
                <a:solidFill>
                  <a:schemeClr val="bg1"/>
                </a:solidFill>
                <a:latin typeface="Kristen ITC" pitchFamily="66" charset="0"/>
              </a:rPr>
              <a:t>f</a:t>
            </a:r>
            <a:r>
              <a:rPr lang="en-US" sz="2400" dirty="0" smtClean="0">
                <a:solidFill>
                  <a:schemeClr val="bg1"/>
                </a:solidFill>
                <a:latin typeface="Kristen ITC" pitchFamily="66" charset="0"/>
              </a:rPr>
              <a:t> = 0 m/s</a:t>
            </a:r>
            <a:br>
              <a:rPr lang="en-US" sz="2400" dirty="0" smtClean="0">
                <a:solidFill>
                  <a:schemeClr val="bg1"/>
                </a:solidFill>
                <a:latin typeface="Kristen ITC" pitchFamily="66" charset="0"/>
              </a:rPr>
            </a:br>
            <a:endParaRPr lang="en-US" sz="2400" dirty="0" smtClean="0">
              <a:solidFill>
                <a:schemeClr val="bg1"/>
              </a:solidFill>
              <a:latin typeface="Kristen ITC" pitchFamily="66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Kristen ITC" pitchFamily="66" charset="0"/>
              </a:rPr>
              <a:t>a = - 8.00 m/s</a:t>
            </a:r>
            <a:r>
              <a:rPr lang="en-US" sz="2400" baseline="30000" dirty="0" smtClean="0">
                <a:solidFill>
                  <a:schemeClr val="bg1"/>
                </a:solidFill>
                <a:latin typeface="Kristen ITC" pitchFamily="66" charset="0"/>
              </a:rPr>
              <a:t>2</a:t>
            </a:r>
            <a:endParaRPr lang="en-US" sz="2400" dirty="0">
              <a:solidFill>
                <a:schemeClr val="bg1"/>
              </a:solidFill>
              <a:latin typeface="Kristen ITC" pitchFamily="66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257800" y="3200400"/>
            <a:ext cx="2457724" cy="141577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Kristen ITC" pitchFamily="66" charset="0"/>
              </a:rPr>
              <a:t>Unknown:</a:t>
            </a:r>
          </a:p>
          <a:p>
            <a:r>
              <a:rPr lang="en-US" dirty="0" smtClean="0">
                <a:solidFill>
                  <a:schemeClr val="bg1"/>
                </a:solidFill>
                <a:latin typeface="Kristen ITC" pitchFamily="66" charset="0"/>
              </a:rPr>
              <a:t>  </a:t>
            </a:r>
          </a:p>
          <a:p>
            <a:r>
              <a:rPr lang="en-US" sz="3200" dirty="0" smtClean="0">
                <a:solidFill>
                  <a:schemeClr val="bg1"/>
                </a:solidFill>
                <a:latin typeface="Kristen ITC" pitchFamily="66" charset="0"/>
              </a:rPr>
              <a:t>d = ? </a:t>
            </a:r>
            <a:endParaRPr lang="en-US" sz="3200" dirty="0">
              <a:solidFill>
                <a:schemeClr val="bg1"/>
              </a:solidFill>
              <a:latin typeface="Kristen ITC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4800" y="304800"/>
            <a:ext cx="311014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Kristen ITC" pitchFamily="66" charset="0"/>
              </a:rPr>
              <a:t>Equation:</a:t>
            </a:r>
          </a:p>
          <a:p>
            <a:r>
              <a:rPr lang="en-US" sz="3600" dirty="0" smtClean="0">
                <a:solidFill>
                  <a:schemeClr val="bg1"/>
                </a:solidFill>
                <a:latin typeface="Kristen ITC" pitchFamily="66" charset="0"/>
              </a:rPr>
              <a:t>v</a:t>
            </a:r>
            <a:r>
              <a:rPr lang="en-US" sz="3600" baseline="-25000" dirty="0" smtClean="0">
                <a:solidFill>
                  <a:schemeClr val="bg1"/>
                </a:solidFill>
                <a:latin typeface="Kristen ITC" pitchFamily="66" charset="0"/>
              </a:rPr>
              <a:t>f</a:t>
            </a:r>
            <a:r>
              <a:rPr lang="en-US" sz="3600" baseline="30000" dirty="0" smtClean="0">
                <a:solidFill>
                  <a:schemeClr val="bg1"/>
                </a:solidFill>
                <a:latin typeface="Kristen ITC" pitchFamily="66" charset="0"/>
              </a:rPr>
              <a:t>2</a:t>
            </a:r>
            <a:r>
              <a:rPr lang="en-US" sz="3600" dirty="0" smtClean="0">
                <a:solidFill>
                  <a:schemeClr val="bg1"/>
                </a:solidFill>
                <a:latin typeface="Kristen ITC" pitchFamily="66" charset="0"/>
              </a:rPr>
              <a:t> = v</a:t>
            </a:r>
            <a:r>
              <a:rPr lang="en-US" sz="3600" baseline="-25000" dirty="0" smtClean="0">
                <a:solidFill>
                  <a:schemeClr val="bg1"/>
                </a:solidFill>
                <a:latin typeface="Kristen ITC" pitchFamily="66" charset="0"/>
              </a:rPr>
              <a:t>i</a:t>
            </a:r>
            <a:r>
              <a:rPr lang="en-US" sz="3600" baseline="30000" dirty="0" smtClean="0">
                <a:solidFill>
                  <a:schemeClr val="bg1"/>
                </a:solidFill>
                <a:latin typeface="Kristen ITC" pitchFamily="66" charset="0"/>
              </a:rPr>
              <a:t>2  </a:t>
            </a:r>
            <a:r>
              <a:rPr lang="en-US" sz="3600" dirty="0" smtClean="0">
                <a:solidFill>
                  <a:schemeClr val="bg1"/>
                </a:solidFill>
                <a:latin typeface="Kristen ITC" pitchFamily="66" charset="0"/>
              </a:rPr>
              <a:t>+ 2ad</a:t>
            </a:r>
          </a:p>
        </p:txBody>
      </p:sp>
      <p:sp>
        <p:nvSpPr>
          <p:cNvPr id="6" name="Rectangle 5"/>
          <p:cNvSpPr/>
          <p:nvPr/>
        </p:nvSpPr>
        <p:spPr>
          <a:xfrm>
            <a:off x="228600" y="1905000"/>
            <a:ext cx="644118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Kristen ITC" pitchFamily="66" charset="0"/>
              </a:rPr>
              <a:t>Solve for unknown variable:</a:t>
            </a:r>
          </a:p>
          <a:p>
            <a:r>
              <a:rPr lang="en-US" sz="3600" dirty="0" smtClean="0">
                <a:solidFill>
                  <a:schemeClr val="bg1"/>
                </a:solidFill>
                <a:latin typeface="Kristen ITC" pitchFamily="66" charset="0"/>
              </a:rPr>
              <a:t>d = (v</a:t>
            </a:r>
            <a:r>
              <a:rPr lang="en-US" sz="3600" baseline="-25000" dirty="0" smtClean="0">
                <a:solidFill>
                  <a:schemeClr val="bg1"/>
                </a:solidFill>
                <a:latin typeface="Kristen ITC" pitchFamily="66" charset="0"/>
              </a:rPr>
              <a:t>f</a:t>
            </a:r>
            <a:r>
              <a:rPr lang="en-US" sz="3600" baseline="30000" dirty="0" smtClean="0">
                <a:solidFill>
                  <a:schemeClr val="bg1"/>
                </a:solidFill>
                <a:latin typeface="Kristen ITC" pitchFamily="66" charset="0"/>
              </a:rPr>
              <a:t>2 </a:t>
            </a:r>
            <a:r>
              <a:rPr lang="en-US" sz="3600" dirty="0" smtClean="0">
                <a:solidFill>
                  <a:schemeClr val="bg1"/>
                </a:solidFill>
                <a:latin typeface="Kristen ITC" pitchFamily="66" charset="0"/>
              </a:rPr>
              <a:t>– v</a:t>
            </a:r>
            <a:r>
              <a:rPr lang="en-US" sz="3600" baseline="-25000" dirty="0" smtClean="0">
                <a:solidFill>
                  <a:schemeClr val="bg1"/>
                </a:solidFill>
                <a:latin typeface="Kristen ITC" pitchFamily="66" charset="0"/>
              </a:rPr>
              <a:t>i</a:t>
            </a:r>
            <a:r>
              <a:rPr lang="en-US" sz="3600" baseline="30000" dirty="0" smtClean="0">
                <a:solidFill>
                  <a:schemeClr val="bg1"/>
                </a:solidFill>
                <a:latin typeface="Kristen ITC" pitchFamily="66" charset="0"/>
              </a:rPr>
              <a:t>2 </a:t>
            </a:r>
            <a:r>
              <a:rPr lang="en-US" sz="3600" dirty="0" smtClean="0">
                <a:solidFill>
                  <a:schemeClr val="bg1"/>
                </a:solidFill>
                <a:latin typeface="Kristen ITC" pitchFamily="66" charset="0"/>
              </a:rPr>
              <a:t>)/ 2a</a:t>
            </a:r>
            <a:endParaRPr lang="en-US" sz="3600" dirty="0">
              <a:solidFill>
                <a:schemeClr val="bg1"/>
              </a:solidFill>
              <a:latin typeface="Kristen ITC" pitchFamily="66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28600" y="3505200"/>
            <a:ext cx="8686800" cy="34368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Kristen ITC" pitchFamily="66" charset="0"/>
              </a:rPr>
              <a:t>Plug in known information to solve:</a:t>
            </a:r>
          </a:p>
          <a:p>
            <a:r>
              <a:rPr lang="en-US" sz="3200" dirty="0" smtClean="0">
                <a:solidFill>
                  <a:schemeClr val="bg1"/>
                </a:solidFill>
                <a:latin typeface="Kristen ITC" pitchFamily="66" charset="0"/>
              </a:rPr>
              <a:t>d = (v</a:t>
            </a:r>
            <a:r>
              <a:rPr lang="en-US" sz="3200" baseline="-25000" dirty="0" smtClean="0">
                <a:solidFill>
                  <a:schemeClr val="bg1"/>
                </a:solidFill>
                <a:latin typeface="Kristen ITC" pitchFamily="66" charset="0"/>
              </a:rPr>
              <a:t>f</a:t>
            </a:r>
            <a:r>
              <a:rPr lang="en-US" sz="3200" baseline="30000" dirty="0" smtClean="0">
                <a:solidFill>
                  <a:schemeClr val="bg1"/>
                </a:solidFill>
                <a:latin typeface="Kristen ITC" pitchFamily="66" charset="0"/>
              </a:rPr>
              <a:t>2</a:t>
            </a:r>
            <a:r>
              <a:rPr lang="en-US" sz="3200" dirty="0" smtClean="0">
                <a:solidFill>
                  <a:schemeClr val="bg1"/>
                </a:solidFill>
                <a:latin typeface="Kristen ITC" pitchFamily="66" charset="0"/>
              </a:rPr>
              <a:t> – v</a:t>
            </a:r>
            <a:r>
              <a:rPr lang="en-US" sz="3200" baseline="-25000" dirty="0" smtClean="0">
                <a:solidFill>
                  <a:schemeClr val="bg1"/>
                </a:solidFill>
                <a:latin typeface="Kristen ITC" pitchFamily="66" charset="0"/>
              </a:rPr>
              <a:t>i</a:t>
            </a:r>
            <a:r>
              <a:rPr lang="en-US" sz="3200" baseline="30000" dirty="0" smtClean="0">
                <a:solidFill>
                  <a:schemeClr val="bg1"/>
                </a:solidFill>
                <a:latin typeface="Kristen ITC" pitchFamily="66" charset="0"/>
              </a:rPr>
              <a:t>2 </a:t>
            </a:r>
            <a:r>
              <a:rPr lang="en-US" sz="3200" dirty="0" smtClean="0">
                <a:solidFill>
                  <a:schemeClr val="bg1"/>
                </a:solidFill>
                <a:latin typeface="Kristen ITC" pitchFamily="66" charset="0"/>
              </a:rPr>
              <a:t>)/ 2a</a:t>
            </a:r>
          </a:p>
          <a:p>
            <a:r>
              <a:rPr lang="en-US" sz="3200" dirty="0" smtClean="0">
                <a:solidFill>
                  <a:schemeClr val="bg1"/>
                </a:solidFill>
                <a:latin typeface="Kristen ITC" pitchFamily="66" charset="0"/>
              </a:rPr>
              <a:t>d = (0 m/s)</a:t>
            </a:r>
            <a:r>
              <a:rPr lang="en-US" sz="3200" baseline="30000" dirty="0" smtClean="0">
                <a:solidFill>
                  <a:schemeClr val="bg1"/>
                </a:solidFill>
                <a:latin typeface="Kristen ITC" pitchFamily="66" charset="0"/>
              </a:rPr>
              <a:t> 2</a:t>
            </a:r>
            <a:r>
              <a:rPr lang="en-US" sz="3200" dirty="0" smtClean="0">
                <a:solidFill>
                  <a:schemeClr val="bg1"/>
                </a:solidFill>
                <a:latin typeface="Kristen ITC" pitchFamily="66" charset="0"/>
              </a:rPr>
              <a:t> – 30.0 m/s)</a:t>
            </a:r>
            <a:r>
              <a:rPr lang="en-US" sz="3200" baseline="30000" dirty="0" smtClean="0">
                <a:solidFill>
                  <a:schemeClr val="bg1"/>
                </a:solidFill>
                <a:latin typeface="Kristen ITC" pitchFamily="66" charset="0"/>
              </a:rPr>
              <a:t>2</a:t>
            </a:r>
            <a:r>
              <a:rPr lang="en-US" sz="3200" dirty="0" smtClean="0">
                <a:solidFill>
                  <a:schemeClr val="bg1"/>
                </a:solidFill>
                <a:latin typeface="Kristen ITC" pitchFamily="66" charset="0"/>
              </a:rPr>
              <a:t> )/ (2*(-8.00 m/s</a:t>
            </a:r>
            <a:r>
              <a:rPr lang="en-US" sz="3200" baseline="30000" dirty="0" smtClean="0">
                <a:solidFill>
                  <a:schemeClr val="bg1"/>
                </a:solidFill>
                <a:latin typeface="Kristen ITC" pitchFamily="66" charset="0"/>
              </a:rPr>
              <a:t>2</a:t>
            </a:r>
            <a:r>
              <a:rPr lang="en-US" sz="3200" dirty="0" smtClean="0">
                <a:solidFill>
                  <a:schemeClr val="bg1"/>
                </a:solidFill>
                <a:latin typeface="Kristen ITC" pitchFamily="66" charset="0"/>
              </a:rPr>
              <a:t>)</a:t>
            </a:r>
          </a:p>
          <a:p>
            <a:r>
              <a:rPr lang="en-US" sz="3200" dirty="0" smtClean="0">
                <a:solidFill>
                  <a:schemeClr val="bg1"/>
                </a:solidFill>
                <a:latin typeface="Kristen ITC" pitchFamily="66" charset="0"/>
              </a:rPr>
              <a:t>d = -900 m</a:t>
            </a:r>
            <a:r>
              <a:rPr lang="en-US" sz="3200" baseline="30000" dirty="0" smtClean="0">
                <a:solidFill>
                  <a:schemeClr val="bg1"/>
                </a:solidFill>
                <a:latin typeface="Kristen ITC" pitchFamily="66" charset="0"/>
              </a:rPr>
              <a:t>2</a:t>
            </a:r>
            <a:r>
              <a:rPr lang="en-US" sz="3200" dirty="0" smtClean="0">
                <a:solidFill>
                  <a:schemeClr val="bg1"/>
                </a:solidFill>
                <a:latin typeface="Kristen ITC" pitchFamily="66" charset="0"/>
              </a:rPr>
              <a:t>/s</a:t>
            </a:r>
            <a:r>
              <a:rPr lang="en-US" sz="3200" baseline="30000" dirty="0" smtClean="0">
                <a:solidFill>
                  <a:schemeClr val="bg1"/>
                </a:solidFill>
                <a:latin typeface="Kristen ITC" pitchFamily="66" charset="0"/>
              </a:rPr>
              <a:t>2</a:t>
            </a:r>
            <a:r>
              <a:rPr lang="en-US" sz="3200" dirty="0" smtClean="0">
                <a:solidFill>
                  <a:schemeClr val="bg1"/>
                </a:solidFill>
                <a:latin typeface="Kristen ITC" pitchFamily="66" charset="0"/>
              </a:rPr>
              <a:t> / -16.0 m/s</a:t>
            </a:r>
            <a:r>
              <a:rPr lang="en-US" sz="3200" baseline="30000" dirty="0" smtClean="0">
                <a:solidFill>
                  <a:schemeClr val="bg1"/>
                </a:solidFill>
                <a:latin typeface="Kristen ITC" pitchFamily="66" charset="0"/>
              </a:rPr>
              <a:t>2</a:t>
            </a:r>
          </a:p>
          <a:p>
            <a:r>
              <a:rPr lang="en-US" sz="3200" dirty="0" smtClean="0">
                <a:solidFill>
                  <a:schemeClr val="bg1"/>
                </a:solidFill>
                <a:latin typeface="Kristen ITC" pitchFamily="66" charset="0"/>
              </a:rPr>
              <a:t>d = 56.3 m</a:t>
            </a:r>
          </a:p>
          <a:p>
            <a:endParaRPr lang="en-US" sz="3200" baseline="30000" dirty="0" smtClean="0">
              <a:solidFill>
                <a:schemeClr val="bg1"/>
              </a:solidFill>
              <a:latin typeface="Kristen ITC" pitchFamily="66" charset="0"/>
            </a:endParaRPr>
          </a:p>
          <a:p>
            <a:r>
              <a:rPr lang="en-US" sz="3200" baseline="30000" dirty="0" smtClean="0">
                <a:solidFill>
                  <a:schemeClr val="bg1"/>
                </a:solidFill>
                <a:latin typeface="Kristen ITC" pitchFamily="66" charset="0"/>
              </a:rPr>
              <a:t>		</a:t>
            </a:r>
            <a:r>
              <a:rPr lang="en-US" sz="3200" dirty="0" smtClean="0">
                <a:solidFill>
                  <a:schemeClr val="bg1"/>
                </a:solidFill>
                <a:latin typeface="Kristen ITC" pitchFamily="66" charset="0"/>
              </a:rPr>
              <a:t>Is the answer reasonable?</a:t>
            </a:r>
            <a:endParaRPr lang="en-US" sz="3200" baseline="30000" dirty="0" smtClean="0">
              <a:solidFill>
                <a:schemeClr val="bg1"/>
              </a:solidFill>
              <a:latin typeface="Kristen ITC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Kristen ITC" pitchFamily="66" charset="0"/>
              </a:rPr>
              <a:t>Example B</a:t>
            </a:r>
            <a:endParaRPr lang="en-US" b="1" dirty="0">
              <a:solidFill>
                <a:schemeClr val="bg1"/>
              </a:solidFill>
              <a:latin typeface="Kristen ITC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4525963"/>
          </a:xfrm>
        </p:spPr>
        <p:txBody>
          <a:bodyPr/>
          <a:lstStyle/>
          <a:p>
            <a:pPr>
              <a:buNone/>
            </a:pPr>
            <a:r>
              <a:rPr lang="en-US" dirty="0" smtClean="0">
                <a:solidFill>
                  <a:schemeClr val="bg1"/>
                </a:solidFill>
                <a:latin typeface="Kristen ITC" pitchFamily="66" charset="0"/>
              </a:rPr>
              <a:t>Ben </a:t>
            </a:r>
            <a:r>
              <a:rPr lang="en-US" dirty="0" err="1" smtClean="0">
                <a:solidFill>
                  <a:schemeClr val="bg1"/>
                </a:solidFill>
                <a:latin typeface="Kristen ITC" pitchFamily="66" charset="0"/>
              </a:rPr>
              <a:t>Rushin</a:t>
            </a:r>
            <a:r>
              <a:rPr lang="en-US" dirty="0" smtClean="0">
                <a:solidFill>
                  <a:schemeClr val="bg1"/>
                </a:solidFill>
                <a:latin typeface="Kristen ITC" pitchFamily="66" charset="0"/>
              </a:rPr>
              <a:t> is waiting at a stoplight. </a:t>
            </a:r>
          </a:p>
          <a:p>
            <a:pPr>
              <a:buNone/>
            </a:pPr>
            <a:endParaRPr lang="en-US" dirty="0" smtClean="0">
              <a:solidFill>
                <a:schemeClr val="bg1"/>
              </a:solidFill>
              <a:latin typeface="Kristen ITC" pitchFamily="66" charset="0"/>
            </a:endParaRP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  <a:latin typeface="Kristen ITC" pitchFamily="66" charset="0"/>
              </a:rPr>
              <a:t>When it finally turns green, Ben accelerated from rest at a rate of a 6.00 m/s</a:t>
            </a:r>
            <a:r>
              <a:rPr lang="en-US" baseline="30000" dirty="0" smtClean="0">
                <a:solidFill>
                  <a:schemeClr val="bg1"/>
                </a:solidFill>
                <a:latin typeface="Kristen ITC" pitchFamily="66" charset="0"/>
              </a:rPr>
              <a:t>2 </a:t>
            </a:r>
            <a:r>
              <a:rPr lang="en-US" dirty="0" smtClean="0">
                <a:solidFill>
                  <a:schemeClr val="bg1"/>
                </a:solidFill>
                <a:latin typeface="Kristen ITC" pitchFamily="66" charset="0"/>
              </a:rPr>
              <a:t>for a time of 4.10 seconds.</a:t>
            </a:r>
          </a:p>
          <a:p>
            <a:pPr>
              <a:buNone/>
            </a:pPr>
            <a:endParaRPr lang="en-US" dirty="0" smtClean="0">
              <a:solidFill>
                <a:schemeClr val="bg1"/>
              </a:solidFill>
              <a:latin typeface="Kristen ITC" pitchFamily="66" charset="0"/>
            </a:endParaRP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  <a:latin typeface="Kristen ITC" pitchFamily="66" charset="0"/>
              </a:rPr>
              <a:t>Determine the displacement of Ben's car during this time period.</a:t>
            </a:r>
            <a:endParaRPr lang="en-US" dirty="0">
              <a:solidFill>
                <a:schemeClr val="bg1"/>
              </a:solidFill>
              <a:latin typeface="Kristen ITC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379</TotalTime>
  <Words>442</Words>
  <Application>Microsoft Office PowerPoint</Application>
  <PresentationFormat>On-screen Show (4:3)</PresentationFormat>
  <Paragraphs>97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Describing Motion with  Equations Notes</vt:lpstr>
      <vt:lpstr>Preview</vt:lpstr>
      <vt:lpstr>Preview</vt:lpstr>
      <vt:lpstr>PowerPoint Presentation</vt:lpstr>
      <vt:lpstr>Strategies for solving problems</vt:lpstr>
      <vt:lpstr>Example A</vt:lpstr>
      <vt:lpstr>PowerPoint Presentation</vt:lpstr>
      <vt:lpstr>PowerPoint Presentation</vt:lpstr>
      <vt:lpstr>Example B</vt:lpstr>
      <vt:lpstr>PowerPoint Presentation</vt:lpstr>
      <vt:lpstr>PowerPoint Presentation</vt:lpstr>
    </vt:vector>
  </TitlesOfParts>
  <Company>SDUHSD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Kinematics</dc:title>
  <dc:creator>Tablet PC</dc:creator>
  <cp:lastModifiedBy>SDUHSD</cp:lastModifiedBy>
  <cp:revision>49</cp:revision>
  <dcterms:created xsi:type="dcterms:W3CDTF">2010-05-21T03:19:26Z</dcterms:created>
  <dcterms:modified xsi:type="dcterms:W3CDTF">2013-02-05T18:46:14Z</dcterms:modified>
</cp:coreProperties>
</file>