
<file path=[Content_Types].xml><?xml version="1.0" encoding="utf-8"?>
<Types xmlns="http://schemas.openxmlformats.org/package/2006/content-types">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24"/>
  </p:notesMasterIdLst>
  <p:sldIdLst>
    <p:sldId id="257" r:id="rId2"/>
    <p:sldId id="271" r:id="rId3"/>
    <p:sldId id="272" r:id="rId4"/>
    <p:sldId id="259" r:id="rId5"/>
    <p:sldId id="260" r:id="rId6"/>
    <p:sldId id="261" r:id="rId7"/>
    <p:sldId id="262" r:id="rId8"/>
    <p:sldId id="264" r:id="rId9"/>
    <p:sldId id="273" r:id="rId10"/>
    <p:sldId id="274" r:id="rId11"/>
    <p:sldId id="275" r:id="rId12"/>
    <p:sldId id="276" r:id="rId13"/>
    <p:sldId id="277" r:id="rId14"/>
    <p:sldId id="278" r:id="rId15"/>
    <p:sldId id="279" r:id="rId16"/>
    <p:sldId id="285" r:id="rId17"/>
    <p:sldId id="288" r:id="rId18"/>
    <p:sldId id="290" r:id="rId19"/>
    <p:sldId id="291" r:id="rId20"/>
    <p:sldId id="282" r:id="rId21"/>
    <p:sldId id="283" r:id="rId22"/>
    <p:sldId id="284" r:id="rId23"/>
  </p:sldIdLst>
  <p:sldSz cx="9144000" cy="6858000" type="screen4x3"/>
  <p:notesSz cx="6858000" cy="9028113"/>
  <p:embeddedFontLst>
    <p:embeddedFont>
      <p:font typeface="Arial Black" pitchFamily="34" charset="0"/>
      <p:bold r:id="rId25"/>
    </p:embeddedFont>
    <p:embeddedFont>
      <p:font typeface="Serpentine"/>
      <p:regular r:id="rId26"/>
    </p:embeddedFont>
    <p:embeddedFont>
      <p:font typeface="Tahoma" pitchFamily="34" charset="0"/>
      <p:regular r:id="rId27"/>
      <p:bold r:id="rId28"/>
    </p:embeddedFont>
    <p:embeddedFont>
      <p:font typeface="Comic Sans MS" pitchFamily="66" charset="0"/>
      <p:regular r:id="rId29"/>
      <p:bold r:id="rId30"/>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33"/>
    <a:srgbClr val="FFFF00"/>
    <a:srgbClr val="FF66FF"/>
    <a:srgbClr val="9900CC"/>
    <a:srgbClr val="009900"/>
    <a:srgbClr val="660033"/>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37" autoAdjust="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313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bwMode="auto">
          <a:xfrm>
            <a:off x="1173163" y="677863"/>
            <a:ext cx="4511675" cy="3384550"/>
          </a:xfrm>
          <a:prstGeom prst="rect">
            <a:avLst/>
          </a:prstGeom>
          <a:noFill/>
          <a:ln>
            <a:miter lim="800000"/>
            <a:headEnd/>
            <a:tailEnd/>
          </a:ln>
        </p:spPr>
      </p:sp>
      <p:sp>
        <p:nvSpPr>
          <p:cNvPr id="22531" name="Notes Placeholder 2"/>
          <p:cNvSpPr>
            <a:spLocks noGrp="1"/>
          </p:cNvSpPr>
          <p:nvPr>
            <p:ph type="body" idx="1"/>
          </p:nvPr>
        </p:nvSpPr>
        <p:spPr bwMode="auto">
          <a:xfrm>
            <a:off x="685800" y="4287838"/>
            <a:ext cx="5486400" cy="4062412"/>
          </a:xfrm>
          <a:prstGeom prst="rect">
            <a:avLst/>
          </a:prstGeom>
          <a:noFill/>
          <a:ln>
            <a:miter lim="800000"/>
            <a:headEnd/>
            <a:tailEnd/>
          </a:ln>
        </p:spPr>
        <p:txBody>
          <a:bodyPr/>
          <a:lstStyle/>
          <a:p>
            <a:endParaRPr lang="en-US" smtClean="0"/>
          </a:p>
        </p:txBody>
      </p:sp>
      <p:sp>
        <p:nvSpPr>
          <p:cNvPr id="22532" name="Slide Number Placeholder 3"/>
          <p:cNvSpPr>
            <a:spLocks noGrp="1"/>
          </p:cNvSpPr>
          <p:nvPr>
            <p:ph type="sldNum" sz="quarter" idx="4294967295"/>
          </p:nvPr>
        </p:nvSpPr>
        <p:spPr bwMode="auto">
          <a:xfrm>
            <a:off x="3884613" y="8575675"/>
            <a:ext cx="2971800" cy="450850"/>
          </a:xfrm>
          <a:prstGeom prst="rect">
            <a:avLst/>
          </a:prstGeom>
          <a:noFill/>
          <a:ln>
            <a:miter lim="800000"/>
            <a:headEnd/>
            <a:tailEnd/>
          </a:ln>
        </p:spPr>
        <p:txBody>
          <a:bodyPr/>
          <a:lstStyle/>
          <a:p>
            <a:fld id="{6C2DA1E4-15F4-4100-8151-C52D4D5252A3}" type="slidenum">
              <a:rPr lang="en-US"/>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8820E1-6CC5-4698-8D2F-E76C10A321FD}" type="slidenum">
              <a:rPr lang="en-US"/>
              <a:pPr>
                <a:defRPr/>
              </a:pPr>
              <a:t>‹#›</a:t>
            </a:fld>
            <a:endParaRPr 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B50C4E-DFFE-46E5-8151-AD217D437863}" type="slidenum">
              <a:rPr lang="en-US"/>
              <a:pPr>
                <a:defRPr/>
              </a:pPr>
              <a:t>‹#›</a:t>
            </a:fld>
            <a:endParaRPr lang="en-US"/>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28F53D-EB7A-4291-9C28-A526A363F8EE}" type="slidenum">
              <a:rPr lang="en-US"/>
              <a:pPr>
                <a:defRPr/>
              </a:pPr>
              <a:t>‹#›</a:t>
            </a:fld>
            <a:endParaRPr lang="en-US"/>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8202EB-3E10-4C9C-811E-F85CC0C3B235}" type="slidenum">
              <a:rPr lang="en-US"/>
              <a:pPr>
                <a:defRPr/>
              </a:pPr>
              <a:t>‹#›</a:t>
            </a:fld>
            <a:endParaRPr lang="en-US"/>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73D161-2B91-47A1-BC98-5D5A95AFF252}" type="slidenum">
              <a:rPr lang="en-US"/>
              <a:pPr>
                <a:defRPr/>
              </a:pPr>
              <a:t>‹#›</a:t>
            </a:fld>
            <a:endParaRPr lang="en-US"/>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12A5095-5055-47F5-AE66-9202FD40EDEB}" type="slidenum">
              <a:rPr lang="en-US"/>
              <a:pPr>
                <a:defRPr/>
              </a:pPr>
              <a:t>‹#›</a:t>
            </a:fld>
            <a:endParaRPr lang="en-US"/>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42E53F5E-825E-48A5-ABE1-E149B686B35A}" type="slidenum">
              <a:rPr lang="en-US"/>
              <a:pPr>
                <a:defRPr/>
              </a:pPr>
              <a:t>‹#›</a:t>
            </a:fld>
            <a:endParaRPr lang="en-US"/>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41A56F-D7CC-4F09-A6FA-5EDCDB1AE52E}" type="slidenum">
              <a:rPr lang="en-US"/>
              <a:pPr>
                <a:defRPr/>
              </a:pPr>
              <a:t>‹#›</a:t>
            </a:fld>
            <a:endParaRPr lang="en-US"/>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57F898E-8E75-4A5E-9EDC-F8851FB8EB75}" type="slidenum">
              <a:rPr lang="en-US"/>
              <a:pPr>
                <a:defRPr/>
              </a:pPr>
              <a:t>‹#›</a:t>
            </a:fld>
            <a:endParaRPr 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5B1AB9-86F3-46C6-99DF-A62F21D7F54B}" type="slidenum">
              <a:rPr lang="en-US"/>
              <a:pPr>
                <a:defRPr/>
              </a:pPr>
              <a:t>‹#›</a:t>
            </a:fld>
            <a:endParaRPr lang="en-US"/>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612E9B9-A53A-41A2-9DEB-5A8C0715A172}" type="slidenum">
              <a:rPr lang="en-US"/>
              <a:pPr>
                <a:defRPr/>
              </a:pPr>
              <a:t>‹#›</a:t>
            </a:fld>
            <a:endParaRPr lang="en-US"/>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000066"/>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smtClean="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smtClean="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D5316010-C95A-4746-8521-AE6A4166900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762000" y="533400"/>
            <a:ext cx="7620000" cy="2678113"/>
          </a:xfrm>
          <a:prstGeom prst="rect">
            <a:avLst/>
          </a:prstGeom>
          <a:noFill/>
          <a:ln w="9525">
            <a:noFill/>
            <a:miter lim="800000"/>
            <a:headEnd/>
            <a:tailEnd/>
          </a:ln>
          <a:effectLst/>
        </p:spPr>
        <p:txBody>
          <a:bodyPr lIns="92075" tIns="46038" rIns="92075" bIns="46038">
            <a:spAutoFit/>
          </a:bodyPr>
          <a:lstStyle/>
          <a:p>
            <a:pPr algn="ctr">
              <a:defRPr/>
            </a:pPr>
            <a:r>
              <a:rPr lang="en-US" sz="5600" dirty="0">
                <a:solidFill>
                  <a:schemeClr val="bg1">
                    <a:lumMod val="95000"/>
                  </a:schemeClr>
                </a:solidFill>
                <a:latin typeface="Arial Black" pitchFamily="34" charset="0"/>
              </a:rPr>
              <a:t>Measuring and Recording Data Notes</a:t>
            </a:r>
          </a:p>
        </p:txBody>
      </p:sp>
      <p:pic>
        <p:nvPicPr>
          <p:cNvPr id="2" name="Picture 4"/>
          <p:cNvPicPr>
            <a:picLocks noChangeArrowheads="1"/>
          </p:cNvPicPr>
          <p:nvPr/>
        </p:nvPicPr>
        <p:blipFill>
          <a:blip r:embed="rId2" cstate="print"/>
          <a:srcRect/>
          <a:stretch>
            <a:fillRect/>
          </a:stretch>
        </p:blipFill>
        <p:spPr bwMode="auto">
          <a:xfrm>
            <a:off x="533400" y="3429000"/>
            <a:ext cx="2219325" cy="2552700"/>
          </a:xfrm>
          <a:prstGeom prst="rect">
            <a:avLst/>
          </a:prstGeom>
          <a:noFill/>
          <a:ln w="9525">
            <a:noFill/>
            <a:miter lim="800000"/>
            <a:headEnd/>
            <a:tailEnd/>
          </a:ln>
        </p:spPr>
      </p:pic>
      <p:pic>
        <p:nvPicPr>
          <p:cNvPr id="2052" name="Picture 5"/>
          <p:cNvPicPr>
            <a:picLocks noChangeArrowheads="1"/>
          </p:cNvPicPr>
          <p:nvPr/>
        </p:nvPicPr>
        <p:blipFill>
          <a:blip r:embed="rId3" cstate="print"/>
          <a:srcRect/>
          <a:stretch>
            <a:fillRect/>
          </a:stretch>
        </p:blipFill>
        <p:spPr bwMode="auto">
          <a:xfrm>
            <a:off x="4495800" y="4038600"/>
            <a:ext cx="1157288" cy="2403475"/>
          </a:xfrm>
          <a:prstGeom prst="rect">
            <a:avLst/>
          </a:prstGeom>
          <a:noFill/>
          <a:ln w="9525">
            <a:noFill/>
            <a:miter lim="800000"/>
            <a:headEnd/>
            <a:tailEnd/>
          </a:ln>
        </p:spPr>
      </p:pic>
      <p:pic>
        <p:nvPicPr>
          <p:cNvPr id="2053" name="Picture 6"/>
          <p:cNvPicPr>
            <a:picLocks noChangeArrowheads="1"/>
          </p:cNvPicPr>
          <p:nvPr/>
        </p:nvPicPr>
        <p:blipFill>
          <a:blip r:embed="rId4" cstate="print"/>
          <a:srcRect/>
          <a:stretch>
            <a:fillRect/>
          </a:stretch>
        </p:blipFill>
        <p:spPr bwMode="auto">
          <a:xfrm>
            <a:off x="3048000" y="3810000"/>
            <a:ext cx="1468438" cy="1470025"/>
          </a:xfrm>
          <a:prstGeom prst="rect">
            <a:avLst/>
          </a:prstGeom>
          <a:noFill/>
          <a:ln w="9525">
            <a:noFill/>
            <a:miter lim="800000"/>
            <a:headEnd/>
            <a:tailEnd/>
          </a:ln>
        </p:spPr>
      </p:pic>
      <p:pic>
        <p:nvPicPr>
          <p:cNvPr id="2054" name="Picture 7"/>
          <p:cNvPicPr>
            <a:picLocks noChangeArrowheads="1"/>
          </p:cNvPicPr>
          <p:nvPr/>
        </p:nvPicPr>
        <p:blipFill>
          <a:blip r:embed="rId5" cstate="print"/>
          <a:srcRect/>
          <a:stretch>
            <a:fillRect/>
          </a:stretch>
        </p:blipFill>
        <p:spPr bwMode="auto">
          <a:xfrm>
            <a:off x="5867400" y="3200400"/>
            <a:ext cx="3048000" cy="297180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Histograms</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a:xfrm>
            <a:off x="457200" y="1143000"/>
            <a:ext cx="8305800" cy="4876800"/>
          </a:xfrm>
        </p:spPr>
        <p:txBody>
          <a:bodyPr>
            <a:normAutofit/>
          </a:bodyPr>
          <a:lstStyle/>
          <a:p>
            <a:pPr>
              <a:buFontTx/>
              <a:buNone/>
              <a:defRPr/>
            </a:pPr>
            <a:r>
              <a:rPr lang="en-US" sz="2400" dirty="0">
                <a:solidFill>
                  <a:schemeClr val="bg1"/>
                </a:solidFill>
                <a:latin typeface="Tahoma" pitchFamily="34" charset="0"/>
                <a:cs typeface="Tahoma" pitchFamily="34" charset="0"/>
              </a:rPr>
              <a:t>This type of graph </a:t>
            </a:r>
            <a:r>
              <a:rPr lang="en-US" sz="2400" dirty="0" smtClean="0">
                <a:solidFill>
                  <a:schemeClr val="bg1"/>
                </a:solidFill>
                <a:latin typeface="Tahoma" pitchFamily="34" charset="0"/>
                <a:cs typeface="Tahoma" pitchFamily="34" charset="0"/>
              </a:rPr>
              <a:t>is </a:t>
            </a:r>
            <a:r>
              <a:rPr lang="en-US" sz="2400" dirty="0">
                <a:solidFill>
                  <a:schemeClr val="bg1"/>
                </a:solidFill>
                <a:latin typeface="Tahoma" pitchFamily="34" charset="0"/>
                <a:cs typeface="Tahoma" pitchFamily="34" charset="0"/>
              </a:rPr>
              <a:t>usually used to compare amounts in various categories </a:t>
            </a:r>
            <a:r>
              <a:rPr lang="en-US" sz="2400" i="1" dirty="0">
                <a:solidFill>
                  <a:schemeClr val="bg1"/>
                </a:solidFill>
                <a:latin typeface="Tahoma" pitchFamily="34" charset="0"/>
                <a:cs typeface="Tahoma" pitchFamily="34" charset="0"/>
              </a:rPr>
              <a:t>that do not make a sequence</a:t>
            </a:r>
            <a:r>
              <a:rPr lang="en-US" sz="2400" dirty="0">
                <a:solidFill>
                  <a:schemeClr val="bg1"/>
                </a:solidFill>
                <a:latin typeface="Tahoma" pitchFamily="34" charset="0"/>
                <a:cs typeface="Tahoma" pitchFamily="34" charset="0"/>
              </a:rPr>
              <a:t>. </a:t>
            </a:r>
          </a:p>
          <a:p>
            <a:pPr>
              <a:buFontTx/>
              <a:buNone/>
              <a:defRPr/>
            </a:pPr>
            <a:r>
              <a:rPr lang="en-US" sz="2400" dirty="0" smtClean="0">
                <a:solidFill>
                  <a:schemeClr val="bg2">
                    <a:lumMod val="40000"/>
                    <a:lumOff val="60000"/>
                  </a:schemeClr>
                </a:solidFill>
                <a:latin typeface="Tahoma" pitchFamily="34" charset="0"/>
                <a:cs typeface="Tahoma" pitchFamily="34" charset="0"/>
              </a:rPr>
              <a:t>I </a:t>
            </a:r>
            <a:r>
              <a:rPr lang="en-US" sz="2400" dirty="0">
                <a:solidFill>
                  <a:schemeClr val="bg2">
                    <a:lumMod val="40000"/>
                    <a:lumOff val="60000"/>
                  </a:schemeClr>
                </a:solidFill>
                <a:latin typeface="Tahoma" pitchFamily="34" charset="0"/>
                <a:cs typeface="Tahoma" pitchFamily="34" charset="0"/>
              </a:rPr>
              <a:t>only put this graph here because some of you will want to draw one.  I cannot think of a time in our class when we will use a histogram.  Don’t do it. </a:t>
            </a:r>
          </a:p>
          <a:p>
            <a:pPr>
              <a:buFontTx/>
              <a:buNone/>
              <a:defRPr/>
            </a:pPr>
            <a:endParaRPr lang="en-US" dirty="0"/>
          </a:p>
        </p:txBody>
      </p:sp>
      <p:pic>
        <p:nvPicPr>
          <p:cNvPr id="11268" name="Picture 2"/>
          <p:cNvPicPr>
            <a:picLocks noChangeAspect="1" noChangeArrowheads="1"/>
          </p:cNvPicPr>
          <p:nvPr/>
        </p:nvPicPr>
        <p:blipFill>
          <a:blip r:embed="rId2" cstate="print"/>
          <a:srcRect/>
          <a:stretch>
            <a:fillRect/>
          </a:stretch>
        </p:blipFill>
        <p:spPr bwMode="auto">
          <a:xfrm>
            <a:off x="4876800" y="3352800"/>
            <a:ext cx="3468688" cy="266700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Line Graph</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a:xfrm>
            <a:off x="228600" y="990600"/>
            <a:ext cx="8686800" cy="5135563"/>
          </a:xfrm>
        </p:spPr>
        <p:txBody>
          <a:bodyPr>
            <a:normAutofit/>
          </a:bodyPr>
          <a:lstStyle/>
          <a:p>
            <a:pPr>
              <a:buFontTx/>
              <a:buNone/>
              <a:defRPr/>
            </a:pPr>
            <a:r>
              <a:rPr lang="en-US" sz="2400" dirty="0">
                <a:solidFill>
                  <a:schemeClr val="bg1">
                    <a:lumMod val="85000"/>
                  </a:schemeClr>
                </a:solidFill>
                <a:latin typeface="Tahoma" pitchFamily="34" charset="0"/>
                <a:cs typeface="Tahoma" pitchFamily="34" charset="0"/>
              </a:rPr>
              <a:t>While common in economics classes, line graphs are unusual in physics, except during the first month of the course.  </a:t>
            </a:r>
            <a:endParaRPr lang="en-US" sz="2400" dirty="0" smtClean="0">
              <a:solidFill>
                <a:schemeClr val="bg1">
                  <a:lumMod val="85000"/>
                </a:schemeClr>
              </a:solidFill>
              <a:latin typeface="Tahoma" pitchFamily="34" charset="0"/>
              <a:cs typeface="Tahoma" pitchFamily="34" charset="0"/>
            </a:endParaRPr>
          </a:p>
          <a:p>
            <a:pPr>
              <a:buFontTx/>
              <a:buNone/>
              <a:defRPr/>
            </a:pP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We </a:t>
            </a:r>
            <a:r>
              <a:rPr lang="en-US" sz="2400" dirty="0">
                <a:solidFill>
                  <a:schemeClr val="bg1"/>
                </a:solidFill>
                <a:latin typeface="Tahoma" pitchFamily="34" charset="0"/>
                <a:cs typeface="Tahoma" pitchFamily="34" charset="0"/>
              </a:rPr>
              <a:t>will use these graphs to show idealized distances, speeds, and accelerations when doing kinematics problems.  Draw this type of graph when you have a simple kinematics problem that gives idealized data.  </a:t>
            </a:r>
            <a:endParaRPr lang="en-US" sz="2400" dirty="0" smtClean="0">
              <a:solidFill>
                <a:schemeClr val="bg1"/>
              </a:solidFill>
              <a:latin typeface="Tahoma" pitchFamily="34" charset="0"/>
              <a:cs typeface="Tahoma" pitchFamily="34" charset="0"/>
            </a:endParaRPr>
          </a:p>
          <a:p>
            <a:pPr>
              <a:buFontTx/>
              <a:buNone/>
              <a:defRPr/>
            </a:pP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You </a:t>
            </a:r>
            <a:r>
              <a:rPr lang="en-US" sz="2400" dirty="0">
                <a:solidFill>
                  <a:schemeClr val="bg1"/>
                </a:solidFill>
                <a:latin typeface="Tahoma" pitchFamily="34" charset="0"/>
                <a:cs typeface="Tahoma" pitchFamily="34" charset="0"/>
              </a:rPr>
              <a:t>will not draw this type of </a:t>
            </a: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graph </a:t>
            </a:r>
            <a:r>
              <a:rPr lang="en-US" sz="2400" dirty="0">
                <a:solidFill>
                  <a:schemeClr val="bg1"/>
                </a:solidFill>
                <a:latin typeface="Tahoma" pitchFamily="34" charset="0"/>
                <a:cs typeface="Tahoma" pitchFamily="34" charset="0"/>
              </a:rPr>
              <a:t>to analyze data </a:t>
            </a:r>
            <a:r>
              <a:rPr lang="en-US" sz="2400" dirty="0" smtClean="0">
                <a:solidFill>
                  <a:schemeClr val="bg1"/>
                </a:solidFill>
                <a:latin typeface="Tahoma" pitchFamily="34" charset="0"/>
                <a:cs typeface="Tahoma" pitchFamily="34" charset="0"/>
              </a:rPr>
              <a:t>taken</a:t>
            </a:r>
          </a:p>
          <a:p>
            <a:pPr>
              <a:buFontTx/>
              <a:buNone/>
              <a:defRPr/>
            </a:pPr>
            <a:r>
              <a:rPr lang="en-US" sz="2400" dirty="0" smtClean="0">
                <a:solidFill>
                  <a:schemeClr val="bg1"/>
                </a:solidFill>
                <a:latin typeface="Tahoma" pitchFamily="34" charset="0"/>
                <a:cs typeface="Tahoma" pitchFamily="34" charset="0"/>
              </a:rPr>
              <a:t> </a:t>
            </a:r>
            <a:r>
              <a:rPr lang="en-US" sz="2400" dirty="0">
                <a:solidFill>
                  <a:schemeClr val="bg1"/>
                </a:solidFill>
                <a:latin typeface="Tahoma" pitchFamily="34" charset="0"/>
                <a:cs typeface="Tahoma" pitchFamily="34" charset="0"/>
              </a:rPr>
              <a:t>from an experiment. </a:t>
            </a:r>
          </a:p>
        </p:txBody>
      </p:sp>
      <p:pic>
        <p:nvPicPr>
          <p:cNvPr id="12292" name="Picture 2"/>
          <p:cNvPicPr>
            <a:picLocks noChangeAspect="1" noChangeArrowheads="1"/>
          </p:cNvPicPr>
          <p:nvPr/>
        </p:nvPicPr>
        <p:blipFill>
          <a:blip r:embed="rId2" cstate="print"/>
          <a:srcRect/>
          <a:stretch>
            <a:fillRect/>
          </a:stretch>
        </p:blipFill>
        <p:spPr bwMode="auto">
          <a:xfrm>
            <a:off x="4724400" y="3886200"/>
            <a:ext cx="3352800" cy="2545921"/>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Scatter Plot</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a:xfrm>
            <a:off x="228600" y="1219200"/>
            <a:ext cx="8763000" cy="5486400"/>
          </a:xfrm>
        </p:spPr>
        <p:txBody>
          <a:bodyPr>
            <a:normAutofit fontScale="92500"/>
          </a:bodyPr>
          <a:lstStyle/>
          <a:p>
            <a:pPr>
              <a:buFontTx/>
              <a:buNone/>
              <a:defRPr/>
            </a:pPr>
            <a:r>
              <a:rPr lang="en-US" sz="2400" dirty="0">
                <a:solidFill>
                  <a:schemeClr val="bg1">
                    <a:lumMod val="85000"/>
                  </a:schemeClr>
                </a:solidFill>
                <a:latin typeface="Tahoma" pitchFamily="34" charset="0"/>
                <a:cs typeface="Tahoma" pitchFamily="34" charset="0"/>
              </a:rPr>
              <a:t>This is the most common type of graph used.  99% of the time, when I say to draw a graph, this is the type of graph I mean.  </a:t>
            </a:r>
            <a:endParaRPr lang="en-US" sz="2400" dirty="0" smtClean="0">
              <a:solidFill>
                <a:schemeClr val="bg1">
                  <a:lumMod val="85000"/>
                </a:schemeClr>
              </a:solidFill>
              <a:latin typeface="Tahoma" pitchFamily="34" charset="0"/>
              <a:cs typeface="Tahoma" pitchFamily="34" charset="0"/>
            </a:endParaRPr>
          </a:p>
          <a:p>
            <a:pPr>
              <a:buFontTx/>
              <a:buNone/>
              <a:defRPr/>
            </a:pP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Physicists </a:t>
            </a:r>
            <a:r>
              <a:rPr lang="en-US" sz="2400" dirty="0">
                <a:solidFill>
                  <a:schemeClr val="bg1"/>
                </a:solidFill>
                <a:latin typeface="Tahoma" pitchFamily="34" charset="0"/>
                <a:cs typeface="Tahoma" pitchFamily="34" charset="0"/>
              </a:rPr>
              <a:t>and other scientists use these graphs as a </a:t>
            </a:r>
            <a:r>
              <a:rPr lang="en-US" sz="2400" i="1" dirty="0">
                <a:solidFill>
                  <a:schemeClr val="bg1"/>
                </a:solidFill>
                <a:latin typeface="Tahoma" pitchFamily="34" charset="0"/>
                <a:cs typeface="Tahoma" pitchFamily="34" charset="0"/>
              </a:rPr>
              <a:t>tool</a:t>
            </a:r>
            <a:r>
              <a:rPr lang="en-US" sz="2400" dirty="0">
                <a:solidFill>
                  <a:schemeClr val="bg1"/>
                </a:solidFill>
                <a:latin typeface="Tahoma" pitchFamily="34" charset="0"/>
                <a:cs typeface="Tahoma" pitchFamily="34" charset="0"/>
              </a:rPr>
              <a:t> to analyze their data, not just as a display method for their results.  This type of graph has data points individually marked on the graph, without any connecting lines.  This way you only show the actual data points you took during the experiment.  </a:t>
            </a:r>
            <a:endParaRPr lang="en-US" sz="2400" dirty="0" smtClean="0">
              <a:solidFill>
                <a:schemeClr val="bg1"/>
              </a:solidFill>
              <a:latin typeface="Tahoma" pitchFamily="34" charset="0"/>
              <a:cs typeface="Tahoma" pitchFamily="34" charset="0"/>
            </a:endParaRPr>
          </a:p>
          <a:p>
            <a:pPr>
              <a:buFontTx/>
              <a:buNone/>
              <a:defRPr/>
            </a:pP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In </a:t>
            </a:r>
            <a:r>
              <a:rPr lang="en-US" sz="2400" dirty="0">
                <a:solidFill>
                  <a:schemeClr val="bg1"/>
                </a:solidFill>
                <a:latin typeface="Tahoma" pitchFamily="34" charset="0"/>
                <a:cs typeface="Tahoma" pitchFamily="34" charset="0"/>
              </a:rPr>
              <a:t>physics, time is </a:t>
            </a:r>
            <a:r>
              <a:rPr lang="en-US" sz="2400" i="1" dirty="0">
                <a:solidFill>
                  <a:schemeClr val="bg1"/>
                </a:solidFill>
                <a:latin typeface="Tahoma" pitchFamily="34" charset="0"/>
                <a:cs typeface="Tahoma" pitchFamily="34" charset="0"/>
              </a:rPr>
              <a:t>never</a:t>
            </a:r>
            <a:r>
              <a:rPr lang="en-US" sz="2400" dirty="0">
                <a:solidFill>
                  <a:schemeClr val="bg1"/>
                </a:solidFill>
                <a:latin typeface="Tahoma" pitchFamily="34" charset="0"/>
                <a:cs typeface="Tahoma" pitchFamily="34" charset="0"/>
              </a:rPr>
              <a:t> on the vertical axis </a:t>
            </a: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of </a:t>
            </a:r>
            <a:r>
              <a:rPr lang="en-US" sz="2400" dirty="0">
                <a:solidFill>
                  <a:schemeClr val="bg1"/>
                </a:solidFill>
                <a:latin typeface="Tahoma" pitchFamily="34" charset="0"/>
                <a:cs typeface="Tahoma" pitchFamily="34" charset="0"/>
              </a:rPr>
              <a:t>a graph.  Time is the ultimate independent </a:t>
            </a: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variable </a:t>
            </a:r>
            <a:r>
              <a:rPr lang="en-US" sz="2400" dirty="0">
                <a:solidFill>
                  <a:schemeClr val="bg1"/>
                </a:solidFill>
                <a:latin typeface="Tahoma" pitchFamily="34" charset="0"/>
                <a:cs typeface="Tahoma" pitchFamily="34" charset="0"/>
              </a:rPr>
              <a:t>because we have no control over it.  </a:t>
            </a: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So </a:t>
            </a:r>
            <a:r>
              <a:rPr lang="en-US" sz="2400" dirty="0">
                <a:solidFill>
                  <a:schemeClr val="bg1"/>
                </a:solidFill>
                <a:latin typeface="Tahoma" pitchFamily="34" charset="0"/>
                <a:cs typeface="Tahoma" pitchFamily="34" charset="0"/>
              </a:rPr>
              <a:t>when time is one of the values you are </a:t>
            </a:r>
            <a:endParaRPr lang="en-US" sz="2400" dirty="0" smtClean="0">
              <a:solidFill>
                <a:schemeClr val="bg1"/>
              </a:solidFill>
              <a:latin typeface="Tahoma" pitchFamily="34" charset="0"/>
              <a:cs typeface="Tahoma" pitchFamily="34" charset="0"/>
            </a:endParaRPr>
          </a:p>
          <a:p>
            <a:pPr>
              <a:buFontTx/>
              <a:buNone/>
              <a:defRPr/>
            </a:pPr>
            <a:r>
              <a:rPr lang="en-US" sz="2400" dirty="0" smtClean="0">
                <a:solidFill>
                  <a:schemeClr val="bg1"/>
                </a:solidFill>
                <a:latin typeface="Tahoma" pitchFamily="34" charset="0"/>
                <a:cs typeface="Tahoma" pitchFamily="34" charset="0"/>
              </a:rPr>
              <a:t>graphing</a:t>
            </a:r>
            <a:r>
              <a:rPr lang="en-US" sz="2400" dirty="0">
                <a:solidFill>
                  <a:schemeClr val="bg1"/>
                </a:solidFill>
                <a:latin typeface="Tahoma" pitchFamily="34" charset="0"/>
                <a:cs typeface="Tahoma" pitchFamily="34" charset="0"/>
              </a:rPr>
              <a:t>, it always goes on the </a:t>
            </a:r>
            <a:r>
              <a:rPr lang="en-US" sz="2400" i="1" dirty="0">
                <a:solidFill>
                  <a:schemeClr val="bg1"/>
                </a:solidFill>
                <a:latin typeface="Tahoma" pitchFamily="34" charset="0"/>
                <a:cs typeface="Tahoma" pitchFamily="34" charset="0"/>
              </a:rPr>
              <a:t>x</a:t>
            </a:r>
            <a:r>
              <a:rPr lang="en-US" sz="2400" dirty="0">
                <a:solidFill>
                  <a:schemeClr val="bg1"/>
                </a:solidFill>
                <a:latin typeface="Tahoma" pitchFamily="34" charset="0"/>
                <a:cs typeface="Tahoma" pitchFamily="34" charset="0"/>
              </a:rPr>
              <a:t>-axis</a:t>
            </a:r>
            <a:r>
              <a:rPr lang="en-US" sz="2400" dirty="0" smtClean="0">
                <a:solidFill>
                  <a:schemeClr val="bg1"/>
                </a:solidFill>
                <a:latin typeface="Tahoma" pitchFamily="34" charset="0"/>
                <a:cs typeface="Tahoma" pitchFamily="34" charset="0"/>
              </a:rPr>
              <a:t>.</a:t>
            </a:r>
            <a:endParaRPr lang="en-US" sz="2400" dirty="0">
              <a:solidFill>
                <a:schemeClr val="bg1"/>
              </a:solidFill>
              <a:latin typeface="Tahoma" pitchFamily="34" charset="0"/>
              <a:cs typeface="Tahoma" pitchFamily="34" charset="0"/>
            </a:endParaRPr>
          </a:p>
        </p:txBody>
      </p:sp>
      <p:pic>
        <p:nvPicPr>
          <p:cNvPr id="13316" name="Picture 2"/>
          <p:cNvPicPr>
            <a:picLocks noChangeAspect="1" noChangeArrowheads="1"/>
          </p:cNvPicPr>
          <p:nvPr/>
        </p:nvPicPr>
        <p:blipFill>
          <a:blip r:embed="rId2" cstate="print"/>
          <a:srcRect/>
          <a:stretch>
            <a:fillRect/>
          </a:stretch>
        </p:blipFill>
        <p:spPr bwMode="auto">
          <a:xfrm>
            <a:off x="6202362" y="3962400"/>
            <a:ext cx="2941638" cy="218440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solidFill>
                  <a:schemeClr val="bg1">
                    <a:lumMod val="95000"/>
                  </a:schemeClr>
                </a:solidFill>
                <a:effectLst>
                  <a:outerShdw blurRad="38100" dist="38100" dir="2700000" algn="tl">
                    <a:srgbClr val="000000">
                      <a:alpha val="43137"/>
                    </a:srgbClr>
                  </a:outerShdw>
                </a:effectLst>
                <a:latin typeface="Tahoma" pitchFamily="34" charset="0"/>
                <a:cs typeface="Tahoma" pitchFamily="34" charset="0"/>
              </a:rPr>
              <a:t>Scatter Plot</a:t>
            </a:r>
            <a:endParaRPr lang="en-US" dirty="0">
              <a:solidFill>
                <a:schemeClr val="bg1">
                  <a:lumMod val="95000"/>
                </a:schemeClr>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a:xfrm>
            <a:off x="304800" y="990600"/>
            <a:ext cx="8382000" cy="5135563"/>
          </a:xfrm>
        </p:spPr>
        <p:txBody>
          <a:bodyPr>
            <a:normAutofit/>
          </a:bodyPr>
          <a:lstStyle/>
          <a:p>
            <a:pPr>
              <a:buFontTx/>
              <a:buNone/>
              <a:defRPr/>
            </a:pPr>
            <a:r>
              <a:rPr lang="en-US" sz="2400" dirty="0" smtClean="0">
                <a:solidFill>
                  <a:schemeClr val="bg1">
                    <a:lumMod val="95000"/>
                  </a:schemeClr>
                </a:solidFill>
                <a:latin typeface="Tahoma" pitchFamily="34" charset="0"/>
                <a:cs typeface="Tahoma" pitchFamily="34" charset="0"/>
              </a:rPr>
              <a:t>Notice </a:t>
            </a:r>
            <a:r>
              <a:rPr lang="en-US" sz="2400" dirty="0">
                <a:solidFill>
                  <a:schemeClr val="bg1">
                    <a:lumMod val="95000"/>
                  </a:schemeClr>
                </a:solidFill>
                <a:latin typeface="Tahoma" pitchFamily="34" charset="0"/>
                <a:cs typeface="Tahoma" pitchFamily="34" charset="0"/>
              </a:rPr>
              <a:t>that the points do not all line up on a simple line.  Whenever you do an experiment, there is some amount of uncertainty.  But we always assume that there is a simple relationship underlying the complex data. </a:t>
            </a:r>
            <a:endParaRPr lang="en-US" sz="2400" dirty="0" smtClean="0">
              <a:solidFill>
                <a:schemeClr val="bg1">
                  <a:lumMod val="95000"/>
                </a:schemeClr>
              </a:solidFill>
              <a:latin typeface="Tahoma" pitchFamily="34" charset="0"/>
              <a:cs typeface="Tahoma" pitchFamily="34" charset="0"/>
            </a:endParaRPr>
          </a:p>
          <a:p>
            <a:pPr>
              <a:buFontTx/>
              <a:buNone/>
              <a:defRPr/>
            </a:pP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To </a:t>
            </a:r>
            <a:r>
              <a:rPr lang="en-US" sz="2400" dirty="0">
                <a:solidFill>
                  <a:schemeClr val="bg1">
                    <a:lumMod val="95000"/>
                  </a:schemeClr>
                </a:solidFill>
                <a:latin typeface="Tahoma" pitchFamily="34" charset="0"/>
                <a:cs typeface="Tahoma" pitchFamily="34" charset="0"/>
              </a:rPr>
              <a:t>get at that simple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relationship</a:t>
            </a:r>
            <a:r>
              <a:rPr lang="en-US" sz="2400" dirty="0">
                <a:solidFill>
                  <a:schemeClr val="bg1">
                    <a:lumMod val="95000"/>
                  </a:schemeClr>
                </a:solidFill>
                <a:latin typeface="Tahoma" pitchFamily="34" charset="0"/>
                <a:cs typeface="Tahoma" pitchFamily="34" charset="0"/>
              </a:rPr>
              <a:t>, we use the graph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to </a:t>
            </a:r>
            <a:r>
              <a:rPr lang="en-US" sz="2400" dirty="0">
                <a:solidFill>
                  <a:schemeClr val="bg1">
                    <a:lumMod val="95000"/>
                  </a:schemeClr>
                </a:solidFill>
                <a:latin typeface="Tahoma" pitchFamily="34" charset="0"/>
                <a:cs typeface="Tahoma" pitchFamily="34" charset="0"/>
              </a:rPr>
              <a:t>determine a </a:t>
            </a:r>
            <a:r>
              <a:rPr lang="en-US" sz="2400" dirty="0">
                <a:solidFill>
                  <a:srgbClr val="FFFF00"/>
                </a:solidFill>
                <a:latin typeface="Tahoma" pitchFamily="34" charset="0"/>
                <a:cs typeface="Tahoma" pitchFamily="34" charset="0"/>
              </a:rPr>
              <a:t>best-fit line</a:t>
            </a:r>
            <a:r>
              <a:rPr lang="en-US" sz="2400" dirty="0">
                <a:solidFill>
                  <a:schemeClr val="bg1">
                    <a:lumMod val="95000"/>
                  </a:schemeClr>
                </a:solidFill>
                <a:latin typeface="Tahoma" pitchFamily="34" charset="0"/>
                <a:cs typeface="Tahoma" pitchFamily="34" charset="0"/>
              </a:rPr>
              <a:t>.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The </a:t>
            </a:r>
            <a:r>
              <a:rPr lang="en-US" sz="2400" dirty="0">
                <a:solidFill>
                  <a:schemeClr val="bg1">
                    <a:lumMod val="95000"/>
                  </a:schemeClr>
                </a:solidFill>
                <a:latin typeface="Tahoma" pitchFamily="34" charset="0"/>
                <a:cs typeface="Tahoma" pitchFamily="34" charset="0"/>
              </a:rPr>
              <a:t>equation of the best-fit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curve </a:t>
            </a:r>
            <a:r>
              <a:rPr lang="en-US" sz="2400" dirty="0">
                <a:solidFill>
                  <a:schemeClr val="bg1">
                    <a:lumMod val="95000"/>
                  </a:schemeClr>
                </a:solidFill>
                <a:latin typeface="Tahoma" pitchFamily="34" charset="0"/>
                <a:cs typeface="Tahoma" pitchFamily="34" charset="0"/>
              </a:rPr>
              <a:t>then gives us what we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take </a:t>
            </a:r>
            <a:r>
              <a:rPr lang="en-US" sz="2400" dirty="0">
                <a:solidFill>
                  <a:schemeClr val="bg1">
                    <a:lumMod val="95000"/>
                  </a:schemeClr>
                </a:solidFill>
                <a:latin typeface="Tahoma" pitchFamily="34" charset="0"/>
                <a:cs typeface="Tahoma" pitchFamily="34" charset="0"/>
              </a:rPr>
              <a:t>to be our simple </a:t>
            </a:r>
            <a:endParaRPr lang="en-US" sz="2400" dirty="0" smtClean="0">
              <a:solidFill>
                <a:schemeClr val="bg1">
                  <a:lumMod val="95000"/>
                </a:schemeClr>
              </a:solidFill>
              <a:latin typeface="Tahoma" pitchFamily="34" charset="0"/>
              <a:cs typeface="Tahoma" pitchFamily="34" charset="0"/>
            </a:endParaRPr>
          </a:p>
          <a:p>
            <a:pPr>
              <a:buFontTx/>
              <a:buNone/>
              <a:defRPr/>
            </a:pPr>
            <a:r>
              <a:rPr lang="en-US" sz="2400" dirty="0" smtClean="0">
                <a:solidFill>
                  <a:schemeClr val="bg1">
                    <a:lumMod val="95000"/>
                  </a:schemeClr>
                </a:solidFill>
                <a:latin typeface="Tahoma" pitchFamily="34" charset="0"/>
                <a:cs typeface="Tahoma" pitchFamily="34" charset="0"/>
              </a:rPr>
              <a:t>relationship.</a:t>
            </a:r>
            <a:endParaRPr lang="en-US" sz="2400" dirty="0">
              <a:solidFill>
                <a:schemeClr val="bg1">
                  <a:lumMod val="95000"/>
                </a:schemeClr>
              </a:solidFill>
              <a:latin typeface="Tahoma" pitchFamily="34" charset="0"/>
              <a:cs typeface="Tahoma" pitchFamily="34" charset="0"/>
            </a:endParaRPr>
          </a:p>
        </p:txBody>
      </p:sp>
      <p:pic>
        <p:nvPicPr>
          <p:cNvPr id="14340" name="Picture 2"/>
          <p:cNvPicPr>
            <a:picLocks noChangeAspect="1" noChangeArrowheads="1"/>
          </p:cNvPicPr>
          <p:nvPr/>
        </p:nvPicPr>
        <p:blipFill>
          <a:blip r:embed="rId2" cstate="print"/>
          <a:srcRect/>
          <a:stretch>
            <a:fillRect/>
          </a:stretch>
        </p:blipFill>
        <p:spPr bwMode="auto">
          <a:xfrm>
            <a:off x="4724400" y="3124200"/>
            <a:ext cx="4221163" cy="312420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Scatter Plot</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15363" name="Content Placeholder 2"/>
          <p:cNvSpPr>
            <a:spLocks noGrp="1"/>
          </p:cNvSpPr>
          <p:nvPr>
            <p:ph idx="1"/>
          </p:nvPr>
        </p:nvSpPr>
        <p:spPr>
          <a:xfrm>
            <a:off x="304800" y="1219200"/>
            <a:ext cx="8534400" cy="3276600"/>
          </a:xfrm>
        </p:spPr>
        <p:txBody>
          <a:bodyPr/>
          <a:lstStyle/>
          <a:p>
            <a:pPr>
              <a:buFontTx/>
              <a:buNone/>
            </a:pPr>
            <a:r>
              <a:rPr lang="en-US" sz="2400" dirty="0" smtClean="0">
                <a:solidFill>
                  <a:schemeClr val="bg1"/>
                </a:solidFill>
                <a:latin typeface="Tahoma" pitchFamily="34" charset="0"/>
                <a:cs typeface="Tahoma" pitchFamily="34" charset="0"/>
              </a:rPr>
              <a:t>Determining a best-fit line for a collection of data:</a:t>
            </a:r>
          </a:p>
          <a:p>
            <a:pPr>
              <a:buFontTx/>
              <a:buNone/>
            </a:pPr>
            <a:endParaRPr lang="en-US" sz="2400" dirty="0" smtClean="0">
              <a:solidFill>
                <a:schemeClr val="bg1"/>
              </a:solidFill>
              <a:latin typeface="Tahoma" pitchFamily="34" charset="0"/>
              <a:cs typeface="Tahoma" pitchFamily="34" charset="0"/>
            </a:endParaRPr>
          </a:p>
          <a:p>
            <a:r>
              <a:rPr lang="en-US" sz="2400" dirty="0" smtClean="0">
                <a:solidFill>
                  <a:schemeClr val="bg1"/>
                </a:solidFill>
                <a:latin typeface="Tahoma" pitchFamily="34" charset="0"/>
                <a:cs typeface="Tahoma" pitchFamily="34" charset="0"/>
              </a:rPr>
              <a:t>The simplest way is to just use a ruler to “eyeball” a straight line that comes as close to as many of your data points as possible. Then you can use the line on your graph paper to calculate the slope and </a:t>
            </a:r>
            <a:r>
              <a:rPr lang="en-US" sz="2400" i="1" dirty="0" smtClean="0">
                <a:solidFill>
                  <a:schemeClr val="bg1"/>
                </a:solidFill>
                <a:latin typeface="Tahoma" pitchFamily="34" charset="0"/>
                <a:cs typeface="Tahoma" pitchFamily="34" charset="0"/>
              </a:rPr>
              <a:t>y</a:t>
            </a:r>
            <a:r>
              <a:rPr lang="en-US" sz="2400" dirty="0" smtClean="0">
                <a:solidFill>
                  <a:schemeClr val="bg1"/>
                </a:solidFill>
                <a:latin typeface="Tahoma" pitchFamily="34" charset="0"/>
                <a:cs typeface="Tahoma" pitchFamily="34" charset="0"/>
              </a:rPr>
              <a:t>-intercept for your best-fit line.  </a:t>
            </a:r>
          </a:p>
          <a:p>
            <a:endParaRPr lang="en-US" sz="2400" dirty="0" smtClean="0">
              <a:solidFill>
                <a:schemeClr val="bg1"/>
              </a:solidFill>
              <a:latin typeface="Tahoma" pitchFamily="34" charset="0"/>
              <a:cs typeface="Tahoma" pitchFamily="34" charset="0"/>
            </a:endParaRPr>
          </a:p>
          <a:p>
            <a:r>
              <a:rPr lang="en-US" sz="2400" dirty="0" smtClean="0">
                <a:solidFill>
                  <a:schemeClr val="bg1"/>
                </a:solidFill>
                <a:latin typeface="Tahoma" pitchFamily="34" charset="0"/>
                <a:cs typeface="Tahoma" pitchFamily="34" charset="0"/>
              </a:rPr>
              <a:t>You can also use computer or calculator programs to mathematically figure a best-fit line.  </a:t>
            </a:r>
          </a:p>
        </p:txBody>
      </p:sp>
    </p:spTree>
  </p:cSld>
  <p:clrMapOvr>
    <a:masterClrMapping/>
  </p:clrMapOvr>
  <p:transition spd="med">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Using the Scatter Plot Graph</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buFontTx/>
              <a:buNone/>
              <a:defRPr/>
            </a:pPr>
            <a:r>
              <a:rPr lang="en-US" dirty="0">
                <a:solidFill>
                  <a:schemeClr val="bg1"/>
                </a:solidFill>
                <a:latin typeface="Tahoma" pitchFamily="34" charset="0"/>
                <a:cs typeface="Tahoma" pitchFamily="34" charset="0"/>
              </a:rPr>
              <a:t>Once you have the best-fit line and the slope/intercept equation, you are not finished. </a:t>
            </a:r>
            <a:endParaRPr lang="en-US" dirty="0" smtClean="0">
              <a:solidFill>
                <a:schemeClr val="bg1"/>
              </a:solidFill>
              <a:latin typeface="Tahoma" pitchFamily="34" charset="0"/>
              <a:cs typeface="Tahoma" pitchFamily="34" charset="0"/>
            </a:endParaRPr>
          </a:p>
          <a:p>
            <a:pPr>
              <a:buFontTx/>
              <a:buNone/>
              <a:defRPr/>
            </a:pPr>
            <a:r>
              <a:rPr lang="en-US" dirty="0" smtClean="0">
                <a:solidFill>
                  <a:schemeClr val="bg1"/>
                </a:solidFill>
                <a:latin typeface="Tahoma" pitchFamily="34" charset="0"/>
                <a:cs typeface="Tahoma" pitchFamily="34" charset="0"/>
              </a:rPr>
              <a:t> </a:t>
            </a:r>
          </a:p>
          <a:p>
            <a:pPr>
              <a:buFontTx/>
              <a:buNone/>
              <a:defRPr/>
            </a:pPr>
            <a:r>
              <a:rPr lang="en-US" dirty="0" smtClean="0">
                <a:solidFill>
                  <a:schemeClr val="bg1"/>
                </a:solidFill>
                <a:latin typeface="Tahoma" pitchFamily="34" charset="0"/>
                <a:cs typeface="Tahoma" pitchFamily="34" charset="0"/>
              </a:rPr>
              <a:t>The </a:t>
            </a:r>
            <a:r>
              <a:rPr lang="en-US" dirty="0">
                <a:solidFill>
                  <a:schemeClr val="bg1"/>
                </a:solidFill>
                <a:latin typeface="Tahoma" pitchFamily="34" charset="0"/>
                <a:cs typeface="Tahoma" pitchFamily="34" charset="0"/>
              </a:rPr>
              <a:t>most important part of your analysis is to translate from the </a:t>
            </a:r>
            <a:r>
              <a:rPr lang="en-US" dirty="0">
                <a:solidFill>
                  <a:srgbClr val="FFFF00"/>
                </a:solidFill>
                <a:latin typeface="Tahoma" pitchFamily="34" charset="0"/>
                <a:cs typeface="Tahoma" pitchFamily="34" charset="0"/>
              </a:rPr>
              <a:t>math equation into a physics relationship</a:t>
            </a:r>
            <a:r>
              <a:rPr lang="en-US" dirty="0">
                <a:solidFill>
                  <a:schemeClr val="bg1"/>
                </a:solidFill>
                <a:latin typeface="Tahoma" pitchFamily="34" charset="0"/>
                <a:cs typeface="Tahoma" pitchFamily="34" charset="0"/>
              </a:rPr>
              <a:t>.  </a:t>
            </a:r>
            <a:endParaRPr lang="en-US" dirty="0" smtClean="0">
              <a:solidFill>
                <a:schemeClr val="bg1"/>
              </a:solidFill>
              <a:latin typeface="Tahoma" pitchFamily="34" charset="0"/>
              <a:cs typeface="Tahoma" pitchFamily="34" charset="0"/>
            </a:endParaRPr>
          </a:p>
          <a:p>
            <a:pPr>
              <a:buFontTx/>
              <a:buNone/>
              <a:defRPr/>
            </a:pPr>
            <a:endParaRPr lang="en-US" dirty="0"/>
          </a:p>
          <a:p>
            <a:pPr>
              <a:buFontTx/>
              <a:buNone/>
              <a:defRPr/>
            </a:pPr>
            <a:endParaRPr lang="en-US" dirty="0"/>
          </a:p>
        </p:txBody>
      </p:sp>
    </p:spTree>
  </p:cSld>
  <p:clrMapOvr>
    <a:masterClrMapping/>
  </p:clrMapOvr>
  <p:transition spd="med">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153400" cy="4114800"/>
          </a:xfrm>
        </p:spPr>
        <p:txBody>
          <a:bodyPr/>
          <a:lstStyle/>
          <a:p>
            <a:pPr>
              <a:buNone/>
            </a:pPr>
            <a:r>
              <a:rPr lang="en-US" dirty="0" smtClean="0">
                <a:solidFill>
                  <a:schemeClr val="bg1"/>
                </a:solidFill>
                <a:latin typeface="Tahoma" pitchFamily="34" charset="0"/>
                <a:cs typeface="Tahoma" pitchFamily="34" charset="0"/>
              </a:rPr>
              <a:t>Goal is to take data put it into a graph to identify the relationship using y=</a:t>
            </a:r>
            <a:r>
              <a:rPr lang="en-US" dirty="0" err="1" smtClean="0">
                <a:solidFill>
                  <a:schemeClr val="bg1"/>
                </a:solidFill>
                <a:latin typeface="Tahoma" pitchFamily="34" charset="0"/>
                <a:cs typeface="Tahoma" pitchFamily="34" charset="0"/>
              </a:rPr>
              <a:t>mx+b</a:t>
            </a:r>
            <a:endParaRPr lang="en-US" dirty="0" smtClean="0">
              <a:solidFill>
                <a:schemeClr val="bg1"/>
              </a:solidFill>
              <a:latin typeface="Tahoma" pitchFamily="34" charset="0"/>
              <a:cs typeface="Tahoma" pitchFamily="34" charset="0"/>
            </a:endParaRPr>
          </a:p>
          <a:p>
            <a:pPr>
              <a:buNone/>
            </a:pPr>
            <a:endParaRPr lang="en-US" dirty="0" smtClean="0">
              <a:solidFill>
                <a:schemeClr val="bg1"/>
              </a:solidFill>
              <a:latin typeface="Tahoma" pitchFamily="34" charset="0"/>
              <a:cs typeface="Tahoma" pitchFamily="34" charset="0"/>
            </a:endParaRPr>
          </a:p>
          <a:p>
            <a:pPr>
              <a:buNone/>
            </a:pPr>
            <a:r>
              <a:rPr lang="en-US" dirty="0" smtClean="0">
                <a:solidFill>
                  <a:schemeClr val="bg1"/>
                </a:solidFill>
                <a:latin typeface="Tahoma" pitchFamily="34" charset="0"/>
                <a:cs typeface="Tahoma" pitchFamily="34" charset="0"/>
              </a:rPr>
              <a:t>To find the relationship </a:t>
            </a:r>
            <a:r>
              <a:rPr lang="en-US" dirty="0" smtClean="0">
                <a:solidFill>
                  <a:srgbClr val="FF0033"/>
                </a:solidFill>
                <a:latin typeface="Tahoma" pitchFamily="34" charset="0"/>
                <a:cs typeface="Tahoma" pitchFamily="34" charset="0"/>
              </a:rPr>
              <a:t>replace</a:t>
            </a:r>
            <a:r>
              <a:rPr lang="en-US" dirty="0" smtClean="0">
                <a:solidFill>
                  <a:schemeClr val="bg1"/>
                </a:solidFill>
                <a:latin typeface="Tahoma" pitchFamily="34" charset="0"/>
                <a:cs typeface="Tahoma" pitchFamily="34" charset="0"/>
              </a:rPr>
              <a:t> the </a:t>
            </a:r>
            <a:r>
              <a:rPr lang="en-US" i="1" dirty="0" smtClean="0">
                <a:solidFill>
                  <a:schemeClr val="bg1"/>
                </a:solidFill>
                <a:latin typeface="Tahoma" pitchFamily="34" charset="0"/>
                <a:cs typeface="Tahoma" pitchFamily="34" charset="0"/>
              </a:rPr>
              <a:t>x</a:t>
            </a:r>
            <a:r>
              <a:rPr lang="en-US" dirty="0" smtClean="0">
                <a:solidFill>
                  <a:schemeClr val="bg1"/>
                </a:solidFill>
                <a:latin typeface="Tahoma" pitchFamily="34" charset="0"/>
                <a:cs typeface="Tahoma" pitchFamily="34" charset="0"/>
              </a:rPr>
              <a:t> and </a:t>
            </a:r>
            <a:r>
              <a:rPr lang="en-US" i="1" dirty="0" smtClean="0">
                <a:solidFill>
                  <a:schemeClr val="bg1"/>
                </a:solidFill>
                <a:latin typeface="Tahoma" pitchFamily="34" charset="0"/>
                <a:cs typeface="Tahoma" pitchFamily="34" charset="0"/>
              </a:rPr>
              <a:t>y</a:t>
            </a:r>
            <a:r>
              <a:rPr lang="en-US" dirty="0" smtClean="0">
                <a:solidFill>
                  <a:schemeClr val="bg1"/>
                </a:solidFill>
                <a:latin typeface="Tahoma" pitchFamily="34" charset="0"/>
                <a:cs typeface="Tahoma" pitchFamily="34" charset="0"/>
              </a:rPr>
              <a:t> variables with the physics quantities they represent and then figure out a physical meaning for the slope and </a:t>
            </a:r>
            <a:r>
              <a:rPr lang="en-US" i="1" dirty="0" smtClean="0">
                <a:solidFill>
                  <a:schemeClr val="bg1"/>
                </a:solidFill>
                <a:latin typeface="Tahoma" pitchFamily="34" charset="0"/>
                <a:cs typeface="Tahoma" pitchFamily="34" charset="0"/>
              </a:rPr>
              <a:t>y</a:t>
            </a:r>
            <a:r>
              <a:rPr lang="en-US" dirty="0" smtClean="0">
                <a:solidFill>
                  <a:schemeClr val="bg1"/>
                </a:solidFill>
                <a:latin typeface="Tahoma" pitchFamily="34" charset="0"/>
                <a:cs typeface="Tahoma" pitchFamily="34" charset="0"/>
              </a:rPr>
              <a:t>-intercept. </a:t>
            </a:r>
          </a:p>
          <a:p>
            <a:pPr>
              <a:buNone/>
            </a:pPr>
            <a:endParaRPr lang="en-US" dirty="0" smtClean="0">
              <a:solidFill>
                <a:schemeClr val="bg1"/>
              </a:solidFill>
              <a:latin typeface="Tahoma" pitchFamily="34" charset="0"/>
              <a:cs typeface="Tahoma" pitchFamily="34" charset="0"/>
            </a:endParaRPr>
          </a:p>
          <a:p>
            <a:pPr>
              <a:buNone/>
            </a:pPr>
            <a:r>
              <a:rPr lang="en-US" dirty="0" smtClean="0">
                <a:solidFill>
                  <a:schemeClr val="bg1"/>
                </a:solidFill>
                <a:latin typeface="Tahoma" pitchFamily="34" charset="0"/>
                <a:cs typeface="Tahoma" pitchFamily="34" charset="0"/>
              </a:rPr>
              <a:t>In the graph, the </a:t>
            </a:r>
          </a:p>
          <a:p>
            <a:pPr>
              <a:buNone/>
            </a:pPr>
            <a:r>
              <a:rPr lang="en-US" dirty="0" smtClean="0">
                <a:solidFill>
                  <a:schemeClr val="bg1"/>
                </a:solidFill>
                <a:latin typeface="Tahoma" pitchFamily="34" charset="0"/>
                <a:cs typeface="Tahoma" pitchFamily="34" charset="0"/>
              </a:rPr>
              <a:t>equation of the line</a:t>
            </a:r>
          </a:p>
          <a:p>
            <a:pPr>
              <a:buNone/>
            </a:pPr>
            <a:r>
              <a:rPr lang="en-US" dirty="0" smtClean="0">
                <a:solidFill>
                  <a:schemeClr val="bg1"/>
                </a:solidFill>
                <a:latin typeface="Tahoma" pitchFamily="34" charset="0"/>
                <a:cs typeface="Tahoma" pitchFamily="34" charset="0"/>
              </a:rPr>
              <a:t>is </a:t>
            </a:r>
            <a:r>
              <a:rPr lang="en-US" i="1" dirty="0" smtClean="0">
                <a:solidFill>
                  <a:schemeClr val="bg1"/>
                </a:solidFill>
                <a:latin typeface="Tahoma" pitchFamily="34" charset="0"/>
                <a:cs typeface="Tahoma" pitchFamily="34" charset="0"/>
              </a:rPr>
              <a:t>y</a:t>
            </a:r>
            <a:r>
              <a:rPr lang="en-US" dirty="0" smtClean="0">
                <a:solidFill>
                  <a:schemeClr val="bg1"/>
                </a:solidFill>
                <a:latin typeface="Tahoma" pitchFamily="34" charset="0"/>
                <a:cs typeface="Tahoma" pitchFamily="34" charset="0"/>
              </a:rPr>
              <a:t> = 1.3</a:t>
            </a:r>
            <a:r>
              <a:rPr lang="en-US" i="1" dirty="0" smtClean="0">
                <a:solidFill>
                  <a:schemeClr val="bg1"/>
                </a:solidFill>
                <a:latin typeface="Tahoma" pitchFamily="34" charset="0"/>
                <a:cs typeface="Tahoma" pitchFamily="34" charset="0"/>
              </a:rPr>
              <a:t>x</a:t>
            </a:r>
            <a:r>
              <a:rPr lang="en-US" dirty="0" smtClean="0">
                <a:solidFill>
                  <a:schemeClr val="bg1"/>
                </a:solidFill>
                <a:latin typeface="Tahoma" pitchFamily="34" charset="0"/>
                <a:cs typeface="Tahoma" pitchFamily="34" charset="0"/>
              </a:rPr>
              <a:t> + 0.64.</a:t>
            </a:r>
          </a:p>
          <a:p>
            <a:endParaRPr lang="en-US" dirty="0"/>
          </a:p>
        </p:txBody>
      </p:sp>
      <p:pic>
        <p:nvPicPr>
          <p:cNvPr id="5" name="Picture 2"/>
          <p:cNvPicPr>
            <a:picLocks noChangeAspect="1" noChangeArrowheads="1"/>
          </p:cNvPicPr>
          <p:nvPr/>
        </p:nvPicPr>
        <p:blipFill>
          <a:blip r:embed="rId2" cstate="print"/>
          <a:srcRect/>
          <a:stretch>
            <a:fillRect/>
          </a:stretch>
        </p:blipFill>
        <p:spPr bwMode="auto">
          <a:xfrm>
            <a:off x="6324600" y="4267200"/>
            <a:ext cx="2819400" cy="2086716"/>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effectLst>
                  <a:outerShdw blurRad="38100" dist="38100" dir="2700000" algn="tl">
                    <a:srgbClr val="000000">
                      <a:alpha val="43137"/>
                    </a:srgbClr>
                  </a:outerShdw>
                </a:effectLst>
                <a:latin typeface="Tahoma" pitchFamily="34" charset="0"/>
                <a:cs typeface="Tahoma" pitchFamily="34" charset="0"/>
              </a:rPr>
              <a:t>Using the Scatter Plot Graph</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chemeClr val="bg1"/>
                </a:solidFill>
              </a:rPr>
              <a:t>Once you have the best-fit line and slope/intercept equation, you are not finished.</a:t>
            </a:r>
          </a:p>
          <a:p>
            <a:pPr marL="0" indent="0">
              <a:buNone/>
            </a:pPr>
            <a:r>
              <a:rPr lang="en-US" dirty="0" smtClean="0">
                <a:solidFill>
                  <a:schemeClr val="bg1"/>
                </a:solidFill>
              </a:rPr>
              <a:t>The most important part of your analysis is to translate from the math equation (y= mx + b) into a physics RELATIONSHIP.</a:t>
            </a:r>
          </a:p>
          <a:p>
            <a:pPr marL="0" indent="0">
              <a:buNone/>
            </a:pPr>
            <a:r>
              <a:rPr lang="en-US" dirty="0" smtClean="0">
                <a:solidFill>
                  <a:schemeClr val="bg1"/>
                </a:solidFill>
              </a:rPr>
              <a:t>That means to replace the x and y variables with the physics quantities they represent, and then to figure out a physical meaning for the slope and y-intercept.</a:t>
            </a:r>
            <a:endParaRPr lang="en-US" dirty="0">
              <a:solidFill>
                <a:schemeClr val="bg1"/>
              </a:solidFill>
            </a:endParaRPr>
          </a:p>
        </p:txBody>
      </p:sp>
    </p:spTree>
    <p:extLst>
      <p:ext uri="{BB962C8B-B14F-4D97-AF65-F5344CB8AC3E}">
        <p14:creationId xmlns:p14="http://schemas.microsoft.com/office/powerpoint/2010/main" val="2102974311"/>
      </p:ext>
    </p:extLst>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Analyzing the Graph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06216403"/>
              </p:ext>
            </p:extLst>
          </p:nvPr>
        </p:nvGraphicFramePr>
        <p:xfrm>
          <a:off x="228600" y="1752600"/>
          <a:ext cx="8610600" cy="3990701"/>
        </p:xfrm>
        <a:graphic>
          <a:graphicData uri="http://schemas.openxmlformats.org/drawingml/2006/table">
            <a:tbl>
              <a:tblPr firstRow="1" bandRow="1">
                <a:tableStyleId>{5C22544A-7EE6-4342-B048-85BDC9FD1C3A}</a:tableStyleId>
              </a:tblPr>
              <a:tblGrid>
                <a:gridCol w="1013012"/>
                <a:gridCol w="1044388"/>
                <a:gridCol w="838200"/>
                <a:gridCol w="1219200"/>
                <a:gridCol w="762000"/>
                <a:gridCol w="1295400"/>
                <a:gridCol w="609600"/>
                <a:gridCol w="1828800"/>
              </a:tblGrid>
              <a:tr h="693614">
                <a:tc>
                  <a:txBody>
                    <a:bodyPr/>
                    <a:lstStyle/>
                    <a:p>
                      <a:pPr algn="ctr"/>
                      <a:r>
                        <a:rPr lang="en-US" dirty="0" smtClean="0"/>
                        <a:t>Math: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40035">
                <a:tc>
                  <a:txBody>
                    <a:bodyPr/>
                    <a:lstStyle/>
                    <a:p>
                      <a:pPr algn="ctr"/>
                      <a:r>
                        <a:rPr lang="en-US" sz="1200" dirty="0" smtClean="0"/>
                        <a:t>math words: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a:t>
                      </a:r>
                      <a:r>
                        <a:rPr lang="en-US" sz="1200" baseline="0" dirty="0" smtClean="0"/>
                        <a:t> variable plotted on the y-axis”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“equals”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 slope”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“times”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 variable plotted</a:t>
                      </a:r>
                      <a:r>
                        <a:rPr lang="en-US" sz="1200" baseline="0" dirty="0" smtClean="0"/>
                        <a:t> on the x-axis”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“plus”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a:t>
                      </a:r>
                      <a:r>
                        <a:rPr lang="en-US" sz="1200" baseline="0" dirty="0" smtClean="0"/>
                        <a:t> y-intercept”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09551">
                <a:tc>
                  <a:txBody>
                    <a:bodyPr/>
                    <a:lstStyle/>
                    <a:p>
                      <a:pPr algn="ctr"/>
                      <a:endParaRPr lang="en-US" dirty="0" smtClean="0"/>
                    </a:p>
                    <a:p>
                      <a:pPr algn="ctr"/>
                      <a:r>
                        <a:rPr lang="en-US" dirty="0" smtClean="0"/>
                        <a:t>Physics</a:t>
                      </a:r>
                      <a:r>
                        <a:rPr lang="en-US" baseline="0" dirty="0" smtClean="0"/>
                        <a:t> words: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equals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times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plus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47501">
                <a:tc>
                  <a:txBody>
                    <a:bodyPr/>
                    <a:lstStyle/>
                    <a:p>
                      <a:pPr algn="ctr"/>
                      <a:endParaRPr lang="en-US" dirty="0" smtClean="0"/>
                    </a:p>
                    <a:p>
                      <a:pPr algn="ctr"/>
                      <a:r>
                        <a:rPr lang="en-US" dirty="0" smtClean="0"/>
                        <a:t>Physics</a:t>
                      </a:r>
                    </a:p>
                    <a:p>
                      <a:pPr algn="ctr"/>
                      <a:r>
                        <a:rPr lang="en-US" dirty="0" smtClean="0"/>
                        <a:t>Units: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1257300" y="3222291"/>
            <a:ext cx="990600" cy="1200329"/>
          </a:xfrm>
          <a:prstGeom prst="rect">
            <a:avLst/>
          </a:prstGeom>
          <a:noFill/>
        </p:spPr>
        <p:txBody>
          <a:bodyPr wrap="square" rtlCol="0">
            <a:spAutoFit/>
          </a:bodyPr>
          <a:lstStyle/>
          <a:p>
            <a:pPr algn="ctr"/>
            <a:r>
              <a:rPr lang="en-US" sz="1200" b="1" dirty="0" smtClean="0"/>
              <a:t>Step 1</a:t>
            </a:r>
          </a:p>
          <a:p>
            <a:pPr algn="ctr"/>
            <a:r>
              <a:rPr lang="en-US" sz="1200" dirty="0" smtClean="0"/>
              <a:t>Whatever quantity you plotted on the vertical axis</a:t>
            </a:r>
            <a:endParaRPr lang="en-US" sz="1200" dirty="0"/>
          </a:p>
        </p:txBody>
      </p:sp>
      <p:sp>
        <p:nvSpPr>
          <p:cNvPr id="7" name="TextBox 6"/>
          <p:cNvSpPr txBox="1"/>
          <p:nvPr/>
        </p:nvSpPr>
        <p:spPr>
          <a:xfrm>
            <a:off x="5105400" y="3228701"/>
            <a:ext cx="1295400" cy="1015663"/>
          </a:xfrm>
          <a:prstGeom prst="rect">
            <a:avLst/>
          </a:prstGeom>
          <a:noFill/>
        </p:spPr>
        <p:txBody>
          <a:bodyPr wrap="square" rtlCol="0">
            <a:spAutoFit/>
          </a:bodyPr>
          <a:lstStyle/>
          <a:p>
            <a:pPr algn="ctr"/>
            <a:r>
              <a:rPr lang="en-US" sz="1200" b="1" dirty="0" smtClean="0"/>
              <a:t>Step 2</a:t>
            </a:r>
          </a:p>
          <a:p>
            <a:pPr algn="ctr"/>
            <a:r>
              <a:rPr lang="en-US" sz="1200" dirty="0" smtClean="0"/>
              <a:t>Whatever quantity you plotted on the horizontal axis</a:t>
            </a:r>
            <a:endParaRPr lang="en-US" sz="1200" dirty="0"/>
          </a:p>
        </p:txBody>
      </p:sp>
      <p:sp>
        <p:nvSpPr>
          <p:cNvPr id="8" name="TextBox 7"/>
          <p:cNvSpPr txBox="1"/>
          <p:nvPr/>
        </p:nvSpPr>
        <p:spPr>
          <a:xfrm>
            <a:off x="1257300" y="4524101"/>
            <a:ext cx="1028700" cy="1015663"/>
          </a:xfrm>
          <a:prstGeom prst="rect">
            <a:avLst/>
          </a:prstGeom>
          <a:noFill/>
        </p:spPr>
        <p:txBody>
          <a:bodyPr wrap="square" rtlCol="0">
            <a:spAutoFit/>
          </a:bodyPr>
          <a:lstStyle/>
          <a:p>
            <a:pPr algn="ctr"/>
            <a:r>
              <a:rPr lang="en-US" sz="1200" b="1" dirty="0" smtClean="0"/>
              <a:t>Step 3</a:t>
            </a:r>
          </a:p>
          <a:p>
            <a:pPr algn="ctr"/>
            <a:endParaRPr lang="en-US" sz="1200" dirty="0"/>
          </a:p>
          <a:p>
            <a:pPr algn="ctr"/>
            <a:r>
              <a:rPr lang="en-US" sz="1200" dirty="0" smtClean="0"/>
              <a:t>The units from the vertical axis</a:t>
            </a:r>
          </a:p>
        </p:txBody>
      </p:sp>
      <p:sp>
        <p:nvSpPr>
          <p:cNvPr id="9" name="TextBox 8"/>
          <p:cNvSpPr txBox="1"/>
          <p:nvPr/>
        </p:nvSpPr>
        <p:spPr>
          <a:xfrm>
            <a:off x="5105400" y="4525170"/>
            <a:ext cx="1295400" cy="1015663"/>
          </a:xfrm>
          <a:prstGeom prst="rect">
            <a:avLst/>
          </a:prstGeom>
          <a:noFill/>
        </p:spPr>
        <p:txBody>
          <a:bodyPr wrap="square" rtlCol="0">
            <a:spAutoFit/>
          </a:bodyPr>
          <a:lstStyle/>
          <a:p>
            <a:pPr algn="ctr"/>
            <a:r>
              <a:rPr lang="en-US" sz="1200" b="1" dirty="0" smtClean="0"/>
              <a:t>Step 4</a:t>
            </a:r>
          </a:p>
          <a:p>
            <a:pPr algn="ctr"/>
            <a:endParaRPr lang="en-US" sz="1200" dirty="0"/>
          </a:p>
          <a:p>
            <a:pPr algn="ctr"/>
            <a:r>
              <a:rPr lang="en-US" sz="1200" dirty="0" smtClean="0"/>
              <a:t>The units from the horizontal axis</a:t>
            </a:r>
            <a:endParaRPr lang="en-US" sz="1200" dirty="0"/>
          </a:p>
        </p:txBody>
      </p:sp>
      <p:sp>
        <p:nvSpPr>
          <p:cNvPr id="10" name="TextBox 9"/>
          <p:cNvSpPr txBox="1"/>
          <p:nvPr/>
        </p:nvSpPr>
        <p:spPr>
          <a:xfrm>
            <a:off x="7010400" y="4525170"/>
            <a:ext cx="1828800" cy="1015663"/>
          </a:xfrm>
          <a:prstGeom prst="rect">
            <a:avLst/>
          </a:prstGeom>
          <a:noFill/>
        </p:spPr>
        <p:txBody>
          <a:bodyPr wrap="square" rtlCol="0">
            <a:spAutoFit/>
          </a:bodyPr>
          <a:lstStyle/>
          <a:p>
            <a:pPr algn="ctr"/>
            <a:r>
              <a:rPr lang="en-US" sz="1200" b="1" dirty="0" smtClean="0"/>
              <a:t>Step 5</a:t>
            </a:r>
          </a:p>
          <a:p>
            <a:pPr algn="ctr"/>
            <a:endParaRPr lang="en-US" sz="1200" dirty="0"/>
          </a:p>
          <a:p>
            <a:pPr algn="ctr"/>
            <a:r>
              <a:rPr lang="en-US" sz="1200" dirty="0" smtClean="0"/>
              <a:t>The units from the vertical axis (</a:t>
            </a:r>
            <a:r>
              <a:rPr lang="en-US" sz="1200" b="1" dirty="0" smtClean="0"/>
              <a:t>always the same </a:t>
            </a:r>
            <a:r>
              <a:rPr lang="en-US" sz="1200" dirty="0" smtClean="0"/>
              <a:t>as Step 3)</a:t>
            </a:r>
            <a:endParaRPr lang="en-US" sz="1200" dirty="0"/>
          </a:p>
        </p:txBody>
      </p:sp>
      <p:sp>
        <p:nvSpPr>
          <p:cNvPr id="11" name="TextBox 10"/>
          <p:cNvSpPr txBox="1"/>
          <p:nvPr/>
        </p:nvSpPr>
        <p:spPr>
          <a:xfrm>
            <a:off x="3124200" y="4527308"/>
            <a:ext cx="1219200" cy="1015663"/>
          </a:xfrm>
          <a:prstGeom prst="rect">
            <a:avLst/>
          </a:prstGeom>
          <a:noFill/>
        </p:spPr>
        <p:txBody>
          <a:bodyPr wrap="square" rtlCol="0">
            <a:spAutoFit/>
          </a:bodyPr>
          <a:lstStyle/>
          <a:p>
            <a:pPr algn="ctr"/>
            <a:r>
              <a:rPr lang="en-US" sz="1200" b="1" dirty="0" smtClean="0"/>
              <a:t>Step 6</a:t>
            </a:r>
          </a:p>
          <a:p>
            <a:pPr algn="ctr"/>
            <a:r>
              <a:rPr lang="en-US" sz="1200" dirty="0" smtClean="0"/>
              <a:t>The units from Step 3 </a:t>
            </a:r>
            <a:r>
              <a:rPr lang="en-US" sz="1200" b="1" dirty="0" smtClean="0"/>
              <a:t>divided by </a:t>
            </a:r>
            <a:r>
              <a:rPr lang="en-US" sz="1200" dirty="0" smtClean="0"/>
              <a:t>the units from Step 4</a:t>
            </a:r>
            <a:endParaRPr lang="en-US" sz="1200" dirty="0"/>
          </a:p>
        </p:txBody>
      </p:sp>
      <p:sp>
        <p:nvSpPr>
          <p:cNvPr id="12" name="TextBox 11"/>
          <p:cNvSpPr txBox="1"/>
          <p:nvPr/>
        </p:nvSpPr>
        <p:spPr>
          <a:xfrm>
            <a:off x="7010400" y="3241523"/>
            <a:ext cx="1828800" cy="1015663"/>
          </a:xfrm>
          <a:prstGeom prst="rect">
            <a:avLst/>
          </a:prstGeom>
          <a:noFill/>
        </p:spPr>
        <p:txBody>
          <a:bodyPr wrap="square" rtlCol="0">
            <a:spAutoFit/>
          </a:bodyPr>
          <a:lstStyle/>
          <a:p>
            <a:pPr algn="ctr"/>
            <a:r>
              <a:rPr lang="en-US" sz="1200" b="1" dirty="0" smtClean="0"/>
              <a:t>Step 7</a:t>
            </a:r>
          </a:p>
          <a:p>
            <a:pPr algn="ctr"/>
            <a:endParaRPr lang="en-US" sz="1200" dirty="0" smtClean="0"/>
          </a:p>
          <a:p>
            <a:pPr algn="ctr"/>
            <a:r>
              <a:rPr lang="en-US" sz="1200" dirty="0" smtClean="0"/>
              <a:t>The value of the  y-variable when the x-variable is zero</a:t>
            </a:r>
            <a:endParaRPr lang="en-US" sz="1200" dirty="0"/>
          </a:p>
        </p:txBody>
      </p:sp>
      <p:sp>
        <p:nvSpPr>
          <p:cNvPr id="13" name="TextBox 12"/>
          <p:cNvSpPr txBox="1"/>
          <p:nvPr/>
        </p:nvSpPr>
        <p:spPr>
          <a:xfrm>
            <a:off x="3124200" y="3228700"/>
            <a:ext cx="1219200" cy="1200329"/>
          </a:xfrm>
          <a:prstGeom prst="rect">
            <a:avLst/>
          </a:prstGeom>
          <a:noFill/>
        </p:spPr>
        <p:txBody>
          <a:bodyPr wrap="square" rtlCol="0">
            <a:spAutoFit/>
          </a:bodyPr>
          <a:lstStyle/>
          <a:p>
            <a:pPr algn="ctr"/>
            <a:r>
              <a:rPr lang="en-US" sz="1200" b="1" dirty="0" smtClean="0"/>
              <a:t>Step 8</a:t>
            </a:r>
          </a:p>
          <a:p>
            <a:pPr algn="ctr"/>
            <a:r>
              <a:rPr lang="en-US" sz="1200" dirty="0" smtClean="0"/>
              <a:t>Use the units from Step 6 to figure a physical meaning for the slope</a:t>
            </a:r>
            <a:endParaRPr lang="en-US" sz="1200" dirty="0"/>
          </a:p>
        </p:txBody>
      </p:sp>
      <p:sp>
        <p:nvSpPr>
          <p:cNvPr id="14" name="TextBox 13"/>
          <p:cNvSpPr txBox="1"/>
          <p:nvPr/>
        </p:nvSpPr>
        <p:spPr>
          <a:xfrm>
            <a:off x="228600" y="5943600"/>
            <a:ext cx="8610601" cy="830997"/>
          </a:xfrm>
          <a:prstGeom prst="rect">
            <a:avLst/>
          </a:prstGeom>
          <a:noFill/>
        </p:spPr>
        <p:txBody>
          <a:bodyPr wrap="square" rtlCol="0">
            <a:spAutoFit/>
          </a:bodyPr>
          <a:lstStyle/>
          <a:p>
            <a:r>
              <a:rPr lang="en-US" dirty="0" smtClean="0">
                <a:solidFill>
                  <a:schemeClr val="bg1"/>
                </a:solidFill>
              </a:rPr>
              <a:t>Now as you read across the line titled “Physic words,” it reads as a complete sentence.  Thus your conclusion about physical quantities!</a:t>
            </a:r>
            <a:endParaRPr lang="en-US" dirty="0">
              <a:solidFill>
                <a:schemeClr val="bg1"/>
              </a:solidFill>
            </a:endParaRPr>
          </a:p>
        </p:txBody>
      </p:sp>
    </p:spTree>
    <p:extLst>
      <p:ext uri="{BB962C8B-B14F-4D97-AF65-F5344CB8AC3E}">
        <p14:creationId xmlns:p14="http://schemas.microsoft.com/office/powerpoint/2010/main" val="15911563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5067300" cy="1143000"/>
          </a:xfrm>
        </p:spPr>
        <p:txBody>
          <a:bodyPr/>
          <a:lstStyle/>
          <a:p>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Analyzing this Graph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45941238"/>
              </p:ext>
            </p:extLst>
          </p:nvPr>
        </p:nvGraphicFramePr>
        <p:xfrm>
          <a:off x="228600" y="2514600"/>
          <a:ext cx="8610600" cy="3990701"/>
        </p:xfrm>
        <a:graphic>
          <a:graphicData uri="http://schemas.openxmlformats.org/drawingml/2006/table">
            <a:tbl>
              <a:tblPr firstRow="1" bandRow="1">
                <a:tableStyleId>{5C22544A-7EE6-4342-B048-85BDC9FD1C3A}</a:tableStyleId>
              </a:tblPr>
              <a:tblGrid>
                <a:gridCol w="1013012"/>
                <a:gridCol w="1044388"/>
                <a:gridCol w="838200"/>
                <a:gridCol w="1219200"/>
                <a:gridCol w="762000"/>
                <a:gridCol w="1295400"/>
                <a:gridCol w="609600"/>
                <a:gridCol w="1828800"/>
              </a:tblGrid>
              <a:tr h="693614">
                <a:tc>
                  <a:txBody>
                    <a:bodyPr/>
                    <a:lstStyle/>
                    <a:p>
                      <a:pPr algn="ctr"/>
                      <a:r>
                        <a:rPr lang="en-US" dirty="0" smtClean="0"/>
                        <a:t>Math: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40035">
                <a:tc>
                  <a:txBody>
                    <a:bodyPr/>
                    <a:lstStyle/>
                    <a:p>
                      <a:pPr algn="ctr"/>
                      <a:r>
                        <a:rPr lang="en-US" sz="1200" dirty="0" smtClean="0"/>
                        <a:t>math words: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a:t>
                      </a:r>
                      <a:r>
                        <a:rPr lang="en-US" sz="1200" baseline="0" dirty="0" smtClean="0"/>
                        <a:t> variable plotted on the y-axis”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“equals”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 slope”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“times”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 variable plotted</a:t>
                      </a:r>
                      <a:r>
                        <a:rPr lang="en-US" sz="1200" baseline="0" dirty="0" smtClean="0"/>
                        <a:t> on the x-axis”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“plus”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smtClean="0"/>
                        <a:t>“the</a:t>
                      </a:r>
                      <a:r>
                        <a:rPr lang="en-US" sz="1200" baseline="0" dirty="0" smtClean="0"/>
                        <a:t> y-intercept”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309551">
                <a:tc>
                  <a:txBody>
                    <a:bodyPr/>
                    <a:lstStyle/>
                    <a:p>
                      <a:pPr algn="ctr"/>
                      <a:endParaRPr lang="en-US" dirty="0" smtClean="0"/>
                    </a:p>
                    <a:p>
                      <a:pPr algn="ctr"/>
                      <a:r>
                        <a:rPr lang="en-US" dirty="0" smtClean="0"/>
                        <a:t>Physics</a:t>
                      </a:r>
                      <a:r>
                        <a:rPr lang="en-US" baseline="0" dirty="0" smtClean="0"/>
                        <a:t> words: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equals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times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plus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247501">
                <a:tc>
                  <a:txBody>
                    <a:bodyPr/>
                    <a:lstStyle/>
                    <a:p>
                      <a:pPr algn="ctr"/>
                      <a:endParaRPr lang="en-US" dirty="0" smtClean="0"/>
                    </a:p>
                    <a:p>
                      <a:pPr algn="ctr"/>
                      <a:r>
                        <a:rPr lang="en-US" dirty="0" smtClean="0"/>
                        <a:t>Physics</a:t>
                      </a:r>
                    </a:p>
                    <a:p>
                      <a:pPr algn="ctr"/>
                      <a:r>
                        <a:rPr lang="en-US" dirty="0" smtClean="0"/>
                        <a:t>Units: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smtClean="0"/>
                    </a:p>
                    <a:p>
                      <a:pPr algn="ctr"/>
                      <a:r>
                        <a:rPr lang="en-US" dirty="0" smtClean="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1257300" y="3955990"/>
            <a:ext cx="990600" cy="276999"/>
          </a:xfrm>
          <a:prstGeom prst="rect">
            <a:avLst/>
          </a:prstGeom>
          <a:noFill/>
        </p:spPr>
        <p:txBody>
          <a:bodyPr wrap="square" rtlCol="0">
            <a:spAutoFit/>
          </a:bodyPr>
          <a:lstStyle/>
          <a:p>
            <a:pPr algn="ctr"/>
            <a:r>
              <a:rPr lang="en-US" sz="1200" b="1" dirty="0" smtClean="0"/>
              <a:t>Step 1</a:t>
            </a:r>
          </a:p>
        </p:txBody>
      </p:sp>
      <p:sp>
        <p:nvSpPr>
          <p:cNvPr id="7" name="TextBox 6"/>
          <p:cNvSpPr txBox="1"/>
          <p:nvPr/>
        </p:nvSpPr>
        <p:spPr>
          <a:xfrm>
            <a:off x="5105400" y="3962400"/>
            <a:ext cx="1295400" cy="276999"/>
          </a:xfrm>
          <a:prstGeom prst="rect">
            <a:avLst/>
          </a:prstGeom>
          <a:noFill/>
        </p:spPr>
        <p:txBody>
          <a:bodyPr wrap="square" rtlCol="0">
            <a:spAutoFit/>
          </a:bodyPr>
          <a:lstStyle/>
          <a:p>
            <a:pPr algn="ctr"/>
            <a:r>
              <a:rPr lang="en-US" sz="1200" b="1" dirty="0" smtClean="0"/>
              <a:t>Step 2</a:t>
            </a:r>
          </a:p>
        </p:txBody>
      </p:sp>
      <p:sp>
        <p:nvSpPr>
          <p:cNvPr id="8" name="TextBox 7"/>
          <p:cNvSpPr txBox="1"/>
          <p:nvPr/>
        </p:nvSpPr>
        <p:spPr>
          <a:xfrm>
            <a:off x="1257300" y="5257800"/>
            <a:ext cx="1028700" cy="276999"/>
          </a:xfrm>
          <a:prstGeom prst="rect">
            <a:avLst/>
          </a:prstGeom>
          <a:noFill/>
        </p:spPr>
        <p:txBody>
          <a:bodyPr wrap="square" rtlCol="0">
            <a:spAutoFit/>
          </a:bodyPr>
          <a:lstStyle/>
          <a:p>
            <a:pPr algn="ctr"/>
            <a:r>
              <a:rPr lang="en-US" sz="1200" b="1" dirty="0" smtClean="0"/>
              <a:t>Step 3</a:t>
            </a:r>
          </a:p>
        </p:txBody>
      </p:sp>
      <p:sp>
        <p:nvSpPr>
          <p:cNvPr id="9" name="TextBox 8"/>
          <p:cNvSpPr txBox="1"/>
          <p:nvPr/>
        </p:nvSpPr>
        <p:spPr>
          <a:xfrm>
            <a:off x="5105400" y="5258869"/>
            <a:ext cx="1295400" cy="276999"/>
          </a:xfrm>
          <a:prstGeom prst="rect">
            <a:avLst/>
          </a:prstGeom>
          <a:noFill/>
        </p:spPr>
        <p:txBody>
          <a:bodyPr wrap="square" rtlCol="0">
            <a:spAutoFit/>
          </a:bodyPr>
          <a:lstStyle/>
          <a:p>
            <a:pPr algn="ctr"/>
            <a:r>
              <a:rPr lang="en-US" sz="1200" b="1" dirty="0" smtClean="0"/>
              <a:t>Step 4</a:t>
            </a:r>
          </a:p>
        </p:txBody>
      </p:sp>
      <p:sp>
        <p:nvSpPr>
          <p:cNvPr id="10" name="TextBox 9"/>
          <p:cNvSpPr txBox="1"/>
          <p:nvPr/>
        </p:nvSpPr>
        <p:spPr>
          <a:xfrm>
            <a:off x="7010400" y="5258869"/>
            <a:ext cx="1828800" cy="276999"/>
          </a:xfrm>
          <a:prstGeom prst="rect">
            <a:avLst/>
          </a:prstGeom>
          <a:noFill/>
        </p:spPr>
        <p:txBody>
          <a:bodyPr wrap="square" rtlCol="0">
            <a:spAutoFit/>
          </a:bodyPr>
          <a:lstStyle/>
          <a:p>
            <a:pPr algn="ctr"/>
            <a:r>
              <a:rPr lang="en-US" sz="1200" b="1" dirty="0" smtClean="0"/>
              <a:t>Step 5</a:t>
            </a:r>
          </a:p>
        </p:txBody>
      </p:sp>
      <p:sp>
        <p:nvSpPr>
          <p:cNvPr id="11" name="TextBox 10"/>
          <p:cNvSpPr txBox="1"/>
          <p:nvPr/>
        </p:nvSpPr>
        <p:spPr>
          <a:xfrm>
            <a:off x="3124200" y="5261007"/>
            <a:ext cx="1219200" cy="276999"/>
          </a:xfrm>
          <a:prstGeom prst="rect">
            <a:avLst/>
          </a:prstGeom>
          <a:noFill/>
        </p:spPr>
        <p:txBody>
          <a:bodyPr wrap="square" rtlCol="0">
            <a:spAutoFit/>
          </a:bodyPr>
          <a:lstStyle/>
          <a:p>
            <a:pPr algn="ctr"/>
            <a:r>
              <a:rPr lang="en-US" sz="1200" b="1" dirty="0" smtClean="0"/>
              <a:t>Step 6</a:t>
            </a:r>
          </a:p>
        </p:txBody>
      </p:sp>
      <p:sp>
        <p:nvSpPr>
          <p:cNvPr id="12" name="TextBox 11"/>
          <p:cNvSpPr txBox="1"/>
          <p:nvPr/>
        </p:nvSpPr>
        <p:spPr>
          <a:xfrm>
            <a:off x="7010400" y="3975222"/>
            <a:ext cx="1828800" cy="276999"/>
          </a:xfrm>
          <a:prstGeom prst="rect">
            <a:avLst/>
          </a:prstGeom>
          <a:noFill/>
        </p:spPr>
        <p:txBody>
          <a:bodyPr wrap="square" rtlCol="0">
            <a:spAutoFit/>
          </a:bodyPr>
          <a:lstStyle/>
          <a:p>
            <a:pPr algn="ctr"/>
            <a:r>
              <a:rPr lang="en-US" sz="1200" b="1" dirty="0" smtClean="0"/>
              <a:t>Step 7</a:t>
            </a:r>
          </a:p>
        </p:txBody>
      </p:sp>
      <p:sp>
        <p:nvSpPr>
          <p:cNvPr id="13" name="TextBox 12"/>
          <p:cNvSpPr txBox="1"/>
          <p:nvPr/>
        </p:nvSpPr>
        <p:spPr>
          <a:xfrm>
            <a:off x="3124200" y="3962399"/>
            <a:ext cx="1219200" cy="276999"/>
          </a:xfrm>
          <a:prstGeom prst="rect">
            <a:avLst/>
          </a:prstGeom>
          <a:noFill/>
        </p:spPr>
        <p:txBody>
          <a:bodyPr wrap="square" rtlCol="0">
            <a:spAutoFit/>
          </a:bodyPr>
          <a:lstStyle/>
          <a:p>
            <a:pPr algn="ctr"/>
            <a:r>
              <a:rPr lang="en-US" sz="1200" b="1" dirty="0" smtClean="0"/>
              <a:t>Step 8</a:t>
            </a:r>
          </a:p>
        </p:txBody>
      </p:sp>
      <p:pic>
        <p:nvPicPr>
          <p:cNvPr id="14" name="Picture 2"/>
          <p:cNvPicPr>
            <a:picLocks noChangeAspect="1" noChangeArrowheads="1"/>
          </p:cNvPicPr>
          <p:nvPr/>
        </p:nvPicPr>
        <p:blipFill>
          <a:blip r:embed="rId2" cstate="print"/>
          <a:srcRect/>
          <a:stretch>
            <a:fillRect/>
          </a:stretch>
        </p:blipFill>
        <p:spPr bwMode="auto">
          <a:xfrm>
            <a:off x="6172200" y="152400"/>
            <a:ext cx="2819400" cy="2086716"/>
          </a:xfrm>
          <a:prstGeom prst="rect">
            <a:avLst/>
          </a:prstGeom>
          <a:noFill/>
          <a:ln w="9525">
            <a:noFill/>
            <a:miter lim="800000"/>
            <a:headEnd/>
            <a:tailEnd/>
          </a:ln>
        </p:spPr>
      </p:pic>
      <p:sp>
        <p:nvSpPr>
          <p:cNvPr id="3" name="TextBox 2"/>
          <p:cNvSpPr txBox="1"/>
          <p:nvPr/>
        </p:nvSpPr>
        <p:spPr>
          <a:xfrm>
            <a:off x="1257300" y="4343400"/>
            <a:ext cx="936475" cy="461665"/>
          </a:xfrm>
          <a:prstGeom prst="rect">
            <a:avLst/>
          </a:prstGeom>
          <a:noFill/>
        </p:spPr>
        <p:txBody>
          <a:bodyPr wrap="none" rtlCol="0">
            <a:spAutoFit/>
          </a:bodyPr>
          <a:lstStyle/>
          <a:p>
            <a:r>
              <a:rPr lang="en-US" dirty="0" smtClean="0"/>
              <a:t>Speed</a:t>
            </a:r>
            <a:endParaRPr lang="en-US" dirty="0"/>
          </a:p>
        </p:txBody>
      </p:sp>
      <p:sp>
        <p:nvSpPr>
          <p:cNvPr id="15" name="TextBox 14"/>
          <p:cNvSpPr txBox="1"/>
          <p:nvPr/>
        </p:nvSpPr>
        <p:spPr>
          <a:xfrm>
            <a:off x="5284862" y="4343400"/>
            <a:ext cx="821443" cy="461665"/>
          </a:xfrm>
          <a:prstGeom prst="rect">
            <a:avLst/>
          </a:prstGeom>
          <a:noFill/>
        </p:spPr>
        <p:txBody>
          <a:bodyPr wrap="none" rtlCol="0">
            <a:spAutoFit/>
          </a:bodyPr>
          <a:lstStyle/>
          <a:p>
            <a:r>
              <a:rPr lang="en-US" dirty="0" smtClean="0"/>
              <a:t>Time</a:t>
            </a:r>
            <a:endParaRPr lang="en-US" dirty="0"/>
          </a:p>
        </p:txBody>
      </p:sp>
      <p:sp>
        <p:nvSpPr>
          <p:cNvPr id="16" name="TextBox 15"/>
          <p:cNvSpPr txBox="1"/>
          <p:nvPr/>
        </p:nvSpPr>
        <p:spPr>
          <a:xfrm>
            <a:off x="1341878" y="5638800"/>
            <a:ext cx="906022" cy="461665"/>
          </a:xfrm>
          <a:prstGeom prst="rect">
            <a:avLst/>
          </a:prstGeom>
          <a:noFill/>
        </p:spPr>
        <p:txBody>
          <a:bodyPr wrap="square" rtlCol="0">
            <a:spAutoFit/>
          </a:bodyPr>
          <a:lstStyle/>
          <a:p>
            <a:pPr algn="ctr"/>
            <a:r>
              <a:rPr lang="en-US" dirty="0" smtClean="0"/>
              <a:t>m/s</a:t>
            </a:r>
            <a:endParaRPr lang="en-US" dirty="0"/>
          </a:p>
        </p:txBody>
      </p:sp>
      <p:sp>
        <p:nvSpPr>
          <p:cNvPr id="17" name="TextBox 16"/>
          <p:cNvSpPr txBox="1"/>
          <p:nvPr/>
        </p:nvSpPr>
        <p:spPr>
          <a:xfrm>
            <a:off x="5284862" y="5638800"/>
            <a:ext cx="906022" cy="461665"/>
          </a:xfrm>
          <a:prstGeom prst="rect">
            <a:avLst/>
          </a:prstGeom>
          <a:noFill/>
        </p:spPr>
        <p:txBody>
          <a:bodyPr wrap="square" rtlCol="0">
            <a:spAutoFit/>
          </a:bodyPr>
          <a:lstStyle/>
          <a:p>
            <a:pPr algn="ctr"/>
            <a:r>
              <a:rPr lang="en-US" dirty="0" smtClean="0"/>
              <a:t>s</a:t>
            </a:r>
            <a:endParaRPr lang="en-US" dirty="0"/>
          </a:p>
        </p:txBody>
      </p:sp>
      <p:sp>
        <p:nvSpPr>
          <p:cNvPr id="18" name="TextBox 17"/>
          <p:cNvSpPr txBox="1"/>
          <p:nvPr/>
        </p:nvSpPr>
        <p:spPr>
          <a:xfrm>
            <a:off x="7471789" y="5638800"/>
            <a:ext cx="906022" cy="461665"/>
          </a:xfrm>
          <a:prstGeom prst="rect">
            <a:avLst/>
          </a:prstGeom>
          <a:noFill/>
        </p:spPr>
        <p:txBody>
          <a:bodyPr wrap="square" rtlCol="0">
            <a:spAutoFit/>
          </a:bodyPr>
          <a:lstStyle/>
          <a:p>
            <a:pPr algn="ctr"/>
            <a:r>
              <a:rPr lang="en-US" dirty="0" smtClean="0"/>
              <a:t>m/s</a:t>
            </a:r>
            <a:endParaRPr lang="en-US" dirty="0"/>
          </a:p>
        </p:txBody>
      </p:sp>
      <p:sp>
        <p:nvSpPr>
          <p:cNvPr id="19" name="TextBox 18"/>
          <p:cNvSpPr txBox="1"/>
          <p:nvPr/>
        </p:nvSpPr>
        <p:spPr>
          <a:xfrm>
            <a:off x="3280789" y="5638800"/>
            <a:ext cx="906022" cy="461665"/>
          </a:xfrm>
          <a:prstGeom prst="rect">
            <a:avLst/>
          </a:prstGeom>
          <a:noFill/>
        </p:spPr>
        <p:txBody>
          <a:bodyPr wrap="square" rtlCol="0">
            <a:spAutoFit/>
          </a:bodyPr>
          <a:lstStyle/>
          <a:p>
            <a:pPr algn="ctr"/>
            <a:r>
              <a:rPr lang="en-US" dirty="0" smtClean="0"/>
              <a:t>m/s/s</a:t>
            </a:r>
            <a:endParaRPr lang="en-US" dirty="0"/>
          </a:p>
        </p:txBody>
      </p:sp>
      <p:sp>
        <p:nvSpPr>
          <p:cNvPr id="20" name="TextBox 19"/>
          <p:cNvSpPr txBox="1"/>
          <p:nvPr/>
        </p:nvSpPr>
        <p:spPr>
          <a:xfrm>
            <a:off x="7010400" y="4349097"/>
            <a:ext cx="1828800" cy="461665"/>
          </a:xfrm>
          <a:prstGeom prst="rect">
            <a:avLst/>
          </a:prstGeom>
          <a:noFill/>
        </p:spPr>
        <p:txBody>
          <a:bodyPr wrap="square" rtlCol="0">
            <a:spAutoFit/>
          </a:bodyPr>
          <a:lstStyle/>
          <a:p>
            <a:pPr algn="ctr"/>
            <a:r>
              <a:rPr lang="en-US" dirty="0" smtClean="0"/>
              <a:t>Initial speed</a:t>
            </a:r>
            <a:endParaRPr lang="en-US" dirty="0"/>
          </a:p>
        </p:txBody>
      </p:sp>
      <p:sp>
        <p:nvSpPr>
          <p:cNvPr id="21" name="TextBox 20"/>
          <p:cNvSpPr txBox="1"/>
          <p:nvPr/>
        </p:nvSpPr>
        <p:spPr>
          <a:xfrm>
            <a:off x="3142716" y="4206484"/>
            <a:ext cx="1219200" cy="830997"/>
          </a:xfrm>
          <a:prstGeom prst="rect">
            <a:avLst/>
          </a:prstGeom>
          <a:noFill/>
        </p:spPr>
        <p:txBody>
          <a:bodyPr wrap="square" rtlCol="0">
            <a:spAutoFit/>
          </a:bodyPr>
          <a:lstStyle/>
          <a:p>
            <a:pPr algn="ctr"/>
            <a:r>
              <a:rPr lang="en-US" sz="1600" dirty="0" smtClean="0"/>
              <a:t>Change in speed per time</a:t>
            </a:r>
            <a:endParaRPr lang="en-US" sz="1600" dirty="0"/>
          </a:p>
        </p:txBody>
      </p:sp>
    </p:spTree>
    <p:extLst>
      <p:ext uri="{BB962C8B-B14F-4D97-AF65-F5344CB8AC3E}">
        <p14:creationId xmlns:p14="http://schemas.microsoft.com/office/powerpoint/2010/main" val="104471945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3" grpId="0"/>
      <p:bldP spid="15" grpId="0"/>
      <p:bldP spid="16" grpId="0"/>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411288" y="457200"/>
            <a:ext cx="4684712" cy="914400"/>
          </a:xfrm>
          <a:prstGeom prst="rect">
            <a:avLst/>
          </a:prstGeom>
          <a:noFill/>
          <a:ln w="9525">
            <a:noFill/>
            <a:miter lim="800000"/>
            <a:headEnd/>
            <a:tailEnd/>
          </a:ln>
          <a:effectLst/>
        </p:spPr>
        <p:txBody>
          <a:bodyPr wrap="none">
            <a:spAutoFit/>
          </a:bodyPr>
          <a:lstStyle/>
          <a:p>
            <a:pPr>
              <a:defRPr/>
            </a:pPr>
            <a:r>
              <a:rPr lang="en-US" sz="5400" b="1" dirty="0">
                <a:solidFill>
                  <a:schemeClr val="bg1"/>
                </a:solidFill>
                <a:effectLst>
                  <a:outerShdw blurRad="38100" dist="38100" dir="2700000" algn="tl">
                    <a:srgbClr val="000000"/>
                  </a:outerShdw>
                </a:effectLst>
                <a:latin typeface="Tahoma" pitchFamily="34" charset="0"/>
              </a:rPr>
              <a:t>SCIENCE is…</a:t>
            </a:r>
          </a:p>
        </p:txBody>
      </p:sp>
      <p:sp>
        <p:nvSpPr>
          <p:cNvPr id="17411" name="Text Box 3"/>
          <p:cNvSpPr txBox="1">
            <a:spLocks noChangeArrowheads="1"/>
          </p:cNvSpPr>
          <p:nvPr/>
        </p:nvSpPr>
        <p:spPr bwMode="auto">
          <a:xfrm>
            <a:off x="685800" y="2057400"/>
            <a:ext cx="4724400" cy="4154488"/>
          </a:xfrm>
          <a:prstGeom prst="rect">
            <a:avLst/>
          </a:prstGeom>
          <a:noFill/>
          <a:ln w="9525">
            <a:noFill/>
            <a:miter lim="800000"/>
            <a:headEnd/>
            <a:tailEnd/>
          </a:ln>
          <a:effectLst/>
        </p:spPr>
        <p:txBody>
          <a:bodyPr>
            <a:spAutoFit/>
          </a:bodyPr>
          <a:lstStyle/>
          <a:p>
            <a:pPr>
              <a:defRPr/>
            </a:pPr>
            <a:r>
              <a:rPr lang="en-US" sz="4400" b="1" dirty="0">
                <a:solidFill>
                  <a:schemeClr val="bg1"/>
                </a:solidFill>
                <a:effectLst>
                  <a:outerShdw blurRad="38100" dist="38100" dir="2700000" algn="tl">
                    <a:srgbClr val="000000"/>
                  </a:outerShdw>
                </a:effectLst>
                <a:latin typeface="Tahoma" pitchFamily="34" charset="0"/>
              </a:rPr>
              <a:t>The search for</a:t>
            </a:r>
          </a:p>
          <a:p>
            <a:pPr>
              <a:defRPr/>
            </a:pPr>
            <a:r>
              <a:rPr lang="en-US" sz="4400" b="1" dirty="0">
                <a:solidFill>
                  <a:schemeClr val="bg1"/>
                </a:solidFill>
                <a:effectLst>
                  <a:outerShdw blurRad="38100" dist="38100" dir="2700000" algn="tl">
                    <a:srgbClr val="000000"/>
                  </a:outerShdw>
                </a:effectLst>
                <a:latin typeface="Tahoma" pitchFamily="34" charset="0"/>
              </a:rPr>
              <a:t>relationships</a:t>
            </a:r>
          </a:p>
          <a:p>
            <a:pPr>
              <a:defRPr/>
            </a:pPr>
            <a:r>
              <a:rPr lang="en-US" sz="4400" b="1" dirty="0">
                <a:solidFill>
                  <a:schemeClr val="bg1"/>
                </a:solidFill>
                <a:effectLst>
                  <a:outerShdw blurRad="38100" dist="38100" dir="2700000" algn="tl">
                    <a:srgbClr val="000000"/>
                  </a:outerShdw>
                </a:effectLst>
                <a:latin typeface="Tahoma" pitchFamily="34" charset="0"/>
              </a:rPr>
              <a:t>that </a:t>
            </a:r>
            <a:r>
              <a:rPr lang="en-US" sz="4400" b="1" dirty="0">
                <a:solidFill>
                  <a:srgbClr val="FFFF00"/>
                </a:solidFill>
                <a:effectLst>
                  <a:outerShdw blurRad="38100" dist="38100" dir="2700000" algn="tl">
                    <a:srgbClr val="000000"/>
                  </a:outerShdw>
                </a:effectLst>
                <a:latin typeface="Tahoma" pitchFamily="34" charset="0"/>
              </a:rPr>
              <a:t>explain</a:t>
            </a:r>
          </a:p>
          <a:p>
            <a:pPr>
              <a:defRPr/>
            </a:pPr>
            <a:r>
              <a:rPr lang="en-US" sz="4400" b="1" dirty="0">
                <a:solidFill>
                  <a:schemeClr val="bg1"/>
                </a:solidFill>
                <a:effectLst>
                  <a:outerShdw blurRad="38100" dist="38100" dir="2700000" algn="tl">
                    <a:srgbClr val="000000"/>
                  </a:outerShdw>
                </a:effectLst>
                <a:latin typeface="Tahoma" pitchFamily="34" charset="0"/>
              </a:rPr>
              <a:t>and </a:t>
            </a:r>
            <a:r>
              <a:rPr lang="en-US" sz="4400" b="1" dirty="0">
                <a:solidFill>
                  <a:srgbClr val="FFFF00"/>
                </a:solidFill>
                <a:effectLst>
                  <a:outerShdw blurRad="38100" dist="38100" dir="2700000" algn="tl">
                    <a:srgbClr val="000000"/>
                  </a:outerShdw>
                </a:effectLst>
                <a:latin typeface="Tahoma" pitchFamily="34" charset="0"/>
              </a:rPr>
              <a:t>predict</a:t>
            </a:r>
            <a:r>
              <a:rPr lang="en-US" sz="4400" b="1" dirty="0">
                <a:solidFill>
                  <a:schemeClr val="bg1"/>
                </a:solidFill>
                <a:effectLst>
                  <a:outerShdw blurRad="38100" dist="38100" dir="2700000" algn="tl">
                    <a:srgbClr val="000000"/>
                  </a:outerShdw>
                </a:effectLst>
                <a:latin typeface="Tahoma" pitchFamily="34" charset="0"/>
              </a:rPr>
              <a:t> the behavior of the universe.</a:t>
            </a:r>
          </a:p>
        </p:txBody>
      </p:sp>
      <p:pic>
        <p:nvPicPr>
          <p:cNvPr id="3076" name="Picture 4" descr="j0233959"/>
          <p:cNvPicPr>
            <a:picLocks noChangeAspect="1" noChangeArrowheads="1"/>
          </p:cNvPicPr>
          <p:nvPr/>
        </p:nvPicPr>
        <p:blipFill>
          <a:blip r:embed="rId2" cstate="print"/>
          <a:srcRect/>
          <a:stretch>
            <a:fillRect/>
          </a:stretch>
        </p:blipFill>
        <p:spPr bwMode="auto">
          <a:xfrm>
            <a:off x="5334000" y="1524000"/>
            <a:ext cx="3524250" cy="3679825"/>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fade">
                                      <p:cBhvr>
                                        <p:cTn id="7" dur="20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What if the line isn’t straight?</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pic>
        <p:nvPicPr>
          <p:cNvPr id="19459" name="Picture 2"/>
          <p:cNvPicPr>
            <a:picLocks noChangeAspect="1" noChangeArrowheads="1"/>
          </p:cNvPicPr>
          <p:nvPr/>
        </p:nvPicPr>
        <p:blipFill>
          <a:blip r:embed="rId2" cstate="print"/>
          <a:srcRect/>
          <a:stretch>
            <a:fillRect/>
          </a:stretch>
        </p:blipFill>
        <p:spPr bwMode="auto">
          <a:xfrm>
            <a:off x="1066800" y="1371600"/>
            <a:ext cx="7096125" cy="5265738"/>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pPr>
              <a:defRPr/>
            </a:pPr>
            <a:r>
              <a:rPr lang="en-US"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What if the line isn’t straight?</a:t>
            </a:r>
            <a:endParaRPr lang="en-US"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a:xfrm>
            <a:off x="0" y="1371600"/>
            <a:ext cx="3962400" cy="5181600"/>
          </a:xfrm>
        </p:spPr>
        <p:txBody>
          <a:bodyPr>
            <a:normAutofit fontScale="92500"/>
          </a:bodyPr>
          <a:lstStyle/>
          <a:p>
            <a:pPr>
              <a:buFontTx/>
              <a:buNone/>
              <a:defRPr/>
            </a:pPr>
            <a:r>
              <a:rPr lang="en-US" sz="2200" dirty="0" smtClean="0">
                <a:solidFill>
                  <a:schemeClr val="bg1"/>
                </a:solidFill>
                <a:latin typeface="Tahoma" pitchFamily="34" charset="0"/>
                <a:cs typeface="Tahoma" pitchFamily="34" charset="0"/>
              </a:rPr>
              <a:t>The </a:t>
            </a:r>
            <a:r>
              <a:rPr lang="en-US" sz="2200" dirty="0">
                <a:solidFill>
                  <a:schemeClr val="bg1"/>
                </a:solidFill>
                <a:latin typeface="Tahoma" pitchFamily="34" charset="0"/>
                <a:cs typeface="Tahoma" pitchFamily="34" charset="0"/>
              </a:rPr>
              <a:t>trick is to change one of the axes of the graph so that your new graph does look like a straight line, then analyze it just as we did above.  </a:t>
            </a:r>
            <a:endParaRPr lang="en-US" sz="2200" dirty="0" smtClean="0">
              <a:solidFill>
                <a:schemeClr val="bg1"/>
              </a:solidFill>
              <a:latin typeface="Tahoma" pitchFamily="34" charset="0"/>
              <a:cs typeface="Tahoma" pitchFamily="34" charset="0"/>
            </a:endParaRPr>
          </a:p>
          <a:p>
            <a:pPr>
              <a:buFontTx/>
              <a:buNone/>
              <a:defRPr/>
            </a:pPr>
            <a:r>
              <a:rPr lang="en-US" sz="2200" dirty="0" smtClean="0">
                <a:solidFill>
                  <a:schemeClr val="bg1"/>
                </a:solidFill>
                <a:latin typeface="Tahoma" pitchFamily="34" charset="0"/>
                <a:cs typeface="Tahoma" pitchFamily="34" charset="0"/>
              </a:rPr>
              <a:t>In </a:t>
            </a:r>
            <a:r>
              <a:rPr lang="en-US" sz="2200" dirty="0">
                <a:solidFill>
                  <a:schemeClr val="bg1"/>
                </a:solidFill>
                <a:latin typeface="Tahoma" pitchFamily="34" charset="0"/>
                <a:cs typeface="Tahoma" pitchFamily="34" charset="0"/>
              </a:rPr>
              <a:t>the graph shown here, the data points are curving upward, meaning that the distance is increasing faster than the time.  </a:t>
            </a:r>
            <a:endParaRPr lang="en-US" sz="2200" dirty="0" smtClean="0">
              <a:solidFill>
                <a:schemeClr val="bg1"/>
              </a:solidFill>
              <a:latin typeface="Tahoma" pitchFamily="34" charset="0"/>
              <a:cs typeface="Tahoma" pitchFamily="34" charset="0"/>
            </a:endParaRPr>
          </a:p>
          <a:p>
            <a:pPr>
              <a:buFontTx/>
              <a:buNone/>
              <a:defRPr/>
            </a:pPr>
            <a:r>
              <a:rPr lang="en-US" sz="2200" dirty="0" smtClean="0">
                <a:solidFill>
                  <a:schemeClr val="bg1"/>
                </a:solidFill>
                <a:latin typeface="Tahoma" pitchFamily="34" charset="0"/>
                <a:cs typeface="Tahoma" pitchFamily="34" charset="0"/>
              </a:rPr>
              <a:t>In </a:t>
            </a:r>
            <a:r>
              <a:rPr lang="en-US" sz="2200" dirty="0">
                <a:solidFill>
                  <a:schemeClr val="bg1"/>
                </a:solidFill>
                <a:latin typeface="Tahoma" pitchFamily="34" charset="0"/>
                <a:cs typeface="Tahoma" pitchFamily="34" charset="0"/>
              </a:rPr>
              <a:t>other words, when the time doubles, the distance </a:t>
            </a:r>
            <a:r>
              <a:rPr lang="en-US" sz="2200" i="1" dirty="0">
                <a:solidFill>
                  <a:schemeClr val="bg1"/>
                </a:solidFill>
                <a:latin typeface="Tahoma" pitchFamily="34" charset="0"/>
                <a:cs typeface="Tahoma" pitchFamily="34" charset="0"/>
              </a:rPr>
              <a:t>more than </a:t>
            </a:r>
            <a:r>
              <a:rPr lang="en-US" sz="2200" dirty="0">
                <a:solidFill>
                  <a:schemeClr val="bg1"/>
                </a:solidFill>
                <a:latin typeface="Tahoma" pitchFamily="34" charset="0"/>
                <a:cs typeface="Tahoma" pitchFamily="34" charset="0"/>
              </a:rPr>
              <a:t>doubles.  In this case we need to increase the time axis somehow so that it “keeps up with” the distance.  </a:t>
            </a:r>
          </a:p>
          <a:p>
            <a:pPr>
              <a:buFontTx/>
              <a:buNone/>
              <a:defRPr/>
            </a:pPr>
            <a:endParaRPr lang="en-US" dirty="0"/>
          </a:p>
        </p:txBody>
      </p:sp>
      <p:pic>
        <p:nvPicPr>
          <p:cNvPr id="20484" name="Picture 2"/>
          <p:cNvPicPr>
            <a:picLocks noChangeAspect="1" noChangeArrowheads="1"/>
          </p:cNvPicPr>
          <p:nvPr/>
        </p:nvPicPr>
        <p:blipFill>
          <a:blip r:embed="rId3" cstate="print"/>
          <a:srcRect/>
          <a:stretch>
            <a:fillRect/>
          </a:stretch>
        </p:blipFill>
        <p:spPr bwMode="auto">
          <a:xfrm>
            <a:off x="3886200" y="1600200"/>
            <a:ext cx="5257800" cy="3892550"/>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86800" cy="1143000"/>
          </a:xfrm>
        </p:spPr>
        <p:txBody>
          <a:bodyPr/>
          <a:lstStyle/>
          <a:p>
            <a:pPr>
              <a:defRPr/>
            </a:pPr>
            <a:r>
              <a:rPr lang="en-US" b="1" dirty="0" smtClean="0">
                <a:solidFill>
                  <a:schemeClr val="bg1"/>
                </a:solidFill>
                <a:effectLst>
                  <a:outerShdw blurRad="38100" dist="38100" dir="2700000" algn="tl">
                    <a:srgbClr val="000000">
                      <a:alpha val="43137"/>
                    </a:srgbClr>
                  </a:outerShdw>
                </a:effectLst>
                <a:latin typeface="Tahoma" pitchFamily="34" charset="0"/>
                <a:cs typeface="Tahoma" pitchFamily="34" charset="0"/>
              </a:rPr>
              <a:t>What if the line isn’t straight?</a:t>
            </a:r>
            <a:endParaRPr lang="en-US" b="1" dirty="0">
              <a:solidFill>
                <a:schemeClr val="bg1"/>
              </a:solidFill>
              <a:effectLst>
                <a:outerShdw blurRad="38100" dist="38100" dir="2700000" algn="tl">
                  <a:srgbClr val="000000">
                    <a:alpha val="43137"/>
                  </a:srgbClr>
                </a:outerShdw>
              </a:effectLst>
              <a:latin typeface="Tahoma" pitchFamily="34" charset="0"/>
              <a:cs typeface="Tahoma" pitchFamily="34" charset="0"/>
            </a:endParaRPr>
          </a:p>
        </p:txBody>
      </p:sp>
      <p:sp>
        <p:nvSpPr>
          <p:cNvPr id="3" name="Content Placeholder 2"/>
          <p:cNvSpPr>
            <a:spLocks noGrp="1"/>
          </p:cNvSpPr>
          <p:nvPr>
            <p:ph idx="1"/>
          </p:nvPr>
        </p:nvSpPr>
        <p:spPr/>
        <p:txBody>
          <a:bodyPr>
            <a:normAutofit/>
          </a:bodyPr>
          <a:lstStyle/>
          <a:p>
            <a:pPr>
              <a:buFontTx/>
              <a:buNone/>
              <a:defRPr/>
            </a:pPr>
            <a:r>
              <a:rPr lang="en-US" sz="2200" dirty="0" smtClean="0">
                <a:solidFill>
                  <a:schemeClr val="bg1"/>
                </a:solidFill>
                <a:latin typeface="Tahoma" pitchFamily="34" charset="0"/>
                <a:cs typeface="Tahoma" pitchFamily="34" charset="0"/>
              </a:rPr>
              <a:t>You might have to try several graphs with different time axes, but eventually you’ll find that if you graph distance vs. the square of the time, the line will come out straight.  Then we analyze that graph as usual, remembering that the </a:t>
            </a:r>
            <a:r>
              <a:rPr lang="en-US" sz="2200" i="1" dirty="0" smtClean="0">
                <a:solidFill>
                  <a:schemeClr val="bg1"/>
                </a:solidFill>
                <a:latin typeface="Tahoma" pitchFamily="34" charset="0"/>
                <a:cs typeface="Tahoma" pitchFamily="34" charset="0"/>
              </a:rPr>
              <a:t>x</a:t>
            </a:r>
            <a:r>
              <a:rPr lang="en-US" sz="2200" dirty="0" smtClean="0">
                <a:solidFill>
                  <a:schemeClr val="bg1"/>
                </a:solidFill>
                <a:latin typeface="Tahoma" pitchFamily="34" charset="0"/>
                <a:cs typeface="Tahoma" pitchFamily="34" charset="0"/>
              </a:rPr>
              <a:t>-axis is not time in this case, but the square of time.</a:t>
            </a:r>
          </a:p>
          <a:p>
            <a:pPr>
              <a:buFontTx/>
              <a:buNone/>
              <a:defRPr/>
            </a:pPr>
            <a:endParaRPr lang="en-US" sz="2200" dirty="0">
              <a:solidFill>
                <a:schemeClr val="bg1"/>
              </a:solidFill>
              <a:latin typeface="Tahoma" pitchFamily="34" charset="0"/>
              <a:cs typeface="Tahoma" pitchFamily="34" charset="0"/>
            </a:endParaRPr>
          </a:p>
          <a:p>
            <a:pPr>
              <a:buFontTx/>
              <a:buNone/>
              <a:defRPr/>
            </a:pPr>
            <a:endParaRPr lang="en-US" sz="2200" dirty="0"/>
          </a:p>
        </p:txBody>
      </p:sp>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447800" y="457200"/>
            <a:ext cx="4724400" cy="914400"/>
          </a:xfrm>
          <a:prstGeom prst="rect">
            <a:avLst/>
          </a:prstGeom>
          <a:noFill/>
          <a:ln w="9525">
            <a:noFill/>
            <a:miter lim="800000"/>
            <a:headEnd/>
            <a:tailEnd/>
          </a:ln>
          <a:effectLst/>
        </p:spPr>
        <p:txBody>
          <a:bodyPr wrap="none">
            <a:spAutoFit/>
          </a:bodyPr>
          <a:lstStyle/>
          <a:p>
            <a:pPr>
              <a:defRPr/>
            </a:pPr>
            <a:r>
              <a:rPr lang="en-US" sz="5400" b="1" dirty="0">
                <a:solidFill>
                  <a:schemeClr val="bg1">
                    <a:lumMod val="95000"/>
                  </a:schemeClr>
                </a:solidFill>
                <a:effectLst>
                  <a:outerShdw blurRad="38100" dist="38100" dir="2700000" algn="tl">
                    <a:srgbClr val="000000"/>
                  </a:outerShdw>
                </a:effectLst>
                <a:latin typeface="Tahoma" pitchFamily="34" charset="0"/>
              </a:rPr>
              <a:t>PHYSICS is…</a:t>
            </a:r>
          </a:p>
        </p:txBody>
      </p:sp>
      <p:sp>
        <p:nvSpPr>
          <p:cNvPr id="18435" name="Text Box 3"/>
          <p:cNvSpPr txBox="1">
            <a:spLocks noChangeArrowheads="1"/>
          </p:cNvSpPr>
          <p:nvPr/>
        </p:nvSpPr>
        <p:spPr bwMode="auto">
          <a:xfrm>
            <a:off x="304800" y="2133600"/>
            <a:ext cx="5181600" cy="3478213"/>
          </a:xfrm>
          <a:prstGeom prst="rect">
            <a:avLst/>
          </a:prstGeom>
          <a:noFill/>
          <a:ln w="9525">
            <a:noFill/>
            <a:miter lim="800000"/>
            <a:headEnd/>
            <a:tailEnd/>
          </a:ln>
          <a:effectLst/>
        </p:spPr>
        <p:txBody>
          <a:bodyPr>
            <a:spAutoFit/>
          </a:bodyPr>
          <a:lstStyle/>
          <a:p>
            <a:pPr>
              <a:defRPr/>
            </a:pPr>
            <a:r>
              <a:rPr lang="en-US" sz="4400" b="1" dirty="0">
                <a:solidFill>
                  <a:schemeClr val="bg1">
                    <a:lumMod val="95000"/>
                  </a:schemeClr>
                </a:solidFill>
                <a:effectLst>
                  <a:outerShdw blurRad="38100" dist="38100" dir="2700000" algn="tl">
                    <a:srgbClr val="000000">
                      <a:alpha val="43137"/>
                    </a:srgbClr>
                  </a:outerShdw>
                </a:effectLst>
                <a:latin typeface="Tahoma" pitchFamily="34" charset="0"/>
                <a:cs typeface="Tahoma" pitchFamily="34" charset="0"/>
              </a:rPr>
              <a:t>The science of matter and energy and of interactions between the two.</a:t>
            </a:r>
          </a:p>
        </p:txBody>
      </p:sp>
      <p:pic>
        <p:nvPicPr>
          <p:cNvPr id="4100" name="Picture 4" descr="j0233340"/>
          <p:cNvPicPr>
            <a:picLocks noChangeAspect="1" noChangeArrowheads="1"/>
          </p:cNvPicPr>
          <p:nvPr/>
        </p:nvPicPr>
        <p:blipFill>
          <a:blip r:embed="rId2" cstate="print"/>
          <a:srcRect/>
          <a:stretch>
            <a:fillRect/>
          </a:stretch>
        </p:blipFill>
        <p:spPr bwMode="auto">
          <a:xfrm>
            <a:off x="5181600" y="1600200"/>
            <a:ext cx="3616325" cy="3432175"/>
          </a:xfrm>
          <a:prstGeom prst="rect">
            <a:avLst/>
          </a:prstGeom>
          <a:noFill/>
          <a:ln w="9525">
            <a:noFill/>
            <a:miter lim="800000"/>
            <a:headEnd/>
            <a:tailEn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fade">
                                      <p:cBhvr>
                                        <p:cTn id="7"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257175" y="2311400"/>
            <a:ext cx="8609013" cy="4318000"/>
          </a:xfrm>
          <a:prstGeom prst="rect">
            <a:avLst/>
          </a:prstGeom>
          <a:noFill/>
          <a:ln w="9525">
            <a:noFill/>
            <a:miter lim="800000"/>
            <a:headEnd/>
            <a:tailEnd/>
          </a:ln>
        </p:spPr>
        <p:txBody>
          <a:bodyPr wrap="none" lIns="92075" tIns="46038" rIns="92075" bIns="46038">
            <a:spAutoFit/>
          </a:bodyPr>
          <a:lstStyle/>
          <a:p>
            <a:pPr algn="ctr">
              <a:lnSpc>
                <a:spcPct val="110000"/>
              </a:lnSpc>
            </a:pPr>
            <a:r>
              <a:rPr lang="en-US" b="1">
                <a:solidFill>
                  <a:schemeClr val="bg1"/>
                </a:solidFill>
                <a:latin typeface="Arial" charset="0"/>
              </a:rPr>
              <a:t>The validity of a scientific conclusion is always limited by:</a:t>
            </a:r>
          </a:p>
          <a:p>
            <a:pPr algn="ctr">
              <a:lnSpc>
                <a:spcPct val="110000"/>
              </a:lnSpc>
            </a:pPr>
            <a:endParaRPr lang="en-US" sz="2000" b="1">
              <a:solidFill>
                <a:schemeClr val="bg1"/>
              </a:solidFill>
              <a:latin typeface="Arial" charset="0"/>
            </a:endParaRPr>
          </a:p>
          <a:p>
            <a:pPr algn="ctr">
              <a:lnSpc>
                <a:spcPct val="110000"/>
              </a:lnSpc>
              <a:buFontTx/>
              <a:buChar char="•"/>
            </a:pPr>
            <a:r>
              <a:rPr lang="en-US" sz="2800" b="1">
                <a:solidFill>
                  <a:schemeClr val="bg1"/>
                </a:solidFill>
                <a:latin typeface="Arial" charset="0"/>
              </a:rPr>
              <a:t> </a:t>
            </a:r>
            <a:r>
              <a:rPr lang="en-US" sz="2800" b="1">
                <a:solidFill>
                  <a:srgbClr val="FFFF00"/>
                </a:solidFill>
                <a:latin typeface="Arial" charset="0"/>
              </a:rPr>
              <a:t>The Experiment</a:t>
            </a:r>
          </a:p>
          <a:p>
            <a:pPr algn="ctr">
              <a:lnSpc>
                <a:spcPct val="110000"/>
              </a:lnSpc>
            </a:pPr>
            <a:r>
              <a:rPr lang="en-US" sz="2800" b="1" i="1">
                <a:solidFill>
                  <a:schemeClr val="bg1"/>
                </a:solidFill>
                <a:latin typeface="Arial" charset="0"/>
              </a:rPr>
              <a:t>design, equipment, etc...</a:t>
            </a:r>
          </a:p>
          <a:p>
            <a:pPr algn="ctr">
              <a:lnSpc>
                <a:spcPct val="110000"/>
              </a:lnSpc>
            </a:pPr>
            <a:endParaRPr lang="en-US" sz="2000" b="1" i="1">
              <a:solidFill>
                <a:schemeClr val="bg1"/>
              </a:solidFill>
              <a:latin typeface="Arial" charset="0"/>
            </a:endParaRPr>
          </a:p>
          <a:p>
            <a:pPr algn="ctr">
              <a:lnSpc>
                <a:spcPct val="110000"/>
              </a:lnSpc>
              <a:buFontTx/>
              <a:buChar char="•"/>
            </a:pPr>
            <a:r>
              <a:rPr lang="en-US" sz="2800" b="1">
                <a:solidFill>
                  <a:schemeClr val="bg1"/>
                </a:solidFill>
                <a:latin typeface="Arial" charset="0"/>
              </a:rPr>
              <a:t> </a:t>
            </a:r>
            <a:r>
              <a:rPr lang="en-US" sz="2800" b="1">
                <a:solidFill>
                  <a:srgbClr val="FFFF00"/>
                </a:solidFill>
                <a:latin typeface="Arial" charset="0"/>
              </a:rPr>
              <a:t>The Experimenter</a:t>
            </a:r>
          </a:p>
          <a:p>
            <a:pPr algn="ctr">
              <a:lnSpc>
                <a:spcPct val="110000"/>
              </a:lnSpc>
            </a:pPr>
            <a:r>
              <a:rPr lang="en-US" sz="2800" b="1" i="1">
                <a:solidFill>
                  <a:schemeClr val="bg1"/>
                </a:solidFill>
                <a:latin typeface="Arial" charset="0"/>
              </a:rPr>
              <a:t>human error, interpretation, etc...</a:t>
            </a:r>
          </a:p>
          <a:p>
            <a:pPr algn="ctr">
              <a:lnSpc>
                <a:spcPct val="110000"/>
              </a:lnSpc>
            </a:pPr>
            <a:endParaRPr lang="en-US" sz="2000" b="1" i="1">
              <a:solidFill>
                <a:schemeClr val="bg1"/>
              </a:solidFill>
              <a:latin typeface="Arial" charset="0"/>
            </a:endParaRPr>
          </a:p>
          <a:p>
            <a:pPr algn="ctr">
              <a:lnSpc>
                <a:spcPct val="110000"/>
              </a:lnSpc>
              <a:buFontTx/>
              <a:buChar char="•"/>
            </a:pPr>
            <a:r>
              <a:rPr lang="en-US" sz="2800" b="1">
                <a:solidFill>
                  <a:schemeClr val="bg1"/>
                </a:solidFill>
                <a:latin typeface="Arial" charset="0"/>
              </a:rPr>
              <a:t> </a:t>
            </a:r>
            <a:r>
              <a:rPr lang="en-US" sz="2800" b="1">
                <a:solidFill>
                  <a:srgbClr val="FFFF00"/>
                </a:solidFill>
                <a:latin typeface="Arial" charset="0"/>
              </a:rPr>
              <a:t>Our Limited Knowledge</a:t>
            </a:r>
          </a:p>
          <a:p>
            <a:pPr algn="ctr">
              <a:lnSpc>
                <a:spcPct val="110000"/>
              </a:lnSpc>
            </a:pPr>
            <a:r>
              <a:rPr lang="en-US" sz="2800" b="1" i="1">
                <a:solidFill>
                  <a:schemeClr val="bg1"/>
                </a:solidFill>
                <a:latin typeface="Arial" charset="0"/>
              </a:rPr>
              <a:t>ignorance, future discoveries, etc...</a:t>
            </a:r>
          </a:p>
        </p:txBody>
      </p:sp>
      <p:sp>
        <p:nvSpPr>
          <p:cNvPr id="7" name="Rectangle 6"/>
          <p:cNvSpPr/>
          <p:nvPr/>
        </p:nvSpPr>
        <p:spPr>
          <a:xfrm>
            <a:off x="762000" y="152400"/>
            <a:ext cx="7467600" cy="1938338"/>
          </a:xfrm>
          <a:prstGeom prst="rect">
            <a:avLst/>
          </a:prstGeom>
        </p:spPr>
        <p:txBody>
          <a:bodyPr>
            <a:spAutoFit/>
          </a:bodyPr>
          <a:lstStyle/>
          <a:p>
            <a:pPr algn="ctr">
              <a:defRPr/>
            </a:pPr>
            <a:r>
              <a:rPr lang="en-US" sz="4000" b="1" dirty="0">
                <a:solidFill>
                  <a:schemeClr val="bg1"/>
                </a:solidFill>
                <a:effectLst>
                  <a:outerShdw blurRad="38100" dist="38100" dir="2700000" algn="tl">
                    <a:srgbClr val="000000"/>
                  </a:outerShdw>
                </a:effectLst>
                <a:latin typeface="Tahoma" pitchFamily="34" charset="0"/>
                <a:cs typeface="Tahoma" pitchFamily="34" charset="0"/>
              </a:rPr>
              <a:t>There is no such thing as</a:t>
            </a:r>
            <a:endParaRPr lang="en-US" sz="4000" b="1" dirty="0">
              <a:effectLst>
                <a:outerShdw blurRad="38100" dist="38100" dir="2700000" algn="tl">
                  <a:srgbClr val="FFFFFF"/>
                </a:outerShdw>
              </a:effectLst>
              <a:latin typeface="Tahoma" pitchFamily="34" charset="0"/>
              <a:cs typeface="Tahoma" pitchFamily="34" charset="0"/>
            </a:endParaRPr>
          </a:p>
          <a:p>
            <a:pPr algn="ctr">
              <a:defRPr/>
            </a:pPr>
            <a:r>
              <a:rPr lang="en-US" sz="4000" b="1" dirty="0">
                <a:solidFill>
                  <a:srgbClr val="FFFF00"/>
                </a:solidFill>
                <a:effectLst>
                  <a:outerShdw blurRad="38100" dist="38100" dir="2700000" algn="tl">
                    <a:srgbClr val="000000"/>
                  </a:outerShdw>
                </a:effectLst>
                <a:latin typeface="Tahoma" pitchFamily="34" charset="0"/>
                <a:cs typeface="Tahoma" pitchFamily="34" charset="0"/>
              </a:rPr>
              <a:t>absolute certainty</a:t>
            </a:r>
            <a:endParaRPr lang="en-US" sz="4000" b="1" dirty="0">
              <a:effectLst>
                <a:outerShdw blurRad="38100" dist="38100" dir="2700000" algn="tl">
                  <a:srgbClr val="FFFFFF"/>
                </a:outerShdw>
              </a:effectLst>
              <a:latin typeface="Tahoma" pitchFamily="34" charset="0"/>
              <a:cs typeface="Tahoma" pitchFamily="34" charset="0"/>
            </a:endParaRPr>
          </a:p>
          <a:p>
            <a:pPr algn="ctr">
              <a:defRPr/>
            </a:pPr>
            <a:r>
              <a:rPr lang="en-US" sz="4000" b="1" dirty="0">
                <a:solidFill>
                  <a:schemeClr val="bg1"/>
                </a:solidFill>
                <a:effectLst>
                  <a:outerShdw blurRad="38100" dist="38100" dir="2700000" algn="tl">
                    <a:srgbClr val="000000"/>
                  </a:outerShdw>
                </a:effectLst>
                <a:latin typeface="Tahoma" pitchFamily="34" charset="0"/>
                <a:cs typeface="Tahoma" pitchFamily="34" charset="0"/>
              </a:rPr>
              <a:t>of a scientific claim.</a:t>
            </a:r>
          </a:p>
        </p:txBody>
      </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2220913" y="441325"/>
            <a:ext cx="4743450" cy="762000"/>
          </a:xfrm>
          <a:prstGeom prst="rect">
            <a:avLst/>
          </a:prstGeom>
          <a:noFill/>
          <a:ln w="9525">
            <a:noFill/>
            <a:miter lim="800000"/>
            <a:headEnd/>
            <a:tailEnd/>
          </a:ln>
          <a:effectLst/>
        </p:spPr>
        <p:txBody>
          <a:bodyPr wrap="none" lIns="92075" tIns="46038" rIns="92075" bIns="46038">
            <a:spAutoFit/>
          </a:bodyPr>
          <a:lstStyle/>
          <a:p>
            <a:pPr>
              <a:defRPr/>
            </a:pPr>
            <a:r>
              <a:rPr lang="en-US" sz="4400">
                <a:solidFill>
                  <a:srgbClr val="FFFF00"/>
                </a:solidFill>
                <a:effectLst>
                  <a:outerShdw blurRad="38100" dist="38100" dir="2700000" algn="tl">
                    <a:srgbClr val="000000"/>
                  </a:outerShdw>
                </a:effectLst>
                <a:latin typeface="Serpentine" pitchFamily="2" charset="0"/>
              </a:rPr>
              <a:t>Scientific Law</a:t>
            </a:r>
          </a:p>
        </p:txBody>
      </p:sp>
      <p:sp>
        <p:nvSpPr>
          <p:cNvPr id="6147" name="Rectangle 3"/>
          <p:cNvSpPr>
            <a:spLocks noChangeArrowheads="1"/>
          </p:cNvSpPr>
          <p:nvPr/>
        </p:nvSpPr>
        <p:spPr bwMode="auto">
          <a:xfrm>
            <a:off x="1763713" y="2574925"/>
            <a:ext cx="5753100" cy="762000"/>
          </a:xfrm>
          <a:prstGeom prst="rect">
            <a:avLst/>
          </a:prstGeom>
          <a:noFill/>
          <a:ln w="9525">
            <a:noFill/>
            <a:miter lim="800000"/>
            <a:headEnd/>
            <a:tailEnd/>
          </a:ln>
          <a:effectLst/>
        </p:spPr>
        <p:txBody>
          <a:bodyPr wrap="none" lIns="92075" tIns="46038" rIns="92075" bIns="46038">
            <a:spAutoFit/>
          </a:bodyPr>
          <a:lstStyle/>
          <a:p>
            <a:pPr>
              <a:defRPr/>
            </a:pPr>
            <a:r>
              <a:rPr lang="en-US" sz="4400">
                <a:solidFill>
                  <a:srgbClr val="FFFF00"/>
                </a:solidFill>
                <a:effectLst>
                  <a:outerShdw blurRad="38100" dist="38100" dir="2700000" algn="tl">
                    <a:srgbClr val="000000"/>
                  </a:outerShdw>
                </a:effectLst>
                <a:latin typeface="Serpentine" pitchFamily="2" charset="0"/>
              </a:rPr>
              <a:t>Scientific Theory</a:t>
            </a:r>
          </a:p>
        </p:txBody>
      </p:sp>
      <p:sp>
        <p:nvSpPr>
          <p:cNvPr id="6148" name="Rectangle 4"/>
          <p:cNvSpPr>
            <a:spLocks noChangeArrowheads="1"/>
          </p:cNvSpPr>
          <p:nvPr/>
        </p:nvSpPr>
        <p:spPr bwMode="auto">
          <a:xfrm>
            <a:off x="1050925" y="4860925"/>
            <a:ext cx="7237413" cy="762000"/>
          </a:xfrm>
          <a:prstGeom prst="rect">
            <a:avLst/>
          </a:prstGeom>
          <a:noFill/>
          <a:ln w="9525">
            <a:noFill/>
            <a:miter lim="800000"/>
            <a:headEnd/>
            <a:tailEnd/>
          </a:ln>
          <a:effectLst/>
        </p:spPr>
        <p:txBody>
          <a:bodyPr wrap="none" lIns="92075" tIns="46038" rIns="92075" bIns="46038">
            <a:spAutoFit/>
          </a:bodyPr>
          <a:lstStyle/>
          <a:p>
            <a:pPr>
              <a:defRPr/>
            </a:pPr>
            <a:r>
              <a:rPr lang="en-US" sz="4400">
                <a:solidFill>
                  <a:srgbClr val="FFFF00"/>
                </a:solidFill>
                <a:effectLst>
                  <a:outerShdw blurRad="38100" dist="38100" dir="2700000" algn="tl">
                    <a:srgbClr val="000000"/>
                  </a:outerShdw>
                </a:effectLst>
                <a:latin typeface="Serpentine" pitchFamily="2" charset="0"/>
              </a:rPr>
              <a:t>Scientific Hypothesis</a:t>
            </a:r>
          </a:p>
        </p:txBody>
      </p:sp>
      <p:sp>
        <p:nvSpPr>
          <p:cNvPr id="6149" name="Rectangle 5"/>
          <p:cNvSpPr>
            <a:spLocks noChangeArrowheads="1"/>
          </p:cNvSpPr>
          <p:nvPr/>
        </p:nvSpPr>
        <p:spPr bwMode="auto">
          <a:xfrm>
            <a:off x="693738" y="1265238"/>
            <a:ext cx="7535862" cy="523875"/>
          </a:xfrm>
          <a:prstGeom prst="rect">
            <a:avLst/>
          </a:prstGeom>
          <a:noFill/>
          <a:ln w="9525">
            <a:noFill/>
            <a:miter lim="800000"/>
            <a:headEnd/>
            <a:tailEnd/>
          </a:ln>
        </p:spPr>
        <p:txBody>
          <a:bodyPr lIns="92075" tIns="46038" rIns="92075" bIns="46038">
            <a:spAutoFit/>
          </a:bodyPr>
          <a:lstStyle/>
          <a:p>
            <a:pPr algn="ctr"/>
            <a:r>
              <a:rPr lang="en-US" sz="2800" b="1">
                <a:solidFill>
                  <a:schemeClr val="bg1"/>
                </a:solidFill>
                <a:latin typeface="Tahoma" pitchFamily="34" charset="0"/>
                <a:cs typeface="Tahoma" pitchFamily="34" charset="0"/>
              </a:rPr>
              <a:t>a statement describing a natural event</a:t>
            </a:r>
          </a:p>
        </p:txBody>
      </p:sp>
      <p:sp>
        <p:nvSpPr>
          <p:cNvPr id="6150" name="Rectangle 6"/>
          <p:cNvSpPr>
            <a:spLocks noChangeArrowheads="1"/>
          </p:cNvSpPr>
          <p:nvPr/>
        </p:nvSpPr>
        <p:spPr bwMode="auto">
          <a:xfrm>
            <a:off x="811213" y="3322638"/>
            <a:ext cx="7612062" cy="954087"/>
          </a:xfrm>
          <a:prstGeom prst="rect">
            <a:avLst/>
          </a:prstGeom>
          <a:noFill/>
          <a:ln w="9525">
            <a:noFill/>
            <a:miter lim="800000"/>
            <a:headEnd/>
            <a:tailEnd/>
          </a:ln>
        </p:spPr>
        <p:txBody>
          <a:bodyPr wrap="none" lIns="92075" tIns="46038" rIns="92075" bIns="46038">
            <a:spAutoFit/>
          </a:bodyPr>
          <a:lstStyle/>
          <a:p>
            <a:pPr algn="ctr"/>
            <a:r>
              <a:rPr lang="en-US" sz="2800" b="1">
                <a:solidFill>
                  <a:schemeClr val="bg1"/>
                </a:solidFill>
                <a:latin typeface="Tahoma" pitchFamily="34" charset="0"/>
                <a:cs typeface="Tahoma" pitchFamily="34" charset="0"/>
              </a:rPr>
              <a:t>an experimentally confirmed explanation</a:t>
            </a:r>
          </a:p>
          <a:p>
            <a:pPr algn="ctr"/>
            <a:r>
              <a:rPr lang="en-US" sz="2800" b="1">
                <a:solidFill>
                  <a:schemeClr val="bg1"/>
                </a:solidFill>
                <a:latin typeface="Tahoma" pitchFamily="34" charset="0"/>
                <a:cs typeface="Tahoma" pitchFamily="34" charset="0"/>
              </a:rPr>
              <a:t>for a natural event</a:t>
            </a:r>
          </a:p>
        </p:txBody>
      </p:sp>
      <p:sp>
        <p:nvSpPr>
          <p:cNvPr id="6151" name="Rectangle 7"/>
          <p:cNvSpPr>
            <a:spLocks noChangeArrowheads="1"/>
          </p:cNvSpPr>
          <p:nvPr/>
        </p:nvSpPr>
        <p:spPr bwMode="auto">
          <a:xfrm>
            <a:off x="82550" y="5684838"/>
            <a:ext cx="8909050" cy="523875"/>
          </a:xfrm>
          <a:prstGeom prst="rect">
            <a:avLst/>
          </a:prstGeom>
          <a:noFill/>
          <a:ln w="9525">
            <a:noFill/>
            <a:miter lim="800000"/>
            <a:headEnd/>
            <a:tailEnd/>
          </a:ln>
        </p:spPr>
        <p:txBody>
          <a:bodyPr lIns="92075" tIns="46038" rIns="92075" bIns="46038">
            <a:spAutoFit/>
          </a:bodyPr>
          <a:lstStyle/>
          <a:p>
            <a:pPr algn="ctr"/>
            <a:r>
              <a:rPr lang="en-US" sz="2800" b="1">
                <a:solidFill>
                  <a:schemeClr val="bg1"/>
                </a:solidFill>
                <a:latin typeface="Tahoma" pitchFamily="34" charset="0"/>
                <a:cs typeface="Tahoma" pitchFamily="34" charset="0"/>
              </a:rPr>
              <a:t>an educated guess (experimentally untested)</a:t>
            </a: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484188" y="533400"/>
            <a:ext cx="8154987" cy="2339975"/>
          </a:xfrm>
          <a:prstGeom prst="rect">
            <a:avLst/>
          </a:prstGeom>
          <a:noFill/>
          <a:ln w="9525">
            <a:noFill/>
            <a:miter lim="800000"/>
            <a:headEnd/>
            <a:tailEnd/>
          </a:ln>
          <a:effectLst/>
        </p:spPr>
        <p:txBody>
          <a:bodyPr lIns="92075" tIns="46038" rIns="92075" bIns="46038">
            <a:spAutoFit/>
          </a:bodyPr>
          <a:lstStyle/>
          <a:p>
            <a:pPr algn="ctr">
              <a:defRPr/>
            </a:pPr>
            <a:r>
              <a:rPr lang="en-US" sz="5000" b="1" dirty="0">
                <a:solidFill>
                  <a:srgbClr val="FFFF00"/>
                </a:solidFill>
                <a:effectLst>
                  <a:outerShdw blurRad="38100" dist="38100" dir="2700000" algn="tl">
                    <a:srgbClr val="000000">
                      <a:alpha val="43137"/>
                    </a:srgbClr>
                  </a:outerShdw>
                </a:effectLst>
                <a:latin typeface="Arial" charset="0"/>
              </a:rPr>
              <a:t>Metric System</a:t>
            </a:r>
          </a:p>
          <a:p>
            <a:pPr algn="ctr">
              <a:defRPr/>
            </a:pPr>
            <a:endParaRPr lang="en-US" sz="3200" b="1" dirty="0">
              <a:solidFill>
                <a:schemeClr val="bg1"/>
              </a:solidFill>
              <a:latin typeface="Arial" charset="0"/>
            </a:endParaRPr>
          </a:p>
          <a:p>
            <a:pPr algn="ctr">
              <a:defRPr/>
            </a:pPr>
            <a:r>
              <a:rPr lang="en-US" sz="3200" b="1" dirty="0">
                <a:solidFill>
                  <a:schemeClr val="bg1"/>
                </a:solidFill>
                <a:latin typeface="Arial" charset="0"/>
              </a:rPr>
              <a:t>developed in France in 1795</a:t>
            </a:r>
          </a:p>
          <a:p>
            <a:pPr algn="ctr">
              <a:defRPr/>
            </a:pPr>
            <a:r>
              <a:rPr lang="en-US" sz="3200" b="1" dirty="0">
                <a:solidFill>
                  <a:schemeClr val="bg1"/>
                </a:solidFill>
                <a:latin typeface="Arial" charset="0"/>
              </a:rPr>
              <a:t>a.k.a. “SI” - International System of Units</a:t>
            </a:r>
          </a:p>
        </p:txBody>
      </p:sp>
      <p:sp>
        <p:nvSpPr>
          <p:cNvPr id="2" name="Rectangle 4"/>
          <p:cNvSpPr>
            <a:spLocks noChangeArrowheads="1"/>
          </p:cNvSpPr>
          <p:nvPr/>
        </p:nvSpPr>
        <p:spPr bwMode="auto">
          <a:xfrm>
            <a:off x="239713" y="3627438"/>
            <a:ext cx="8732837" cy="2678112"/>
          </a:xfrm>
          <a:prstGeom prst="rect">
            <a:avLst/>
          </a:prstGeom>
          <a:noFill/>
          <a:ln w="9525">
            <a:noFill/>
            <a:miter lim="800000"/>
            <a:headEnd/>
            <a:tailEnd/>
          </a:ln>
        </p:spPr>
        <p:txBody>
          <a:bodyPr wrap="none" lIns="92075" tIns="46038" rIns="92075" bIns="46038">
            <a:spAutoFit/>
          </a:bodyPr>
          <a:lstStyle/>
          <a:p>
            <a:pPr algn="ctr"/>
            <a:r>
              <a:rPr lang="en-US" sz="2800" b="1">
                <a:solidFill>
                  <a:schemeClr val="bg1"/>
                </a:solidFill>
                <a:latin typeface="Arial" charset="0"/>
              </a:rPr>
              <a:t>The U.S. was (and still is) reluctant to “go metric.”</a:t>
            </a:r>
          </a:p>
          <a:p>
            <a:pPr algn="ctr"/>
            <a:endParaRPr lang="en-US" sz="2800" b="1">
              <a:solidFill>
                <a:schemeClr val="bg1"/>
              </a:solidFill>
              <a:latin typeface="Arial" charset="0"/>
            </a:endParaRPr>
          </a:p>
          <a:p>
            <a:pPr algn="ctr"/>
            <a:r>
              <a:rPr lang="en-US" sz="2800" b="1">
                <a:solidFill>
                  <a:schemeClr val="bg1"/>
                </a:solidFill>
                <a:latin typeface="Arial" charset="0"/>
              </a:rPr>
              <a:t>very costly to change</a:t>
            </a:r>
          </a:p>
          <a:p>
            <a:pPr algn="ctr"/>
            <a:r>
              <a:rPr lang="en-US" sz="2800" b="1">
                <a:solidFill>
                  <a:schemeClr val="bg1"/>
                </a:solidFill>
                <a:latin typeface="Arial" charset="0"/>
              </a:rPr>
              <a:t>perception of “Communist” system</a:t>
            </a:r>
          </a:p>
          <a:p>
            <a:pPr algn="ctr"/>
            <a:r>
              <a:rPr lang="en-US" sz="2800" b="1">
                <a:solidFill>
                  <a:schemeClr val="bg1"/>
                </a:solidFill>
                <a:latin typeface="Arial" charset="0"/>
              </a:rPr>
              <a:t>natural resistance to change</a:t>
            </a:r>
          </a:p>
          <a:p>
            <a:pPr algn="ctr"/>
            <a:r>
              <a:rPr lang="en-US" sz="2800" b="1">
                <a:solidFill>
                  <a:schemeClr val="bg1"/>
                </a:solidFill>
                <a:latin typeface="Arial" charset="0"/>
              </a:rPr>
              <a:t>American pride</a:t>
            </a:r>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00025" y="-11113"/>
            <a:ext cx="9491663" cy="6864351"/>
          </a:xfrm>
          <a:prstGeom prst="rect">
            <a:avLst/>
          </a:prstGeom>
          <a:noFill/>
          <a:ln w="9525">
            <a:noFill/>
            <a:miter lim="800000"/>
            <a:headEnd/>
            <a:tailEnd/>
          </a:ln>
          <a:effectLst/>
        </p:spPr>
        <p:txBody>
          <a:bodyPr wrap="none" lIns="92075" tIns="46038" rIns="92075" bIns="46038">
            <a:spAutoFit/>
          </a:bodyPr>
          <a:lstStyle/>
          <a:p>
            <a:pPr algn="ctr">
              <a:lnSpc>
                <a:spcPct val="160000"/>
              </a:lnSpc>
              <a:defRPr/>
            </a:pPr>
            <a:r>
              <a:rPr lang="en-US" sz="4400" b="1" dirty="0">
                <a:solidFill>
                  <a:srgbClr val="FF0033"/>
                </a:solidFill>
                <a:effectLst>
                  <a:outerShdw blurRad="38100" dist="38100" dir="2700000" algn="tl">
                    <a:srgbClr val="000000">
                      <a:alpha val="43137"/>
                    </a:srgbClr>
                  </a:outerShdw>
                </a:effectLst>
                <a:latin typeface="Tahoma" pitchFamily="34" charset="0"/>
                <a:cs typeface="Tahoma" pitchFamily="34" charset="0"/>
              </a:rPr>
              <a:t>The SI unit of:</a:t>
            </a:r>
            <a:endParaRPr lang="en-US" sz="3300" b="1" dirty="0">
              <a:solidFill>
                <a:schemeClr val="bg1"/>
              </a:solidFill>
              <a:effectLst>
                <a:outerShdw blurRad="38100" dist="38100" dir="2700000" algn="tl">
                  <a:srgbClr val="000000">
                    <a:alpha val="43137"/>
                  </a:srgbClr>
                </a:outerShdw>
              </a:effectLst>
              <a:latin typeface="Tahoma" pitchFamily="34" charset="0"/>
              <a:cs typeface="Tahoma" pitchFamily="34" charset="0"/>
            </a:endParaRPr>
          </a:p>
          <a:p>
            <a:pPr algn="ctr">
              <a:lnSpc>
                <a:spcPct val="160000"/>
              </a:lnSpc>
              <a:defRPr/>
            </a:pPr>
            <a:r>
              <a:rPr lang="en-US" sz="3300" b="1" dirty="0">
                <a:solidFill>
                  <a:schemeClr val="bg1"/>
                </a:solidFill>
                <a:latin typeface="Tahoma" pitchFamily="34" charset="0"/>
                <a:cs typeface="Tahoma" pitchFamily="34" charset="0"/>
              </a:rPr>
              <a:t>length is the </a:t>
            </a:r>
            <a:r>
              <a:rPr lang="en-US" sz="3300" b="1" dirty="0">
                <a:solidFill>
                  <a:srgbClr val="FFFF00"/>
                </a:solidFill>
                <a:latin typeface="Tahoma" pitchFamily="34" charset="0"/>
                <a:cs typeface="Tahoma" pitchFamily="34" charset="0"/>
              </a:rPr>
              <a:t>meter</a:t>
            </a:r>
            <a:r>
              <a:rPr lang="en-US" sz="3300" b="1" dirty="0">
                <a:solidFill>
                  <a:schemeClr val="bg1"/>
                </a:solidFill>
                <a:latin typeface="Tahoma" pitchFamily="34" charset="0"/>
                <a:cs typeface="Tahoma" pitchFamily="34" charset="0"/>
              </a:rPr>
              <a:t>, m</a:t>
            </a:r>
          </a:p>
          <a:p>
            <a:pPr algn="ctr">
              <a:lnSpc>
                <a:spcPct val="160000"/>
              </a:lnSpc>
              <a:defRPr/>
            </a:pPr>
            <a:r>
              <a:rPr lang="en-US" sz="3300" b="1" dirty="0">
                <a:solidFill>
                  <a:schemeClr val="bg1"/>
                </a:solidFill>
                <a:latin typeface="Tahoma" pitchFamily="34" charset="0"/>
                <a:cs typeface="Tahoma" pitchFamily="34" charset="0"/>
              </a:rPr>
              <a:t>time is the </a:t>
            </a:r>
            <a:r>
              <a:rPr lang="en-US" sz="3300" b="1" dirty="0">
                <a:solidFill>
                  <a:srgbClr val="FFFF00"/>
                </a:solidFill>
                <a:latin typeface="Tahoma" pitchFamily="34" charset="0"/>
                <a:cs typeface="Tahoma" pitchFamily="34" charset="0"/>
              </a:rPr>
              <a:t>second</a:t>
            </a:r>
            <a:r>
              <a:rPr lang="en-US" sz="3300" b="1" dirty="0">
                <a:solidFill>
                  <a:schemeClr val="bg1"/>
                </a:solidFill>
                <a:latin typeface="Tahoma" pitchFamily="34" charset="0"/>
                <a:cs typeface="Tahoma" pitchFamily="34" charset="0"/>
              </a:rPr>
              <a:t>, s</a:t>
            </a:r>
          </a:p>
          <a:p>
            <a:pPr algn="ctr">
              <a:lnSpc>
                <a:spcPct val="160000"/>
              </a:lnSpc>
              <a:defRPr/>
            </a:pPr>
            <a:r>
              <a:rPr lang="en-US" sz="3300" b="1" dirty="0">
                <a:solidFill>
                  <a:schemeClr val="bg1"/>
                </a:solidFill>
                <a:latin typeface="Tahoma" pitchFamily="34" charset="0"/>
                <a:cs typeface="Tahoma" pitchFamily="34" charset="0"/>
              </a:rPr>
              <a:t>mass is the </a:t>
            </a:r>
            <a:r>
              <a:rPr lang="en-US" sz="3300" b="1" dirty="0">
                <a:solidFill>
                  <a:srgbClr val="FFFF00"/>
                </a:solidFill>
                <a:latin typeface="Tahoma" pitchFamily="34" charset="0"/>
                <a:cs typeface="Tahoma" pitchFamily="34" charset="0"/>
              </a:rPr>
              <a:t>kilogram</a:t>
            </a:r>
            <a:r>
              <a:rPr lang="en-US" sz="3300" b="1" dirty="0">
                <a:solidFill>
                  <a:schemeClr val="bg1"/>
                </a:solidFill>
                <a:latin typeface="Tahoma" pitchFamily="34" charset="0"/>
                <a:cs typeface="Tahoma" pitchFamily="34" charset="0"/>
              </a:rPr>
              <a:t>, </a:t>
            </a:r>
            <a:r>
              <a:rPr lang="en-US" sz="3300" b="1" dirty="0" smtClean="0">
                <a:solidFill>
                  <a:schemeClr val="bg1"/>
                </a:solidFill>
                <a:latin typeface="Tahoma" pitchFamily="34" charset="0"/>
                <a:cs typeface="Tahoma" pitchFamily="34" charset="0"/>
              </a:rPr>
              <a:t>kg</a:t>
            </a:r>
            <a:endParaRPr lang="en-US" sz="3300" b="1" dirty="0">
              <a:solidFill>
                <a:schemeClr val="bg1"/>
              </a:solidFill>
              <a:latin typeface="Tahoma" pitchFamily="34" charset="0"/>
              <a:cs typeface="Tahoma" pitchFamily="34" charset="0"/>
            </a:endParaRPr>
          </a:p>
          <a:p>
            <a:pPr algn="ctr">
              <a:lnSpc>
                <a:spcPct val="160000"/>
              </a:lnSpc>
              <a:defRPr/>
            </a:pPr>
            <a:r>
              <a:rPr lang="en-US" sz="3300" b="1" dirty="0">
                <a:solidFill>
                  <a:schemeClr val="bg1"/>
                </a:solidFill>
                <a:latin typeface="Tahoma" pitchFamily="34" charset="0"/>
                <a:cs typeface="Tahoma" pitchFamily="34" charset="0"/>
              </a:rPr>
              <a:t>electric charge is the </a:t>
            </a:r>
            <a:r>
              <a:rPr lang="en-US" sz="3300" b="1" dirty="0">
                <a:solidFill>
                  <a:srgbClr val="FFFF00"/>
                </a:solidFill>
                <a:latin typeface="Tahoma" pitchFamily="34" charset="0"/>
                <a:cs typeface="Tahoma" pitchFamily="34" charset="0"/>
              </a:rPr>
              <a:t>Coulomb</a:t>
            </a:r>
            <a:r>
              <a:rPr lang="en-US" sz="3300" b="1" dirty="0">
                <a:solidFill>
                  <a:schemeClr val="bg1"/>
                </a:solidFill>
                <a:latin typeface="Tahoma" pitchFamily="34" charset="0"/>
                <a:cs typeface="Tahoma" pitchFamily="34" charset="0"/>
              </a:rPr>
              <a:t>, C</a:t>
            </a:r>
          </a:p>
          <a:p>
            <a:pPr algn="ctr">
              <a:lnSpc>
                <a:spcPct val="160000"/>
              </a:lnSpc>
              <a:defRPr/>
            </a:pPr>
            <a:r>
              <a:rPr lang="en-US" sz="3300" b="1" dirty="0">
                <a:solidFill>
                  <a:schemeClr val="bg1"/>
                </a:solidFill>
                <a:latin typeface="Tahoma" pitchFamily="34" charset="0"/>
                <a:cs typeface="Tahoma" pitchFamily="34" charset="0"/>
              </a:rPr>
              <a:t>temperature is the degree </a:t>
            </a:r>
            <a:r>
              <a:rPr lang="en-US" sz="3300" b="1" dirty="0">
                <a:solidFill>
                  <a:srgbClr val="FFFF00"/>
                </a:solidFill>
                <a:latin typeface="Tahoma" pitchFamily="34" charset="0"/>
                <a:cs typeface="Tahoma" pitchFamily="34" charset="0"/>
              </a:rPr>
              <a:t>Kelvin</a:t>
            </a:r>
            <a:r>
              <a:rPr lang="en-US" sz="3300" b="1" dirty="0">
                <a:solidFill>
                  <a:schemeClr val="bg1"/>
                </a:solidFill>
                <a:latin typeface="Tahoma" pitchFamily="34" charset="0"/>
                <a:cs typeface="Tahoma" pitchFamily="34" charset="0"/>
              </a:rPr>
              <a:t>, K</a:t>
            </a:r>
          </a:p>
          <a:p>
            <a:pPr algn="ctr">
              <a:lnSpc>
                <a:spcPct val="160000"/>
              </a:lnSpc>
              <a:defRPr/>
            </a:pPr>
            <a:r>
              <a:rPr lang="en-US" sz="3300" b="1" dirty="0">
                <a:solidFill>
                  <a:schemeClr val="bg1"/>
                </a:solidFill>
                <a:latin typeface="Tahoma" pitchFamily="34" charset="0"/>
                <a:cs typeface="Tahoma" pitchFamily="34" charset="0"/>
              </a:rPr>
              <a:t>an amount of a substance is the </a:t>
            </a:r>
            <a:r>
              <a:rPr lang="en-US" sz="3300" b="1" dirty="0">
                <a:solidFill>
                  <a:srgbClr val="FFFF00"/>
                </a:solidFill>
                <a:latin typeface="Tahoma" pitchFamily="34" charset="0"/>
                <a:cs typeface="Tahoma" pitchFamily="34" charset="0"/>
              </a:rPr>
              <a:t>mole</a:t>
            </a:r>
            <a:r>
              <a:rPr lang="en-US" sz="3300" b="1" dirty="0">
                <a:solidFill>
                  <a:schemeClr val="bg1"/>
                </a:solidFill>
                <a:latin typeface="Tahoma" pitchFamily="34" charset="0"/>
                <a:cs typeface="Tahoma" pitchFamily="34" charset="0"/>
              </a:rPr>
              <a:t>, mol</a:t>
            </a:r>
          </a:p>
          <a:p>
            <a:pPr algn="ctr">
              <a:lnSpc>
                <a:spcPct val="160000"/>
              </a:lnSpc>
              <a:defRPr/>
            </a:pPr>
            <a:r>
              <a:rPr lang="en-US" sz="3300" b="1" dirty="0">
                <a:solidFill>
                  <a:schemeClr val="bg1"/>
                </a:solidFill>
                <a:latin typeface="Tahoma" pitchFamily="34" charset="0"/>
                <a:cs typeface="Tahoma" pitchFamily="34" charset="0"/>
              </a:rPr>
              <a:t>luminous intensity is the </a:t>
            </a:r>
            <a:r>
              <a:rPr lang="en-US" sz="3300" b="1" dirty="0">
                <a:solidFill>
                  <a:srgbClr val="FFFF00"/>
                </a:solidFill>
                <a:latin typeface="Tahoma" pitchFamily="34" charset="0"/>
                <a:cs typeface="Tahoma" pitchFamily="34" charset="0"/>
              </a:rPr>
              <a:t>candle</a:t>
            </a:r>
            <a:r>
              <a:rPr lang="en-US" sz="3300" b="1" dirty="0">
                <a:solidFill>
                  <a:schemeClr val="bg1"/>
                </a:solidFill>
                <a:latin typeface="Tahoma" pitchFamily="34" charset="0"/>
                <a:cs typeface="Tahoma" pitchFamily="34" charset="0"/>
              </a:rPr>
              <a:t>, </a:t>
            </a:r>
            <a:r>
              <a:rPr lang="en-US" sz="3300" b="1" dirty="0" err="1">
                <a:solidFill>
                  <a:schemeClr val="bg1"/>
                </a:solidFill>
                <a:latin typeface="Tahoma" pitchFamily="34" charset="0"/>
                <a:cs typeface="Tahoma" pitchFamily="34" charset="0"/>
              </a:rPr>
              <a:t>cd</a:t>
            </a:r>
            <a:endParaRPr lang="en-US" sz="3300" b="1" dirty="0">
              <a:solidFill>
                <a:schemeClr val="bg1"/>
              </a:solidFill>
              <a:latin typeface="Tahoma" pitchFamily="34" charset="0"/>
              <a:cs typeface="Tahoma" pitchFamily="34" charset="0"/>
            </a:endParaRPr>
          </a:p>
        </p:txBody>
      </p:sp>
    </p:spTree>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5400" y="4445000"/>
            <a:ext cx="9091613" cy="1625600"/>
          </a:xfrm>
          <a:prstGeom prst="rect">
            <a:avLst/>
          </a:prstGeom>
          <a:solidFill>
            <a:srgbClr val="B2B2B2"/>
          </a:solidFill>
          <a:ln w="50800">
            <a:solidFill>
              <a:schemeClr val="accent2"/>
            </a:solidFill>
            <a:miter lim="800000"/>
            <a:headEnd/>
            <a:tailEnd/>
          </a:ln>
        </p:spPr>
        <p:txBody>
          <a:bodyPr wrap="none" anchor="ctr"/>
          <a:lstStyle/>
          <a:p>
            <a:endParaRPr lang="en-US"/>
          </a:p>
        </p:txBody>
      </p:sp>
      <p:sp>
        <p:nvSpPr>
          <p:cNvPr id="11267" name="Rectangle 3"/>
          <p:cNvSpPr>
            <a:spLocks noChangeArrowheads="1"/>
          </p:cNvSpPr>
          <p:nvPr/>
        </p:nvSpPr>
        <p:spPr bwMode="auto">
          <a:xfrm>
            <a:off x="61913" y="274638"/>
            <a:ext cx="9072562" cy="523875"/>
          </a:xfrm>
          <a:prstGeom prst="rect">
            <a:avLst/>
          </a:prstGeom>
          <a:noFill/>
          <a:ln w="9525">
            <a:noFill/>
            <a:miter lim="800000"/>
            <a:headEnd/>
            <a:tailEnd/>
          </a:ln>
          <a:effectLst/>
        </p:spPr>
        <p:txBody>
          <a:bodyPr wrap="none" lIns="92075" tIns="46038" rIns="92075" bIns="46038">
            <a:spAutoFit/>
          </a:bodyPr>
          <a:lstStyle/>
          <a:p>
            <a:pPr algn="ctr">
              <a:defRPr/>
            </a:pPr>
            <a:r>
              <a:rPr lang="en-US" sz="2800" b="1" dirty="0">
                <a:solidFill>
                  <a:schemeClr val="bg1"/>
                </a:solidFill>
                <a:effectLst>
                  <a:outerShdw blurRad="38100" dist="38100" dir="2700000" algn="tl">
                    <a:srgbClr val="000000"/>
                  </a:outerShdw>
                </a:effectLst>
                <a:latin typeface="Arial" charset="0"/>
              </a:rPr>
              <a:t>All measurements have some degree of uncertainty.</a:t>
            </a:r>
          </a:p>
        </p:txBody>
      </p:sp>
      <p:sp>
        <p:nvSpPr>
          <p:cNvPr id="11268" name="Rectangle 4"/>
          <p:cNvSpPr>
            <a:spLocks noChangeArrowheads="1"/>
          </p:cNvSpPr>
          <p:nvPr/>
        </p:nvSpPr>
        <p:spPr bwMode="auto">
          <a:xfrm>
            <a:off x="120650" y="1203325"/>
            <a:ext cx="8963025" cy="1508125"/>
          </a:xfrm>
          <a:prstGeom prst="rect">
            <a:avLst/>
          </a:prstGeom>
          <a:noFill/>
          <a:ln w="9525">
            <a:noFill/>
            <a:miter lim="800000"/>
            <a:headEnd/>
            <a:tailEnd/>
          </a:ln>
          <a:effectLst/>
        </p:spPr>
        <p:txBody>
          <a:bodyPr wrap="none" lIns="92075" tIns="46038" rIns="92075" bIns="46038">
            <a:spAutoFit/>
          </a:bodyPr>
          <a:lstStyle/>
          <a:p>
            <a:pPr algn="ctr">
              <a:defRPr/>
            </a:pPr>
            <a:r>
              <a:rPr lang="en-US" sz="4400" b="1" dirty="0">
                <a:solidFill>
                  <a:srgbClr val="FFFF00"/>
                </a:solidFill>
                <a:effectLst>
                  <a:outerShdw blurRad="38100" dist="38100" dir="2700000" algn="tl">
                    <a:srgbClr val="000000"/>
                  </a:outerShdw>
                </a:effectLst>
                <a:latin typeface="Tahoma" pitchFamily="34" charset="0"/>
                <a:cs typeface="Tahoma" pitchFamily="34" charset="0"/>
              </a:rPr>
              <a:t>Precision</a:t>
            </a:r>
            <a:endParaRPr lang="en-US" b="1" dirty="0">
              <a:solidFill>
                <a:srgbClr val="FFFF00"/>
              </a:solidFill>
              <a:effectLst>
                <a:outerShdw blurRad="38100" dist="38100" dir="2700000" algn="tl">
                  <a:srgbClr val="000000"/>
                </a:outerShdw>
              </a:effectLst>
              <a:latin typeface="Tahoma" pitchFamily="34" charset="0"/>
              <a:cs typeface="Tahoma" pitchFamily="34" charset="0"/>
            </a:endParaRPr>
          </a:p>
          <a:p>
            <a:pPr algn="ctr">
              <a:defRPr/>
            </a:pPr>
            <a:r>
              <a:rPr lang="en-US" b="1" dirty="0">
                <a:solidFill>
                  <a:schemeClr val="bg1"/>
                </a:solidFill>
                <a:latin typeface="Tahoma" pitchFamily="34" charset="0"/>
                <a:cs typeface="Tahoma" pitchFamily="34" charset="0"/>
              </a:rPr>
              <a:t>single measurement - exactness, definiteness</a:t>
            </a:r>
          </a:p>
          <a:p>
            <a:pPr algn="ctr">
              <a:defRPr/>
            </a:pPr>
            <a:r>
              <a:rPr lang="en-US" b="1" dirty="0">
                <a:solidFill>
                  <a:schemeClr val="bg1"/>
                </a:solidFill>
                <a:latin typeface="Tahoma" pitchFamily="34" charset="0"/>
                <a:cs typeface="Tahoma" pitchFamily="34" charset="0"/>
              </a:rPr>
              <a:t>group of measurements - agreement, closeness together</a:t>
            </a:r>
          </a:p>
        </p:txBody>
      </p:sp>
      <p:sp>
        <p:nvSpPr>
          <p:cNvPr id="11269" name="Rectangle 5"/>
          <p:cNvSpPr>
            <a:spLocks noChangeArrowheads="1"/>
          </p:cNvSpPr>
          <p:nvPr/>
        </p:nvSpPr>
        <p:spPr bwMode="auto">
          <a:xfrm>
            <a:off x="2052638" y="3108325"/>
            <a:ext cx="5081587" cy="1139825"/>
          </a:xfrm>
          <a:prstGeom prst="rect">
            <a:avLst/>
          </a:prstGeom>
          <a:noFill/>
          <a:ln w="9525">
            <a:noFill/>
            <a:miter lim="800000"/>
            <a:headEnd/>
            <a:tailEnd/>
          </a:ln>
          <a:effectLst/>
        </p:spPr>
        <p:txBody>
          <a:bodyPr wrap="none" lIns="92075" tIns="46038" rIns="92075" bIns="46038">
            <a:spAutoFit/>
          </a:bodyPr>
          <a:lstStyle/>
          <a:p>
            <a:pPr algn="ctr">
              <a:defRPr/>
            </a:pPr>
            <a:r>
              <a:rPr lang="en-US" sz="4400" b="1" dirty="0">
                <a:solidFill>
                  <a:srgbClr val="FFFF00"/>
                </a:solidFill>
                <a:effectLst>
                  <a:outerShdw blurRad="38100" dist="38100" dir="2700000" algn="tl">
                    <a:srgbClr val="000000"/>
                  </a:outerShdw>
                </a:effectLst>
                <a:latin typeface="Tahoma" pitchFamily="34" charset="0"/>
                <a:cs typeface="Tahoma" pitchFamily="34" charset="0"/>
              </a:rPr>
              <a:t>Accuracy</a:t>
            </a:r>
            <a:endParaRPr lang="en-US" sz="3600" b="1" dirty="0">
              <a:solidFill>
                <a:srgbClr val="FFFF00"/>
              </a:solidFill>
              <a:effectLst>
                <a:outerShdw blurRad="38100" dist="38100" dir="2700000" algn="tl">
                  <a:srgbClr val="000000"/>
                </a:outerShdw>
              </a:effectLst>
              <a:latin typeface="Tahoma" pitchFamily="34" charset="0"/>
              <a:cs typeface="Tahoma" pitchFamily="34" charset="0"/>
            </a:endParaRPr>
          </a:p>
          <a:p>
            <a:pPr algn="ctr">
              <a:defRPr/>
            </a:pPr>
            <a:r>
              <a:rPr lang="en-US" b="1" dirty="0">
                <a:solidFill>
                  <a:schemeClr val="bg1"/>
                </a:solidFill>
                <a:latin typeface="Tahoma" pitchFamily="34" charset="0"/>
                <a:cs typeface="Tahoma" pitchFamily="34" charset="0"/>
              </a:rPr>
              <a:t>closeness to the accepted value</a:t>
            </a:r>
          </a:p>
        </p:txBody>
      </p:sp>
      <p:sp>
        <p:nvSpPr>
          <p:cNvPr id="11270" name="Rectangle 6"/>
          <p:cNvSpPr>
            <a:spLocks noChangeArrowheads="1"/>
          </p:cNvSpPr>
          <p:nvPr/>
        </p:nvSpPr>
        <p:spPr bwMode="auto">
          <a:xfrm>
            <a:off x="60325" y="4983163"/>
            <a:ext cx="2811463" cy="708025"/>
          </a:xfrm>
          <a:prstGeom prst="rect">
            <a:avLst/>
          </a:prstGeom>
          <a:noFill/>
          <a:ln w="9525">
            <a:noFill/>
            <a:miter lim="800000"/>
            <a:headEnd/>
            <a:tailEnd/>
          </a:ln>
          <a:effectLst/>
        </p:spPr>
        <p:txBody>
          <a:bodyPr wrap="none" lIns="92075" tIns="46038" rIns="92075" bIns="46038">
            <a:spAutoFit/>
          </a:bodyPr>
          <a:lstStyle/>
          <a:p>
            <a:pPr>
              <a:defRPr/>
            </a:pPr>
            <a:r>
              <a:rPr lang="en-US" sz="3600" b="1" dirty="0">
                <a:solidFill>
                  <a:schemeClr val="bg1"/>
                </a:solidFill>
                <a:latin typeface="Tahoma" pitchFamily="34" charset="0"/>
                <a:cs typeface="Tahoma" pitchFamily="34" charset="0"/>
              </a:rPr>
              <a:t>% error </a:t>
            </a:r>
            <a:r>
              <a:rPr lang="en-US" sz="4000" b="1" dirty="0">
                <a:latin typeface="Tahoma" pitchFamily="34" charset="0"/>
                <a:cs typeface="Tahoma" pitchFamily="34" charset="0"/>
              </a:rPr>
              <a:t>=</a:t>
            </a:r>
            <a:r>
              <a:rPr lang="en-US" sz="4000" b="1" dirty="0">
                <a:solidFill>
                  <a:srgbClr val="009900"/>
                </a:solidFill>
                <a:effectLst>
                  <a:outerShdw blurRad="38100" dist="38100" dir="2700000" algn="tl">
                    <a:srgbClr val="000000"/>
                  </a:outerShdw>
                </a:effectLst>
                <a:latin typeface="Comic Sans MS" pitchFamily="66" charset="0"/>
              </a:rPr>
              <a:t> </a:t>
            </a:r>
          </a:p>
        </p:txBody>
      </p:sp>
      <p:sp>
        <p:nvSpPr>
          <p:cNvPr id="9223" name="Rectangle 7"/>
          <p:cNvSpPr>
            <a:spLocks noChangeArrowheads="1"/>
          </p:cNvSpPr>
          <p:nvPr/>
        </p:nvSpPr>
        <p:spPr bwMode="auto">
          <a:xfrm>
            <a:off x="2792413" y="4794250"/>
            <a:ext cx="4340225" cy="1077913"/>
          </a:xfrm>
          <a:prstGeom prst="rect">
            <a:avLst/>
          </a:prstGeom>
          <a:noFill/>
          <a:ln w="9525">
            <a:noFill/>
            <a:miter lim="800000"/>
            <a:headEnd/>
            <a:tailEnd/>
          </a:ln>
        </p:spPr>
        <p:txBody>
          <a:bodyPr wrap="none" lIns="92075" tIns="46038" rIns="92075" bIns="46038">
            <a:spAutoFit/>
          </a:bodyPr>
          <a:lstStyle/>
          <a:p>
            <a:pPr algn="ctr"/>
            <a:r>
              <a:rPr lang="en-US" sz="3200" b="1">
                <a:solidFill>
                  <a:schemeClr val="bg1"/>
                </a:solidFill>
                <a:latin typeface="Tahoma" pitchFamily="34" charset="0"/>
                <a:cs typeface="Tahoma" pitchFamily="34" charset="0"/>
              </a:rPr>
              <a:t>accepted - observed</a:t>
            </a:r>
          </a:p>
          <a:p>
            <a:pPr algn="ctr"/>
            <a:r>
              <a:rPr lang="en-US" sz="3200" b="1">
                <a:solidFill>
                  <a:schemeClr val="bg1"/>
                </a:solidFill>
                <a:latin typeface="Tahoma" pitchFamily="34" charset="0"/>
                <a:cs typeface="Tahoma" pitchFamily="34" charset="0"/>
              </a:rPr>
              <a:t>accepted</a:t>
            </a:r>
          </a:p>
        </p:txBody>
      </p:sp>
      <p:sp>
        <p:nvSpPr>
          <p:cNvPr id="9224" name="Line 8"/>
          <p:cNvSpPr>
            <a:spLocks noChangeShapeType="1"/>
          </p:cNvSpPr>
          <p:nvPr/>
        </p:nvSpPr>
        <p:spPr bwMode="auto">
          <a:xfrm>
            <a:off x="2819400" y="5334000"/>
            <a:ext cx="4267200" cy="0"/>
          </a:xfrm>
          <a:prstGeom prst="line">
            <a:avLst/>
          </a:prstGeom>
          <a:noFill/>
          <a:ln w="76200">
            <a:solidFill>
              <a:schemeClr val="tx1"/>
            </a:solidFill>
            <a:round/>
            <a:headEnd type="none" w="sm" len="sm"/>
            <a:tailEnd type="none" w="sm" len="sm"/>
          </a:ln>
        </p:spPr>
        <p:txBody>
          <a:bodyPr/>
          <a:lstStyle/>
          <a:p>
            <a:endParaRPr lang="en-US"/>
          </a:p>
        </p:txBody>
      </p:sp>
      <p:sp>
        <p:nvSpPr>
          <p:cNvPr id="9225" name="Line 9"/>
          <p:cNvSpPr>
            <a:spLocks noChangeShapeType="1"/>
          </p:cNvSpPr>
          <p:nvPr/>
        </p:nvSpPr>
        <p:spPr bwMode="auto">
          <a:xfrm>
            <a:off x="2667000" y="4724400"/>
            <a:ext cx="0" cy="1143000"/>
          </a:xfrm>
          <a:prstGeom prst="line">
            <a:avLst/>
          </a:prstGeom>
          <a:noFill/>
          <a:ln w="50800">
            <a:solidFill>
              <a:schemeClr val="tx1"/>
            </a:solidFill>
            <a:round/>
            <a:headEnd type="none" w="sm" len="sm"/>
            <a:tailEnd type="none" w="sm" len="sm"/>
          </a:ln>
        </p:spPr>
        <p:txBody>
          <a:bodyPr/>
          <a:lstStyle/>
          <a:p>
            <a:endParaRPr lang="en-US"/>
          </a:p>
        </p:txBody>
      </p:sp>
      <p:sp>
        <p:nvSpPr>
          <p:cNvPr id="9226" name="Line 10"/>
          <p:cNvSpPr>
            <a:spLocks noChangeShapeType="1"/>
          </p:cNvSpPr>
          <p:nvPr/>
        </p:nvSpPr>
        <p:spPr bwMode="auto">
          <a:xfrm>
            <a:off x="7239000" y="4724400"/>
            <a:ext cx="0" cy="1143000"/>
          </a:xfrm>
          <a:prstGeom prst="line">
            <a:avLst/>
          </a:prstGeom>
          <a:noFill/>
          <a:ln w="50800">
            <a:solidFill>
              <a:schemeClr val="tx1"/>
            </a:solidFill>
            <a:round/>
            <a:headEnd type="none" w="sm" len="sm"/>
            <a:tailEnd type="none" w="sm" len="sm"/>
          </a:ln>
        </p:spPr>
        <p:txBody>
          <a:bodyPr/>
          <a:lstStyle/>
          <a:p>
            <a:endParaRPr lang="en-US"/>
          </a:p>
        </p:txBody>
      </p:sp>
      <p:sp>
        <p:nvSpPr>
          <p:cNvPr id="9227" name="Rectangle 11"/>
          <p:cNvSpPr>
            <a:spLocks noChangeArrowheads="1"/>
          </p:cNvSpPr>
          <p:nvPr/>
        </p:nvSpPr>
        <p:spPr bwMode="auto">
          <a:xfrm>
            <a:off x="7300913" y="5027613"/>
            <a:ext cx="1931987" cy="615950"/>
          </a:xfrm>
          <a:prstGeom prst="rect">
            <a:avLst/>
          </a:prstGeom>
          <a:noFill/>
          <a:ln w="9525">
            <a:noFill/>
            <a:miter lim="800000"/>
            <a:headEnd/>
            <a:tailEnd/>
          </a:ln>
        </p:spPr>
        <p:txBody>
          <a:bodyPr wrap="none" lIns="92075" tIns="46038" rIns="92075" bIns="46038">
            <a:spAutoFit/>
          </a:bodyPr>
          <a:lstStyle/>
          <a:p>
            <a:r>
              <a:rPr lang="en-US" sz="3400" b="1">
                <a:solidFill>
                  <a:schemeClr val="bg1"/>
                </a:solidFill>
                <a:latin typeface="Tahoma" pitchFamily="34" charset="0"/>
                <a:cs typeface="Tahoma" pitchFamily="34" charset="0"/>
              </a:rPr>
              <a:t>x 100%</a:t>
            </a:r>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Box 4"/>
          <p:cNvSpPr txBox="1">
            <a:spLocks noChangeArrowheads="1"/>
          </p:cNvSpPr>
          <p:nvPr/>
        </p:nvSpPr>
        <p:spPr bwMode="auto">
          <a:xfrm>
            <a:off x="152400" y="1219200"/>
            <a:ext cx="8763000" cy="5578475"/>
          </a:xfrm>
          <a:prstGeom prst="rect">
            <a:avLst/>
          </a:prstGeom>
          <a:noFill/>
          <a:ln w="12700">
            <a:noFill/>
            <a:miter lim="800000"/>
            <a:headEnd type="none" w="sm" len="sm"/>
            <a:tailEnd type="none" w="sm" len="sm"/>
          </a:ln>
          <a:effectLst/>
        </p:spPr>
        <p:txBody>
          <a:bodyPr>
            <a:spAutoFit/>
          </a:bodyPr>
          <a:lstStyle/>
          <a:p>
            <a:pPr>
              <a:defRPr/>
            </a:pPr>
            <a:r>
              <a:rPr lang="en-US" sz="2000" b="1" dirty="0">
                <a:solidFill>
                  <a:schemeClr val="bg1"/>
                </a:solidFill>
                <a:latin typeface="Arial" charset="0"/>
              </a:rPr>
              <a:t>Four student lab groups performed data collection activities in order to determine the resistance of some unknown resistor (you will do this later in the course).  Data from 5 trials are displayed below.</a:t>
            </a: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endParaRPr lang="en-US" sz="2000" b="1" dirty="0">
              <a:solidFill>
                <a:schemeClr val="bg1"/>
              </a:solidFill>
              <a:effectLst>
                <a:outerShdw blurRad="38100" dist="38100" dir="2700000" algn="tl">
                  <a:srgbClr val="000000"/>
                </a:outerShdw>
              </a:effectLst>
              <a:latin typeface="Arial" charset="0"/>
            </a:endParaRPr>
          </a:p>
          <a:p>
            <a:pPr>
              <a:defRPr/>
            </a:pPr>
            <a:r>
              <a:rPr lang="en-US" sz="2000" b="1" dirty="0">
                <a:solidFill>
                  <a:schemeClr val="bg1"/>
                </a:solidFill>
                <a:latin typeface="Arial" charset="0"/>
              </a:rPr>
              <a:t>Suppose the accepted value for the resistance is 500 </a:t>
            </a:r>
            <a:r>
              <a:rPr lang="el-GR" sz="2000" b="1" dirty="0">
                <a:solidFill>
                  <a:schemeClr val="bg1"/>
                </a:solidFill>
                <a:latin typeface="Arial" charset="0"/>
                <a:cs typeface="Times New Roman" pitchFamily="18" charset="0"/>
              </a:rPr>
              <a:t>Ω</a:t>
            </a:r>
            <a:r>
              <a:rPr lang="en-US" sz="2000" b="1" dirty="0">
                <a:solidFill>
                  <a:schemeClr val="bg1"/>
                </a:solidFill>
                <a:latin typeface="Arial" charset="0"/>
                <a:cs typeface="Times New Roman" pitchFamily="18" charset="0"/>
              </a:rPr>
              <a:t>.  </a:t>
            </a:r>
          </a:p>
          <a:p>
            <a:pPr>
              <a:defRPr/>
            </a:pPr>
            <a:r>
              <a:rPr lang="en-US" sz="2000" b="1" dirty="0">
                <a:solidFill>
                  <a:schemeClr val="bg1"/>
                </a:solidFill>
                <a:latin typeface="Arial" charset="0"/>
                <a:cs typeface="Times New Roman" pitchFamily="18" charset="0"/>
              </a:rPr>
              <a:t>Then we would classify each groups’ trials as:</a:t>
            </a:r>
          </a:p>
          <a:p>
            <a:pPr>
              <a:defRPr/>
            </a:pPr>
            <a:endParaRPr lang="en-US" sz="2000" b="1" dirty="0">
              <a:solidFill>
                <a:schemeClr val="bg1"/>
              </a:solidFill>
              <a:effectLst>
                <a:outerShdw blurRad="38100" dist="38100" dir="2700000" algn="tl">
                  <a:srgbClr val="000000"/>
                </a:outerShdw>
              </a:effectLst>
              <a:latin typeface="Arial" charset="0"/>
              <a:cs typeface="Times New Roman" pitchFamily="18" charset="0"/>
            </a:endParaRPr>
          </a:p>
          <a:p>
            <a:pPr>
              <a:defRPr/>
            </a:pPr>
            <a:r>
              <a:rPr lang="en-US" sz="2000" b="1" dirty="0">
                <a:solidFill>
                  <a:schemeClr val="bg1"/>
                </a:solidFill>
                <a:latin typeface="Arial" charset="0"/>
                <a:cs typeface="Times New Roman" pitchFamily="18" charset="0"/>
              </a:rPr>
              <a:t>Group 1: neither precise nor accurate</a:t>
            </a:r>
          </a:p>
          <a:p>
            <a:pPr>
              <a:defRPr/>
            </a:pPr>
            <a:r>
              <a:rPr lang="en-US" sz="2000" b="1" dirty="0">
                <a:solidFill>
                  <a:schemeClr val="bg1"/>
                </a:solidFill>
                <a:latin typeface="Arial" charset="0"/>
                <a:cs typeface="Times New Roman" pitchFamily="18" charset="0"/>
              </a:rPr>
              <a:t>Group 2: precise, but not accurate </a:t>
            </a:r>
          </a:p>
          <a:p>
            <a:pPr>
              <a:defRPr/>
            </a:pPr>
            <a:r>
              <a:rPr lang="en-US" sz="2000" b="1" dirty="0">
                <a:solidFill>
                  <a:schemeClr val="bg1"/>
                </a:solidFill>
                <a:latin typeface="Arial" charset="0"/>
                <a:cs typeface="Times New Roman" pitchFamily="18" charset="0"/>
              </a:rPr>
              <a:t>Group 3: accurate, but not precise</a:t>
            </a:r>
          </a:p>
          <a:p>
            <a:pPr>
              <a:defRPr/>
            </a:pPr>
            <a:r>
              <a:rPr lang="en-US" sz="2000" b="1" dirty="0">
                <a:solidFill>
                  <a:schemeClr val="bg1"/>
                </a:solidFill>
                <a:latin typeface="Arial" charset="0"/>
                <a:cs typeface="Times New Roman" pitchFamily="18" charset="0"/>
              </a:rPr>
              <a:t>Group 4: both precise and accurate</a:t>
            </a:r>
            <a:endParaRPr lang="el-GR" sz="2000" b="1" dirty="0">
              <a:solidFill>
                <a:schemeClr val="bg1"/>
              </a:solidFill>
              <a:latin typeface="Arial" charset="0"/>
              <a:cs typeface="Times New Roman" pitchFamily="18" charset="0"/>
            </a:endParaRPr>
          </a:p>
        </p:txBody>
      </p:sp>
      <p:sp>
        <p:nvSpPr>
          <p:cNvPr id="10243" name="Text Box 5"/>
          <p:cNvSpPr txBox="1">
            <a:spLocks noChangeArrowheads="1"/>
          </p:cNvSpPr>
          <p:nvPr/>
        </p:nvSpPr>
        <p:spPr bwMode="auto">
          <a:xfrm>
            <a:off x="76200" y="76200"/>
            <a:ext cx="8915400" cy="830263"/>
          </a:xfrm>
          <a:prstGeom prst="rect">
            <a:avLst/>
          </a:prstGeom>
          <a:noFill/>
          <a:ln w="12700">
            <a:noFill/>
            <a:miter lim="800000"/>
            <a:headEnd type="none" w="sm" len="sm"/>
            <a:tailEnd type="none" w="sm" len="sm"/>
          </a:ln>
        </p:spPr>
        <p:txBody>
          <a:bodyPr>
            <a:spAutoFit/>
          </a:bodyPr>
          <a:lstStyle/>
          <a:p>
            <a:r>
              <a:rPr lang="en-US">
                <a:solidFill>
                  <a:srgbClr val="FFFF00"/>
                </a:solidFill>
                <a:latin typeface="Arial Black" pitchFamily="34" charset="0"/>
              </a:rPr>
              <a:t>Example of the differences between precision and accuracy for a set of measurements:</a:t>
            </a:r>
          </a:p>
        </p:txBody>
      </p:sp>
      <p:graphicFrame>
        <p:nvGraphicFramePr>
          <p:cNvPr id="45227" name="Group 171"/>
          <p:cNvGraphicFramePr>
            <a:graphicFrameLocks noGrp="1"/>
          </p:cNvGraphicFramePr>
          <p:nvPr/>
        </p:nvGraphicFramePr>
        <p:xfrm>
          <a:off x="0" y="2362200"/>
          <a:ext cx="9144000" cy="2133602"/>
        </p:xfrm>
        <a:graphic>
          <a:graphicData uri="http://schemas.openxmlformats.org/drawingml/2006/table">
            <a:tbl>
              <a:tblPr/>
              <a:tblGrid>
                <a:gridCol w="1308100"/>
                <a:gridCol w="1304925"/>
                <a:gridCol w="1306513"/>
                <a:gridCol w="1304925"/>
                <a:gridCol w="1308100"/>
                <a:gridCol w="1304925"/>
                <a:gridCol w="1306512"/>
              </a:tblGrid>
              <a:tr h="427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C9900"/>
                          </a:solidFill>
                          <a:effectLst>
                            <a:outerShdw blurRad="38100" dist="38100" dir="2700000" algn="tl">
                              <a:srgbClr val="000000"/>
                            </a:outerShdw>
                          </a:effectLst>
                          <a:latin typeface="Arial" charset="0"/>
                        </a:rPr>
                        <a:t>Group</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Trial 1</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Trial 2</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Trial 3</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Trial 4</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Trial 5</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avg</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34</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612</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78</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126</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413</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132.6</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4254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2</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126</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127</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126</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128</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125</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126.4</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3</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20</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500</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62</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980</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938</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500</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4</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CC9900"/>
                          </a:solidFill>
                          <a:effectLst>
                            <a:outerShdw blurRad="38100" dist="38100" dir="2700000" algn="tl">
                              <a:srgbClr val="000000"/>
                            </a:outerShdw>
                          </a:effectLst>
                          <a:latin typeface="Arial" charset="0"/>
                        </a:rPr>
                        <a:t>502</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501</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503</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498</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499</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CC9900"/>
                          </a:solidFill>
                          <a:effectLst>
                            <a:outerShdw blurRad="38100" dist="38100" dir="2700000" algn="tl">
                              <a:srgbClr val="000000"/>
                            </a:outerShdw>
                          </a:effectLst>
                          <a:latin typeface="Arial" charset="0"/>
                        </a:rPr>
                        <a:t>500.6</a:t>
                      </a:r>
                    </a:p>
                  </a:txBody>
                  <a:tcPr anchor="ctr" horzOverflow="overflow">
                    <a:lnL w="57150" cap="flat" cmpd="sng" algn="ctr">
                      <a:solidFill>
                        <a:schemeClr val="tx1"/>
                      </a:solidFill>
                      <a:prstDash val="solid"/>
                      <a:round/>
                      <a:headEnd type="none" w="sm" len="sm"/>
                      <a:tailEnd type="none" w="sm" len="sm"/>
                    </a:lnL>
                    <a:lnR w="57150"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60">
                                            <p:txEl>
                                              <p:pRg st="12" end="12"/>
                                            </p:txEl>
                                          </p:spTgt>
                                        </p:tgtEl>
                                        <p:attrNameLst>
                                          <p:attrName>style.visibility</p:attrName>
                                        </p:attrNameLst>
                                      </p:cBhvr>
                                      <p:to>
                                        <p:strVal val="visible"/>
                                      </p:to>
                                    </p:set>
                                    <p:anim calcmode="lin" valueType="num">
                                      <p:cBhvr additive="base">
                                        <p:cTn id="7" dur="500" fill="hold"/>
                                        <p:tgtEl>
                                          <p:spTgt spid="45060">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6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060">
                                            <p:txEl>
                                              <p:pRg st="13" end="13"/>
                                            </p:txEl>
                                          </p:spTgt>
                                        </p:tgtEl>
                                        <p:attrNameLst>
                                          <p:attrName>style.visibility</p:attrName>
                                        </p:attrNameLst>
                                      </p:cBhvr>
                                      <p:to>
                                        <p:strVal val="visible"/>
                                      </p:to>
                                    </p:set>
                                    <p:anim calcmode="lin" valueType="num">
                                      <p:cBhvr additive="base">
                                        <p:cTn id="13" dur="500" fill="hold"/>
                                        <p:tgtEl>
                                          <p:spTgt spid="45060">
                                            <p:txEl>
                                              <p:pRg st="13" end="1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6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060">
                                            <p:txEl>
                                              <p:pRg st="14" end="14"/>
                                            </p:txEl>
                                          </p:spTgt>
                                        </p:tgtEl>
                                        <p:attrNameLst>
                                          <p:attrName>style.visibility</p:attrName>
                                        </p:attrNameLst>
                                      </p:cBhvr>
                                      <p:to>
                                        <p:strVal val="visible"/>
                                      </p:to>
                                    </p:set>
                                    <p:anim calcmode="lin" valueType="num">
                                      <p:cBhvr additive="base">
                                        <p:cTn id="19" dur="500" fill="hold"/>
                                        <p:tgtEl>
                                          <p:spTgt spid="45060">
                                            <p:txEl>
                                              <p:pRg st="14" end="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6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060">
                                            <p:txEl>
                                              <p:pRg st="15" end="15"/>
                                            </p:txEl>
                                          </p:spTgt>
                                        </p:tgtEl>
                                        <p:attrNameLst>
                                          <p:attrName>style.visibility</p:attrName>
                                        </p:attrNameLst>
                                      </p:cBhvr>
                                      <p:to>
                                        <p:strVal val="visible"/>
                                      </p:to>
                                    </p:set>
                                    <p:anim calcmode="lin" valueType="num">
                                      <p:cBhvr additive="base">
                                        <p:cTn id="25" dur="500" fill="hold"/>
                                        <p:tgtEl>
                                          <p:spTgt spid="45060">
                                            <p:txEl>
                                              <p:pRg st="15" end="1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60">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Shimmer</Template>
  <TotalTime>1256</TotalTime>
  <Words>1456</Words>
  <Application>Microsoft Office PowerPoint</Application>
  <PresentationFormat>On-screen Show (4:3)</PresentationFormat>
  <Paragraphs>273</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Times New Roman</vt:lpstr>
      <vt:lpstr>Arial Black</vt:lpstr>
      <vt:lpstr>Serpentine</vt:lpstr>
      <vt:lpstr>Tahoma</vt:lpstr>
      <vt:lpstr>Comic Sans MS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Histograms</vt:lpstr>
      <vt:lpstr>Line Graph</vt:lpstr>
      <vt:lpstr>Scatter Plot</vt:lpstr>
      <vt:lpstr>Scatter Plot</vt:lpstr>
      <vt:lpstr>Scatter Plot</vt:lpstr>
      <vt:lpstr>Using the Scatter Plot Graph</vt:lpstr>
      <vt:lpstr>PowerPoint Presentation</vt:lpstr>
      <vt:lpstr>Using the Scatter Plot Graph</vt:lpstr>
      <vt:lpstr>Analyzing the Graph</vt:lpstr>
      <vt:lpstr>Analyzing this Graph</vt:lpstr>
      <vt:lpstr>What if the line isn’t straight?</vt:lpstr>
      <vt:lpstr>What if the line isn’t straight?</vt:lpstr>
      <vt:lpstr>What if the line isn’t straight?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Bryan</dc:creator>
  <cp:lastModifiedBy>SDUHSD</cp:lastModifiedBy>
  <cp:revision>53</cp:revision>
  <cp:lastPrinted>1998-08-04T03:13:00Z</cp:lastPrinted>
  <dcterms:created xsi:type="dcterms:W3CDTF">2098-06-10T01:42:40Z</dcterms:created>
  <dcterms:modified xsi:type="dcterms:W3CDTF">2014-01-29T22:53:17Z</dcterms:modified>
</cp:coreProperties>
</file>