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1"/>
  </p:notesMasterIdLst>
  <p:sldIdLst>
    <p:sldId id="256" r:id="rId2"/>
    <p:sldId id="270" r:id="rId3"/>
    <p:sldId id="278" r:id="rId4"/>
    <p:sldId id="279" r:id="rId5"/>
    <p:sldId id="280" r:id="rId6"/>
    <p:sldId id="258" r:id="rId7"/>
    <p:sldId id="259" r:id="rId8"/>
    <p:sldId id="265" r:id="rId9"/>
    <p:sldId id="267" r:id="rId10"/>
    <p:sldId id="266" r:id="rId11"/>
    <p:sldId id="269" r:id="rId12"/>
    <p:sldId id="271" r:id="rId13"/>
    <p:sldId id="281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0" autoAdjust="0"/>
    <p:restoredTop sz="94746" autoAdjust="0"/>
  </p:normalViewPr>
  <p:slideViewPr>
    <p:cSldViewPr>
      <p:cViewPr varScale="1">
        <p:scale>
          <a:sx n="69" d="100"/>
          <a:sy n="69" d="100"/>
        </p:scale>
        <p:origin x="-4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2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12EC5-5C77-45EB-9801-2EC155DEEDC3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83E30-BCD0-4907-BA28-21CC29958F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83E30-BCD0-4907-BA28-21CC29958FB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6638-588A-4937-B8F1-92A7A70BF9B1}" type="datetimeFigureOut">
              <a:rPr lang="en-US" smtClean="0"/>
              <a:pPr/>
              <a:t>2/21/2012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A115-1857-4A0D-AA37-E3838882BA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6638-588A-4937-B8F1-92A7A70BF9B1}" type="datetimeFigureOut">
              <a:rPr lang="en-US" smtClean="0"/>
              <a:pPr/>
              <a:t>2/21/2012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A115-1857-4A0D-AA37-E3838882BA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6638-588A-4937-B8F1-92A7A70BF9B1}" type="datetimeFigureOut">
              <a:rPr lang="en-US" smtClean="0"/>
              <a:pPr/>
              <a:t>2/21/2012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A115-1857-4A0D-AA37-E3838882BA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6638-588A-4937-B8F1-92A7A70BF9B1}" type="datetimeFigureOut">
              <a:rPr lang="en-US" smtClean="0"/>
              <a:pPr/>
              <a:t>2/21/2012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A115-1857-4A0D-AA37-E3838882BA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6638-588A-4937-B8F1-92A7A70BF9B1}" type="datetimeFigureOut">
              <a:rPr lang="en-US" smtClean="0"/>
              <a:pPr/>
              <a:t>2/21/2012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A115-1857-4A0D-AA37-E3838882BA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6638-588A-4937-B8F1-92A7A70BF9B1}" type="datetimeFigureOut">
              <a:rPr lang="en-US" smtClean="0"/>
              <a:pPr/>
              <a:t>2/21/2012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A115-1857-4A0D-AA37-E3838882BA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6638-588A-4937-B8F1-92A7A70BF9B1}" type="datetimeFigureOut">
              <a:rPr lang="en-US" smtClean="0"/>
              <a:pPr/>
              <a:t>2/21/2012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A115-1857-4A0D-AA37-E3838882BA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6638-588A-4937-B8F1-92A7A70BF9B1}" type="datetimeFigureOut">
              <a:rPr lang="en-US" smtClean="0"/>
              <a:pPr/>
              <a:t>2/21/2012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A115-1857-4A0D-AA37-E3838882BA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6638-588A-4937-B8F1-92A7A70BF9B1}" type="datetimeFigureOut">
              <a:rPr lang="en-US" smtClean="0"/>
              <a:pPr/>
              <a:t>2/21/2012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A115-1857-4A0D-AA37-E3838882BA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6638-588A-4937-B8F1-92A7A70BF9B1}" type="datetimeFigureOut">
              <a:rPr lang="en-US" smtClean="0"/>
              <a:pPr/>
              <a:t>2/21/2012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A115-1857-4A0D-AA37-E3838882BA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66638-588A-4937-B8F1-92A7A70BF9B1}" type="datetimeFigureOut">
              <a:rPr lang="en-US" smtClean="0"/>
              <a:pPr/>
              <a:t>2/21/2012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A115-1857-4A0D-AA37-E3838882BA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66638-588A-4937-B8F1-92A7A70BF9B1}" type="datetimeFigureOut">
              <a:rPr lang="en-US" smtClean="0"/>
              <a:pPr/>
              <a:t>2/21/2012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7A115-1857-4A0D-AA37-E3838882BA0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hyperlink" Target="http://www.clker.com/clipart-439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lker.com/clipart-26039.html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www.clker.com/clipart-23236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dirty="0" smtClean="0"/>
              <a:t>Projectile </a:t>
            </a:r>
            <a:br>
              <a:rPr lang="en-US" sz="5400" dirty="0" smtClean="0"/>
            </a:br>
            <a:r>
              <a:rPr lang="en-US" sz="5400" dirty="0" smtClean="0"/>
              <a:t>Calculations </a:t>
            </a:r>
            <a:br>
              <a:rPr lang="en-US" sz="5400" dirty="0" smtClean="0"/>
            </a:br>
            <a:r>
              <a:rPr lang="en-US" sz="5400" dirty="0" smtClean="0"/>
              <a:t>Notes</a:t>
            </a:r>
            <a:endParaRPr lang="en-US" sz="5400" dirty="0"/>
          </a:p>
        </p:txBody>
      </p:sp>
      <p:pic>
        <p:nvPicPr>
          <p:cNvPr id="10242" name="Picture 2" descr="http://www.gifs.net/Animation11/Everything_Else/Guns_and_Cannons/Cartoon_cannon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590800"/>
            <a:ext cx="5025957" cy="38937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228600"/>
            <a:ext cx="838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/>
              <a:t>A pool ball leaves a 0.60-meter high table with an initial horizontal velocity of 2.4 m/s.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Predict the time required for the pool ball to fall to the ground and the horizontal distance between the table's edge and the ball's landing location.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2057400"/>
            <a:ext cx="87630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 smtClean="0"/>
              <a:t>This is a type 1 problem so we can use t = √(2d/a)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t = √((2 x 0.60 m) / 10 m/s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b="1" dirty="0" smtClean="0"/>
              <a:t>	</a:t>
            </a:r>
          </a:p>
          <a:p>
            <a:pPr>
              <a:buNone/>
            </a:pPr>
            <a:r>
              <a:rPr lang="en-US" b="1" dirty="0" smtClean="0"/>
              <a:t>							t = 0.346 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228600"/>
            <a:ext cx="838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/>
              <a:t>A pool ball leaves a 0.60-meter high table with an initial horizontal velocity of 2.4 m/s.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Predict the time required for the pool ball to fall to the ground and the horizontal distance between the table's edge and the ball's landing location.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2057400"/>
            <a:ext cx="87630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Once time has been determined  </a:t>
            </a:r>
          </a:p>
          <a:p>
            <a:pPr>
              <a:buNone/>
            </a:pPr>
            <a:r>
              <a:rPr lang="en-US" b="1" dirty="0" smtClean="0"/>
              <a:t>	x = </a:t>
            </a:r>
            <a:r>
              <a:rPr lang="en-US" b="1" dirty="0" err="1" smtClean="0"/>
              <a:t>v</a:t>
            </a:r>
            <a:r>
              <a:rPr lang="en-US" b="1" baseline="-25000" dirty="0" err="1" smtClean="0"/>
              <a:t>ix</a:t>
            </a:r>
            <a:r>
              <a:rPr lang="en-US" b="1" dirty="0" err="1" smtClean="0"/>
              <a:t>•t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can then be used to solve for "x”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x = (2.4 m/s)•(0.346 s)</a:t>
            </a:r>
          </a:p>
          <a:p>
            <a:pPr>
              <a:buNone/>
            </a:pPr>
            <a:r>
              <a:rPr lang="en-US" dirty="0" smtClean="0"/>
              <a:t>						</a:t>
            </a:r>
            <a:r>
              <a:rPr lang="en-US" b="1" dirty="0" smtClean="0"/>
              <a:t>x = 0.83 m</a:t>
            </a:r>
          </a:p>
          <a:p>
            <a:pPr>
              <a:buNone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dahni.files.wordpress.com/2009/10/football11.png?w=320&amp;h=3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3901" y="0"/>
            <a:ext cx="6879499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0"/>
            <a:ext cx="6324600" cy="58213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A football is kicked with an initial velocity of 25 m/s at an angle of 45-degrees with the horizontal. 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Determine the time of flight, the horizontal displacement, and the peak height of the football.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228600"/>
            <a:ext cx="838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/>
              <a:t>A football is kicked with an initial velocity of 25 m/s at an angle of 45-degrees with the horizontal.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Determine the time of flight, the horizontal displacement, and the peak height of the football.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Type 2 problem</a:t>
            </a:r>
          </a:p>
          <a:p>
            <a:pPr>
              <a:buNone/>
            </a:pPr>
            <a:r>
              <a:rPr lang="en-US" dirty="0" smtClean="0"/>
              <a:t>Need to get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ix</a:t>
            </a:r>
            <a:r>
              <a:rPr lang="en-US" dirty="0" smtClean="0"/>
              <a:t> and v</a:t>
            </a:r>
            <a:r>
              <a:rPr lang="en-US" baseline="-25000" dirty="0" smtClean="0"/>
              <a:t>iy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Draw the triangle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</a:t>
            </a:r>
            <a:r>
              <a:rPr lang="en-US" baseline="-25000" dirty="0" err="1" smtClean="0"/>
              <a:t>ix</a:t>
            </a:r>
            <a:r>
              <a:rPr lang="en-US" baseline="-25000" dirty="0" smtClean="0"/>
              <a:t>  </a:t>
            </a:r>
            <a:r>
              <a:rPr lang="en-US" dirty="0" smtClean="0"/>
              <a:t>= 25 m/s x </a:t>
            </a:r>
            <a:r>
              <a:rPr lang="en-US" dirty="0" err="1" smtClean="0"/>
              <a:t>cos</a:t>
            </a:r>
            <a:r>
              <a:rPr lang="en-US" dirty="0" smtClean="0"/>
              <a:t> 45° = 17.7 m/s</a:t>
            </a:r>
          </a:p>
          <a:p>
            <a:pPr>
              <a:buNone/>
            </a:pPr>
            <a:r>
              <a:rPr lang="en-US" dirty="0" smtClean="0"/>
              <a:t>v</a:t>
            </a:r>
            <a:r>
              <a:rPr lang="en-US" baseline="-25000" dirty="0" smtClean="0"/>
              <a:t>iy  </a:t>
            </a:r>
            <a:r>
              <a:rPr lang="en-US" dirty="0" smtClean="0"/>
              <a:t>= 25 m/s x sin 45° </a:t>
            </a:r>
            <a:r>
              <a:rPr lang="en-US" smtClean="0"/>
              <a:t>= </a:t>
            </a:r>
            <a:r>
              <a:rPr lang="en-US" smtClean="0"/>
              <a:t>17.7 </a:t>
            </a:r>
            <a:r>
              <a:rPr lang="en-US" dirty="0" smtClean="0"/>
              <a:t>m/s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676400"/>
            <a:ext cx="3924300" cy="310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2133600"/>
          <a:ext cx="6629400" cy="3108960"/>
        </p:xfrm>
        <a:graphic>
          <a:graphicData uri="http://schemas.openxmlformats.org/drawingml/2006/table">
            <a:tbl>
              <a:tblPr/>
              <a:tblGrid>
                <a:gridCol w="3314700"/>
                <a:gridCol w="33147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b="1" dirty="0"/>
                        <a:t>Horizontal Information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Vertical Information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16868">
                <a:tc>
                  <a:txBody>
                    <a:bodyPr/>
                    <a:lstStyle/>
                    <a:p>
                      <a:r>
                        <a:rPr lang="en-US" sz="2400" b="1" dirty="0"/>
                        <a:t>x</a:t>
                      </a:r>
                      <a:r>
                        <a:rPr lang="en-US" sz="2400" dirty="0"/>
                        <a:t> = ??? </a:t>
                      </a:r>
                      <a:endParaRPr lang="en-US" sz="2400" dirty="0" smtClean="0"/>
                    </a:p>
                    <a:p>
                      <a:r>
                        <a:rPr lang="en-US" sz="2400" b="1" dirty="0" err="1" smtClean="0"/>
                        <a:t>v</a:t>
                      </a:r>
                      <a:r>
                        <a:rPr lang="en-US" sz="2400" b="1" baseline="-25000" dirty="0" err="1" smtClean="0"/>
                        <a:t>ix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/>
                        <a:t>= 17.7 m/s</a:t>
                      </a:r>
                    </a:p>
                    <a:p>
                      <a:r>
                        <a:rPr lang="en-US" sz="2400" b="1" dirty="0" err="1"/>
                        <a:t>v</a:t>
                      </a:r>
                      <a:r>
                        <a:rPr lang="en-US" sz="2400" b="1" baseline="-25000" dirty="0" err="1"/>
                        <a:t>fx</a:t>
                      </a:r>
                      <a:r>
                        <a:rPr lang="en-US" sz="2400" dirty="0"/>
                        <a:t> = 17.7 m/s</a:t>
                      </a:r>
                    </a:p>
                    <a:p>
                      <a:r>
                        <a:rPr lang="en-US" sz="2400" b="1" dirty="0"/>
                        <a:t>a</a:t>
                      </a:r>
                      <a:r>
                        <a:rPr lang="en-US" sz="2400" b="1" baseline="-25000" dirty="0"/>
                        <a:t>x</a:t>
                      </a:r>
                      <a:r>
                        <a:rPr lang="en-US" sz="2400" dirty="0"/>
                        <a:t> = 0 </a:t>
                      </a:r>
                      <a:r>
                        <a:rPr lang="en-US" sz="2400" dirty="0" smtClean="0"/>
                        <a:t>m/s</a:t>
                      </a:r>
                      <a:r>
                        <a:rPr lang="en-US" sz="2400" baseline="30000" dirty="0" smtClean="0"/>
                        <a:t>2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y</a:t>
                      </a:r>
                      <a:r>
                        <a:rPr lang="en-US" sz="2400" dirty="0"/>
                        <a:t> = ??? </a:t>
                      </a:r>
                      <a:endParaRPr lang="en-US" sz="2400" dirty="0" smtClean="0"/>
                    </a:p>
                    <a:p>
                      <a:r>
                        <a:rPr lang="en-US" sz="2400" b="1" dirty="0" smtClean="0"/>
                        <a:t>v</a:t>
                      </a:r>
                      <a:r>
                        <a:rPr lang="en-US" sz="2400" b="1" baseline="-25000" dirty="0" smtClean="0"/>
                        <a:t>iy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/>
                        <a:t>= 17.7 m/s</a:t>
                      </a:r>
                    </a:p>
                    <a:p>
                      <a:r>
                        <a:rPr lang="en-US" sz="2400" b="1" dirty="0" err="1"/>
                        <a:t>v</a:t>
                      </a:r>
                      <a:r>
                        <a:rPr lang="en-US" sz="2400" b="1" baseline="-25000" dirty="0" err="1"/>
                        <a:t>fy</a:t>
                      </a:r>
                      <a:r>
                        <a:rPr lang="en-US" sz="2400" dirty="0"/>
                        <a:t> = -17.7 m/s</a:t>
                      </a:r>
                    </a:p>
                    <a:p>
                      <a:r>
                        <a:rPr lang="en-US" sz="2400" b="1" dirty="0"/>
                        <a:t>a</a:t>
                      </a:r>
                      <a:r>
                        <a:rPr lang="en-US" sz="2400" b="1" baseline="-25000" dirty="0"/>
                        <a:t>y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dirty="0" smtClean="0"/>
                        <a:t>-10 m/s</a:t>
                      </a:r>
                      <a:r>
                        <a:rPr lang="en-US" sz="2400" baseline="30000" dirty="0" smtClean="0"/>
                        <a:t>2</a:t>
                      </a:r>
                      <a:endParaRPr lang="en-US" sz="2400" dirty="0" smtClean="0"/>
                    </a:p>
                    <a:p>
                      <a:endParaRPr lang="en-US" sz="2400" dirty="0" smtClean="0"/>
                    </a:p>
                    <a:p>
                      <a:endParaRPr lang="en-US" sz="2400" dirty="0" smtClean="0"/>
                    </a:p>
                    <a:p>
                      <a:r>
                        <a:rPr lang="en-US" sz="2400" dirty="0" smtClean="0"/>
                        <a:t>t</a:t>
                      </a:r>
                      <a:r>
                        <a:rPr lang="en-US" sz="2400" baseline="0" dirty="0" smtClean="0"/>
                        <a:t> = ???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228600"/>
            <a:ext cx="838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/>
              <a:t>A football is kicked with an initial velocity of 25 m/s at an angle of 45-degrees with the horizontal.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Determine the time of flight, the horizontal displacement, and the peak height of the football.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228600"/>
            <a:ext cx="838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/>
              <a:t>A football is kicked with an initial velocity of 25 m/s at an angle of 45-degrees with the horizontal.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Determine the time of flight, the horizontal displacement, and the peak height of the football.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Solving for time</a:t>
            </a:r>
          </a:p>
          <a:p>
            <a:pPr>
              <a:buNone/>
            </a:pPr>
            <a:r>
              <a:rPr lang="en-US" b="1" dirty="0" smtClean="0"/>
              <a:t>t</a:t>
            </a:r>
            <a:r>
              <a:rPr lang="en-US" b="1" baseline="-25000" dirty="0" smtClean="0"/>
              <a:t>up</a:t>
            </a:r>
            <a:r>
              <a:rPr lang="en-US" b="1" dirty="0" smtClean="0"/>
              <a:t> = │v</a:t>
            </a:r>
            <a:r>
              <a:rPr lang="en-US" b="1" baseline="-25000" dirty="0" smtClean="0"/>
              <a:t>iy </a:t>
            </a:r>
            <a:r>
              <a:rPr lang="en-US" b="1" dirty="0" smtClean="0"/>
              <a:t>/g│ </a:t>
            </a:r>
          </a:p>
          <a:p>
            <a:pPr>
              <a:buNone/>
            </a:pPr>
            <a:r>
              <a:rPr lang="en-US" dirty="0" smtClean="0"/>
              <a:t>			= 17.7 m/s / -10 m/s</a:t>
            </a:r>
            <a:r>
              <a:rPr lang="en-US" baseline="30000" dirty="0" smtClean="0"/>
              <a:t>2</a:t>
            </a:r>
            <a:r>
              <a:rPr lang="en-US" dirty="0" smtClean="0"/>
              <a:t> = 1.77 sec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err="1" smtClean="0"/>
              <a:t>t</a:t>
            </a:r>
            <a:r>
              <a:rPr lang="en-US" b="1" baseline="-25000" dirty="0" err="1" smtClean="0"/>
              <a:t>total</a:t>
            </a:r>
            <a:r>
              <a:rPr lang="en-US" b="1" dirty="0" smtClean="0"/>
              <a:t> = t</a:t>
            </a:r>
            <a:r>
              <a:rPr lang="en-US" b="1" baseline="-25000" dirty="0" smtClean="0"/>
              <a:t>up</a:t>
            </a:r>
            <a:r>
              <a:rPr lang="en-US" b="1" dirty="0" smtClean="0"/>
              <a:t> x 2 </a:t>
            </a:r>
          </a:p>
          <a:p>
            <a:pPr>
              <a:buNone/>
            </a:pPr>
            <a:r>
              <a:rPr lang="en-US" dirty="0" smtClean="0"/>
              <a:t>			= 1.77 sec x 2 = </a:t>
            </a:r>
            <a:r>
              <a:rPr lang="en-US" b="1" dirty="0" smtClean="0"/>
              <a:t>3.54 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Picture 2" descr="http://wncyouthfootballandcheer.com/mediac/400_0/media/football_animation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5218010"/>
            <a:ext cx="2438400" cy="18590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228600"/>
            <a:ext cx="838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/>
              <a:t>A football is kicked with an initial velocity of 25 m/s at an angle of 45-degrees with the horizontal.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Determine the time of flight, the horizontal displacement, and the peak height of the football.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981201"/>
            <a:ext cx="8915400" cy="4114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To determine horizontal displacement</a:t>
            </a:r>
          </a:p>
          <a:p>
            <a:pPr>
              <a:buNone/>
            </a:pPr>
            <a:r>
              <a:rPr lang="en-US" b="1" dirty="0" smtClean="0"/>
              <a:t>x = </a:t>
            </a:r>
            <a:r>
              <a:rPr lang="en-US" b="1" dirty="0" err="1" smtClean="0"/>
              <a:t>v</a:t>
            </a:r>
            <a:r>
              <a:rPr lang="en-US" b="1" baseline="-25000" dirty="0" err="1" smtClean="0"/>
              <a:t>ix</a:t>
            </a:r>
            <a:r>
              <a:rPr lang="en-US" b="1" dirty="0" err="1" smtClean="0"/>
              <a:t>•t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x = (17.7 m/s)•(3.54 s)</a:t>
            </a:r>
          </a:p>
          <a:p>
            <a:pPr>
              <a:buNone/>
            </a:pPr>
            <a:r>
              <a:rPr lang="en-US" dirty="0" smtClean="0"/>
              <a:t>							</a:t>
            </a:r>
            <a:r>
              <a:rPr lang="en-US" b="1" dirty="0" smtClean="0"/>
              <a:t>x = 62.7 m</a:t>
            </a:r>
            <a:endParaRPr lang="en-US" b="1" dirty="0"/>
          </a:p>
        </p:txBody>
      </p:sp>
      <p:pic>
        <p:nvPicPr>
          <p:cNvPr id="27650" name="Picture 2" descr="Football flying through the air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953000"/>
            <a:ext cx="241935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228600"/>
            <a:ext cx="838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/>
              <a:t>A football is kicked with an initial velocity of 25 m/s at an angle of 45-degrees with the horizontal.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Determine the time of flight, the horizontal displacement, and the peak height of the football.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981201"/>
            <a:ext cx="8915400" cy="4114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To determine the peak height </a:t>
            </a:r>
          </a:p>
          <a:p>
            <a:pPr>
              <a:buNone/>
            </a:pPr>
            <a:r>
              <a:rPr lang="en-US" b="1" dirty="0" err="1" smtClean="0"/>
              <a:t>d</a:t>
            </a:r>
            <a:r>
              <a:rPr lang="en-US" b="1" baseline="-25000" dirty="0" err="1" smtClean="0"/>
              <a:t>y</a:t>
            </a:r>
            <a:r>
              <a:rPr lang="en-US" b="1" dirty="0" smtClean="0"/>
              <a:t> = (v</a:t>
            </a:r>
            <a:r>
              <a:rPr lang="en-US" b="1" baseline="-25000" dirty="0" smtClean="0"/>
              <a:t>iy</a:t>
            </a:r>
            <a:r>
              <a:rPr lang="en-US" b="1" dirty="0" smtClean="0"/>
              <a:t> • t) + (0.5 • a</a:t>
            </a:r>
            <a:r>
              <a:rPr lang="en-US" b="1" baseline="-25000" dirty="0" smtClean="0"/>
              <a:t>y</a:t>
            </a:r>
            <a:r>
              <a:rPr lang="en-US" b="1" dirty="0" smtClean="0"/>
              <a:t> • t</a:t>
            </a:r>
            <a:r>
              <a:rPr lang="en-US" b="1" baseline="30000" dirty="0" smtClean="0"/>
              <a:t>2</a:t>
            </a:r>
            <a:r>
              <a:rPr lang="en-US" b="1" dirty="0" smtClean="0"/>
              <a:t>)  	Use t</a:t>
            </a:r>
            <a:r>
              <a:rPr lang="en-US" b="1" baseline="-25000" dirty="0" smtClean="0"/>
              <a:t>up</a:t>
            </a:r>
            <a:r>
              <a:rPr lang="en-US" b="1" dirty="0" smtClean="0"/>
              <a:t> for time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dirty="0" smtClean="0"/>
              <a:t> = (17.7 m/s•1.77 s) + [(0.5• (-10 m/s</a:t>
            </a:r>
            <a:r>
              <a:rPr lang="en-US" baseline="30000" dirty="0" smtClean="0"/>
              <a:t>2</a:t>
            </a:r>
            <a:r>
              <a:rPr lang="en-US" dirty="0" smtClean="0"/>
              <a:t>)•(1.77 s)</a:t>
            </a:r>
            <a:r>
              <a:rPr lang="en-US" baseline="30000" dirty="0" smtClean="0"/>
              <a:t>2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dirty="0" smtClean="0"/>
              <a:t> = 31.3 m + (-16.2 m)</a:t>
            </a:r>
          </a:p>
          <a:p>
            <a:pPr>
              <a:buNone/>
            </a:pPr>
            <a:r>
              <a:rPr lang="en-US" dirty="0" smtClean="0"/>
              <a:t>							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b="1" dirty="0" smtClean="0"/>
              <a:t> = 15.1 m</a:t>
            </a:r>
            <a:endParaRPr lang="en-US" b="1" dirty="0"/>
          </a:p>
        </p:txBody>
      </p:sp>
      <p:pic>
        <p:nvPicPr>
          <p:cNvPr id="26626" name="Picture 2" descr="Ball flies Anim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43501"/>
            <a:ext cx="4572000" cy="17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Utilize kinematic equations and projectile motion concepts to fill in the blanks in the following table.</a:t>
            </a:r>
          </a:p>
          <a:p>
            <a:pPr>
              <a:buNone/>
            </a:pPr>
            <a:r>
              <a:rPr lang="en-US" dirty="0" smtClean="0"/>
              <a:t>Use g = 9.8 m/s/s for these problems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4578" name="Picture 2" descr="http://www.physicsclassroom.com/Class/vectors/u3l2d9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971800"/>
            <a:ext cx="9191449" cy="34004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086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dirty="0" smtClean="0"/>
              <a:t>A: 14.9 m</a:t>
            </a:r>
          </a:p>
          <a:p>
            <a:pPr>
              <a:buNone/>
            </a:pPr>
            <a:r>
              <a:rPr lang="pt-BR" dirty="0" smtClean="0"/>
              <a:t>B: 164 m</a:t>
            </a:r>
          </a:p>
          <a:p>
            <a:pPr>
              <a:buNone/>
            </a:pPr>
            <a:r>
              <a:rPr lang="pt-BR" dirty="0" smtClean="0"/>
              <a:t>C: 2.93 s</a:t>
            </a:r>
          </a:p>
          <a:p>
            <a:pPr>
              <a:buNone/>
            </a:pPr>
            <a:r>
              <a:rPr lang="pt-BR" dirty="0" smtClean="0"/>
              <a:t>D: 5.85 s</a:t>
            </a:r>
          </a:p>
          <a:p>
            <a:pPr>
              <a:buNone/>
            </a:pPr>
            <a:r>
              <a:rPr lang="pt-BR" dirty="0" smtClean="0"/>
              <a:t>E: 42.0 m</a:t>
            </a:r>
          </a:p>
          <a:p>
            <a:pPr>
              <a:buNone/>
            </a:pPr>
            <a:r>
              <a:rPr lang="pt-BR" dirty="0" smtClean="0"/>
              <a:t>F: 240 m</a:t>
            </a:r>
          </a:p>
          <a:p>
            <a:pPr>
              <a:buNone/>
            </a:pPr>
            <a:r>
              <a:rPr lang="pt-BR" dirty="0" smtClean="0"/>
              <a:t>G: 19.2 m/s</a:t>
            </a:r>
          </a:p>
          <a:p>
            <a:pPr>
              <a:buNone/>
            </a:pPr>
            <a:r>
              <a:rPr lang="pt-BR" dirty="0" smtClean="0"/>
              <a:t>H: 16.1 m/s</a:t>
            </a:r>
          </a:p>
          <a:p>
            <a:pPr>
              <a:buNone/>
            </a:pPr>
            <a:r>
              <a:rPr lang="pt-BR" dirty="0" smtClean="0"/>
              <a:t>I: 1.64 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5000" y="1295400"/>
            <a:ext cx="2895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smtClean="0"/>
              <a:t>J: 3.28 s</a:t>
            </a:r>
          </a:p>
          <a:p>
            <a:r>
              <a:rPr lang="pt-BR" sz="3200" dirty="0" smtClean="0"/>
              <a:t>K: 79.9 deg</a:t>
            </a:r>
          </a:p>
          <a:p>
            <a:r>
              <a:rPr lang="pt-BR" sz="3200" dirty="0" smtClean="0"/>
              <a:t>L: 19.7 m/s</a:t>
            </a:r>
          </a:p>
          <a:p>
            <a:r>
              <a:rPr lang="pt-BR" sz="3200" dirty="0" smtClean="0"/>
              <a:t>M: 2.01 s</a:t>
            </a:r>
          </a:p>
          <a:p>
            <a:r>
              <a:rPr lang="pt-BR" sz="3200" dirty="0" smtClean="0"/>
              <a:t>N: 4.02 s</a:t>
            </a:r>
          </a:p>
          <a:p>
            <a:r>
              <a:rPr lang="pt-BR" sz="3200" dirty="0" smtClean="0"/>
              <a:t>O: 19.7 m/s</a:t>
            </a:r>
          </a:p>
          <a:p>
            <a:r>
              <a:rPr lang="pt-BR" sz="3200" dirty="0" smtClean="0"/>
              <a:t>P: 3.47 m/s</a:t>
            </a:r>
          </a:p>
          <a:p>
            <a:r>
              <a:rPr lang="pt-BR" sz="3200" dirty="0" smtClean="0"/>
              <a:t>Q: 0.35 s</a:t>
            </a:r>
          </a:p>
          <a:p>
            <a:r>
              <a:rPr lang="pt-BR" sz="3200" dirty="0" smtClean="0"/>
              <a:t>R: 0.70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Problem Solving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Carefully read the problem and list known and unknown information in terms of the symbols of the kinematic equations.</a:t>
            </a:r>
          </a:p>
          <a:p>
            <a:endParaRPr lang="en-US" dirty="0" smtClean="0"/>
          </a:p>
          <a:p>
            <a:r>
              <a:rPr lang="en-US" dirty="0" smtClean="0"/>
              <a:t>Make a table with horizontal information on one side and vertical information on the other side.</a:t>
            </a:r>
          </a:p>
          <a:p>
            <a:endParaRPr lang="en-US" dirty="0" smtClean="0"/>
          </a:p>
          <a:p>
            <a:r>
              <a:rPr lang="en-US" dirty="0" smtClean="0"/>
              <a:t>Draw a picture</a:t>
            </a:r>
          </a:p>
          <a:p>
            <a:endParaRPr lang="en-US" dirty="0" smtClean="0"/>
          </a:p>
          <a:p>
            <a:r>
              <a:rPr lang="en-US" dirty="0" smtClean="0"/>
              <a:t>Keep track of units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Identify the unknown quantity which the problem requests you to solve for.</a:t>
            </a:r>
          </a:p>
          <a:p>
            <a:endParaRPr lang="en-US" dirty="0" smtClean="0"/>
          </a:p>
          <a:p>
            <a:r>
              <a:rPr lang="en-US" dirty="0" smtClean="0"/>
              <a:t>Select either a horizontal or vertical equation to solve for the time of flight of the projectile. (Usually, we use the y components)</a:t>
            </a:r>
          </a:p>
          <a:p>
            <a:endParaRPr lang="en-US" dirty="0" smtClean="0"/>
          </a:p>
          <a:p>
            <a:r>
              <a:rPr lang="en-US" dirty="0" smtClean="0"/>
              <a:t>With the time determined, use one of the other equations to solve for the unknown.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Determination of the Time of Flight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time for a projectile to rise vertically to its peak (as well as the time to fall from the peak) is dependent upon vertical motion parameters. </a:t>
            </a:r>
          </a:p>
          <a:p>
            <a:endParaRPr lang="en-US" dirty="0" smtClean="0"/>
          </a:p>
          <a:p>
            <a:r>
              <a:rPr lang="en-US" dirty="0" smtClean="0"/>
              <a:t>Factors involved - the initial vertical velocity and the vertical acceleration (g = 10 m/s</a:t>
            </a:r>
            <a:r>
              <a:rPr lang="en-US" baseline="30000" dirty="0" smtClean="0"/>
              <a:t>2</a:t>
            </a:r>
            <a:r>
              <a:rPr lang="en-US" dirty="0" smtClean="0"/>
              <a:t>, down).</a:t>
            </a:r>
          </a:p>
          <a:p>
            <a:endParaRPr lang="en-US" dirty="0" smtClean="0"/>
          </a:p>
          <a:p>
            <a:r>
              <a:rPr lang="en-US" dirty="0" smtClean="0"/>
              <a:t>THIS IS OFTEN THE KEY STEP TO SOLVING 2D PROBLEMS!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www.physicsclassroom.com/Class/vectors/u3l2e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19400"/>
            <a:ext cx="5753918" cy="4038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Projectile Problems – TYPE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A projectile is launched with an initial horizontal velocity from an elevated position and follows a parabolic path to the ground. 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                                          	In this problem type v</a:t>
            </a:r>
            <a:r>
              <a:rPr lang="en-US" sz="2800" baseline="-25000" dirty="0" smtClean="0"/>
              <a:t>iy</a:t>
            </a:r>
            <a:r>
              <a:rPr lang="en-US" sz="2800" dirty="0" smtClean="0"/>
              <a:t> = 0, m/s, 					so </a:t>
            </a:r>
            <a:r>
              <a:rPr lang="en-US" sz="2800" b="1" dirty="0" smtClean="0"/>
              <a:t>t = √(2d/a)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Projectile Problems – TYPE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486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A projectile is launched at an angle to the horizontal and rises upwards to a peak while moving horizontally. Upon reaching the peak, the projectile falls with a motion which is symmetrical to its path upwards to the peak. </a:t>
            </a:r>
          </a:p>
          <a:p>
            <a:pPr>
              <a:spcBef>
                <a:spcPts val="0"/>
              </a:spcBef>
              <a:buNone/>
            </a:pPr>
            <a:endParaRPr lang="en-US" sz="2800" dirty="0" smtClean="0"/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In this problem type v</a:t>
            </a:r>
            <a:r>
              <a:rPr lang="en-US" sz="2800" baseline="-25000" dirty="0" smtClean="0"/>
              <a:t>iy</a:t>
            </a:r>
            <a:r>
              <a:rPr lang="en-US" sz="2800" dirty="0" smtClean="0"/>
              <a:t> &gt; 0, 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		so </a:t>
            </a:r>
            <a:r>
              <a:rPr lang="en-US" sz="2800" b="1" dirty="0" smtClean="0"/>
              <a:t>t</a:t>
            </a:r>
            <a:r>
              <a:rPr lang="en-US" sz="2800" b="1" baseline="-25000" dirty="0" smtClean="0"/>
              <a:t>up</a:t>
            </a:r>
            <a:r>
              <a:rPr lang="en-US" sz="2800" b="1" dirty="0" smtClean="0"/>
              <a:t> = │v</a:t>
            </a:r>
            <a:r>
              <a:rPr lang="en-US" sz="2800" b="1" baseline="-25000" dirty="0" smtClean="0"/>
              <a:t>iy </a:t>
            </a:r>
            <a:r>
              <a:rPr lang="en-US" sz="2800" b="1" dirty="0" smtClean="0"/>
              <a:t>/g│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http://www.physicsclassroom.com/Class/vectors/u3l2d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5359" y="3505200"/>
            <a:ext cx="4018641" cy="31845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Determination of Horizontal Displacement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4983163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v</a:t>
            </a:r>
            <a:r>
              <a:rPr lang="en-US" sz="2800" b="1" baseline="-25000" dirty="0" err="1" smtClean="0"/>
              <a:t>ix</a:t>
            </a:r>
            <a:r>
              <a:rPr lang="en-US" sz="2800" b="1" baseline="-25000" dirty="0" smtClean="0"/>
              <a:t> </a:t>
            </a:r>
            <a:r>
              <a:rPr lang="en-US" sz="2800" b="1" dirty="0" smtClean="0"/>
              <a:t>= </a:t>
            </a:r>
            <a:r>
              <a:rPr lang="en-US" sz="2800" b="1" dirty="0" err="1" smtClean="0"/>
              <a:t>v</a:t>
            </a:r>
            <a:r>
              <a:rPr lang="en-US" sz="2800" b="1" baseline="-25000" dirty="0" err="1" smtClean="0"/>
              <a:t>fx</a:t>
            </a:r>
            <a:r>
              <a:rPr lang="en-US" sz="2800" dirty="0" smtClean="0"/>
              <a:t> because a</a:t>
            </a:r>
            <a:r>
              <a:rPr lang="en-US" sz="2800" baseline="-25000" dirty="0" smtClean="0"/>
              <a:t>x</a:t>
            </a:r>
            <a:r>
              <a:rPr lang="en-US" sz="2800" dirty="0" smtClean="0"/>
              <a:t>=0 for projectiles</a:t>
            </a:r>
          </a:p>
          <a:p>
            <a:r>
              <a:rPr lang="en-US" sz="2800" dirty="0" smtClean="0"/>
              <a:t>The horizontal displacement is dependent upon the only horizontal parameter which exists for projectiles - the horizontal velocity (</a:t>
            </a:r>
            <a:r>
              <a:rPr lang="en-US" sz="2800" b="1" dirty="0" err="1" smtClean="0"/>
              <a:t>v</a:t>
            </a:r>
            <a:r>
              <a:rPr lang="en-US" sz="2800" b="1" baseline="-25000" dirty="0" err="1" smtClean="0"/>
              <a:t>ix</a:t>
            </a:r>
            <a:r>
              <a:rPr lang="en-US" sz="2800" dirty="0" smtClean="0"/>
              <a:t>). </a:t>
            </a:r>
          </a:p>
          <a:p>
            <a:pPr>
              <a:buNone/>
            </a:pPr>
            <a:r>
              <a:rPr lang="en-US" sz="2800" b="1" i="1" dirty="0" smtClean="0"/>
              <a:t>				</a:t>
            </a:r>
            <a:r>
              <a:rPr lang="en-US" sz="4400" b="1" i="1" dirty="0" smtClean="0"/>
              <a:t>x = </a:t>
            </a:r>
            <a:r>
              <a:rPr lang="en-US" sz="4400" b="1" i="1" dirty="0" err="1" smtClean="0"/>
              <a:t>v</a:t>
            </a:r>
            <a:r>
              <a:rPr lang="en-US" sz="4400" b="1" baseline="-25000" dirty="0" err="1" smtClean="0"/>
              <a:t>ix</a:t>
            </a:r>
            <a:r>
              <a:rPr lang="en-US" sz="4400" b="1" i="1" dirty="0" smtClean="0"/>
              <a:t> </a:t>
            </a:r>
            <a:r>
              <a:rPr lang="en-US" sz="4400" b="1" dirty="0" smtClean="0"/>
              <a:t>• t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If a projectile has a time of flight of 8 seconds and a horizontal velocity of 20 m/s, then the horizontal displacement is 160 meters (20 m/s • 8 s).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Determination of the Peak 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The height of the projectile at this peak position can be determined using the equation</a:t>
            </a:r>
          </a:p>
          <a:p>
            <a:pPr>
              <a:buNone/>
            </a:pPr>
            <a:r>
              <a:rPr lang="en-US" b="1" dirty="0" smtClean="0"/>
              <a:t>			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d</a:t>
            </a:r>
            <a:r>
              <a:rPr lang="en-US" b="1" baseline="-25000" dirty="0" err="1" smtClean="0"/>
              <a:t>y</a:t>
            </a:r>
            <a:r>
              <a:rPr lang="en-US" b="1" dirty="0" smtClean="0"/>
              <a:t> = (v</a:t>
            </a:r>
            <a:r>
              <a:rPr lang="en-US" b="1" baseline="-25000" dirty="0" smtClean="0"/>
              <a:t>iy</a:t>
            </a:r>
            <a:r>
              <a:rPr lang="en-US" b="1" dirty="0" smtClean="0"/>
              <a:t> • t) + (0.5 • a</a:t>
            </a:r>
            <a:r>
              <a:rPr lang="en-US" b="1" baseline="-25000" dirty="0" smtClean="0"/>
              <a:t>y</a:t>
            </a:r>
            <a:r>
              <a:rPr lang="en-US" b="1" dirty="0" smtClean="0"/>
              <a:t> • t</a:t>
            </a:r>
            <a:r>
              <a:rPr lang="en-US" b="1" baseline="30000" dirty="0" smtClean="0"/>
              <a:t>2</a:t>
            </a:r>
            <a:r>
              <a:rPr lang="en-US" b="1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baseline="-25000" dirty="0" smtClean="0"/>
              <a:t>		</a:t>
            </a:r>
            <a:r>
              <a:rPr lang="en-US" b="1" dirty="0" err="1" smtClean="0"/>
              <a:t>d</a:t>
            </a:r>
            <a:r>
              <a:rPr lang="en-US" b="1" baseline="-25000" dirty="0" err="1" smtClean="0"/>
              <a:t>y</a:t>
            </a:r>
            <a:r>
              <a:rPr lang="en-US" dirty="0" smtClean="0"/>
              <a:t> = Distance in the y direction, height (m)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sz="2800" b="1" dirty="0" smtClean="0"/>
              <a:t>v</a:t>
            </a:r>
            <a:r>
              <a:rPr lang="en-US" sz="2800" b="1" baseline="-25000" dirty="0" smtClean="0"/>
              <a:t>iy</a:t>
            </a:r>
            <a:r>
              <a:rPr lang="en-US" sz="2800" dirty="0" smtClean="0"/>
              <a:t> = the initial vertical velocity (m/s)</a:t>
            </a:r>
          </a:p>
          <a:p>
            <a:pPr>
              <a:buNone/>
            </a:pPr>
            <a:r>
              <a:rPr lang="en-US" sz="2800" b="1" dirty="0" smtClean="0"/>
              <a:t>		a</a:t>
            </a:r>
            <a:r>
              <a:rPr lang="en-US" sz="2800" b="1" baseline="-25000" dirty="0" smtClean="0"/>
              <a:t>y</a:t>
            </a:r>
            <a:r>
              <a:rPr lang="en-US" sz="2800" dirty="0" smtClean="0"/>
              <a:t> = acceleration of gravity ( -10 m/s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 </a:t>
            </a:r>
          </a:p>
          <a:p>
            <a:pPr>
              <a:buNone/>
            </a:pPr>
            <a:r>
              <a:rPr lang="en-US" sz="2800" b="1" dirty="0" smtClean="0"/>
              <a:t>		t</a:t>
            </a:r>
            <a:r>
              <a:rPr lang="en-US" sz="2800" dirty="0" smtClean="0"/>
              <a:t> =  time in seconds it takes to reach the peak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 pool ball leaves a 0.60-meter high table with an initial horizontal velocity of 2.4 m/s.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Predict the time required for the pool ball to fall to the ground and the horizontal distance between the table's edge and the ball's landing location.</a:t>
            </a:r>
            <a:endParaRPr lang="en-US" dirty="0"/>
          </a:p>
        </p:txBody>
      </p:sp>
      <p:pic>
        <p:nvPicPr>
          <p:cNvPr id="25602" name="Picture 2" descr="8 Ball Form Clip Art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43438" y="-26052463"/>
            <a:ext cx="2857500" cy="1838325"/>
          </a:xfrm>
          <a:prstGeom prst="rect">
            <a:avLst/>
          </a:prstGeom>
          <a:noFill/>
        </p:spPr>
      </p:pic>
      <p:pic>
        <p:nvPicPr>
          <p:cNvPr id="25604" name="Picture 4" descr="8 Ball Form Clip Art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43438" y="-26052463"/>
            <a:ext cx="2857500" cy="1838325"/>
          </a:xfrm>
          <a:prstGeom prst="rect">
            <a:avLst/>
          </a:prstGeom>
          <a:noFill/>
        </p:spPr>
      </p:pic>
      <p:pic>
        <p:nvPicPr>
          <p:cNvPr id="25606" name="Picture 6" descr="8 Ball Form Clip Art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43438" y="-26052463"/>
            <a:ext cx="2857500" cy="1838325"/>
          </a:xfrm>
          <a:prstGeom prst="rect">
            <a:avLst/>
          </a:prstGeom>
          <a:noFill/>
        </p:spPr>
      </p:pic>
      <p:pic>
        <p:nvPicPr>
          <p:cNvPr id="25608" name="Picture 8" descr="Pool Ball Clip Art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343438" y="-26052463"/>
            <a:ext cx="2857500" cy="2000250"/>
          </a:xfrm>
          <a:prstGeom prst="rect">
            <a:avLst/>
          </a:prstGeom>
          <a:noFill/>
        </p:spPr>
      </p:pic>
      <p:pic>
        <p:nvPicPr>
          <p:cNvPr id="25610" name="Picture 10" descr="Eight Ball Clip Art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343438" y="-26052463"/>
            <a:ext cx="952500" cy="952500"/>
          </a:xfrm>
          <a:prstGeom prst="rect">
            <a:avLst/>
          </a:prstGeom>
          <a:noFill/>
        </p:spPr>
      </p:pic>
      <p:pic>
        <p:nvPicPr>
          <p:cNvPr id="25612" name="Picture 12" descr="http://american-amusements.com/catalog/images/pool_balls.jpg"/>
          <p:cNvPicPr>
            <a:picLocks noChangeAspect="1" noChangeArrowheads="1"/>
          </p:cNvPicPr>
          <p:nvPr/>
        </p:nvPicPr>
        <p:blipFill>
          <a:blip r:embed="rId8" cstate="print"/>
          <a:srcRect l="5106" t="5106" r="5106" b="5106"/>
          <a:stretch>
            <a:fillRect/>
          </a:stretch>
        </p:blipFill>
        <p:spPr bwMode="auto">
          <a:xfrm>
            <a:off x="5410200" y="4156718"/>
            <a:ext cx="2701282" cy="27012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2133600"/>
          <a:ext cx="5410200" cy="2777425"/>
        </p:xfrm>
        <a:graphic>
          <a:graphicData uri="http://schemas.openxmlformats.org/drawingml/2006/table">
            <a:tbl>
              <a:tblPr/>
              <a:tblGrid>
                <a:gridCol w="2705100"/>
                <a:gridCol w="2705100"/>
              </a:tblGrid>
              <a:tr h="857185">
                <a:tc>
                  <a:txBody>
                    <a:bodyPr/>
                    <a:lstStyle/>
                    <a:p>
                      <a:r>
                        <a:rPr lang="en-US" sz="2400" b="1" dirty="0"/>
                        <a:t>Horizontal Information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Vertical Information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38156">
                <a:tc>
                  <a:txBody>
                    <a:bodyPr/>
                    <a:lstStyle/>
                    <a:p>
                      <a:r>
                        <a:rPr lang="en-US" sz="2400" dirty="0"/>
                        <a:t>x = ??? </a:t>
                      </a:r>
                      <a:endParaRPr lang="en-US" sz="2400" dirty="0" smtClean="0"/>
                    </a:p>
                    <a:p>
                      <a:r>
                        <a:rPr lang="en-US" sz="2400" b="1" dirty="0" err="1" smtClean="0"/>
                        <a:t>v</a:t>
                      </a:r>
                      <a:r>
                        <a:rPr lang="en-US" sz="2400" b="1" baseline="-25000" dirty="0" err="1" smtClean="0"/>
                        <a:t>ix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/>
                        <a:t>= 2.4 m/s</a:t>
                      </a:r>
                    </a:p>
                    <a:p>
                      <a:r>
                        <a:rPr lang="en-US" sz="2400" b="1" dirty="0"/>
                        <a:t>a</a:t>
                      </a:r>
                      <a:r>
                        <a:rPr lang="en-US" sz="2400" b="1" baseline="-25000" dirty="0"/>
                        <a:t>x</a:t>
                      </a:r>
                      <a:r>
                        <a:rPr lang="en-US" sz="2400" dirty="0"/>
                        <a:t> = 0 m/s/s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 = </a:t>
                      </a:r>
                      <a:r>
                        <a:rPr lang="en-US" sz="2400" dirty="0" smtClean="0"/>
                        <a:t>0.60 </a:t>
                      </a:r>
                      <a:r>
                        <a:rPr lang="en-US" sz="2400" dirty="0"/>
                        <a:t>m </a:t>
                      </a:r>
                      <a:endParaRPr lang="en-US" sz="2400" dirty="0" smtClean="0"/>
                    </a:p>
                    <a:p>
                      <a:r>
                        <a:rPr lang="en-US" sz="2400" dirty="0" smtClean="0"/>
                        <a:t>v</a:t>
                      </a:r>
                      <a:r>
                        <a:rPr lang="en-US" sz="2400" baseline="-25000" dirty="0" smtClean="0"/>
                        <a:t>iy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/>
                        <a:t>= 0 m/s</a:t>
                      </a:r>
                    </a:p>
                    <a:p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y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dirty="0" smtClean="0"/>
                        <a:t>10 m/s/s</a:t>
                      </a:r>
                    </a:p>
                    <a:p>
                      <a:endParaRPr lang="en-US" sz="2400" dirty="0" smtClean="0"/>
                    </a:p>
                    <a:p>
                      <a:r>
                        <a:rPr lang="en-US" sz="2400" dirty="0" smtClean="0"/>
                        <a:t>t</a:t>
                      </a:r>
                      <a:r>
                        <a:rPr lang="en-US" sz="2400" baseline="0" dirty="0" smtClean="0"/>
                        <a:t> = ???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228600"/>
            <a:ext cx="838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/>
              <a:t>A pool ball leaves a 0.60-meter high table with an initial horizontal velocity of 2.4 m/s.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Predict the time required for the pool ball to fall to the ground and the horizontal distance between the table's edge and the ball's landing location.</a:t>
            </a:r>
            <a:endParaRPr lang="en-US" sz="2000" dirty="0"/>
          </a:p>
        </p:txBody>
      </p:sp>
      <p:pic>
        <p:nvPicPr>
          <p:cNvPr id="33794" name="Picture 2" descr="http://www.aubergeduvillageblanzay.eu/images/8%20ba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71950"/>
            <a:ext cx="3581400" cy="2686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982</Words>
  <Application>Microsoft Office PowerPoint</Application>
  <PresentationFormat>On-screen Show (4:3)</PresentationFormat>
  <Paragraphs>161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Projectile  Calculations  Notes</vt:lpstr>
      <vt:lpstr>Problem Solving Tips</vt:lpstr>
      <vt:lpstr>Determination of the Time of Flight</vt:lpstr>
      <vt:lpstr>Projectile Problems – TYPE 1</vt:lpstr>
      <vt:lpstr>Projectile Problems – TYPE 2</vt:lpstr>
      <vt:lpstr>Determination of Horizontal Displacement</vt:lpstr>
      <vt:lpstr>Determination of the Peak Height</vt:lpstr>
      <vt:lpstr>Practice</vt:lpstr>
      <vt:lpstr>Slide 9</vt:lpstr>
      <vt:lpstr>Slide 10</vt:lpstr>
      <vt:lpstr>Slide 11</vt:lpstr>
      <vt:lpstr>Practice</vt:lpstr>
      <vt:lpstr>Slide 13</vt:lpstr>
      <vt:lpstr>Slide 14</vt:lpstr>
      <vt:lpstr>Slide 15</vt:lpstr>
      <vt:lpstr>Slide 16</vt:lpstr>
      <vt:lpstr>Slide 17</vt:lpstr>
      <vt:lpstr>Practice</vt:lpstr>
      <vt:lpstr>Answers</vt:lpstr>
    </vt:vector>
  </TitlesOfParts>
  <Company>SDUHSD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 Fundamentals  Notes</dc:title>
  <dc:creator>Tablet PC</dc:creator>
  <cp:lastModifiedBy>user</cp:lastModifiedBy>
  <cp:revision>122</cp:revision>
  <dcterms:created xsi:type="dcterms:W3CDTF">2010-05-29T02:48:01Z</dcterms:created>
  <dcterms:modified xsi:type="dcterms:W3CDTF">2012-02-21T21:17:37Z</dcterms:modified>
</cp:coreProperties>
</file>