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4737" autoAdjust="0"/>
  </p:normalViewPr>
  <p:slideViewPr>
    <p:cSldViewPr>
      <p:cViewPr varScale="1">
        <p:scale>
          <a:sx n="103" d="100"/>
          <a:sy n="103" d="100"/>
        </p:scale>
        <p:origin x="-198" y="-102"/>
      </p:cViewPr>
      <p:guideLst>
        <p:guide orient="horz" pos="2160"/>
        <p:guide pos="2880"/>
      </p:guideLst>
    </p:cSldViewPr>
  </p:slideViewPr>
  <p:outlineViewPr>
    <p:cViewPr>
      <p:scale>
        <a:sx n="33" d="100"/>
        <a:sy n="33" d="100"/>
      </p:scale>
      <p:origin x="0" y="25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12EC5-5C77-45EB-9801-2EC155DEEDC3}" type="datetimeFigureOut">
              <a:rPr lang="en-US" smtClean="0"/>
              <a:pPr/>
              <a:t>2/13/2013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F83E30-BCD0-4907-BA28-21CC29958FB3}" type="slidenum">
              <a:rPr lang="en-US" smtClean="0"/>
              <a:pPr/>
              <a:t>‹#›</a:t>
            </a:fld>
            <a:endParaRPr lang="en-US"/>
          </a:p>
        </p:txBody>
      </p:sp>
    </p:spTree>
    <p:extLst>
      <p:ext uri="{BB962C8B-B14F-4D97-AF65-F5344CB8AC3E}">
        <p14:creationId xmlns:p14="http://schemas.microsoft.com/office/powerpoint/2010/main" val="22588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F83E30-BCD0-4907-BA28-21CC29958FB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66638-588A-4937-B8F1-92A7A70BF9B1}" type="datetimeFigureOut">
              <a:rPr lang="en-US" smtClean="0"/>
              <a:pPr/>
              <a:t>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A7A115-1857-4A0D-AA37-E3838882BA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66638-588A-4937-B8F1-92A7A70BF9B1}" type="datetimeFigureOut">
              <a:rPr lang="en-US" smtClean="0"/>
              <a:pPr/>
              <a:t>2/13/2013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7A115-1857-4A0D-AA37-E3838882BA0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Autofit/>
          </a:bodyPr>
          <a:lstStyle/>
          <a:p>
            <a:r>
              <a:rPr lang="en-US" sz="5400" dirty="0" smtClean="0"/>
              <a:t>Vector </a:t>
            </a:r>
            <a:br>
              <a:rPr lang="en-US" sz="5400" dirty="0" smtClean="0"/>
            </a:br>
            <a:r>
              <a:rPr lang="en-US" sz="5400" dirty="0" smtClean="0"/>
              <a:t>Fundamentals </a:t>
            </a:r>
            <a:br>
              <a:rPr lang="en-US" sz="5400" dirty="0" smtClean="0"/>
            </a:br>
            <a:r>
              <a:rPr lang="en-US" sz="5400" dirty="0" smtClean="0"/>
              <a:t>Notes</a:t>
            </a:r>
            <a:endParaRPr lang="en-US"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Head-to-Tail Method</a:t>
            </a:r>
            <a:endParaRPr lang="en-US" dirty="0"/>
          </a:p>
        </p:txBody>
      </p:sp>
      <p:sp>
        <p:nvSpPr>
          <p:cNvPr id="3" name="Content Placeholder 2"/>
          <p:cNvSpPr>
            <a:spLocks noGrp="1"/>
          </p:cNvSpPr>
          <p:nvPr>
            <p:ph idx="1"/>
          </p:nvPr>
        </p:nvSpPr>
        <p:spPr/>
        <p:txBody>
          <a:bodyPr/>
          <a:lstStyle/>
          <a:p>
            <a:pPr>
              <a:buNone/>
            </a:pPr>
            <a:r>
              <a:rPr lang="en-US" dirty="0" smtClean="0"/>
              <a:t>Using a scaled diagram to determine the vector sum or resultant.</a:t>
            </a:r>
            <a:endParaRPr lang="en-US" dirty="0"/>
          </a:p>
        </p:txBody>
      </p:sp>
      <p:pic>
        <p:nvPicPr>
          <p:cNvPr id="24578" name="Picture 2" descr="http://www.physicsclassroom.com/Class/vectors/u3l1b9.gif"/>
          <p:cNvPicPr>
            <a:picLocks noChangeAspect="1" noChangeArrowheads="1"/>
          </p:cNvPicPr>
          <p:nvPr/>
        </p:nvPicPr>
        <p:blipFill>
          <a:blip r:embed="rId2" cstate="print"/>
          <a:srcRect/>
          <a:stretch>
            <a:fillRect/>
          </a:stretch>
        </p:blipFill>
        <p:spPr bwMode="auto">
          <a:xfrm>
            <a:off x="1763785" y="2819400"/>
            <a:ext cx="6881769" cy="3505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pPr>
              <a:buNone/>
            </a:pPr>
            <a:r>
              <a:rPr lang="en-US" b="1" dirty="0" smtClean="0"/>
              <a:t>Add the vectors: 20 m, 45 deg. + 25 m, 300 deg. + 15 m, 210 deg.</a:t>
            </a:r>
          </a:p>
          <a:p>
            <a:pPr>
              <a:buNone/>
            </a:pPr>
            <a:r>
              <a:rPr lang="en-US" b="1" dirty="0" smtClean="0"/>
              <a:t>SCALE: 1 cm = 5 m</a:t>
            </a:r>
          </a:p>
          <a:p>
            <a:endParaRPr lang="en-US" dirty="0"/>
          </a:p>
        </p:txBody>
      </p:sp>
      <p:pic>
        <p:nvPicPr>
          <p:cNvPr id="25602" name="Picture 2" descr="http://www.physicsclassroom.com/Class/vectors/u3l1b11.gif"/>
          <p:cNvPicPr>
            <a:picLocks noChangeAspect="1" noChangeArrowheads="1"/>
          </p:cNvPicPr>
          <p:nvPr/>
        </p:nvPicPr>
        <p:blipFill>
          <a:blip r:embed="rId2" cstate="print"/>
          <a:srcRect/>
          <a:stretch>
            <a:fillRect/>
          </a:stretch>
        </p:blipFill>
        <p:spPr bwMode="auto">
          <a:xfrm>
            <a:off x="3581400" y="2971800"/>
            <a:ext cx="5190616" cy="330886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www.physicsclassroom.com/Class/vectors/u3l1b12.gif"/>
          <p:cNvPicPr>
            <a:picLocks noChangeAspect="1" noChangeArrowheads="1"/>
          </p:cNvPicPr>
          <p:nvPr/>
        </p:nvPicPr>
        <p:blipFill>
          <a:blip r:embed="rId2" cstate="print"/>
          <a:srcRect/>
          <a:stretch>
            <a:fillRect/>
          </a:stretch>
        </p:blipFill>
        <p:spPr bwMode="auto">
          <a:xfrm>
            <a:off x="4343400" y="2895600"/>
            <a:ext cx="3908310" cy="3892678"/>
          </a:xfrm>
          <a:prstGeom prst="rect">
            <a:avLst/>
          </a:prstGeom>
          <a:noFill/>
        </p:spPr>
      </p:pic>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381000" y="1295400"/>
            <a:ext cx="8305800" cy="4830763"/>
          </a:xfrm>
        </p:spPr>
        <p:txBody>
          <a:bodyPr/>
          <a:lstStyle/>
          <a:p>
            <a:pPr>
              <a:buNone/>
            </a:pPr>
            <a:r>
              <a:rPr lang="en-US" dirty="0" smtClean="0"/>
              <a:t>The head-to-tail method is employed as described above and the resultant is determined.  </a:t>
            </a:r>
            <a:r>
              <a:rPr lang="en-US" smtClean="0"/>
              <a:t>The </a:t>
            </a:r>
            <a:r>
              <a:rPr lang="en-US" dirty="0" smtClean="0"/>
              <a:t>magnitude and direction is labeled on the diagram.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pPr>
              <a:buNone/>
            </a:pPr>
            <a:r>
              <a:rPr lang="en-US" dirty="0" smtClean="0"/>
              <a:t>Interestingly enough, the order in which three vectors are added has no affect upon either the magnitude nor the direction of the resultant. The resultant will still have the same magnitude and direction.</a:t>
            </a:r>
            <a:endParaRPr lang="en-US" dirty="0"/>
          </a:p>
        </p:txBody>
      </p:sp>
      <p:pic>
        <p:nvPicPr>
          <p:cNvPr id="27650" name="Picture 2" descr="http://www.physicsclassroom.com/mmedia/vectors/ao.gif"/>
          <p:cNvPicPr>
            <a:picLocks noChangeAspect="1" noChangeArrowheads="1" noCrop="1"/>
          </p:cNvPicPr>
          <p:nvPr/>
        </p:nvPicPr>
        <p:blipFill>
          <a:blip r:embed="rId2" cstate="print"/>
          <a:srcRect/>
          <a:stretch>
            <a:fillRect/>
          </a:stretch>
        </p:blipFill>
        <p:spPr bwMode="auto">
          <a:xfrm>
            <a:off x="2819105" y="2819400"/>
            <a:ext cx="6100707" cy="3657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and Direction</a:t>
            </a:r>
            <a:endParaRPr lang="en-US" dirty="0"/>
          </a:p>
        </p:txBody>
      </p:sp>
      <p:sp>
        <p:nvSpPr>
          <p:cNvPr id="3" name="Content Placeholder 2"/>
          <p:cNvSpPr>
            <a:spLocks noGrp="1"/>
          </p:cNvSpPr>
          <p:nvPr>
            <p:ph idx="1"/>
          </p:nvPr>
        </p:nvSpPr>
        <p:spPr/>
        <p:txBody>
          <a:bodyPr/>
          <a:lstStyle/>
          <a:p>
            <a:r>
              <a:rPr lang="en-US" dirty="0" smtClean="0"/>
              <a:t>A vector quantity is a quantity which is fully described by both magnitude and direction.</a:t>
            </a:r>
          </a:p>
          <a:p>
            <a:r>
              <a:rPr lang="en-US" dirty="0" smtClean="0"/>
              <a:t>Examples of vector quantities include displacement, velocity, acceleration, and force.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Vector Diagrams</a:t>
            </a:r>
            <a:endParaRPr lang="en-US" dirty="0"/>
          </a:p>
        </p:txBody>
      </p:sp>
      <p:sp>
        <p:nvSpPr>
          <p:cNvPr id="3" name="Content Placeholder 2"/>
          <p:cNvSpPr>
            <a:spLocks noGrp="1"/>
          </p:cNvSpPr>
          <p:nvPr>
            <p:ph idx="1"/>
          </p:nvPr>
        </p:nvSpPr>
        <p:spPr>
          <a:xfrm>
            <a:off x="0" y="838200"/>
            <a:ext cx="8686800" cy="5287963"/>
          </a:xfrm>
        </p:spPr>
        <p:txBody>
          <a:bodyPr>
            <a:normAutofit/>
          </a:bodyPr>
          <a:lstStyle/>
          <a:p>
            <a:pPr>
              <a:buNone/>
            </a:pPr>
            <a:r>
              <a:rPr lang="en-US" dirty="0"/>
              <a:t>C</a:t>
            </a:r>
            <a:r>
              <a:rPr lang="en-US" dirty="0" smtClean="0"/>
              <a:t>haracteristics of an appropriately drawn vector diagram.</a:t>
            </a:r>
          </a:p>
          <a:p>
            <a:r>
              <a:rPr lang="en-US" dirty="0" smtClean="0"/>
              <a:t>a scale is clearly listed</a:t>
            </a:r>
          </a:p>
          <a:p>
            <a:r>
              <a:rPr lang="en-US" dirty="0" smtClean="0"/>
              <a:t>a vector arrow (with arrowhead) is drawn in a specified direction. The vector arrow has a </a:t>
            </a:r>
            <a:r>
              <a:rPr lang="en-US" i="1" dirty="0" smtClean="0"/>
              <a:t>head</a:t>
            </a:r>
            <a:r>
              <a:rPr lang="en-US" dirty="0" smtClean="0"/>
              <a:t> and a </a:t>
            </a:r>
            <a:r>
              <a:rPr lang="en-US" i="1" dirty="0" smtClean="0"/>
              <a:t>tail</a:t>
            </a:r>
            <a:r>
              <a:rPr lang="en-US" dirty="0" smtClean="0"/>
              <a:t>.</a:t>
            </a:r>
          </a:p>
          <a:p>
            <a:r>
              <a:rPr lang="en-US" dirty="0" smtClean="0"/>
              <a:t>the magnitude and direction of the vector is clearly labeled. </a:t>
            </a:r>
          </a:p>
          <a:p>
            <a:pPr>
              <a:buNone/>
            </a:pPr>
            <a:endParaRPr lang="en-US" dirty="0"/>
          </a:p>
        </p:txBody>
      </p:sp>
      <p:pic>
        <p:nvPicPr>
          <p:cNvPr id="1026" name="Picture 2" descr="http://www.physicsclassroom.com/Class/vectors/u3l1a6.gif"/>
          <p:cNvPicPr>
            <a:picLocks noChangeAspect="1" noChangeArrowheads="1"/>
          </p:cNvPicPr>
          <p:nvPr/>
        </p:nvPicPr>
        <p:blipFill>
          <a:blip r:embed="rId2" cstate="print"/>
          <a:srcRect/>
          <a:stretch>
            <a:fillRect/>
          </a:stretch>
        </p:blipFill>
        <p:spPr bwMode="auto">
          <a:xfrm>
            <a:off x="4269429" y="4724400"/>
            <a:ext cx="4874572" cy="2133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Addition</a:t>
            </a:r>
            <a:endParaRPr lang="en-US" dirty="0"/>
          </a:p>
        </p:txBody>
      </p:sp>
      <p:sp>
        <p:nvSpPr>
          <p:cNvPr id="3" name="Content Placeholder 2"/>
          <p:cNvSpPr>
            <a:spLocks noGrp="1"/>
          </p:cNvSpPr>
          <p:nvPr>
            <p:ph idx="1"/>
          </p:nvPr>
        </p:nvSpPr>
        <p:spPr/>
        <p:txBody>
          <a:bodyPr/>
          <a:lstStyle/>
          <a:p>
            <a:r>
              <a:rPr lang="en-US" dirty="0" smtClean="0"/>
              <a:t>Vectors in the same direction can simply be added together</a:t>
            </a:r>
          </a:p>
          <a:p>
            <a:pPr>
              <a:buNone/>
            </a:pPr>
            <a:endParaRPr lang="en-US" dirty="0" smtClean="0"/>
          </a:p>
          <a:p>
            <a:pPr>
              <a:buNone/>
            </a:pPr>
            <a:endParaRPr lang="en-US" dirty="0"/>
          </a:p>
        </p:txBody>
      </p:sp>
      <p:pic>
        <p:nvPicPr>
          <p:cNvPr id="7170" name="Picture 2" descr="http://www.physicsclassroom.com/Class/newtlaws/u2l2d2.gif"/>
          <p:cNvPicPr>
            <a:picLocks noChangeAspect="1" noChangeArrowheads="1"/>
          </p:cNvPicPr>
          <p:nvPr/>
        </p:nvPicPr>
        <p:blipFill>
          <a:blip r:embed="rId2" cstate="print"/>
          <a:srcRect/>
          <a:stretch>
            <a:fillRect/>
          </a:stretch>
        </p:blipFill>
        <p:spPr bwMode="auto">
          <a:xfrm>
            <a:off x="4038600" y="2239931"/>
            <a:ext cx="4800600" cy="461806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Addition</a:t>
            </a:r>
            <a:endParaRPr lang="en-US" dirty="0"/>
          </a:p>
        </p:txBody>
      </p:sp>
      <p:sp>
        <p:nvSpPr>
          <p:cNvPr id="3" name="Content Placeholder 2"/>
          <p:cNvSpPr>
            <a:spLocks noGrp="1"/>
          </p:cNvSpPr>
          <p:nvPr>
            <p:ph idx="1"/>
          </p:nvPr>
        </p:nvSpPr>
        <p:spPr>
          <a:xfrm>
            <a:off x="6096000" y="5715000"/>
            <a:ext cx="2590800" cy="944563"/>
          </a:xfrm>
        </p:spPr>
        <p:txBody>
          <a:bodyPr>
            <a:noAutofit/>
          </a:bodyPr>
          <a:lstStyle/>
          <a:p>
            <a:pPr>
              <a:buNone/>
            </a:pPr>
            <a:r>
              <a:rPr lang="en-US" sz="4000" dirty="0" smtClean="0"/>
              <a:t>Now what?</a:t>
            </a:r>
            <a:endParaRPr lang="en-US" sz="4000" dirty="0"/>
          </a:p>
        </p:txBody>
      </p:sp>
      <p:pic>
        <p:nvPicPr>
          <p:cNvPr id="8194" name="Picture 2" descr="http://www.physicsclassroom.com/Class/vectors/u3l1b1.gif"/>
          <p:cNvPicPr>
            <a:picLocks noChangeAspect="1" noChangeArrowheads="1"/>
          </p:cNvPicPr>
          <p:nvPr/>
        </p:nvPicPr>
        <p:blipFill>
          <a:blip r:embed="rId3" cstate="print"/>
          <a:srcRect/>
          <a:stretch>
            <a:fillRect/>
          </a:stretch>
        </p:blipFill>
        <p:spPr bwMode="auto">
          <a:xfrm>
            <a:off x="1752600" y="1371600"/>
            <a:ext cx="5324475" cy="434982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t>Pythagorean Theorem Method</a:t>
            </a:r>
            <a:endParaRPr lang="en-US" sz="5400" b="1" dirty="0"/>
          </a:p>
        </p:txBody>
      </p:sp>
      <p:sp>
        <p:nvSpPr>
          <p:cNvPr id="3" name="Content Placeholder 2"/>
          <p:cNvSpPr>
            <a:spLocks noGrp="1"/>
          </p:cNvSpPr>
          <p:nvPr>
            <p:ph idx="1"/>
          </p:nvPr>
        </p:nvSpPr>
        <p:spPr>
          <a:xfrm>
            <a:off x="457200" y="4267200"/>
            <a:ext cx="8229600" cy="2392363"/>
          </a:xfrm>
        </p:spPr>
        <p:txBody>
          <a:bodyPr/>
          <a:lstStyle/>
          <a:p>
            <a:r>
              <a:rPr lang="en-US" dirty="0" smtClean="0"/>
              <a:t>The Pythagorean theorem is a useful method for determining the result of adding two (and only two) vectors which make a right angle to each other. </a:t>
            </a:r>
            <a:endParaRPr lang="en-US" dirty="0"/>
          </a:p>
        </p:txBody>
      </p:sp>
      <p:pic>
        <p:nvPicPr>
          <p:cNvPr id="18434" name="Picture 2" descr="http://www.physicsclassroom.com/Class/vectors/u3l1b2.gif"/>
          <p:cNvPicPr>
            <a:picLocks noChangeAspect="1" noChangeArrowheads="1"/>
          </p:cNvPicPr>
          <p:nvPr/>
        </p:nvPicPr>
        <p:blipFill>
          <a:blip r:embed="rId2" cstate="print"/>
          <a:srcRect/>
          <a:stretch>
            <a:fillRect/>
          </a:stretch>
        </p:blipFill>
        <p:spPr bwMode="auto">
          <a:xfrm>
            <a:off x="1752600" y="1981200"/>
            <a:ext cx="5168053" cy="2133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Practice</a:t>
            </a:r>
            <a:endParaRPr lang="en-US" dirty="0"/>
          </a:p>
        </p:txBody>
      </p:sp>
      <p:sp>
        <p:nvSpPr>
          <p:cNvPr id="3" name="Content Placeholder 2"/>
          <p:cNvSpPr>
            <a:spLocks noGrp="1"/>
          </p:cNvSpPr>
          <p:nvPr>
            <p:ph idx="1"/>
          </p:nvPr>
        </p:nvSpPr>
        <p:spPr>
          <a:xfrm>
            <a:off x="457200" y="990600"/>
            <a:ext cx="8229600" cy="4525963"/>
          </a:xfrm>
        </p:spPr>
        <p:txBody>
          <a:bodyPr/>
          <a:lstStyle/>
          <a:p>
            <a:pPr>
              <a:buNone/>
            </a:pPr>
            <a:r>
              <a:rPr lang="en-US" dirty="0" smtClean="0"/>
              <a:t>Eric leaves the base camp and hikes 11 km, north and then hikes 11 km east. Determine Eric's resulting displacement.</a:t>
            </a:r>
            <a:endParaRPr lang="en-US" dirty="0"/>
          </a:p>
        </p:txBody>
      </p:sp>
      <p:pic>
        <p:nvPicPr>
          <p:cNvPr id="21506" name="Picture 2" descr="http://www.physicsclassroom.com/Class/vectors/u3l1b3.gif"/>
          <p:cNvPicPr>
            <a:picLocks noChangeAspect="1" noChangeArrowheads="1"/>
          </p:cNvPicPr>
          <p:nvPr/>
        </p:nvPicPr>
        <p:blipFill>
          <a:blip r:embed="rId2" cstate="print"/>
          <a:srcRect/>
          <a:stretch>
            <a:fillRect/>
          </a:stretch>
        </p:blipFill>
        <p:spPr bwMode="auto">
          <a:xfrm>
            <a:off x="838200" y="2667000"/>
            <a:ext cx="7627044" cy="401601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209800"/>
          </a:xfrm>
        </p:spPr>
        <p:txBody>
          <a:bodyPr>
            <a:normAutofit fontScale="90000"/>
          </a:bodyPr>
          <a:lstStyle/>
          <a:p>
            <a:r>
              <a:rPr lang="en-US" sz="5400" b="1" dirty="0"/>
              <a:t>T</a:t>
            </a:r>
            <a:r>
              <a:rPr lang="en-US" sz="5400" b="1" dirty="0" smtClean="0"/>
              <a:t>rigonometric Method</a:t>
            </a:r>
            <a:r>
              <a:rPr lang="en-US" sz="5400" dirty="0" smtClean="0"/>
              <a:t/>
            </a:r>
            <a:br>
              <a:rPr lang="en-US" sz="5400" dirty="0" smtClean="0"/>
            </a:br>
            <a:r>
              <a:rPr lang="en-US" dirty="0" smtClean="0"/>
              <a:t/>
            </a:r>
            <a:br>
              <a:rPr lang="en-US" dirty="0" smtClean="0"/>
            </a:br>
            <a:r>
              <a:rPr lang="en-US" dirty="0" smtClean="0"/>
              <a:t>SOH CAH TOA </a:t>
            </a:r>
            <a:endParaRPr lang="en-US" dirty="0"/>
          </a:p>
        </p:txBody>
      </p:sp>
      <p:pic>
        <p:nvPicPr>
          <p:cNvPr id="22530" name="Picture 2" descr="http://www.physicsclassroom.com/Class/vectors/u3l1b4.gif"/>
          <p:cNvPicPr>
            <a:picLocks noChangeAspect="1" noChangeArrowheads="1"/>
          </p:cNvPicPr>
          <p:nvPr/>
        </p:nvPicPr>
        <p:blipFill>
          <a:blip r:embed="rId2" cstate="print"/>
          <a:srcRect/>
          <a:stretch>
            <a:fillRect/>
          </a:stretch>
        </p:blipFill>
        <p:spPr bwMode="auto">
          <a:xfrm>
            <a:off x="609600" y="2667000"/>
            <a:ext cx="7849312" cy="3352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Practice</a:t>
            </a:r>
            <a:endParaRPr lang="en-US" dirty="0"/>
          </a:p>
        </p:txBody>
      </p:sp>
      <p:sp>
        <p:nvSpPr>
          <p:cNvPr id="3" name="Content Placeholder 2"/>
          <p:cNvSpPr>
            <a:spLocks noGrp="1"/>
          </p:cNvSpPr>
          <p:nvPr>
            <p:ph idx="1"/>
          </p:nvPr>
        </p:nvSpPr>
        <p:spPr>
          <a:xfrm>
            <a:off x="457200" y="990600"/>
            <a:ext cx="8229600" cy="4525963"/>
          </a:xfrm>
        </p:spPr>
        <p:txBody>
          <a:bodyPr/>
          <a:lstStyle/>
          <a:p>
            <a:pPr>
              <a:buNone/>
            </a:pPr>
            <a:r>
              <a:rPr lang="en-US" dirty="0" smtClean="0"/>
              <a:t>Eric leaves the base camp and hikes 11 km, north and then hikes 11 km east. Determine Eric's resulting direction relative to the start.</a:t>
            </a:r>
            <a:endParaRPr lang="en-US" dirty="0"/>
          </a:p>
        </p:txBody>
      </p:sp>
      <p:pic>
        <p:nvPicPr>
          <p:cNvPr id="23554" name="Picture 2" descr="http://www.physicsclassroom.com/Class/vectors/u3l1b5.gif"/>
          <p:cNvPicPr>
            <a:picLocks noChangeAspect="1" noChangeArrowheads="1"/>
          </p:cNvPicPr>
          <p:nvPr/>
        </p:nvPicPr>
        <p:blipFill>
          <a:blip r:embed="rId2" cstate="print"/>
          <a:srcRect/>
          <a:stretch>
            <a:fillRect/>
          </a:stretch>
        </p:blipFill>
        <p:spPr bwMode="auto">
          <a:xfrm>
            <a:off x="2286000" y="2590800"/>
            <a:ext cx="4343400" cy="395732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295</Words>
  <Application>Microsoft Office PowerPoint</Application>
  <PresentationFormat>On-screen Show (4:3)</PresentationFormat>
  <Paragraphs>29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Vector  Fundamentals  Notes</vt:lpstr>
      <vt:lpstr>Vector and Direction</vt:lpstr>
      <vt:lpstr>Vector Diagrams</vt:lpstr>
      <vt:lpstr>Vector Addition</vt:lpstr>
      <vt:lpstr>Vector Addition</vt:lpstr>
      <vt:lpstr>Pythagorean Theorem Method</vt:lpstr>
      <vt:lpstr>Practice</vt:lpstr>
      <vt:lpstr>Trigonometric Method  SOH CAH TOA </vt:lpstr>
      <vt:lpstr>Practice</vt:lpstr>
      <vt:lpstr>Head-to-Tail Method</vt:lpstr>
      <vt:lpstr>Practice</vt:lpstr>
      <vt:lpstr>Practice</vt:lpstr>
      <vt:lpstr>PowerPoint Presentation</vt:lpstr>
    </vt:vector>
  </TitlesOfParts>
  <Company>SDUHSD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Fundamentals  Notes</dc:title>
  <dc:creator>Tablet PC</dc:creator>
  <cp:lastModifiedBy>SDUHSD</cp:lastModifiedBy>
  <cp:revision>24</cp:revision>
  <dcterms:created xsi:type="dcterms:W3CDTF">2010-05-29T02:48:01Z</dcterms:created>
  <dcterms:modified xsi:type="dcterms:W3CDTF">2013-02-13T21:31:59Z</dcterms:modified>
</cp:coreProperties>
</file>