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958" r:id="rId3"/>
    <p:sldId id="1101" r:id="rId4"/>
    <p:sldId id="1493" r:id="rId5"/>
    <p:sldId id="1494" r:id="rId6"/>
    <p:sldId id="1495" r:id="rId7"/>
    <p:sldId id="1496" r:id="rId8"/>
    <p:sldId id="1497" r:id="rId9"/>
    <p:sldId id="1498" r:id="rId10"/>
    <p:sldId id="1500" r:id="rId11"/>
    <p:sldId id="1501" r:id="rId12"/>
    <p:sldId id="1502" r:id="rId13"/>
    <p:sldId id="1503" r:id="rId14"/>
    <p:sldId id="1504" r:id="rId15"/>
    <p:sldId id="1506" r:id="rId16"/>
    <p:sldId id="1510" r:id="rId17"/>
    <p:sldId id="1511" r:id="rId18"/>
    <p:sldId id="1512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37"/>
    <a:srgbClr val="E63219"/>
    <a:srgbClr val="E1A55A"/>
    <a:srgbClr val="FF0000"/>
    <a:srgbClr val="0B4394"/>
    <a:srgbClr val="007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61" autoAdjust="0"/>
  </p:normalViewPr>
  <p:slideViewPr>
    <p:cSldViewPr>
      <p:cViewPr varScale="1">
        <p:scale>
          <a:sx n="38" d="100"/>
          <a:sy n="38" d="100"/>
        </p:scale>
        <p:origin x="-108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8C0A9CD7-B706-4C8A-8256-7FE9FAAB6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8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D4680064-A05B-4C12-A44F-2FE3739BD9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3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08BE9-C3E6-4CE7-9447-DEDC11E4DA1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E038F-146B-4126-862B-FDE915CE7BEE}" type="slidenum">
              <a:rPr lang="en-US"/>
              <a:pPr/>
              <a:t>10</a:t>
            </a:fld>
            <a:endParaRPr lang="en-US"/>
          </a:p>
        </p:txBody>
      </p:sp>
      <p:sp>
        <p:nvSpPr>
          <p:cNvPr id="258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1A7C8-D6A6-40A3-A804-6A02A26FE591}" type="slidenum">
              <a:rPr lang="en-US"/>
              <a:pPr/>
              <a:t>11</a:t>
            </a:fld>
            <a:endParaRPr lang="en-US"/>
          </a:p>
        </p:txBody>
      </p:sp>
      <p:sp>
        <p:nvSpPr>
          <p:cNvPr id="258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960D5-8F81-4AF6-9D8A-92C301720B17}" type="slidenum">
              <a:rPr lang="en-US"/>
              <a:pPr/>
              <a:t>12</a:t>
            </a:fld>
            <a:endParaRPr lang="en-US"/>
          </a:p>
        </p:txBody>
      </p:sp>
      <p:sp>
        <p:nvSpPr>
          <p:cNvPr id="258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54276-0BD9-47C4-B113-EC245EADBEE4}" type="slidenum">
              <a:rPr lang="en-US"/>
              <a:pPr/>
              <a:t>13</a:t>
            </a:fld>
            <a:endParaRPr lang="en-US"/>
          </a:p>
        </p:txBody>
      </p:sp>
      <p:sp>
        <p:nvSpPr>
          <p:cNvPr id="259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B17D9-2990-40EE-B428-7FFACEF17FBC}" type="slidenum">
              <a:rPr lang="en-US"/>
              <a:pPr/>
              <a:t>14</a:t>
            </a:fld>
            <a:endParaRPr lang="en-US"/>
          </a:p>
        </p:txBody>
      </p:sp>
      <p:sp>
        <p:nvSpPr>
          <p:cNvPr id="259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F43A9-C004-49FE-8B4B-ED4DBD6FC130}" type="slidenum">
              <a:rPr lang="en-US"/>
              <a:pPr/>
              <a:t>15</a:t>
            </a:fld>
            <a:endParaRPr lang="en-US"/>
          </a:p>
        </p:txBody>
      </p:sp>
      <p:sp>
        <p:nvSpPr>
          <p:cNvPr id="259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40E29-7B50-43C2-85D7-4224F3F20F86}" type="slidenum">
              <a:rPr lang="en-US"/>
              <a:pPr/>
              <a:t>16</a:t>
            </a:fld>
            <a:endParaRPr lang="en-US"/>
          </a:p>
        </p:txBody>
      </p:sp>
      <p:sp>
        <p:nvSpPr>
          <p:cNvPr id="260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A798D-B445-4940-A8A5-6FFA86D7F51C}" type="slidenum">
              <a:rPr lang="en-US"/>
              <a:pPr/>
              <a:t>17</a:t>
            </a:fld>
            <a:endParaRPr lang="en-US"/>
          </a:p>
        </p:txBody>
      </p:sp>
      <p:sp>
        <p:nvSpPr>
          <p:cNvPr id="260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FAA08-3786-471F-86E6-9DAB80DEA96B}" type="slidenum">
              <a:rPr lang="en-US"/>
              <a:pPr/>
              <a:t>18</a:t>
            </a:fld>
            <a:endParaRPr lang="en-US"/>
          </a:p>
        </p:txBody>
      </p:sp>
      <p:sp>
        <p:nvSpPr>
          <p:cNvPr id="261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7E1F8-7A66-4E3F-AACD-2730542187D3}" type="slidenum">
              <a:rPr lang="en-US"/>
              <a:pPr/>
              <a:t>2</a:t>
            </a:fld>
            <a:endParaRPr lang="en-US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B044D-DED3-46FD-BE1E-06C4A1FE95A3}" type="slidenum">
              <a:rPr lang="en-US"/>
              <a:pPr/>
              <a:t>3</a:t>
            </a:fld>
            <a:endParaRPr lang="en-US"/>
          </a:p>
        </p:txBody>
      </p:sp>
      <p:sp>
        <p:nvSpPr>
          <p:cNvPr id="175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D0873-B31E-4017-9FE2-F39622988C34}" type="slidenum">
              <a:rPr lang="en-US"/>
              <a:pPr/>
              <a:t>4</a:t>
            </a:fld>
            <a:endParaRPr lang="en-US"/>
          </a:p>
        </p:txBody>
      </p:sp>
      <p:sp>
        <p:nvSpPr>
          <p:cNvPr id="257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37C5B-504E-4334-9FB5-8C87DE09F419}" type="slidenum">
              <a:rPr lang="en-US"/>
              <a:pPr/>
              <a:t>5</a:t>
            </a:fld>
            <a:endParaRPr lang="en-US"/>
          </a:p>
        </p:txBody>
      </p:sp>
      <p:sp>
        <p:nvSpPr>
          <p:cNvPr id="257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3042F-1402-484B-B885-DEEC3C31F239}" type="slidenum">
              <a:rPr lang="en-US"/>
              <a:pPr/>
              <a:t>6</a:t>
            </a:fld>
            <a:endParaRPr lang="en-US"/>
          </a:p>
        </p:txBody>
      </p:sp>
      <p:sp>
        <p:nvSpPr>
          <p:cNvPr id="257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9C3B0-DA04-454D-B52D-A0D80ED059C8}" type="slidenum">
              <a:rPr lang="en-US"/>
              <a:pPr/>
              <a:t>7</a:t>
            </a:fld>
            <a:endParaRPr lang="en-US"/>
          </a:p>
        </p:txBody>
      </p:sp>
      <p:sp>
        <p:nvSpPr>
          <p:cNvPr id="257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D5273-1DE5-4DBF-ADEB-E8D63439946A}" type="slidenum">
              <a:rPr lang="en-US"/>
              <a:pPr/>
              <a:t>8</a:t>
            </a:fld>
            <a:endParaRPr lang="en-US"/>
          </a:p>
        </p:txBody>
      </p:sp>
      <p:sp>
        <p:nvSpPr>
          <p:cNvPr id="257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EF820-4723-4407-8FE4-EDF28C32B46A}" type="slidenum">
              <a:rPr lang="en-US"/>
              <a:pPr/>
              <a:t>9</a:t>
            </a:fld>
            <a:endParaRPr lang="en-US"/>
          </a:p>
        </p:txBody>
      </p:sp>
      <p:sp>
        <p:nvSpPr>
          <p:cNvPr id="258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s-basi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1033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3048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500" y="101600"/>
            <a:ext cx="565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E1A55A"/>
                </a:solidFill>
              </a:rPr>
              <a:t>13</a:t>
            </a:r>
            <a:r>
              <a:rPr lang="en-US" sz="1800" b="1">
                <a:solidFill>
                  <a:srgbClr val="FFE633"/>
                </a:solidFill>
              </a:rPr>
              <a:t> </a:t>
            </a:r>
            <a:r>
              <a:rPr lang="en-US" sz="1800" b="1"/>
              <a:t>Universal Gravitation</a:t>
            </a:r>
          </a:p>
        </p:txBody>
      </p:sp>
      <p:sp>
        <p:nvSpPr>
          <p:cNvPr id="1041" name="AutoShape 1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28000" y="6413500"/>
            <a:ext cx="381000" cy="3810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7" name="Picture 45" descr="cs-chapter-ope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58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86200" y="2787650"/>
            <a:ext cx="4724400" cy="946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Everything pulls on everything else.</a:t>
            </a:r>
          </a:p>
        </p:txBody>
      </p:sp>
      <p:pic>
        <p:nvPicPr>
          <p:cNvPr id="3116" name="Picture 44" descr="CPPE_BigIdea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654300"/>
            <a:ext cx="2130425" cy="1460500"/>
          </a:xfrm>
          <a:prstGeom prst="rect">
            <a:avLst/>
          </a:prstGeom>
          <a:noFill/>
        </p:spPr>
      </p:pic>
      <p:pic>
        <p:nvPicPr>
          <p:cNvPr id="3128" name="Picture 56" descr="CPPE-Ch13_p232-BigIde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90813"/>
            <a:ext cx="1433513" cy="13477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1066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Universal Gravity Notes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578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simpler method was developed by Philipp von Jolly.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He attached a spherical flask of mercury to one arm of a sensitive balance.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A 6-ton lead sphere was rolled beneath the mercury flask.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flask was pulled slightly downward.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gravitational force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F,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between the lead mass and the mercury, was equal to the weight that had to be placed on the opposite end of the balance to restore equilibrium. </a:t>
            </a:r>
            <a:endParaRPr lang="en-US" sz="2000" i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F, m</a:t>
            </a:r>
            <a:r>
              <a:rPr lang="en-US" sz="2000" baseline="-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,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</a:t>
            </a:r>
            <a:r>
              <a:rPr lang="en-US" sz="2000" baseline="-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, and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d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were all known, so the ratio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was calculated:</a:t>
            </a:r>
          </a:p>
        </p:txBody>
      </p:sp>
      <p:sp>
        <p:nvSpPr>
          <p:cNvPr id="2584579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Jolly Method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2584581" name="Picture 5" descr="CPPE-Ch13-4_p238-E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721225"/>
            <a:ext cx="7313613" cy="91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626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Philipp von Jolly developed a method of measuring the attraction between two masses.</a:t>
            </a:r>
          </a:p>
        </p:txBody>
      </p:sp>
      <p:sp>
        <p:nvSpPr>
          <p:cNvPr id="2586627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86629" name="Picture 5" descr="CPPE-Ch13-4_p238-Msrng2ma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9488" y="2514600"/>
            <a:ext cx="4646612" cy="357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674" name="Rectangle 2"/>
          <p:cNvSpPr>
            <a:spLocks noChangeArrowheads="1"/>
          </p:cNvSpPr>
          <p:nvPr/>
        </p:nvSpPr>
        <p:spPr bwMode="auto">
          <a:xfrm>
            <a:off x="227013" y="1196975"/>
            <a:ext cx="777398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value of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tells us that gravity is a very weak force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</a:t>
            </a:r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It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the weakest of the presently known four fundamental forces.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We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sense gravitation only when masses like that of Earth are involved. </a:t>
            </a:r>
          </a:p>
        </p:txBody>
      </p:sp>
      <p:sp>
        <p:nvSpPr>
          <p:cNvPr id="2588675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6731" y="4038600"/>
            <a:ext cx="3076483" cy="2234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Four Forces;</a:t>
            </a:r>
          </a:p>
          <a:p>
            <a:pPr marL="457200" indent="-457200">
              <a:buAutoNum type="arabicPeriod"/>
            </a:pPr>
            <a:r>
              <a:rPr lang="en-US" dirty="0" smtClean="0"/>
              <a:t>Gravitational</a:t>
            </a:r>
          </a:p>
          <a:p>
            <a:pPr marL="457200" indent="-457200">
              <a:buAutoNum type="arabicPeriod"/>
            </a:pPr>
            <a:r>
              <a:rPr lang="en-US" dirty="0" smtClean="0"/>
              <a:t>Electromagnetic</a:t>
            </a:r>
          </a:p>
          <a:p>
            <a:pPr marL="457200" indent="-457200">
              <a:buAutoNum type="arabicPeriod"/>
            </a:pPr>
            <a:r>
              <a:rPr lang="en-US" dirty="0" smtClean="0"/>
              <a:t>Strong Interaction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Weak Interaction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22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502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Weighing the Earth” experiment.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Once the value of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was known, the mass of Earth was easily calculated.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force that Earth exerts on a mass of 1 kilogram at its surface is 10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newtons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distance between the 1-kilogram mass and the center of mass of Earth is Earth’s radius, 6.4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Minion-Regular" charset="0"/>
              </a:rPr>
              <a:t>×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10</a:t>
            </a:r>
            <a:r>
              <a:rPr lang="en-US" sz="2000" baseline="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meters. </a:t>
            </a:r>
          </a:p>
          <a:p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/>
            </a:r>
            <a:b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</a:b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		</a:t>
            </a:r>
          </a:p>
          <a:p>
            <a:endParaRPr lang="en-US" sz="2000" i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sz="2000" i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sz="2000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sz="20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		from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which the mass of Earth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</a:t>
            </a:r>
            <a:r>
              <a:rPr lang="en-US" sz="2000" baseline="-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= 6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Minion-Regular" charset="0"/>
              </a:rPr>
              <a:t>×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10</a:t>
            </a:r>
            <a:r>
              <a:rPr lang="en-US" sz="2000" baseline="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24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kilograms.</a:t>
            </a:r>
          </a:p>
        </p:txBody>
      </p:sp>
      <p:sp>
        <p:nvSpPr>
          <p:cNvPr id="2590723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90726" name="Picture 6" descr="CPPE_Up13-4_p239-E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114800"/>
            <a:ext cx="4570413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770" name="Rectangle 2"/>
          <p:cNvSpPr>
            <a:spLocks noChangeArrowheads="1"/>
          </p:cNvSpPr>
          <p:nvPr/>
        </p:nvSpPr>
        <p:spPr bwMode="auto">
          <a:xfrm>
            <a:off x="227013" y="1196975"/>
            <a:ext cx="36591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was first measured in the 1700s, newspapers everywhere announced the discovery as one that measured the mass of Earth. </a:t>
            </a:r>
          </a:p>
        </p:txBody>
      </p:sp>
      <p:sp>
        <p:nvSpPr>
          <p:cNvPr id="2592771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92772" name="Picture 4" descr="CPPE-Ch13-4_p239-PaperBo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600" y="1295400"/>
            <a:ext cx="4252913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6866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25968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590800"/>
            <a:ext cx="6934200" cy="118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Gravity decreases according to the </a:t>
            </a:r>
            <a:b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</a:b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inverse-square law. The force of gravity weakens as the square of distance. </a:t>
            </a:r>
          </a:p>
        </p:txBody>
      </p:sp>
      <p:sp>
        <p:nvSpPr>
          <p:cNvPr id="2596868" name="Rectangle 4"/>
          <p:cNvSpPr>
            <a:spLocks noChangeArrowheads="1"/>
          </p:cNvSpPr>
          <p:nvPr/>
        </p:nvSpPr>
        <p:spPr bwMode="auto">
          <a:xfrm>
            <a:off x="230188" y="623888"/>
            <a:ext cx="8456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rgbClr val="E63219"/>
                </a:solidFill>
              </a:rPr>
              <a:t>Gravity </a:t>
            </a:r>
            <a:r>
              <a:rPr lang="en-US" b="1" dirty="0">
                <a:solidFill>
                  <a:srgbClr val="E63219"/>
                </a:solidFill>
              </a:rPr>
              <a:t>and Distance: The Inverse-Square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058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This law applies to the weakening of gravity with distance.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It also applies to all cases where the effect from a localized source spreads evenly throughout the surrounding space.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Examples are light, radiation, and sound.</a:t>
            </a:r>
          </a:p>
        </p:txBody>
      </p:sp>
      <p:sp>
        <p:nvSpPr>
          <p:cNvPr id="2605059" name="Rectangle 3"/>
          <p:cNvSpPr>
            <a:spLocks noChangeArrowheads="1"/>
          </p:cNvSpPr>
          <p:nvPr/>
        </p:nvSpPr>
        <p:spPr bwMode="auto">
          <a:xfrm>
            <a:off x="230188" y="623888"/>
            <a:ext cx="8456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rgbClr val="E63219"/>
                </a:solidFill>
              </a:rPr>
              <a:t>Gravity </a:t>
            </a:r>
            <a:r>
              <a:rPr lang="en-US" b="1" dirty="0">
                <a:solidFill>
                  <a:srgbClr val="E63219"/>
                </a:solidFill>
              </a:rPr>
              <a:t>and Distance: The Inverse-Square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106" name="Rectangle 2"/>
          <p:cNvSpPr>
            <a:spLocks noChangeArrowheads="1"/>
          </p:cNvSpPr>
          <p:nvPr/>
        </p:nvSpPr>
        <p:spPr bwMode="auto">
          <a:xfrm>
            <a:off x="227013" y="1196975"/>
            <a:ext cx="5335587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greater the distance from Earth’s center, the less an object will weigh.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 apple that weighs 1 N at Earth’s surface weighs only 0.25 N when located twice as far from Earth’s center.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it is 3 times as far, it weighs only 1/9 as much.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But no matter how great the distance, Earth’s gravity does not drop to zero.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gravitational influence of every object, however small or far, is exerted through all space. </a:t>
            </a:r>
          </a:p>
        </p:txBody>
      </p:sp>
      <p:sp>
        <p:nvSpPr>
          <p:cNvPr id="2607107" name="Rectangle 3"/>
          <p:cNvSpPr>
            <a:spLocks noChangeArrowheads="1"/>
          </p:cNvSpPr>
          <p:nvPr/>
        </p:nvSpPr>
        <p:spPr bwMode="auto">
          <a:xfrm>
            <a:off x="230188" y="623888"/>
            <a:ext cx="8456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rgbClr val="E63219"/>
                </a:solidFill>
              </a:rPr>
              <a:t>Gravity </a:t>
            </a:r>
            <a:r>
              <a:rPr lang="en-US" b="1" dirty="0">
                <a:solidFill>
                  <a:srgbClr val="E63219"/>
                </a:solidFill>
              </a:rPr>
              <a:t>and Distance: The Inverse-Square Law</a:t>
            </a:r>
          </a:p>
        </p:txBody>
      </p:sp>
      <p:pic>
        <p:nvPicPr>
          <p:cNvPr id="2607108" name="Picture 4" descr="CPPE-Ch13-5_p241-Bi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606800"/>
            <a:ext cx="3162300" cy="257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54" name="Rectangle 2"/>
          <p:cNvSpPr>
            <a:spLocks noChangeArrowheads="1"/>
          </p:cNvSpPr>
          <p:nvPr/>
        </p:nvSpPr>
        <p:spPr bwMode="auto">
          <a:xfrm>
            <a:off x="227013" y="1196975"/>
            <a:ext cx="76215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Gravitational force is plotted versus distance from Earth’s center.</a:t>
            </a:r>
          </a:p>
        </p:txBody>
      </p:sp>
      <p:sp>
        <p:nvSpPr>
          <p:cNvPr id="2609155" name="Rectangle 3"/>
          <p:cNvSpPr>
            <a:spLocks noChangeArrowheads="1"/>
          </p:cNvSpPr>
          <p:nvPr/>
        </p:nvSpPr>
        <p:spPr bwMode="auto">
          <a:xfrm>
            <a:off x="230188" y="623888"/>
            <a:ext cx="8456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rgbClr val="E63219"/>
                </a:solidFill>
              </a:rPr>
              <a:t>Gravity </a:t>
            </a:r>
            <a:r>
              <a:rPr lang="en-US" b="1" dirty="0">
                <a:solidFill>
                  <a:srgbClr val="E63219"/>
                </a:solidFill>
              </a:rPr>
              <a:t>and Distance: The Inverse-Square Law</a:t>
            </a:r>
          </a:p>
        </p:txBody>
      </p:sp>
      <p:pic>
        <p:nvPicPr>
          <p:cNvPr id="2609157" name="Picture 5" descr="CPPE-Ch13-5_p241-Plot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6588" y="2286000"/>
            <a:ext cx="5329237" cy="3795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19200"/>
            <a:ext cx="5181600" cy="414267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Gravity was not discovered by Isaac Newton. </a:t>
            </a:r>
            <a:endParaRPr lang="en-US" sz="28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buFontTx/>
              <a:buNone/>
            </a:pPr>
            <a:endParaRPr lang="en-US" sz="2800" b="1" dirty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buFontTx/>
              <a:buNone/>
            </a:pPr>
            <a:r>
              <a:rPr lang="en-US" sz="28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What </a:t>
            </a:r>
            <a:r>
              <a:rPr lang="en-US" sz="28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Newton discovered, prompted by a falling apple, was that gravity is a universal force—that it is not unique to Earth, as others of his time assumed. </a:t>
            </a:r>
          </a:p>
        </p:txBody>
      </p:sp>
      <p:pic>
        <p:nvPicPr>
          <p:cNvPr id="4" name="Picture 4" descr="CPPE-Ch13-1_p233-New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24000"/>
            <a:ext cx="2894013" cy="4419600"/>
          </a:xfrm>
          <a:prstGeom prst="rect">
            <a:avLst/>
          </a:prstGeom>
          <a:noFill/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4800" y="457200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The </a:t>
            </a:r>
            <a:r>
              <a:rPr lang="en-US" sz="2800" b="1" dirty="0">
                <a:solidFill>
                  <a:srgbClr val="E63219"/>
                </a:solidFill>
              </a:rPr>
              <a:t>Falling 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0" name="Rectangle 2"/>
          <p:cNvSpPr>
            <a:spLocks noChangeArrowheads="1"/>
          </p:cNvSpPr>
          <p:nvPr/>
        </p:nvSpPr>
        <p:spPr bwMode="auto">
          <a:xfrm>
            <a:off x="227013" y="1196975"/>
            <a:ext cx="8078787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understood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Conservation of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Momentum, as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only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force (impulse)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would cause a change in momentum.</a:t>
            </a:r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He knew that without an outside force, moving objects continue to move at constant speed in a straight line.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He knew that if an object undergoes a change in speed or direction, then a force is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responsible.</a:t>
            </a:r>
          </a:p>
          <a:p>
            <a:pPr marL="746125" lvl="1" indent="-285750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He observed that the apple would increase it’s speed as it fell towards the earth.</a:t>
            </a:r>
          </a:p>
          <a:p>
            <a:pPr marL="746125" lvl="1" indent="-285750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He also observed that planets did not follow a straight line path, but a circular path, thus constantly changing their direction.</a:t>
            </a:r>
            <a:endParaRPr lang="en-US" dirty="0">
              <a:solidFill>
                <a:srgbClr val="000000"/>
              </a:solidFill>
              <a:ea typeface="Times New Roman" pitchFamily="18" charset="0"/>
              <a:cs typeface="Minion-Bold" charset="0"/>
            </a:endParaRPr>
          </a:p>
        </p:txBody>
      </p:sp>
      <p:sp>
        <p:nvSpPr>
          <p:cNvPr id="1758215" name="Rectangle 7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The </a:t>
            </a:r>
            <a:r>
              <a:rPr lang="en-US" sz="2800" b="1" dirty="0">
                <a:solidFill>
                  <a:srgbClr val="E63219"/>
                </a:solidFill>
              </a:rPr>
              <a:t>Falling 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42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25702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590800"/>
            <a:ext cx="6934200" cy="118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Newton discovered that gravity is universal. Everything pulls on everything else in a way that involves only mass and distance.</a:t>
            </a:r>
          </a:p>
        </p:txBody>
      </p:sp>
      <p:sp>
        <p:nvSpPr>
          <p:cNvPr id="2570244" name="Rectangle 4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290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Newton’s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law of universal gravitation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states that every object attracts every other object with a force that for any two objects is directly proportional to the mass of each object.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deduced that the force decreases as the square of the distance between the centers of mass of the objects increases. </a:t>
            </a:r>
          </a:p>
        </p:txBody>
      </p:sp>
      <p:sp>
        <p:nvSpPr>
          <p:cNvPr id="2572292" name="Rectangle 4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72293" name="Picture 5" descr="CPPE-Ch13-4_p237-E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3886200"/>
            <a:ext cx="3427413" cy="2284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338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force of gravity between objects depends on the distance between their centers of mass.</a:t>
            </a:r>
          </a:p>
        </p:txBody>
      </p:sp>
      <p:sp>
        <p:nvSpPr>
          <p:cNvPr id="2574339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74341" name="Picture 5" descr="CPPE-Ch13-4_p237-FrceGrv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888" y="2362200"/>
            <a:ext cx="5103812" cy="3662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386" name="Rectangle 2"/>
          <p:cNvSpPr>
            <a:spLocks noChangeArrowheads="1"/>
          </p:cNvSpPr>
          <p:nvPr/>
        </p:nvSpPr>
        <p:spPr bwMode="auto">
          <a:xfrm>
            <a:off x="227013" y="1196975"/>
            <a:ext cx="36591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Your weight is less at the top of a mountain because you are farther from the center of Earth.</a:t>
            </a:r>
          </a:p>
        </p:txBody>
      </p:sp>
      <p:sp>
        <p:nvSpPr>
          <p:cNvPr id="2576387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76389" name="Picture 5" descr="CPPE-Ch13-4_p238-We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6163" y="1295400"/>
            <a:ext cx="4046537" cy="4819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43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76200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The Universal Gravitational Constant, </a:t>
            </a:r>
            <a:r>
              <a:rPr lang="en-US" sz="2800" b="1" i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G</a:t>
            </a:r>
          </a:p>
        </p:txBody>
      </p:sp>
      <p:sp>
        <p:nvSpPr>
          <p:cNvPr id="2578435" name="Rectangle 3"/>
          <p:cNvSpPr>
            <a:spLocks noChangeArrowheads="1"/>
          </p:cNvSpPr>
          <p:nvPr/>
        </p:nvSpPr>
        <p:spPr bwMode="auto">
          <a:xfrm>
            <a:off x="227013" y="1766888"/>
            <a:ext cx="83835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law of universal gravitation can be expressed as an exact equation when a proportionality constant is introduced.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universal gravitational constant,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G,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the equation for universal gravitation describes the strength of gravity. </a:t>
            </a:r>
          </a:p>
        </p:txBody>
      </p:sp>
      <p:sp>
        <p:nvSpPr>
          <p:cNvPr id="2578437" name="Rectangle 5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78438" name="Picture 6" descr="CPPE-Ch13-4_p237-E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751263"/>
            <a:ext cx="3810000" cy="1963737"/>
          </a:xfrm>
          <a:prstGeom prst="rect">
            <a:avLst/>
          </a:prstGeom>
          <a:noFill/>
        </p:spPr>
      </p:pic>
      <p:pic>
        <p:nvPicPr>
          <p:cNvPr id="2578439" name="Picture 7" descr="CPPE-Ch13-4_p237-M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810000"/>
            <a:ext cx="2284413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82" name="Rectangle 2"/>
          <p:cNvSpPr>
            <a:spLocks noChangeArrowheads="1"/>
          </p:cNvSpPr>
          <p:nvPr/>
        </p:nvSpPr>
        <p:spPr bwMode="auto">
          <a:xfrm>
            <a:off x="227013" y="1196975"/>
            <a:ext cx="5945187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force of gravity between two objects is found by multiplying their masses, dividing by the square of the distance between their centers, and then multiplying this result by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G. </a:t>
            </a:r>
            <a:endParaRPr lang="en-US" sz="2000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magnitude of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given by the magnitude of the force between two masses of 1 kilogram each, 1 meter apart: 0.0000000000667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 (In scientific notation: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= 6.67 × 10</a:t>
            </a:r>
            <a:r>
              <a:rPr lang="en-US" sz="2000" baseline="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−11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N·m</a:t>
            </a:r>
            <a:r>
              <a:rPr lang="en-US" sz="2000" baseline="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/kg</a:t>
            </a:r>
            <a:r>
              <a:rPr lang="en-US" sz="2000" baseline="30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)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units of </a:t>
            </a:r>
            <a:r>
              <a:rPr lang="en-US" sz="20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 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are such as to make the force of gravity come out in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newtons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</a:p>
        </p:txBody>
      </p:sp>
      <p:sp>
        <p:nvSpPr>
          <p:cNvPr id="2580483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Newton’s </a:t>
            </a:r>
            <a:r>
              <a:rPr lang="en-US" sz="2800" b="1" dirty="0">
                <a:solidFill>
                  <a:srgbClr val="E63219"/>
                </a:solidFill>
              </a:rPr>
              <a:t>Law of Universal Gravitation</a:t>
            </a:r>
          </a:p>
        </p:txBody>
      </p:sp>
      <p:pic>
        <p:nvPicPr>
          <p:cNvPr id="2580485" name="Picture 5" descr="CPPE-Ch13-4_p238-Bi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819400"/>
            <a:ext cx="2376488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888</Words>
  <Application>Microsoft Office PowerPoint</Application>
  <PresentationFormat>On-screen Show (4:3)</PresentationFormat>
  <Paragraphs>95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Zurakowski</dc:creator>
  <cp:lastModifiedBy>SDUHSD</cp:lastModifiedBy>
  <cp:revision>120</cp:revision>
  <cp:lastPrinted>2012-11-06T20:29:19Z</cp:lastPrinted>
  <dcterms:created xsi:type="dcterms:W3CDTF">2007-03-02T21:05:08Z</dcterms:created>
  <dcterms:modified xsi:type="dcterms:W3CDTF">2012-11-06T22:08:45Z</dcterms:modified>
</cp:coreProperties>
</file>