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60" r:id="rId4"/>
    <p:sldId id="261" r:id="rId5"/>
    <p:sldId id="262" r:id="rId6"/>
    <p:sldId id="263" r:id="rId7"/>
    <p:sldId id="267" r:id="rId8"/>
    <p:sldId id="268" r:id="rId9"/>
    <p:sldId id="269" r:id="rId10"/>
    <p:sldId id="270" r:id="rId11"/>
    <p:sldId id="272" r:id="rId12"/>
    <p:sldId id="273" r:id="rId13"/>
    <p:sldId id="274" r:id="rId14"/>
    <p:sldId id="277" r:id="rId15"/>
    <p:sldId id="279" r:id="rId16"/>
    <p:sldId id="303" r:id="rId17"/>
    <p:sldId id="295" r:id="rId18"/>
    <p:sldId id="30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737" autoAdjust="0"/>
  </p:normalViewPr>
  <p:slideViewPr>
    <p:cSldViewPr>
      <p:cViewPr varScale="1">
        <p:scale>
          <a:sx n="71" d="100"/>
          <a:sy n="71" d="100"/>
        </p:scale>
        <p:origin x="-492" y="-90"/>
      </p:cViewPr>
      <p:guideLst>
        <p:guide orient="horz" pos="2160"/>
        <p:guide pos="2880"/>
      </p:guideLst>
    </p:cSldViewPr>
  </p:slideViewPr>
  <p:outlineViewPr>
    <p:cViewPr>
      <p:scale>
        <a:sx n="33" d="100"/>
        <a:sy n="33" d="100"/>
      </p:scale>
      <p:origin x="0" y="371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60B11A-606A-4FBE-9474-62217F1E87A0}" type="datetimeFigureOut">
              <a:rPr lang="en-US" smtClean="0"/>
              <a:pPr/>
              <a:t>10/15/2010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98CA16-9FEB-4361-9F69-CC1ADCCCEC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07911-9126-49FA-8D2B-C324D163ABD7}" type="slidenum">
              <a:rPr lang="en-US"/>
              <a:pPr/>
              <a:t>2</a:t>
            </a:fld>
            <a:endParaRPr lang="en-US"/>
          </a:p>
        </p:txBody>
      </p:sp>
      <p:sp>
        <p:nvSpPr>
          <p:cNvPr id="1802242" name="Rectangle 2"/>
          <p:cNvSpPr>
            <a:spLocks noGrp="1" noRot="1" noChangeAspect="1" noChangeArrowheads="1" noTextEdit="1"/>
          </p:cNvSpPr>
          <p:nvPr>
            <p:ph type="sldImg"/>
          </p:nvPr>
        </p:nvSpPr>
        <p:spPr>
          <a:ln/>
        </p:spPr>
      </p:sp>
      <p:sp>
        <p:nvSpPr>
          <p:cNvPr id="1802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3D345-950D-457E-9CD5-C1B76E23AA05}" type="slidenum">
              <a:rPr lang="en-US"/>
              <a:pPr/>
              <a:t>11</a:t>
            </a:fld>
            <a:endParaRPr lang="en-US"/>
          </a:p>
        </p:txBody>
      </p:sp>
      <p:sp>
        <p:nvSpPr>
          <p:cNvPr id="1665026" name="Rectangle 2"/>
          <p:cNvSpPr>
            <a:spLocks noGrp="1" noRot="1" noChangeAspect="1" noChangeArrowheads="1" noTextEdit="1"/>
          </p:cNvSpPr>
          <p:nvPr>
            <p:ph type="sldImg"/>
          </p:nvPr>
        </p:nvSpPr>
        <p:spPr>
          <a:ln/>
        </p:spPr>
      </p:sp>
      <p:sp>
        <p:nvSpPr>
          <p:cNvPr id="1665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C29A7-3F58-42ED-A27F-3969A8F76FBD}" type="slidenum">
              <a:rPr lang="en-US"/>
              <a:pPr/>
              <a:t>12</a:t>
            </a:fld>
            <a:endParaRPr lang="en-US"/>
          </a:p>
        </p:txBody>
      </p:sp>
      <p:sp>
        <p:nvSpPr>
          <p:cNvPr id="1669122" name="Rectangle 2"/>
          <p:cNvSpPr>
            <a:spLocks noGrp="1" noRot="1" noChangeAspect="1" noChangeArrowheads="1" noTextEdit="1"/>
          </p:cNvSpPr>
          <p:nvPr>
            <p:ph type="sldImg"/>
          </p:nvPr>
        </p:nvSpPr>
        <p:spPr>
          <a:ln/>
        </p:spPr>
      </p:sp>
      <p:sp>
        <p:nvSpPr>
          <p:cNvPr id="1669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BE60A-E2DC-4D7C-A9FD-AE04B6F2A51C}" type="slidenum">
              <a:rPr lang="en-US"/>
              <a:pPr/>
              <a:t>13</a:t>
            </a:fld>
            <a:endParaRPr lang="en-US"/>
          </a:p>
        </p:txBody>
      </p:sp>
      <p:sp>
        <p:nvSpPr>
          <p:cNvPr id="1826818" name="Rectangle 2"/>
          <p:cNvSpPr>
            <a:spLocks noGrp="1" noRot="1" noChangeAspect="1" noChangeArrowheads="1" noTextEdit="1"/>
          </p:cNvSpPr>
          <p:nvPr>
            <p:ph type="sldImg"/>
          </p:nvPr>
        </p:nvSpPr>
        <p:spPr>
          <a:ln/>
        </p:spPr>
      </p:sp>
      <p:sp>
        <p:nvSpPr>
          <p:cNvPr id="182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69130-544F-4092-8032-D8E2617FF5CF}" type="slidenum">
              <a:rPr lang="en-US"/>
              <a:pPr/>
              <a:t>14</a:t>
            </a:fld>
            <a:endParaRPr lang="en-US"/>
          </a:p>
        </p:txBody>
      </p:sp>
      <p:sp>
        <p:nvSpPr>
          <p:cNvPr id="1832962" name="Rectangle 2"/>
          <p:cNvSpPr>
            <a:spLocks noGrp="1" noRot="1" noChangeAspect="1" noChangeArrowheads="1" noTextEdit="1"/>
          </p:cNvSpPr>
          <p:nvPr>
            <p:ph type="sldImg"/>
          </p:nvPr>
        </p:nvSpPr>
        <p:spPr>
          <a:ln/>
        </p:spPr>
      </p:sp>
      <p:sp>
        <p:nvSpPr>
          <p:cNvPr id="1832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E4B37-D3FA-4B0B-8CE0-4DE3078DA1F2}" type="slidenum">
              <a:rPr lang="en-US"/>
              <a:pPr/>
              <a:t>15</a:t>
            </a:fld>
            <a:endParaRPr lang="en-US"/>
          </a:p>
        </p:txBody>
      </p:sp>
      <p:sp>
        <p:nvSpPr>
          <p:cNvPr id="1837058" name="Rectangle 2"/>
          <p:cNvSpPr>
            <a:spLocks noGrp="1" noRot="1" noChangeAspect="1" noChangeArrowheads="1" noTextEdit="1"/>
          </p:cNvSpPr>
          <p:nvPr>
            <p:ph type="sldImg"/>
          </p:nvPr>
        </p:nvSpPr>
        <p:spPr>
          <a:ln/>
        </p:spPr>
      </p:sp>
      <p:sp>
        <p:nvSpPr>
          <p:cNvPr id="1837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E4B37-D3FA-4B0B-8CE0-4DE3078DA1F2}" type="slidenum">
              <a:rPr lang="en-US"/>
              <a:pPr/>
              <a:t>16</a:t>
            </a:fld>
            <a:endParaRPr lang="en-US"/>
          </a:p>
        </p:txBody>
      </p:sp>
      <p:sp>
        <p:nvSpPr>
          <p:cNvPr id="1837058" name="Rectangle 2"/>
          <p:cNvSpPr>
            <a:spLocks noGrp="1" noRot="1" noChangeAspect="1" noChangeArrowheads="1" noTextEdit="1"/>
          </p:cNvSpPr>
          <p:nvPr>
            <p:ph type="sldImg"/>
          </p:nvPr>
        </p:nvSpPr>
        <p:spPr>
          <a:ln/>
        </p:spPr>
      </p:sp>
      <p:sp>
        <p:nvSpPr>
          <p:cNvPr id="1837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0D239C-7634-4B01-9328-761C5BFBDCE0}" type="slidenum">
              <a:rPr lang="en-US"/>
              <a:pPr/>
              <a:t>17</a:t>
            </a:fld>
            <a:endParaRPr lang="en-US"/>
          </a:p>
        </p:txBody>
      </p:sp>
      <p:sp>
        <p:nvSpPr>
          <p:cNvPr id="1673218" name="Rectangle 2"/>
          <p:cNvSpPr>
            <a:spLocks noGrp="1" noRot="1" noChangeAspect="1" noChangeArrowheads="1" noTextEdit="1"/>
          </p:cNvSpPr>
          <p:nvPr>
            <p:ph type="sldImg"/>
          </p:nvPr>
        </p:nvSpPr>
        <p:spPr>
          <a:ln/>
        </p:spPr>
      </p:sp>
      <p:sp>
        <p:nvSpPr>
          <p:cNvPr id="167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EE37B8-D346-4025-8DA4-6FE318B1D255}" type="slidenum">
              <a:rPr lang="en-US"/>
              <a:pPr/>
              <a:t>18</a:t>
            </a:fld>
            <a:endParaRPr lang="en-US"/>
          </a:p>
        </p:txBody>
      </p:sp>
      <p:sp>
        <p:nvSpPr>
          <p:cNvPr id="1884162" name="Rectangle 2"/>
          <p:cNvSpPr>
            <a:spLocks noGrp="1" noRot="1" noChangeAspect="1" noChangeArrowheads="1" noTextEdit="1"/>
          </p:cNvSpPr>
          <p:nvPr>
            <p:ph type="sldImg"/>
          </p:nvPr>
        </p:nvSpPr>
        <p:spPr>
          <a:ln/>
        </p:spPr>
      </p:sp>
      <p:sp>
        <p:nvSpPr>
          <p:cNvPr id="1884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0D88C-7CBE-4C13-B1AB-EA561EFDE153}" type="slidenum">
              <a:rPr lang="en-US"/>
              <a:pPr/>
              <a:t>3</a:t>
            </a:fld>
            <a:endParaRPr lang="en-US"/>
          </a:p>
        </p:txBody>
      </p:sp>
      <p:sp>
        <p:nvSpPr>
          <p:cNvPr id="1804290" name="Rectangle 2"/>
          <p:cNvSpPr>
            <a:spLocks noGrp="1" noRot="1" noChangeAspect="1" noChangeArrowheads="1" noTextEdit="1"/>
          </p:cNvSpPr>
          <p:nvPr>
            <p:ph type="sldImg"/>
          </p:nvPr>
        </p:nvSpPr>
        <p:spPr>
          <a:ln/>
        </p:spPr>
      </p:sp>
      <p:sp>
        <p:nvSpPr>
          <p:cNvPr id="180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BCA01F-D989-4EF1-932A-C34829529864}" type="slidenum">
              <a:rPr lang="en-US"/>
              <a:pPr/>
              <a:t>4</a:t>
            </a:fld>
            <a:endParaRPr lang="en-US"/>
          </a:p>
        </p:txBody>
      </p:sp>
      <p:sp>
        <p:nvSpPr>
          <p:cNvPr id="1806338" name="Rectangle 2"/>
          <p:cNvSpPr>
            <a:spLocks noGrp="1" noRot="1" noChangeAspect="1" noChangeArrowheads="1" noTextEdit="1"/>
          </p:cNvSpPr>
          <p:nvPr>
            <p:ph type="sldImg"/>
          </p:nvPr>
        </p:nvSpPr>
        <p:spPr>
          <a:ln/>
        </p:spPr>
      </p:sp>
      <p:sp>
        <p:nvSpPr>
          <p:cNvPr id="180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D7D69-8643-4CAA-8CEA-E76F662AC193}" type="slidenum">
              <a:rPr lang="en-US"/>
              <a:pPr/>
              <a:t>5</a:t>
            </a:fld>
            <a:endParaRPr lang="en-US"/>
          </a:p>
        </p:txBody>
      </p:sp>
      <p:sp>
        <p:nvSpPr>
          <p:cNvPr id="1808386" name="Rectangle 2"/>
          <p:cNvSpPr>
            <a:spLocks noGrp="1" noRot="1" noChangeAspect="1" noChangeArrowheads="1" noTextEdit="1"/>
          </p:cNvSpPr>
          <p:nvPr>
            <p:ph type="sldImg"/>
          </p:nvPr>
        </p:nvSpPr>
        <p:spPr>
          <a:ln/>
        </p:spPr>
      </p:sp>
      <p:sp>
        <p:nvSpPr>
          <p:cNvPr id="180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BDE1EF-CF1B-46CF-9A1F-581C9BAEC0FE}" type="slidenum">
              <a:rPr lang="en-US"/>
              <a:pPr/>
              <a:t>6</a:t>
            </a:fld>
            <a:endParaRPr lang="en-US"/>
          </a:p>
        </p:txBody>
      </p:sp>
      <p:sp>
        <p:nvSpPr>
          <p:cNvPr id="1810434" name="Rectangle 2"/>
          <p:cNvSpPr>
            <a:spLocks noGrp="1" noRot="1" noChangeAspect="1" noChangeArrowheads="1" noTextEdit="1"/>
          </p:cNvSpPr>
          <p:nvPr>
            <p:ph type="sldImg"/>
          </p:nvPr>
        </p:nvSpPr>
        <p:spPr>
          <a:ln/>
        </p:spPr>
      </p:sp>
      <p:sp>
        <p:nvSpPr>
          <p:cNvPr id="181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97DCF8-6366-47F4-A301-01016F7D895C}" type="slidenum">
              <a:rPr lang="en-US"/>
              <a:pPr/>
              <a:t>7</a:t>
            </a:fld>
            <a:endParaRPr lang="en-US"/>
          </a:p>
        </p:txBody>
      </p:sp>
      <p:sp>
        <p:nvSpPr>
          <p:cNvPr id="1816578" name="Rectangle 2"/>
          <p:cNvSpPr>
            <a:spLocks noGrp="1" noRot="1" noChangeAspect="1" noChangeArrowheads="1" noTextEdit="1"/>
          </p:cNvSpPr>
          <p:nvPr>
            <p:ph type="sldImg"/>
          </p:nvPr>
        </p:nvSpPr>
        <p:spPr>
          <a:ln/>
        </p:spPr>
      </p:sp>
      <p:sp>
        <p:nvSpPr>
          <p:cNvPr id="181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7B472-F668-40C2-86B6-6E6DAD143ECD}" type="slidenum">
              <a:rPr lang="en-US"/>
              <a:pPr/>
              <a:t>8</a:t>
            </a:fld>
            <a:endParaRPr lang="en-US"/>
          </a:p>
        </p:txBody>
      </p:sp>
      <p:sp>
        <p:nvSpPr>
          <p:cNvPr id="1820674" name="Rectangle 2"/>
          <p:cNvSpPr>
            <a:spLocks noGrp="1" noRot="1" noChangeAspect="1" noChangeArrowheads="1" noTextEdit="1"/>
          </p:cNvSpPr>
          <p:nvPr>
            <p:ph type="sldImg"/>
          </p:nvPr>
        </p:nvSpPr>
        <p:spPr>
          <a:ln/>
        </p:spPr>
      </p:sp>
      <p:sp>
        <p:nvSpPr>
          <p:cNvPr id="1820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7C2994-BB39-43BF-9766-3BF69E08936E}" type="slidenum">
              <a:rPr lang="en-US"/>
              <a:pPr/>
              <a:t>9</a:t>
            </a:fld>
            <a:endParaRPr lang="en-US"/>
          </a:p>
        </p:txBody>
      </p:sp>
      <p:sp>
        <p:nvSpPr>
          <p:cNvPr id="1822722" name="Rectangle 2"/>
          <p:cNvSpPr>
            <a:spLocks noGrp="1" noRot="1" noChangeAspect="1" noChangeArrowheads="1" noTextEdit="1"/>
          </p:cNvSpPr>
          <p:nvPr>
            <p:ph type="sldImg"/>
          </p:nvPr>
        </p:nvSpPr>
        <p:spPr>
          <a:ln/>
        </p:spPr>
      </p:sp>
      <p:sp>
        <p:nvSpPr>
          <p:cNvPr id="182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96674D-B844-43BE-B975-D476B3BB95A5}" type="slidenum">
              <a:rPr lang="en-US"/>
              <a:pPr/>
              <a:t>10</a:t>
            </a:fld>
            <a:endParaRPr lang="en-US"/>
          </a:p>
        </p:txBody>
      </p:sp>
      <p:sp>
        <p:nvSpPr>
          <p:cNvPr id="1824770" name="Rectangle 2"/>
          <p:cNvSpPr>
            <a:spLocks noGrp="1" noRot="1" noChangeAspect="1" noChangeArrowheads="1" noTextEdit="1"/>
          </p:cNvSpPr>
          <p:nvPr>
            <p:ph type="sldImg"/>
          </p:nvPr>
        </p:nvSpPr>
        <p:spPr>
          <a:ln/>
        </p:spPr>
      </p:sp>
      <p:sp>
        <p:nvSpPr>
          <p:cNvPr id="18247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150036-8BD4-4412-8E2A-29614A3D34D6}" type="datetimeFigureOut">
              <a:rPr lang="en-US" smtClean="0"/>
              <a:pPr/>
              <a:t>10/15/2010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1B8F6-EB71-4322-9558-B467F616C4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50036-8BD4-4412-8E2A-29614A3D34D6}" type="datetimeFigureOut">
              <a:rPr lang="en-US" smtClean="0"/>
              <a:pPr/>
              <a:t>10/15/2010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1B8F6-EB71-4322-9558-B467F616C4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50036-8BD4-4412-8E2A-29614A3D34D6}" type="datetimeFigureOut">
              <a:rPr lang="en-US" smtClean="0"/>
              <a:pPr/>
              <a:t>10/15/2010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1B8F6-EB71-4322-9558-B467F616C42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150036-8BD4-4412-8E2A-29614A3D34D6}" type="datetimeFigureOut">
              <a:rPr lang="en-US" smtClean="0"/>
              <a:pPr/>
              <a:t>10/15/2010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1B8F6-EB71-4322-9558-B467F616C4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150036-8BD4-4412-8E2A-29614A3D34D6}" type="datetimeFigureOut">
              <a:rPr lang="en-US" smtClean="0"/>
              <a:pPr/>
              <a:t>10/15/2010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81B8F6-EB71-4322-9558-B467F616C4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150036-8BD4-4412-8E2A-29614A3D34D6}" type="datetimeFigureOut">
              <a:rPr lang="en-US" smtClean="0"/>
              <a:pPr/>
              <a:t>10/15/2010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1B8F6-EB71-4322-9558-B467F616C4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150036-8BD4-4412-8E2A-29614A3D34D6}" type="datetimeFigureOut">
              <a:rPr lang="en-US" smtClean="0"/>
              <a:pPr/>
              <a:t>10/15/2010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81B8F6-EB71-4322-9558-B467F616C4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150036-8BD4-4412-8E2A-29614A3D34D6}" type="datetimeFigureOut">
              <a:rPr lang="en-US" smtClean="0"/>
              <a:pPr/>
              <a:t>10/15/2010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81B8F6-EB71-4322-9558-B467F616C4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50036-8BD4-4412-8E2A-29614A3D34D6}" type="datetimeFigureOut">
              <a:rPr lang="en-US" smtClean="0"/>
              <a:pPr/>
              <a:t>10/15/2010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81B8F6-EB71-4322-9558-B467F616C4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150036-8BD4-4412-8E2A-29614A3D34D6}" type="datetimeFigureOut">
              <a:rPr lang="en-US" smtClean="0"/>
              <a:pPr/>
              <a:t>10/15/2010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1B8F6-EB71-4322-9558-B467F616C4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150036-8BD4-4412-8E2A-29614A3D34D6}" type="datetimeFigureOut">
              <a:rPr lang="en-US" smtClean="0"/>
              <a:pPr/>
              <a:t>10/15/2010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81B8F6-EB71-4322-9558-B467F616C4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50036-8BD4-4412-8E2A-29614A3D34D6}" type="datetimeFigureOut">
              <a:rPr lang="en-US" smtClean="0"/>
              <a:pPr/>
              <a:t>10/15/2010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1B8F6-EB71-4322-9558-B467F616C4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Potential and Kinetic Energy Notes</a:t>
            </a:r>
            <a:endParaRPr lang="en-US" dirty="0"/>
          </a:p>
        </p:txBody>
      </p:sp>
      <p:pic>
        <p:nvPicPr>
          <p:cNvPr id="4" name="Picture 2" descr="Roller Coaster Animation"/>
          <p:cNvPicPr>
            <a:picLocks noGrp="1" noChangeAspect="1" noChangeArrowheads="1" noCrop="1"/>
          </p:cNvPicPr>
          <p:nvPr>
            <p:ph idx="1"/>
          </p:nvPr>
        </p:nvPicPr>
        <p:blipFill>
          <a:blip r:embed="rId2" cstate="print"/>
          <a:srcRect/>
          <a:stretch>
            <a:fillRect/>
          </a:stretch>
        </p:blipFill>
        <p:spPr bwMode="auto">
          <a:xfrm>
            <a:off x="2643187" y="2434431"/>
            <a:ext cx="3857625" cy="28575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746" name="Rectangle 2"/>
          <p:cNvSpPr>
            <a:spLocks noGrp="1" noChangeArrowheads="1"/>
          </p:cNvSpPr>
          <p:nvPr>
            <p:ph type="body" sz="half" idx="1"/>
          </p:nvPr>
        </p:nvSpPr>
        <p:spPr bwMode="auto">
          <a:xfrm>
            <a:off x="228600" y="457200"/>
            <a:ext cx="8534400" cy="4122738"/>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800" b="1" dirty="0">
                <a:solidFill>
                  <a:srgbClr val="FF4637"/>
                </a:solidFill>
                <a:ea typeface="Times New Roman" pitchFamily="18" charset="0"/>
                <a:cs typeface="Minion-Regular" charset="0"/>
              </a:rPr>
              <a:t>think!</a:t>
            </a:r>
          </a:p>
          <a:p>
            <a:pPr marL="0" indent="0">
              <a:buFontTx/>
              <a:buNone/>
            </a:pPr>
            <a:r>
              <a:rPr lang="en-US" sz="2000" dirty="0">
                <a:solidFill>
                  <a:srgbClr val="000000"/>
                </a:solidFill>
                <a:ea typeface="Times New Roman" pitchFamily="18" charset="0"/>
                <a:cs typeface="Avenir-MediumOblique" charset="0"/>
              </a:rPr>
              <a:t>You lift a 100-N boulder 1 m.</a:t>
            </a:r>
            <a:endParaRPr lang="en-US" sz="2000" b="1" dirty="0">
              <a:solidFill>
                <a:srgbClr val="000000"/>
              </a:solidFill>
              <a:ea typeface="Times New Roman" pitchFamily="18" charset="0"/>
              <a:cs typeface="Avenir-MediumOblique" charset="0"/>
            </a:endParaRPr>
          </a:p>
          <a:p>
            <a:pPr marL="0" indent="0">
              <a:buFontTx/>
              <a:buNone/>
            </a:pPr>
            <a:r>
              <a:rPr lang="en-US" sz="2000" b="1" dirty="0">
                <a:solidFill>
                  <a:srgbClr val="000000"/>
                </a:solidFill>
                <a:ea typeface="Times New Roman" pitchFamily="18" charset="0"/>
                <a:cs typeface="Avenir-MediumOblique" charset="0"/>
              </a:rPr>
              <a:t>a. </a:t>
            </a:r>
            <a:r>
              <a:rPr lang="en-US" sz="2000" dirty="0">
                <a:solidFill>
                  <a:srgbClr val="000000"/>
                </a:solidFill>
                <a:ea typeface="Times New Roman" pitchFamily="18" charset="0"/>
                <a:cs typeface="Avenir-MediumOblique" charset="0"/>
              </a:rPr>
              <a:t>How much work is done on the boulder?</a:t>
            </a:r>
            <a:endParaRPr lang="en-US" sz="2000" b="1" dirty="0">
              <a:solidFill>
                <a:srgbClr val="000000"/>
              </a:solidFill>
              <a:ea typeface="Times New Roman" pitchFamily="18" charset="0"/>
              <a:cs typeface="Avenir-MediumOblique" charset="0"/>
            </a:endParaRPr>
          </a:p>
          <a:p>
            <a:pPr marL="0" indent="0">
              <a:buFontTx/>
              <a:buNone/>
            </a:pPr>
            <a:r>
              <a:rPr lang="en-US" sz="2000" b="1" dirty="0">
                <a:solidFill>
                  <a:srgbClr val="000000"/>
                </a:solidFill>
                <a:ea typeface="Times New Roman" pitchFamily="18" charset="0"/>
                <a:cs typeface="Avenir-MediumOblique" charset="0"/>
              </a:rPr>
              <a:t>b. </a:t>
            </a:r>
            <a:r>
              <a:rPr lang="en-US" sz="2000" dirty="0">
                <a:solidFill>
                  <a:srgbClr val="000000"/>
                </a:solidFill>
                <a:ea typeface="Times New Roman" pitchFamily="18" charset="0"/>
                <a:cs typeface="Avenir-MediumOblique" charset="0"/>
              </a:rPr>
              <a:t>What power is expended if you lift the boulder in a time of 2 s?</a:t>
            </a:r>
            <a:endParaRPr lang="en-US" sz="2000" b="1" dirty="0">
              <a:solidFill>
                <a:srgbClr val="000000"/>
              </a:solidFill>
              <a:ea typeface="Times New Roman" pitchFamily="18" charset="0"/>
              <a:cs typeface="Avenir-MediumOblique" charset="0"/>
            </a:endParaRPr>
          </a:p>
          <a:p>
            <a:pPr marL="0" indent="0">
              <a:buFontTx/>
              <a:buNone/>
            </a:pPr>
            <a:r>
              <a:rPr lang="en-US" sz="2000" b="1" dirty="0">
                <a:solidFill>
                  <a:srgbClr val="000000"/>
                </a:solidFill>
                <a:ea typeface="Times New Roman" pitchFamily="18" charset="0"/>
                <a:cs typeface="Avenir-MediumOblique" charset="0"/>
              </a:rPr>
              <a:t>c. </a:t>
            </a:r>
            <a:r>
              <a:rPr lang="en-US" sz="2000" dirty="0">
                <a:solidFill>
                  <a:srgbClr val="000000"/>
                </a:solidFill>
                <a:ea typeface="Times New Roman" pitchFamily="18" charset="0"/>
                <a:cs typeface="Avenir-MediumOblique" charset="0"/>
              </a:rPr>
              <a:t>What is the gravitational potential energy of the boulder in the lifted position? </a:t>
            </a:r>
            <a:endParaRPr lang="en-US" sz="2000" i="1" dirty="0">
              <a:solidFill>
                <a:srgbClr val="00DA9A"/>
              </a:solidFill>
              <a:ea typeface="Times New Roman" pitchFamily="18" charset="0"/>
              <a:cs typeface="Avenir-MediumOblique" charset="0"/>
            </a:endParaRPr>
          </a:p>
          <a:p>
            <a:pPr marL="0" indent="0">
              <a:buFontTx/>
              <a:buNone/>
            </a:pPr>
            <a:r>
              <a:rPr lang="en-US" sz="2400" i="1" dirty="0">
                <a:solidFill>
                  <a:srgbClr val="00DA9A"/>
                </a:solidFill>
                <a:ea typeface="Times New Roman" pitchFamily="18" charset="0"/>
                <a:cs typeface="Avenir-MediumOblique" charset="0"/>
              </a:rPr>
              <a:t>Answer:</a:t>
            </a:r>
            <a:r>
              <a:rPr lang="en-US" sz="2400" b="1" i="1" dirty="0">
                <a:solidFill>
                  <a:srgbClr val="00DA9A"/>
                </a:solidFill>
                <a:ea typeface="Times New Roman" pitchFamily="18" charset="0"/>
                <a:cs typeface="Minion-BoldItalic"/>
              </a:rPr>
              <a:t> </a:t>
            </a:r>
          </a:p>
          <a:p>
            <a:pPr marL="0" indent="0">
              <a:buFontTx/>
              <a:buNone/>
            </a:pPr>
            <a:r>
              <a:rPr lang="en-US" sz="2000" b="1" dirty="0">
                <a:solidFill>
                  <a:srgbClr val="000000"/>
                </a:solidFill>
                <a:ea typeface="Times New Roman" pitchFamily="18" charset="0"/>
                <a:cs typeface="Avenir-MediumOblique" charset="0"/>
              </a:rPr>
              <a:t>a. </a:t>
            </a:r>
            <a:r>
              <a:rPr lang="en-US" sz="2000" i="1" dirty="0">
                <a:solidFill>
                  <a:srgbClr val="000000"/>
                </a:solidFill>
                <a:ea typeface="Times New Roman" pitchFamily="18" charset="0"/>
                <a:cs typeface="Avenir-MediumOblique" charset="0"/>
              </a:rPr>
              <a:t>W</a:t>
            </a:r>
            <a:r>
              <a:rPr lang="en-US" sz="2000" dirty="0">
                <a:solidFill>
                  <a:srgbClr val="000000"/>
                </a:solidFill>
                <a:ea typeface="Times New Roman" pitchFamily="18" charset="0"/>
                <a:cs typeface="Avenir-MediumOblique" charset="0"/>
              </a:rPr>
              <a:t> = </a:t>
            </a:r>
            <a:r>
              <a:rPr lang="en-US" sz="2000" i="1" dirty="0" err="1">
                <a:solidFill>
                  <a:srgbClr val="000000"/>
                </a:solidFill>
                <a:ea typeface="Times New Roman" pitchFamily="18" charset="0"/>
                <a:cs typeface="Avenir-MediumOblique" charset="0"/>
              </a:rPr>
              <a:t>Fd</a:t>
            </a:r>
            <a:r>
              <a:rPr lang="en-US" sz="2000" dirty="0">
                <a:solidFill>
                  <a:srgbClr val="000000"/>
                </a:solidFill>
                <a:ea typeface="Times New Roman" pitchFamily="18" charset="0"/>
                <a:cs typeface="Avenir-MediumOblique" charset="0"/>
              </a:rPr>
              <a:t> = 100 </a:t>
            </a:r>
            <a:r>
              <a:rPr lang="en-US" sz="2000" dirty="0" err="1">
                <a:solidFill>
                  <a:srgbClr val="000000"/>
                </a:solidFill>
                <a:ea typeface="Times New Roman" pitchFamily="18" charset="0"/>
                <a:cs typeface="Avenir-MediumOblique" charset="0"/>
              </a:rPr>
              <a:t>N·m</a:t>
            </a:r>
            <a:r>
              <a:rPr lang="en-US" sz="2000" dirty="0">
                <a:solidFill>
                  <a:srgbClr val="000000"/>
                </a:solidFill>
                <a:ea typeface="Times New Roman" pitchFamily="18" charset="0"/>
                <a:cs typeface="Avenir-MediumOblique" charset="0"/>
              </a:rPr>
              <a:t> = 100 J</a:t>
            </a:r>
            <a:endParaRPr lang="en-US" sz="2000" b="1" dirty="0">
              <a:solidFill>
                <a:srgbClr val="000000"/>
              </a:solidFill>
              <a:ea typeface="Times New Roman" pitchFamily="18" charset="0"/>
              <a:cs typeface="Avenir-MediumOblique" charset="0"/>
            </a:endParaRPr>
          </a:p>
          <a:p>
            <a:pPr marL="0" indent="0">
              <a:buFontTx/>
              <a:buNone/>
            </a:pPr>
            <a:r>
              <a:rPr lang="en-US" sz="2000" b="1" dirty="0">
                <a:solidFill>
                  <a:srgbClr val="000000"/>
                </a:solidFill>
                <a:ea typeface="Times New Roman" pitchFamily="18" charset="0"/>
                <a:cs typeface="Avenir-MediumOblique" charset="0"/>
              </a:rPr>
              <a:t>b. </a:t>
            </a:r>
            <a:r>
              <a:rPr lang="en-US" sz="2000" dirty="0">
                <a:solidFill>
                  <a:srgbClr val="000000"/>
                </a:solidFill>
                <a:ea typeface="Times New Roman" pitchFamily="18" charset="0"/>
                <a:cs typeface="Avenir-MediumOblique" charset="0"/>
              </a:rPr>
              <a:t>Power = 100 J / 2 s = 50 W</a:t>
            </a:r>
            <a:endParaRPr lang="en-US" sz="2000" b="1" dirty="0">
              <a:solidFill>
                <a:srgbClr val="000000"/>
              </a:solidFill>
              <a:ea typeface="Times New Roman" pitchFamily="18" charset="0"/>
              <a:cs typeface="Avenir-MediumOblique" charset="0"/>
            </a:endParaRPr>
          </a:p>
          <a:p>
            <a:pPr marL="0" indent="0">
              <a:buFontTx/>
              <a:buNone/>
            </a:pPr>
            <a:r>
              <a:rPr lang="en-US" sz="2000" b="1" dirty="0">
                <a:solidFill>
                  <a:srgbClr val="000000"/>
                </a:solidFill>
                <a:ea typeface="Times New Roman" pitchFamily="18" charset="0"/>
                <a:cs typeface="Avenir-MediumOblique" charset="0"/>
              </a:rPr>
              <a:t>c. </a:t>
            </a:r>
            <a:r>
              <a:rPr lang="en-US" sz="2000" dirty="0">
                <a:solidFill>
                  <a:srgbClr val="000000"/>
                </a:solidFill>
                <a:ea typeface="Times New Roman" pitchFamily="18" charset="0"/>
                <a:cs typeface="Avenir-MediumOblique" charset="0"/>
              </a:rPr>
              <a:t>Relative to its starting position, the boulder’s PE is 100 J. Relative to some other reference level, its PE would be some other value.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4002" name="Picture 2" descr="cs-section-check"/>
          <p:cNvPicPr>
            <a:picLocks noChangeAspect="1" noChangeArrowheads="1"/>
          </p:cNvPicPr>
          <p:nvPr/>
        </p:nvPicPr>
        <p:blipFill>
          <a:blip r:embed="rId3" cstate="print"/>
          <a:srcRect/>
          <a:stretch>
            <a:fillRect/>
          </a:stretch>
        </p:blipFill>
        <p:spPr bwMode="auto">
          <a:xfrm>
            <a:off x="3175" y="533400"/>
            <a:ext cx="9140825" cy="5761038"/>
          </a:xfrm>
          <a:prstGeom prst="rect">
            <a:avLst/>
          </a:prstGeom>
          <a:noFill/>
        </p:spPr>
      </p:pic>
      <p:sp>
        <p:nvSpPr>
          <p:cNvPr id="1664003" name="Rectangle 3"/>
          <p:cNvSpPr>
            <a:spLocks noGrp="1" noChangeArrowheads="1"/>
          </p:cNvSpPr>
          <p:nvPr>
            <p:ph type="body" sz="half" idx="1"/>
          </p:nvPr>
        </p:nvSpPr>
        <p:spPr bwMode="auto">
          <a:xfrm>
            <a:off x="990600" y="2438400"/>
            <a:ext cx="7467600" cy="1815882"/>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800" dirty="0">
                <a:solidFill>
                  <a:srgbClr val="000000"/>
                </a:solidFill>
                <a:ea typeface="Times New Roman" pitchFamily="18" charset="0"/>
                <a:cs typeface="Minion-Bold" charset="0"/>
              </a:rPr>
              <a:t>The kinetic energy of a moving object is equal to the work required to bring it to its speed from rest, or the work the object can do while being brought to rest. </a:t>
            </a:r>
          </a:p>
        </p:txBody>
      </p:sp>
      <p:sp>
        <p:nvSpPr>
          <p:cNvPr id="1664004" name="Rectangle 4"/>
          <p:cNvSpPr>
            <a:spLocks noChangeArrowheads="1"/>
          </p:cNvSpPr>
          <p:nvPr/>
        </p:nvSpPr>
        <p:spPr bwMode="auto">
          <a:xfrm>
            <a:off x="230188" y="623888"/>
            <a:ext cx="8685212" cy="646331"/>
          </a:xfrm>
          <a:prstGeom prst="rect">
            <a:avLst/>
          </a:prstGeom>
          <a:noFill/>
          <a:ln w="9525">
            <a:noFill/>
            <a:miter lim="800000"/>
            <a:headEnd/>
            <a:tailEnd/>
          </a:ln>
          <a:effectLst/>
        </p:spPr>
        <p:txBody>
          <a:bodyPr>
            <a:spAutoFit/>
          </a:bodyPr>
          <a:lstStyle/>
          <a:p>
            <a:pPr>
              <a:spcBef>
                <a:spcPct val="0"/>
              </a:spcBef>
            </a:pPr>
            <a:r>
              <a:rPr lang="en-US" sz="3600" b="1" dirty="0" smtClean="0">
                <a:solidFill>
                  <a:srgbClr val="E63219"/>
                </a:solidFill>
              </a:rPr>
              <a:t>Kinetic </a:t>
            </a:r>
            <a:r>
              <a:rPr lang="en-US" sz="3600" b="1" dirty="0">
                <a:solidFill>
                  <a:srgbClr val="E63219"/>
                </a:solidFill>
              </a:rPr>
              <a:t>Energy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2"/>
          <p:cNvSpPr>
            <a:spLocks noChangeArrowheads="1"/>
          </p:cNvSpPr>
          <p:nvPr/>
        </p:nvSpPr>
        <p:spPr bwMode="auto">
          <a:xfrm>
            <a:off x="227013" y="1196975"/>
            <a:ext cx="8231187" cy="2677656"/>
          </a:xfrm>
          <a:prstGeom prst="rect">
            <a:avLst/>
          </a:prstGeom>
          <a:noFill/>
          <a:ln w="9525">
            <a:noFill/>
            <a:miter lim="800000"/>
            <a:headEnd/>
            <a:tailEnd/>
          </a:ln>
          <a:effectLst/>
        </p:spPr>
        <p:txBody>
          <a:bodyPr>
            <a:spAutoFit/>
          </a:bodyPr>
          <a:lstStyle/>
          <a:p>
            <a:r>
              <a:rPr lang="en-US" sz="2800" dirty="0">
                <a:solidFill>
                  <a:srgbClr val="000000"/>
                </a:solidFill>
                <a:ea typeface="Times New Roman" pitchFamily="18" charset="0"/>
                <a:cs typeface="Minion-Regular" charset="0"/>
              </a:rPr>
              <a:t>If an object is moving, then it is capable of doing work. It has energy of motion, or </a:t>
            </a:r>
            <a:r>
              <a:rPr lang="en-US" sz="2800" b="1" dirty="0">
                <a:solidFill>
                  <a:srgbClr val="000000"/>
                </a:solidFill>
                <a:ea typeface="Times New Roman" pitchFamily="18" charset="0"/>
                <a:cs typeface="Minion-Regular" charset="0"/>
              </a:rPr>
              <a:t>kinetic energy </a:t>
            </a:r>
            <a:r>
              <a:rPr lang="en-US" sz="2800" dirty="0">
                <a:solidFill>
                  <a:srgbClr val="000000"/>
                </a:solidFill>
                <a:ea typeface="Times New Roman" pitchFamily="18" charset="0"/>
                <a:cs typeface="Minion-Regular" charset="0"/>
              </a:rPr>
              <a:t>(KE). </a:t>
            </a:r>
          </a:p>
          <a:p>
            <a:pPr marL="746125" lvl="1" indent="-285750">
              <a:buFontTx/>
              <a:buChar char="•"/>
            </a:pPr>
            <a:r>
              <a:rPr lang="en-US" sz="2800" dirty="0">
                <a:solidFill>
                  <a:srgbClr val="000000"/>
                </a:solidFill>
                <a:ea typeface="Times New Roman" pitchFamily="18" charset="0"/>
                <a:cs typeface="Minion-Regular" charset="0"/>
              </a:rPr>
              <a:t>The kinetic energy of an object depends on the mass of the object as well as its speed. </a:t>
            </a:r>
          </a:p>
          <a:p>
            <a:pPr marL="746125" lvl="1" indent="-285750">
              <a:buFontTx/>
              <a:buChar char="•"/>
            </a:pPr>
            <a:r>
              <a:rPr lang="en-US" sz="2800" dirty="0">
                <a:solidFill>
                  <a:srgbClr val="000000"/>
                </a:solidFill>
                <a:ea typeface="Times New Roman" pitchFamily="18" charset="0"/>
                <a:cs typeface="Minion-Regular" charset="0"/>
              </a:rPr>
              <a:t>It is equal to half the mass multiplied by the square of the speed.</a:t>
            </a:r>
          </a:p>
        </p:txBody>
      </p:sp>
      <p:sp>
        <p:nvSpPr>
          <p:cNvPr id="1668101" name="Rectangle 5"/>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Kinetic Energy Calculations</a:t>
            </a:r>
            <a:endParaRPr lang="en-US" sz="2800" b="1" dirty="0">
              <a:solidFill>
                <a:srgbClr val="E63219"/>
              </a:solidFill>
            </a:endParaRPr>
          </a:p>
        </p:txBody>
      </p:sp>
      <p:pic>
        <p:nvPicPr>
          <p:cNvPr id="1668102" name="Picture 6" descr="CPPE-Ch9-5_p150-Eq1"/>
          <p:cNvPicPr>
            <a:picLocks noChangeAspect="1" noChangeArrowheads="1"/>
          </p:cNvPicPr>
          <p:nvPr/>
        </p:nvPicPr>
        <p:blipFill>
          <a:blip r:embed="rId3" cstate="print"/>
          <a:srcRect/>
          <a:stretch>
            <a:fillRect/>
          </a:stretch>
        </p:blipFill>
        <p:spPr bwMode="auto">
          <a:xfrm>
            <a:off x="762000" y="4038600"/>
            <a:ext cx="7295699" cy="19812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5794" name="Rectangle 2"/>
          <p:cNvSpPr>
            <a:spLocks noChangeArrowheads="1"/>
          </p:cNvSpPr>
          <p:nvPr/>
        </p:nvSpPr>
        <p:spPr bwMode="auto">
          <a:xfrm>
            <a:off x="227013" y="1196975"/>
            <a:ext cx="8231187" cy="1384995"/>
          </a:xfrm>
          <a:prstGeom prst="rect">
            <a:avLst/>
          </a:prstGeom>
          <a:noFill/>
          <a:ln w="9525">
            <a:noFill/>
            <a:miter lim="800000"/>
            <a:headEnd/>
            <a:tailEnd/>
          </a:ln>
          <a:effectLst/>
        </p:spPr>
        <p:txBody>
          <a:bodyPr>
            <a:spAutoFit/>
          </a:bodyPr>
          <a:lstStyle/>
          <a:p>
            <a:r>
              <a:rPr lang="en-US" sz="2800" dirty="0">
                <a:solidFill>
                  <a:srgbClr val="000000"/>
                </a:solidFill>
                <a:ea typeface="Times New Roman" pitchFamily="18" charset="0"/>
                <a:cs typeface="Minion-Regular" charset="0"/>
              </a:rPr>
              <a:t>When you throw a ball, you do work on it to give it speed as it leaves your hand. The moving ball can then hit something and push it, doing work on what it hits.</a:t>
            </a:r>
          </a:p>
        </p:txBody>
      </p:sp>
      <p:sp>
        <p:nvSpPr>
          <p:cNvPr id="1825795" name="Rectangle 3"/>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Kinetic Energy Calculations</a:t>
            </a:r>
            <a:endParaRPr lang="en-US" sz="2800" b="1" dirty="0">
              <a:solidFill>
                <a:srgbClr val="E63219"/>
              </a:solidFill>
            </a:endParaRPr>
          </a:p>
        </p:txBody>
      </p:sp>
      <p:pic>
        <p:nvPicPr>
          <p:cNvPr id="1825797" name="Picture 5" descr="CPPE-Ch9-5_p150-Eq2"/>
          <p:cNvPicPr>
            <a:picLocks noChangeAspect="1" noChangeArrowheads="1"/>
          </p:cNvPicPr>
          <p:nvPr/>
        </p:nvPicPr>
        <p:blipFill>
          <a:blip r:embed="rId3" cstate="print"/>
          <a:srcRect/>
          <a:stretch>
            <a:fillRect/>
          </a:stretch>
        </p:blipFill>
        <p:spPr bwMode="auto">
          <a:xfrm>
            <a:off x="361949" y="2743200"/>
            <a:ext cx="6642847" cy="1447800"/>
          </a:xfrm>
          <a:prstGeom prst="rect">
            <a:avLst/>
          </a:prstGeom>
          <a:noFill/>
        </p:spPr>
      </p:pic>
      <p:pic>
        <p:nvPicPr>
          <p:cNvPr id="1825798" name="Picture 6" descr="CPPE-Ch9-5_p150-Bird"/>
          <p:cNvPicPr>
            <a:picLocks noChangeAspect="1" noChangeArrowheads="1"/>
          </p:cNvPicPr>
          <p:nvPr/>
        </p:nvPicPr>
        <p:blipFill>
          <a:blip r:embed="rId4" cstate="print"/>
          <a:srcRect/>
          <a:stretch>
            <a:fillRect/>
          </a:stretch>
        </p:blipFill>
        <p:spPr bwMode="auto">
          <a:xfrm>
            <a:off x="5867400" y="3429000"/>
            <a:ext cx="3133725" cy="3429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1938" name="Picture 2" descr="cs-section-check"/>
          <p:cNvPicPr>
            <a:picLocks noChangeAspect="1" noChangeArrowheads="1"/>
          </p:cNvPicPr>
          <p:nvPr/>
        </p:nvPicPr>
        <p:blipFill>
          <a:blip r:embed="rId3" cstate="print"/>
          <a:srcRect/>
          <a:stretch>
            <a:fillRect/>
          </a:stretch>
        </p:blipFill>
        <p:spPr bwMode="auto">
          <a:xfrm>
            <a:off x="3175" y="533400"/>
            <a:ext cx="9140825" cy="5761038"/>
          </a:xfrm>
          <a:prstGeom prst="rect">
            <a:avLst/>
          </a:prstGeom>
          <a:noFill/>
        </p:spPr>
      </p:pic>
      <p:sp>
        <p:nvSpPr>
          <p:cNvPr id="1831939" name="Rectangle 3"/>
          <p:cNvSpPr>
            <a:spLocks noGrp="1" noChangeArrowheads="1"/>
          </p:cNvSpPr>
          <p:nvPr>
            <p:ph type="body" sz="half" idx="1"/>
          </p:nvPr>
        </p:nvSpPr>
        <p:spPr bwMode="auto">
          <a:xfrm>
            <a:off x="990600" y="1447800"/>
            <a:ext cx="7848600" cy="4228850"/>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400" b="1" dirty="0">
                <a:solidFill>
                  <a:srgbClr val="000000"/>
                </a:solidFill>
                <a:ea typeface="Times New Roman" pitchFamily="18" charset="0"/>
                <a:cs typeface="Minion-Bold" charset="0"/>
              </a:rPr>
              <a:t>The work-energy theorem states that whenever work is done, energy changes. </a:t>
            </a:r>
            <a:endParaRPr lang="en-US" sz="2400" b="1" dirty="0" smtClean="0">
              <a:solidFill>
                <a:srgbClr val="000000"/>
              </a:solidFill>
              <a:ea typeface="Times New Roman" pitchFamily="18" charset="0"/>
              <a:cs typeface="Minion-Bold" charset="0"/>
            </a:endParaRPr>
          </a:p>
          <a:p>
            <a:pPr marL="0" indent="0">
              <a:buFontTx/>
              <a:buNone/>
            </a:pPr>
            <a:endParaRPr lang="en-US" sz="2400" b="1" dirty="0" smtClean="0">
              <a:solidFill>
                <a:srgbClr val="000000"/>
              </a:solidFill>
              <a:ea typeface="Times New Roman" pitchFamily="18" charset="0"/>
              <a:cs typeface="Minion-Bold" charset="0"/>
            </a:endParaRPr>
          </a:p>
          <a:p>
            <a:r>
              <a:rPr lang="en-US" sz="2400" dirty="0" smtClean="0">
                <a:solidFill>
                  <a:srgbClr val="000000"/>
                </a:solidFill>
                <a:ea typeface="Times New Roman" pitchFamily="18" charset="0"/>
                <a:cs typeface="Minion-Regular" charset="0"/>
              </a:rPr>
              <a:t>To increase the kinetic energy of an object, work must be done on the object. </a:t>
            </a:r>
          </a:p>
          <a:p>
            <a:r>
              <a:rPr lang="en-US" sz="2400" dirty="0" smtClean="0">
                <a:solidFill>
                  <a:srgbClr val="000000"/>
                </a:solidFill>
                <a:ea typeface="Times New Roman" pitchFamily="18" charset="0"/>
                <a:cs typeface="Minion-Regular" charset="0"/>
              </a:rPr>
              <a:t>If an object is moving, work is required to bring it to rest. </a:t>
            </a:r>
          </a:p>
          <a:p>
            <a:r>
              <a:rPr lang="en-US" sz="2400" dirty="0" smtClean="0">
                <a:solidFill>
                  <a:srgbClr val="000000"/>
                </a:solidFill>
                <a:ea typeface="Times New Roman" pitchFamily="18" charset="0"/>
                <a:cs typeface="Minion-Regular" charset="0"/>
              </a:rPr>
              <a:t>The change in kinetic energy is equal to the net work done. </a:t>
            </a:r>
          </a:p>
          <a:p>
            <a:r>
              <a:rPr lang="en-US" sz="2400" dirty="0" smtClean="0">
                <a:solidFill>
                  <a:srgbClr val="000000"/>
                </a:solidFill>
                <a:ea typeface="Times New Roman" pitchFamily="18" charset="0"/>
                <a:cs typeface="Minion-Regular" charset="0"/>
              </a:rPr>
              <a:t>The </a:t>
            </a:r>
            <a:r>
              <a:rPr lang="en-US" sz="2400" b="1" dirty="0" smtClean="0">
                <a:solidFill>
                  <a:srgbClr val="000000"/>
                </a:solidFill>
                <a:ea typeface="Times New Roman" pitchFamily="18" charset="0"/>
                <a:cs typeface="Minion-Regular" charset="0"/>
              </a:rPr>
              <a:t>work-energy theorem </a:t>
            </a:r>
            <a:r>
              <a:rPr lang="en-US" sz="2400" dirty="0" smtClean="0">
                <a:solidFill>
                  <a:srgbClr val="000000"/>
                </a:solidFill>
                <a:ea typeface="Times New Roman" pitchFamily="18" charset="0"/>
                <a:cs typeface="Minion-Regular" charset="0"/>
              </a:rPr>
              <a:t>describes the relationship between work and energy.</a:t>
            </a:r>
          </a:p>
          <a:p>
            <a:pPr marL="0" indent="0">
              <a:buFontTx/>
              <a:buNone/>
            </a:pPr>
            <a:endParaRPr lang="en-US" sz="2400" b="1" dirty="0">
              <a:solidFill>
                <a:srgbClr val="000000"/>
              </a:solidFill>
              <a:ea typeface="Times New Roman" pitchFamily="18" charset="0"/>
              <a:cs typeface="Minion-Bold" charset="0"/>
            </a:endParaRPr>
          </a:p>
        </p:txBody>
      </p:sp>
      <p:sp>
        <p:nvSpPr>
          <p:cNvPr id="1831940"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Work-Energy </a:t>
            </a:r>
            <a:r>
              <a:rPr lang="en-US" sz="2800" b="1" dirty="0">
                <a:solidFill>
                  <a:srgbClr val="E63219"/>
                </a:solidFill>
              </a:rPr>
              <a:t>Theorem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ChangeArrowheads="1"/>
          </p:cNvSpPr>
          <p:nvPr/>
        </p:nvSpPr>
        <p:spPr bwMode="auto">
          <a:xfrm>
            <a:off x="227013" y="1196975"/>
            <a:ext cx="8612187" cy="3539430"/>
          </a:xfrm>
          <a:prstGeom prst="rect">
            <a:avLst/>
          </a:prstGeom>
          <a:noFill/>
          <a:ln w="9525">
            <a:noFill/>
            <a:miter lim="800000"/>
            <a:headEnd/>
            <a:tailEnd/>
          </a:ln>
          <a:effectLst/>
        </p:spPr>
        <p:txBody>
          <a:bodyPr>
            <a:spAutoFit/>
          </a:bodyPr>
          <a:lstStyle/>
          <a:p>
            <a:r>
              <a:rPr lang="en-US" sz="2800" dirty="0">
                <a:solidFill>
                  <a:srgbClr val="000000"/>
                </a:solidFill>
                <a:ea typeface="Times New Roman" pitchFamily="18" charset="0"/>
                <a:cs typeface="Minion-Regular" charset="0"/>
              </a:rPr>
              <a:t>We abbreviate “change in” with the delta symbol, ∆</a:t>
            </a:r>
          </a:p>
          <a:p>
            <a:endParaRPr lang="en-US" sz="2800" dirty="0" smtClean="0">
              <a:solidFill>
                <a:srgbClr val="000000"/>
              </a:solidFill>
              <a:ea typeface="Times New Roman" pitchFamily="18" charset="0"/>
              <a:cs typeface="Minion-Regular" charset="0"/>
            </a:endParaRPr>
          </a:p>
          <a:p>
            <a:r>
              <a:rPr lang="en-US" sz="2800" dirty="0" smtClean="0">
                <a:solidFill>
                  <a:srgbClr val="000000"/>
                </a:solidFill>
                <a:ea typeface="Times New Roman" pitchFamily="18" charset="0"/>
                <a:cs typeface="Minion-Regular" charset="0"/>
              </a:rPr>
              <a:t>Work </a:t>
            </a:r>
            <a:r>
              <a:rPr lang="en-US" sz="2800" dirty="0">
                <a:solidFill>
                  <a:srgbClr val="000000"/>
                </a:solidFill>
                <a:ea typeface="Times New Roman" pitchFamily="18" charset="0"/>
                <a:cs typeface="Minion-Regular" charset="0"/>
              </a:rPr>
              <a:t>= ∆KE</a:t>
            </a:r>
          </a:p>
          <a:p>
            <a:endParaRPr lang="en-US" sz="2800" dirty="0" smtClean="0">
              <a:solidFill>
                <a:srgbClr val="000000"/>
              </a:solidFill>
              <a:ea typeface="Times New Roman" pitchFamily="18" charset="0"/>
              <a:cs typeface="Minion-Regular" charset="0"/>
            </a:endParaRPr>
          </a:p>
          <a:p>
            <a:r>
              <a:rPr lang="en-US" sz="2800" dirty="0" smtClean="0">
                <a:solidFill>
                  <a:srgbClr val="000000"/>
                </a:solidFill>
                <a:ea typeface="Times New Roman" pitchFamily="18" charset="0"/>
                <a:cs typeface="Minion-Regular" charset="0"/>
              </a:rPr>
              <a:t>Work </a:t>
            </a:r>
            <a:r>
              <a:rPr lang="en-US" sz="2800" dirty="0">
                <a:solidFill>
                  <a:srgbClr val="000000"/>
                </a:solidFill>
                <a:ea typeface="Times New Roman" pitchFamily="18" charset="0"/>
                <a:cs typeface="Minion-Regular" charset="0"/>
              </a:rPr>
              <a:t>equals the change in kinetic energy. </a:t>
            </a:r>
          </a:p>
          <a:p>
            <a:endParaRPr lang="en-US" sz="2800" dirty="0" smtClean="0">
              <a:solidFill>
                <a:srgbClr val="000000"/>
              </a:solidFill>
              <a:ea typeface="Times New Roman" pitchFamily="18" charset="0"/>
              <a:cs typeface="Minion-Regular" charset="0"/>
            </a:endParaRPr>
          </a:p>
          <a:p>
            <a:r>
              <a:rPr lang="en-US" sz="2800" dirty="0" smtClean="0">
                <a:solidFill>
                  <a:srgbClr val="000000"/>
                </a:solidFill>
                <a:ea typeface="Times New Roman" pitchFamily="18" charset="0"/>
                <a:cs typeface="Minion-Regular" charset="0"/>
              </a:rPr>
              <a:t>The </a:t>
            </a:r>
            <a:r>
              <a:rPr lang="en-US" sz="2800" dirty="0">
                <a:solidFill>
                  <a:srgbClr val="000000"/>
                </a:solidFill>
                <a:ea typeface="Times New Roman" pitchFamily="18" charset="0"/>
                <a:cs typeface="Minion-Regular" charset="0"/>
              </a:rPr>
              <a:t>work in this equation is the </a:t>
            </a:r>
            <a:r>
              <a:rPr lang="en-US" sz="2800" i="1" dirty="0">
                <a:solidFill>
                  <a:srgbClr val="000000"/>
                </a:solidFill>
                <a:ea typeface="Times New Roman" pitchFamily="18" charset="0"/>
                <a:cs typeface="Minion-Regular" charset="0"/>
              </a:rPr>
              <a:t>net </a:t>
            </a:r>
            <a:r>
              <a:rPr lang="en-US" sz="2800" dirty="0">
                <a:solidFill>
                  <a:srgbClr val="000000"/>
                </a:solidFill>
                <a:ea typeface="Times New Roman" pitchFamily="18" charset="0"/>
                <a:cs typeface="Minion-Regular" charset="0"/>
              </a:rPr>
              <a:t>work—that is, the work based on the net force.</a:t>
            </a:r>
          </a:p>
        </p:txBody>
      </p:sp>
      <p:sp>
        <p:nvSpPr>
          <p:cNvPr id="1836035" name="Rectangle 3"/>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Work-Energy </a:t>
            </a:r>
            <a:r>
              <a:rPr lang="en-US" sz="2800" b="1" dirty="0">
                <a:solidFill>
                  <a:srgbClr val="E63219"/>
                </a:solidFill>
              </a:rPr>
              <a:t>Theorem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5" name="Rectangle 3"/>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Work-Energy </a:t>
            </a:r>
            <a:r>
              <a:rPr lang="en-US" sz="2800" b="1" dirty="0">
                <a:solidFill>
                  <a:srgbClr val="E63219"/>
                </a:solidFill>
              </a:rPr>
              <a:t>Theorem</a:t>
            </a:r>
          </a:p>
        </p:txBody>
      </p:sp>
      <p:pic>
        <p:nvPicPr>
          <p:cNvPr id="62466" name="Picture 2" descr="http://www.physicsclassroom.com/Class/energy/u5l1d2.gif"/>
          <p:cNvPicPr>
            <a:picLocks noChangeAspect="1" noChangeArrowheads="1"/>
          </p:cNvPicPr>
          <p:nvPr/>
        </p:nvPicPr>
        <p:blipFill>
          <a:blip r:embed="rId3" cstate="print"/>
          <a:srcRect/>
          <a:stretch>
            <a:fillRect/>
          </a:stretch>
        </p:blipFill>
        <p:spPr bwMode="auto">
          <a:xfrm>
            <a:off x="71215" y="1371600"/>
            <a:ext cx="9072785" cy="3733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2194" name="Picture 2" descr="cs-section-check"/>
          <p:cNvPicPr>
            <a:picLocks noChangeAspect="1" noChangeArrowheads="1"/>
          </p:cNvPicPr>
          <p:nvPr/>
        </p:nvPicPr>
        <p:blipFill>
          <a:blip r:embed="rId3" cstate="print"/>
          <a:srcRect/>
          <a:stretch>
            <a:fillRect/>
          </a:stretch>
        </p:blipFill>
        <p:spPr bwMode="auto">
          <a:xfrm>
            <a:off x="3175" y="228600"/>
            <a:ext cx="9140825" cy="5761038"/>
          </a:xfrm>
          <a:prstGeom prst="rect">
            <a:avLst/>
          </a:prstGeom>
          <a:noFill/>
        </p:spPr>
      </p:pic>
      <p:sp>
        <p:nvSpPr>
          <p:cNvPr id="1672195" name="Rectangle 3"/>
          <p:cNvSpPr>
            <a:spLocks noGrp="1" noChangeArrowheads="1"/>
          </p:cNvSpPr>
          <p:nvPr>
            <p:ph type="body" sz="half" idx="1"/>
          </p:nvPr>
        </p:nvSpPr>
        <p:spPr bwMode="auto">
          <a:xfrm>
            <a:off x="990600" y="2409825"/>
            <a:ext cx="7848600" cy="1200329"/>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400" dirty="0">
                <a:solidFill>
                  <a:srgbClr val="000000"/>
                </a:solidFill>
                <a:ea typeface="Times New Roman" pitchFamily="18" charset="0"/>
                <a:cs typeface="Minion-Bold" charset="0"/>
              </a:rPr>
              <a:t>The law of conservation of energy states that energy cannot be created or destroyed. It can be transformed from one form into another, but the total amount of energy never changes. </a:t>
            </a:r>
          </a:p>
        </p:txBody>
      </p:sp>
      <p:sp>
        <p:nvSpPr>
          <p:cNvPr id="1672196" name="Rectangle 4"/>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Conservation </a:t>
            </a:r>
            <a:r>
              <a:rPr lang="en-US" sz="2800" b="1" dirty="0">
                <a:solidFill>
                  <a:srgbClr val="E63219"/>
                </a:solidFill>
              </a:rPr>
              <a:t>of Energy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3139" name="Rectangle 3"/>
          <p:cNvSpPr>
            <a:spLocks noChangeArrowheads="1"/>
          </p:cNvSpPr>
          <p:nvPr/>
        </p:nvSpPr>
        <p:spPr bwMode="auto">
          <a:xfrm>
            <a:off x="230188" y="623888"/>
            <a:ext cx="86852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Conservation </a:t>
            </a:r>
            <a:r>
              <a:rPr lang="en-US" sz="2800" b="1" dirty="0">
                <a:solidFill>
                  <a:srgbClr val="E63219"/>
                </a:solidFill>
              </a:rPr>
              <a:t>of </a:t>
            </a:r>
            <a:r>
              <a:rPr lang="en-US" sz="2800" b="1" dirty="0" smtClean="0">
                <a:solidFill>
                  <a:srgbClr val="E63219"/>
                </a:solidFill>
              </a:rPr>
              <a:t>Energy Examples</a:t>
            </a:r>
            <a:endParaRPr lang="en-US" sz="2800" b="1" dirty="0">
              <a:solidFill>
                <a:srgbClr val="E63219"/>
              </a:solidFill>
            </a:endParaRPr>
          </a:p>
        </p:txBody>
      </p:sp>
      <p:pic>
        <p:nvPicPr>
          <p:cNvPr id="1883141" name="Picture 5" descr="CPPE-Ch9-7_p153-PenBob"/>
          <p:cNvPicPr>
            <a:picLocks noChangeAspect="1" noChangeArrowheads="1"/>
          </p:cNvPicPr>
          <p:nvPr/>
        </p:nvPicPr>
        <p:blipFill>
          <a:blip r:embed="rId3" cstate="print"/>
          <a:srcRect/>
          <a:stretch>
            <a:fillRect/>
          </a:stretch>
        </p:blipFill>
        <p:spPr bwMode="auto">
          <a:xfrm>
            <a:off x="457200" y="2057400"/>
            <a:ext cx="5533186" cy="1676400"/>
          </a:xfrm>
          <a:prstGeom prst="rect">
            <a:avLst/>
          </a:prstGeom>
          <a:noFill/>
        </p:spPr>
      </p:pic>
      <p:pic>
        <p:nvPicPr>
          <p:cNvPr id="5" name="Picture 5" descr="CPPE-Ch9-7_p154-Leap"/>
          <p:cNvPicPr>
            <a:picLocks noChangeAspect="1" noChangeArrowheads="1"/>
          </p:cNvPicPr>
          <p:nvPr/>
        </p:nvPicPr>
        <p:blipFill>
          <a:blip r:embed="rId4" cstate="print"/>
          <a:srcRect/>
          <a:stretch>
            <a:fillRect/>
          </a:stretch>
        </p:blipFill>
        <p:spPr bwMode="auto">
          <a:xfrm>
            <a:off x="6934199" y="1"/>
            <a:ext cx="1645523" cy="6858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1219" name="Rectangle 3"/>
          <p:cNvSpPr>
            <a:spLocks noGrp="1" noChangeArrowheads="1"/>
          </p:cNvSpPr>
          <p:nvPr>
            <p:ph type="body" sz="half" idx="1"/>
          </p:nvPr>
        </p:nvSpPr>
        <p:spPr bwMode="auto">
          <a:xfrm>
            <a:off x="228600" y="838200"/>
            <a:ext cx="8458200" cy="3785652"/>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400" dirty="0">
                <a:solidFill>
                  <a:srgbClr val="000000"/>
                </a:solidFill>
                <a:ea typeface="Times New Roman" pitchFamily="18" charset="0"/>
                <a:cs typeface="Minion-Bold" charset="0"/>
              </a:rPr>
              <a:t>Three examples of potential energy are elastic potential energy, chemical energy, and gravitational potential energy</a:t>
            </a:r>
            <a:r>
              <a:rPr lang="en-US" sz="2400" dirty="0" smtClean="0">
                <a:solidFill>
                  <a:srgbClr val="000000"/>
                </a:solidFill>
                <a:ea typeface="Times New Roman" pitchFamily="18" charset="0"/>
                <a:cs typeface="Minion-Bold" charset="0"/>
              </a:rPr>
              <a:t>.</a:t>
            </a:r>
          </a:p>
          <a:p>
            <a:pPr marL="0" indent="0">
              <a:buFontTx/>
              <a:buNone/>
            </a:pPr>
            <a:endParaRPr lang="en-US" sz="2400" dirty="0" smtClean="0">
              <a:solidFill>
                <a:srgbClr val="000000"/>
              </a:solidFill>
              <a:ea typeface="Times New Roman" pitchFamily="18" charset="0"/>
              <a:cs typeface="Minion-Bold" charset="0"/>
            </a:endParaRPr>
          </a:p>
          <a:p>
            <a:r>
              <a:rPr lang="en-US" sz="2400" dirty="0" smtClean="0">
                <a:solidFill>
                  <a:srgbClr val="000000"/>
                </a:solidFill>
                <a:ea typeface="Times New Roman" pitchFamily="18" charset="0"/>
                <a:cs typeface="Minion-Regular" charset="0"/>
              </a:rPr>
              <a:t>An object may store energy by virtue of its position.</a:t>
            </a:r>
          </a:p>
          <a:p>
            <a:endParaRPr lang="en-US" sz="2400" dirty="0" smtClean="0">
              <a:solidFill>
                <a:srgbClr val="000000"/>
              </a:solidFill>
              <a:ea typeface="Times New Roman" pitchFamily="18" charset="0"/>
              <a:cs typeface="Minion-Regular" charset="0"/>
            </a:endParaRPr>
          </a:p>
          <a:p>
            <a:r>
              <a:rPr lang="en-US" sz="2400" dirty="0" smtClean="0">
                <a:solidFill>
                  <a:srgbClr val="000000"/>
                </a:solidFill>
                <a:ea typeface="Times New Roman" pitchFamily="18" charset="0"/>
                <a:cs typeface="Minion-Regular" charset="0"/>
              </a:rPr>
              <a:t>Energy that is stored and held in readiness is called </a:t>
            </a:r>
            <a:r>
              <a:rPr lang="en-US" sz="2400" dirty="0" smtClean="0">
                <a:solidFill>
                  <a:srgbClr val="000000"/>
                </a:solidFill>
                <a:ea typeface="Times New Roman" pitchFamily="18" charset="0"/>
                <a:cs typeface="Minion-Bold" charset="0"/>
              </a:rPr>
              <a:t>potential energy </a:t>
            </a:r>
            <a:r>
              <a:rPr lang="en-US" sz="2400" dirty="0" smtClean="0">
                <a:solidFill>
                  <a:srgbClr val="000000"/>
                </a:solidFill>
                <a:ea typeface="Times New Roman" pitchFamily="18" charset="0"/>
                <a:cs typeface="Minion-Regular" charset="0"/>
              </a:rPr>
              <a:t>(PE) because in the stored state it has the potential for doing work.</a:t>
            </a:r>
          </a:p>
          <a:p>
            <a:pPr marL="0" indent="0">
              <a:buFontTx/>
              <a:buNone/>
            </a:pPr>
            <a:r>
              <a:rPr lang="en-US" sz="2400" b="1" dirty="0" smtClean="0">
                <a:solidFill>
                  <a:srgbClr val="000000"/>
                </a:solidFill>
                <a:ea typeface="Times New Roman" pitchFamily="18" charset="0"/>
                <a:cs typeface="Minion-Bold" charset="0"/>
              </a:rPr>
              <a:t> </a:t>
            </a:r>
            <a:endParaRPr lang="en-US" sz="2400" b="1" dirty="0">
              <a:solidFill>
                <a:srgbClr val="000000"/>
              </a:solidFill>
              <a:ea typeface="Times New Roman" pitchFamily="18" charset="0"/>
              <a:cs typeface="Minion-Bold" charset="0"/>
            </a:endParaRPr>
          </a:p>
        </p:txBody>
      </p:sp>
      <p:sp>
        <p:nvSpPr>
          <p:cNvPr id="1801220" name="Rectangle 4"/>
          <p:cNvSpPr>
            <a:spLocks noChangeArrowheads="1"/>
          </p:cNvSpPr>
          <p:nvPr/>
        </p:nvSpPr>
        <p:spPr bwMode="auto">
          <a:xfrm>
            <a:off x="228600" y="152400"/>
            <a:ext cx="6932612" cy="584775"/>
          </a:xfrm>
          <a:prstGeom prst="rect">
            <a:avLst/>
          </a:prstGeom>
          <a:noFill/>
          <a:ln w="9525">
            <a:noFill/>
            <a:miter lim="800000"/>
            <a:headEnd/>
            <a:tailEnd/>
          </a:ln>
          <a:effectLst/>
        </p:spPr>
        <p:txBody>
          <a:bodyPr>
            <a:spAutoFit/>
          </a:bodyPr>
          <a:lstStyle/>
          <a:p>
            <a:pPr>
              <a:spcBef>
                <a:spcPct val="0"/>
              </a:spcBef>
            </a:pPr>
            <a:r>
              <a:rPr lang="en-US" sz="3200" b="1" dirty="0" smtClean="0">
                <a:solidFill>
                  <a:srgbClr val="E63219"/>
                </a:solidFill>
              </a:rPr>
              <a:t>Potential </a:t>
            </a:r>
            <a:r>
              <a:rPr lang="en-US" sz="3200" b="1" dirty="0">
                <a:solidFill>
                  <a:srgbClr val="E63219"/>
                </a:solidFill>
              </a:rPr>
              <a:t>Energy</a:t>
            </a:r>
          </a:p>
        </p:txBody>
      </p:sp>
      <p:pic>
        <p:nvPicPr>
          <p:cNvPr id="44034" name="Picture 2" descr="http://www.physicsclassroom.com/Class/energy/u5l1b1.gif"/>
          <p:cNvPicPr>
            <a:picLocks noChangeAspect="1" noChangeArrowheads="1"/>
          </p:cNvPicPr>
          <p:nvPr/>
        </p:nvPicPr>
        <p:blipFill>
          <a:blip r:embed="rId3" cstate="print"/>
          <a:srcRect/>
          <a:stretch>
            <a:fillRect/>
          </a:stretch>
        </p:blipFill>
        <p:spPr bwMode="auto">
          <a:xfrm>
            <a:off x="3330006" y="3733800"/>
            <a:ext cx="5404420" cy="3124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6" name="Rectangle 2"/>
          <p:cNvSpPr>
            <a:spLocks noGrp="1" noChangeArrowheads="1"/>
          </p:cNvSpPr>
          <p:nvPr>
            <p:ph type="body" sz="half" idx="1"/>
          </p:nvPr>
        </p:nvSpPr>
        <p:spPr bwMode="auto">
          <a:xfrm>
            <a:off x="228600" y="381000"/>
            <a:ext cx="7620000" cy="519113"/>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800" b="1" dirty="0">
                <a:solidFill>
                  <a:schemeClr val="hlink"/>
                </a:solidFill>
                <a:ea typeface="Times New Roman" pitchFamily="18" charset="0"/>
                <a:cs typeface="Minion-Regular" charset="0"/>
              </a:rPr>
              <a:t>Elastic Potential Energy</a:t>
            </a:r>
          </a:p>
        </p:txBody>
      </p:sp>
      <p:sp>
        <p:nvSpPr>
          <p:cNvPr id="1803267" name="Rectangle 3"/>
          <p:cNvSpPr>
            <a:spLocks noChangeArrowheads="1"/>
          </p:cNvSpPr>
          <p:nvPr/>
        </p:nvSpPr>
        <p:spPr bwMode="auto">
          <a:xfrm>
            <a:off x="228600" y="1143000"/>
            <a:ext cx="8612187" cy="3046988"/>
          </a:xfrm>
          <a:prstGeom prst="rect">
            <a:avLst/>
          </a:prstGeom>
          <a:noFill/>
          <a:ln w="9525">
            <a:noFill/>
            <a:miter lim="800000"/>
            <a:headEnd/>
            <a:tailEnd/>
          </a:ln>
          <a:effectLst/>
        </p:spPr>
        <p:txBody>
          <a:bodyPr>
            <a:spAutoFit/>
          </a:bodyPr>
          <a:lstStyle/>
          <a:p>
            <a:r>
              <a:rPr lang="en-US" sz="2400" dirty="0">
                <a:solidFill>
                  <a:srgbClr val="000000"/>
                </a:solidFill>
                <a:ea typeface="Times New Roman" pitchFamily="18" charset="0"/>
                <a:cs typeface="Minion-Regular" charset="0"/>
              </a:rPr>
              <a:t>A stretched or compressed spring has a potential for doing work. </a:t>
            </a:r>
          </a:p>
          <a:p>
            <a:r>
              <a:rPr lang="en-US" sz="2400" dirty="0">
                <a:solidFill>
                  <a:srgbClr val="000000"/>
                </a:solidFill>
                <a:ea typeface="Times New Roman" pitchFamily="18" charset="0"/>
                <a:cs typeface="Minion-Regular" charset="0"/>
              </a:rPr>
              <a:t>When a bow is drawn back, energy is stored in the bow. The bow can do work on the arrow. </a:t>
            </a:r>
            <a:endParaRPr lang="en-US" sz="2400" dirty="0" smtClean="0">
              <a:solidFill>
                <a:srgbClr val="000000"/>
              </a:solidFill>
              <a:ea typeface="Times New Roman" pitchFamily="18" charset="0"/>
              <a:cs typeface="Minion-Regular" charset="0"/>
            </a:endParaRPr>
          </a:p>
          <a:p>
            <a:endParaRPr lang="en-US" sz="2400" dirty="0">
              <a:solidFill>
                <a:srgbClr val="000000"/>
              </a:solidFill>
              <a:ea typeface="Times New Roman" pitchFamily="18" charset="0"/>
              <a:cs typeface="Minion-Regular" charset="0"/>
            </a:endParaRPr>
          </a:p>
          <a:p>
            <a:r>
              <a:rPr lang="en-US" sz="2400" dirty="0">
                <a:solidFill>
                  <a:srgbClr val="000000"/>
                </a:solidFill>
                <a:ea typeface="Times New Roman" pitchFamily="18" charset="0"/>
                <a:cs typeface="Minion-Regular" charset="0"/>
              </a:rPr>
              <a:t>A stretched rubber band has potential energy because of its position. </a:t>
            </a:r>
          </a:p>
          <a:p>
            <a:endParaRPr lang="en-US" sz="2400" dirty="0" smtClean="0">
              <a:solidFill>
                <a:srgbClr val="000000"/>
              </a:solidFill>
              <a:ea typeface="Times New Roman" pitchFamily="18" charset="0"/>
              <a:cs typeface="Minion-Regular" charset="0"/>
            </a:endParaRPr>
          </a:p>
          <a:p>
            <a:r>
              <a:rPr lang="en-US" sz="2400" dirty="0" smtClean="0">
                <a:solidFill>
                  <a:srgbClr val="000000"/>
                </a:solidFill>
                <a:ea typeface="Times New Roman" pitchFamily="18" charset="0"/>
                <a:cs typeface="Minion-Regular" charset="0"/>
              </a:rPr>
              <a:t>These </a:t>
            </a:r>
            <a:r>
              <a:rPr lang="en-US" sz="2400" dirty="0">
                <a:solidFill>
                  <a:srgbClr val="000000"/>
                </a:solidFill>
                <a:ea typeface="Times New Roman" pitchFamily="18" charset="0"/>
                <a:cs typeface="Minion-Regular" charset="0"/>
              </a:rPr>
              <a:t>types of potential energy are </a:t>
            </a:r>
            <a:r>
              <a:rPr lang="en-US" sz="2400" i="1" dirty="0">
                <a:solidFill>
                  <a:srgbClr val="000000"/>
                </a:solidFill>
                <a:ea typeface="Times New Roman" pitchFamily="18" charset="0"/>
                <a:cs typeface="Minion-Regular" charset="0"/>
              </a:rPr>
              <a:t>elastic potential energy.</a:t>
            </a:r>
            <a:r>
              <a:rPr lang="en-US" sz="2400" dirty="0">
                <a:solidFill>
                  <a:srgbClr val="000000"/>
                </a:solidFill>
                <a:ea typeface="Times New Roman" pitchFamily="18" charset="0"/>
                <a:cs typeface="Minion-Regular"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body" sz="half" idx="1"/>
          </p:nvPr>
        </p:nvSpPr>
        <p:spPr bwMode="auto">
          <a:xfrm>
            <a:off x="228600" y="533400"/>
            <a:ext cx="7620000" cy="519113"/>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800" b="1" dirty="0">
                <a:solidFill>
                  <a:schemeClr val="hlink"/>
                </a:solidFill>
                <a:ea typeface="Times New Roman" pitchFamily="18" charset="0"/>
                <a:cs typeface="Minion-Regular" charset="0"/>
              </a:rPr>
              <a:t>Chemical Energy</a:t>
            </a:r>
          </a:p>
        </p:txBody>
      </p:sp>
      <p:sp>
        <p:nvSpPr>
          <p:cNvPr id="1805315" name="Rectangle 3"/>
          <p:cNvSpPr>
            <a:spLocks noChangeArrowheads="1"/>
          </p:cNvSpPr>
          <p:nvPr/>
        </p:nvSpPr>
        <p:spPr bwMode="auto">
          <a:xfrm>
            <a:off x="227013" y="1371600"/>
            <a:ext cx="8612187" cy="3108543"/>
          </a:xfrm>
          <a:prstGeom prst="rect">
            <a:avLst/>
          </a:prstGeom>
          <a:noFill/>
          <a:ln w="9525">
            <a:noFill/>
            <a:miter lim="800000"/>
            <a:headEnd/>
            <a:tailEnd/>
          </a:ln>
          <a:effectLst/>
        </p:spPr>
        <p:txBody>
          <a:bodyPr wrap="square">
            <a:spAutoFit/>
          </a:bodyPr>
          <a:lstStyle/>
          <a:p>
            <a:r>
              <a:rPr lang="en-US" sz="2800" dirty="0">
                <a:solidFill>
                  <a:srgbClr val="000000"/>
                </a:solidFill>
                <a:ea typeface="Times New Roman" pitchFamily="18" charset="0"/>
                <a:cs typeface="Minion-Regular" charset="0"/>
              </a:rPr>
              <a:t>The chemical energy in fuels is also potential energy. </a:t>
            </a:r>
            <a:endParaRPr lang="en-US" sz="2800" dirty="0" smtClean="0">
              <a:solidFill>
                <a:srgbClr val="000000"/>
              </a:solidFill>
              <a:ea typeface="Times New Roman" pitchFamily="18" charset="0"/>
              <a:cs typeface="Minion-Regular" charset="0"/>
            </a:endParaRPr>
          </a:p>
          <a:p>
            <a:endParaRPr lang="en-US" sz="2800" dirty="0">
              <a:solidFill>
                <a:srgbClr val="000000"/>
              </a:solidFill>
              <a:ea typeface="Times New Roman" pitchFamily="18" charset="0"/>
              <a:cs typeface="Minion-Regular" charset="0"/>
            </a:endParaRPr>
          </a:p>
          <a:p>
            <a:r>
              <a:rPr lang="en-US" sz="2800" dirty="0">
                <a:solidFill>
                  <a:srgbClr val="000000"/>
                </a:solidFill>
                <a:ea typeface="Times New Roman" pitchFamily="18" charset="0"/>
                <a:cs typeface="Minion-Regular" charset="0"/>
              </a:rPr>
              <a:t>It is energy of position at the submicroscopic level. </a:t>
            </a:r>
            <a:endParaRPr lang="en-US" sz="2800" dirty="0" smtClean="0">
              <a:solidFill>
                <a:srgbClr val="000000"/>
              </a:solidFill>
              <a:ea typeface="Times New Roman" pitchFamily="18" charset="0"/>
              <a:cs typeface="Minion-Regular" charset="0"/>
            </a:endParaRPr>
          </a:p>
          <a:p>
            <a:endParaRPr lang="en-US" sz="2800" dirty="0" smtClean="0">
              <a:solidFill>
                <a:srgbClr val="000000"/>
              </a:solidFill>
              <a:ea typeface="Times New Roman" pitchFamily="18" charset="0"/>
              <a:cs typeface="Minion-Regular" charset="0"/>
            </a:endParaRPr>
          </a:p>
          <a:p>
            <a:r>
              <a:rPr lang="en-US" sz="2800" dirty="0" smtClean="0">
                <a:solidFill>
                  <a:srgbClr val="000000"/>
                </a:solidFill>
                <a:ea typeface="Times New Roman" pitchFamily="18" charset="0"/>
                <a:cs typeface="Minion-Regular" charset="0"/>
              </a:rPr>
              <a:t>This </a:t>
            </a:r>
            <a:r>
              <a:rPr lang="en-US" sz="2800" dirty="0">
                <a:solidFill>
                  <a:srgbClr val="000000"/>
                </a:solidFill>
                <a:ea typeface="Times New Roman" pitchFamily="18" charset="0"/>
                <a:cs typeface="Minion-Regular" charset="0"/>
              </a:rPr>
              <a:t>energy is available when the positions of electric charges within and between molecules are altered and a chemical change takes place.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7362" name="Rectangle 2"/>
          <p:cNvSpPr>
            <a:spLocks noGrp="1" noChangeArrowheads="1"/>
          </p:cNvSpPr>
          <p:nvPr>
            <p:ph type="body" sz="half" idx="1"/>
          </p:nvPr>
        </p:nvSpPr>
        <p:spPr bwMode="auto">
          <a:xfrm>
            <a:off x="228600" y="381000"/>
            <a:ext cx="7620000" cy="519113"/>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800" b="1" dirty="0">
                <a:solidFill>
                  <a:schemeClr val="hlink"/>
                </a:solidFill>
                <a:ea typeface="Times New Roman" pitchFamily="18" charset="0"/>
                <a:cs typeface="Minion-Regular" charset="0"/>
              </a:rPr>
              <a:t>Gravitational Potential Energy</a:t>
            </a:r>
          </a:p>
        </p:txBody>
      </p:sp>
      <p:sp>
        <p:nvSpPr>
          <p:cNvPr id="1807363" name="Rectangle 3"/>
          <p:cNvSpPr>
            <a:spLocks noChangeArrowheads="1"/>
          </p:cNvSpPr>
          <p:nvPr/>
        </p:nvSpPr>
        <p:spPr bwMode="auto">
          <a:xfrm>
            <a:off x="228600" y="1219200"/>
            <a:ext cx="8612187" cy="3108543"/>
          </a:xfrm>
          <a:prstGeom prst="rect">
            <a:avLst/>
          </a:prstGeom>
          <a:noFill/>
          <a:ln w="9525">
            <a:noFill/>
            <a:miter lim="800000"/>
            <a:headEnd/>
            <a:tailEnd/>
          </a:ln>
          <a:effectLst/>
        </p:spPr>
        <p:txBody>
          <a:bodyPr>
            <a:spAutoFit/>
          </a:bodyPr>
          <a:lstStyle/>
          <a:p>
            <a:r>
              <a:rPr lang="en-US" sz="2800" dirty="0">
                <a:solidFill>
                  <a:srgbClr val="000000"/>
                </a:solidFill>
              </a:rPr>
              <a:t>Work is required to elevate objects against Earth’s gravity</a:t>
            </a:r>
            <a:r>
              <a:rPr lang="en-US" sz="2800" dirty="0" smtClean="0">
                <a:solidFill>
                  <a:srgbClr val="000000"/>
                </a:solidFill>
              </a:rPr>
              <a:t>.</a:t>
            </a:r>
          </a:p>
          <a:p>
            <a:r>
              <a:rPr lang="en-US" sz="2800" dirty="0" smtClean="0">
                <a:solidFill>
                  <a:srgbClr val="000000"/>
                </a:solidFill>
              </a:rPr>
              <a:t> </a:t>
            </a:r>
            <a:endParaRPr lang="en-US" sz="2800" dirty="0">
              <a:solidFill>
                <a:srgbClr val="000000"/>
              </a:solidFill>
            </a:endParaRPr>
          </a:p>
          <a:p>
            <a:r>
              <a:rPr lang="en-US" sz="2800" dirty="0">
                <a:solidFill>
                  <a:srgbClr val="000000"/>
                </a:solidFill>
              </a:rPr>
              <a:t>The potential energy due to elevated positions is </a:t>
            </a:r>
            <a:r>
              <a:rPr lang="en-US" sz="2800" i="1" dirty="0">
                <a:solidFill>
                  <a:srgbClr val="000000"/>
                </a:solidFill>
              </a:rPr>
              <a:t>gravitational potential energy. </a:t>
            </a:r>
            <a:endParaRPr lang="en-US" sz="2800" i="1" dirty="0" smtClean="0">
              <a:solidFill>
                <a:srgbClr val="000000"/>
              </a:solidFill>
            </a:endParaRPr>
          </a:p>
          <a:p>
            <a:endParaRPr lang="en-US" sz="2800" dirty="0">
              <a:solidFill>
                <a:srgbClr val="000000"/>
              </a:solidFill>
            </a:endParaRPr>
          </a:p>
          <a:p>
            <a:r>
              <a:rPr lang="en-US" sz="2800" dirty="0">
                <a:solidFill>
                  <a:srgbClr val="000000"/>
                </a:solidFill>
              </a:rPr>
              <a:t>Water in an elevated reservoir and the raised ram of a pile driver have gravitational potential energy.</a:t>
            </a:r>
          </a:p>
        </p:txBody>
      </p:sp>
      <p:pic>
        <p:nvPicPr>
          <p:cNvPr id="36866" name="Picture 2" descr="http://www.physicsclassroom.com/Class/energy/u5l1b2.gif"/>
          <p:cNvPicPr>
            <a:picLocks noChangeAspect="1" noChangeArrowheads="1"/>
          </p:cNvPicPr>
          <p:nvPr/>
        </p:nvPicPr>
        <p:blipFill>
          <a:blip r:embed="rId3" cstate="print"/>
          <a:srcRect/>
          <a:stretch>
            <a:fillRect/>
          </a:stretch>
        </p:blipFill>
        <p:spPr bwMode="auto">
          <a:xfrm>
            <a:off x="3962400" y="4800600"/>
            <a:ext cx="5013789" cy="1828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9410" name="Rectangle 2"/>
          <p:cNvSpPr>
            <a:spLocks noChangeArrowheads="1"/>
          </p:cNvSpPr>
          <p:nvPr/>
        </p:nvSpPr>
        <p:spPr bwMode="auto">
          <a:xfrm>
            <a:off x="228600" y="762000"/>
            <a:ext cx="8231187" cy="5262979"/>
          </a:xfrm>
          <a:prstGeom prst="rect">
            <a:avLst/>
          </a:prstGeom>
          <a:noFill/>
          <a:ln w="9525">
            <a:noFill/>
            <a:miter lim="800000"/>
            <a:headEnd/>
            <a:tailEnd/>
          </a:ln>
          <a:effectLst/>
        </p:spPr>
        <p:txBody>
          <a:bodyPr>
            <a:spAutoFit/>
          </a:bodyPr>
          <a:lstStyle/>
          <a:p>
            <a:r>
              <a:rPr lang="en-US" sz="2800" dirty="0">
                <a:solidFill>
                  <a:srgbClr val="000000"/>
                </a:solidFill>
                <a:ea typeface="Times New Roman" pitchFamily="18" charset="0"/>
                <a:cs typeface="Minion-Regular" charset="0"/>
              </a:rPr>
              <a:t>The amount of gravitational potential energy possessed by an elevated object is equal to the work done against gravity to lift it. </a:t>
            </a:r>
            <a:endParaRPr lang="en-US" sz="2800" dirty="0" smtClean="0">
              <a:solidFill>
                <a:srgbClr val="000000"/>
              </a:solidFill>
              <a:ea typeface="Times New Roman" pitchFamily="18" charset="0"/>
              <a:cs typeface="Minion-Regular" charset="0"/>
            </a:endParaRPr>
          </a:p>
          <a:p>
            <a:endParaRPr lang="en-US" sz="2800" dirty="0">
              <a:solidFill>
                <a:srgbClr val="000000"/>
              </a:solidFill>
              <a:ea typeface="Times New Roman" pitchFamily="18" charset="0"/>
              <a:cs typeface="Minion-Regular" charset="0"/>
            </a:endParaRPr>
          </a:p>
          <a:p>
            <a:r>
              <a:rPr lang="en-US" sz="2800" dirty="0">
                <a:solidFill>
                  <a:srgbClr val="000000"/>
                </a:solidFill>
                <a:ea typeface="Times New Roman" pitchFamily="18" charset="0"/>
                <a:cs typeface="Minion-Regular" charset="0"/>
              </a:rPr>
              <a:t>The upward force required while moving at constant velocity is equal to the weight, </a:t>
            </a:r>
            <a:r>
              <a:rPr lang="en-US" sz="2800" i="1" dirty="0">
                <a:solidFill>
                  <a:srgbClr val="000000"/>
                </a:solidFill>
                <a:ea typeface="Times New Roman" pitchFamily="18" charset="0"/>
                <a:cs typeface="Minion-Regular" charset="0"/>
              </a:rPr>
              <a:t>mg</a:t>
            </a:r>
            <a:r>
              <a:rPr lang="en-US" sz="2800" dirty="0">
                <a:solidFill>
                  <a:srgbClr val="000000"/>
                </a:solidFill>
                <a:ea typeface="Times New Roman" pitchFamily="18" charset="0"/>
                <a:cs typeface="Minion-Regular" charset="0"/>
              </a:rPr>
              <a:t>, of the object, so the work done in lifting it through a height </a:t>
            </a:r>
            <a:r>
              <a:rPr lang="en-US" sz="2800" i="1" dirty="0">
                <a:solidFill>
                  <a:srgbClr val="000000"/>
                </a:solidFill>
                <a:ea typeface="Times New Roman" pitchFamily="18" charset="0"/>
                <a:cs typeface="Minion-Regular" charset="0"/>
              </a:rPr>
              <a:t>h </a:t>
            </a:r>
            <a:r>
              <a:rPr lang="en-US" sz="2800" dirty="0">
                <a:solidFill>
                  <a:srgbClr val="000000"/>
                </a:solidFill>
                <a:ea typeface="Times New Roman" pitchFamily="18" charset="0"/>
                <a:cs typeface="Minion-Regular" charset="0"/>
              </a:rPr>
              <a:t>is the product </a:t>
            </a:r>
            <a:r>
              <a:rPr lang="en-US" sz="2800" i="1" dirty="0" err="1">
                <a:solidFill>
                  <a:srgbClr val="000000"/>
                </a:solidFill>
                <a:ea typeface="Times New Roman" pitchFamily="18" charset="0"/>
                <a:cs typeface="Minion-Regular" charset="0"/>
              </a:rPr>
              <a:t>mgh</a:t>
            </a:r>
            <a:r>
              <a:rPr lang="en-US" sz="2800" dirty="0" smtClean="0">
                <a:solidFill>
                  <a:srgbClr val="000000"/>
                </a:solidFill>
                <a:ea typeface="Times New Roman" pitchFamily="18" charset="0"/>
                <a:cs typeface="Minion-Regular" charset="0"/>
              </a:rPr>
              <a:t>.</a:t>
            </a:r>
          </a:p>
          <a:p>
            <a:endParaRPr lang="en-US" sz="2800" dirty="0">
              <a:solidFill>
                <a:srgbClr val="000000"/>
              </a:solidFill>
              <a:ea typeface="Times New Roman" pitchFamily="18" charset="0"/>
              <a:cs typeface="Minion-Regular" charset="0"/>
            </a:endParaRPr>
          </a:p>
          <a:p>
            <a:r>
              <a:rPr lang="en-US" sz="2800" dirty="0">
                <a:solidFill>
                  <a:srgbClr val="000000"/>
                </a:solidFill>
                <a:ea typeface="Times New Roman" pitchFamily="18" charset="0"/>
                <a:cs typeface="Minion-Regular" charset="0"/>
              </a:rPr>
              <a:t>gravitational potential energy = weight × </a:t>
            </a:r>
            <a:r>
              <a:rPr lang="en-US" sz="2800" dirty="0" smtClean="0">
                <a:solidFill>
                  <a:srgbClr val="000000"/>
                </a:solidFill>
                <a:ea typeface="Times New Roman" pitchFamily="18" charset="0"/>
                <a:cs typeface="Minion-Regular" charset="0"/>
              </a:rPr>
              <a:t>height</a:t>
            </a:r>
          </a:p>
          <a:p>
            <a:endParaRPr lang="en-US" sz="2800" dirty="0">
              <a:solidFill>
                <a:srgbClr val="000000"/>
              </a:solidFill>
              <a:ea typeface="Times New Roman" pitchFamily="18" charset="0"/>
              <a:cs typeface="Minion-Regular" charset="0"/>
            </a:endParaRPr>
          </a:p>
          <a:p>
            <a:r>
              <a:rPr lang="en-US" sz="2800" dirty="0">
                <a:solidFill>
                  <a:srgbClr val="000000"/>
                </a:solidFill>
                <a:ea typeface="Times New Roman" pitchFamily="18" charset="0"/>
                <a:cs typeface="Minion-Regular" charset="0"/>
              </a:rPr>
              <a:t>PE = </a:t>
            </a:r>
            <a:r>
              <a:rPr lang="en-US" sz="2800" i="1" dirty="0" err="1">
                <a:solidFill>
                  <a:srgbClr val="000000"/>
                </a:solidFill>
                <a:ea typeface="Times New Roman" pitchFamily="18" charset="0"/>
                <a:cs typeface="Minion-Regular" charset="0"/>
              </a:rPr>
              <a:t>mgh</a:t>
            </a:r>
            <a:endParaRPr lang="en-US" sz="2800" i="1" dirty="0">
              <a:solidFill>
                <a:srgbClr val="000000"/>
              </a:solidFill>
              <a:ea typeface="Times New Roman" pitchFamily="18" charset="0"/>
              <a:cs typeface="Minion-Regular" charset="0"/>
            </a:endParaRPr>
          </a:p>
        </p:txBody>
      </p:sp>
      <p:sp>
        <p:nvSpPr>
          <p:cNvPr id="1809411" name="Rectangle 3"/>
          <p:cNvSpPr>
            <a:spLocks noChangeArrowheads="1"/>
          </p:cNvSpPr>
          <p:nvPr/>
        </p:nvSpPr>
        <p:spPr bwMode="auto">
          <a:xfrm>
            <a:off x="228600" y="228600"/>
            <a:ext cx="69326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Potential Energy Calculation</a:t>
            </a:r>
            <a:endParaRPr lang="en-US" sz="2800" b="1" dirty="0">
              <a:solidFill>
                <a:srgbClr val="E6321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554" name="Rectangle 2"/>
          <p:cNvSpPr>
            <a:spLocks noChangeArrowheads="1"/>
          </p:cNvSpPr>
          <p:nvPr/>
        </p:nvSpPr>
        <p:spPr bwMode="auto">
          <a:xfrm>
            <a:off x="227013" y="1196975"/>
            <a:ext cx="8764587" cy="1797050"/>
          </a:xfrm>
          <a:prstGeom prst="rect">
            <a:avLst/>
          </a:prstGeom>
          <a:noFill/>
          <a:ln w="9525">
            <a:noFill/>
            <a:miter lim="800000"/>
            <a:headEnd/>
            <a:tailEnd/>
          </a:ln>
          <a:effectLst/>
        </p:spPr>
        <p:txBody>
          <a:bodyPr>
            <a:spAutoFit/>
          </a:bodyPr>
          <a:lstStyle/>
          <a:p>
            <a:r>
              <a:rPr lang="en-US" sz="2000" dirty="0">
                <a:solidFill>
                  <a:srgbClr val="000000"/>
                </a:solidFill>
                <a:ea typeface="Times New Roman" pitchFamily="18" charset="0"/>
                <a:cs typeface="Minion-Regular" charset="0"/>
              </a:rPr>
              <a:t>The potential energy of the 100-N boulder with respect to the ground below is 200 J in each case. </a:t>
            </a:r>
            <a:endParaRPr lang="en-US" sz="2000" b="1" dirty="0">
              <a:solidFill>
                <a:srgbClr val="000000"/>
              </a:solidFill>
              <a:ea typeface="Times New Roman" pitchFamily="18" charset="0"/>
              <a:cs typeface="Minion-Regular" charset="0"/>
            </a:endParaRPr>
          </a:p>
          <a:p>
            <a:pPr marL="1028700" lvl="1" indent="-457200">
              <a:buFontTx/>
              <a:buAutoNum type="alphaLcPeriod"/>
            </a:pPr>
            <a:r>
              <a:rPr lang="en-US" sz="2000" dirty="0">
                <a:solidFill>
                  <a:srgbClr val="000000"/>
                </a:solidFill>
                <a:ea typeface="Times New Roman" pitchFamily="18" charset="0"/>
                <a:cs typeface="Minion-Regular" charset="0"/>
              </a:rPr>
              <a:t>The boulder is</a:t>
            </a:r>
            <a:r>
              <a:rPr lang="en-US" sz="2000" b="1" dirty="0">
                <a:solidFill>
                  <a:srgbClr val="000000"/>
                </a:solidFill>
                <a:ea typeface="Times New Roman" pitchFamily="18" charset="0"/>
                <a:cs typeface="Minion-Regular" charset="0"/>
              </a:rPr>
              <a:t> </a:t>
            </a:r>
            <a:r>
              <a:rPr lang="en-US" sz="2000" dirty="0">
                <a:solidFill>
                  <a:srgbClr val="000000"/>
                </a:solidFill>
                <a:ea typeface="Times New Roman" pitchFamily="18" charset="0"/>
                <a:cs typeface="Minion-Regular" charset="0"/>
              </a:rPr>
              <a:t>lifted with 100 N of force.</a:t>
            </a:r>
            <a:endParaRPr lang="en-US" sz="2000" b="1" dirty="0">
              <a:solidFill>
                <a:srgbClr val="000000"/>
              </a:solidFill>
              <a:ea typeface="Times New Roman" pitchFamily="18" charset="0"/>
              <a:cs typeface="Minion-Regular" charset="0"/>
            </a:endParaRPr>
          </a:p>
          <a:p>
            <a:pPr marL="1028700" lvl="1" indent="-457200">
              <a:buFontTx/>
              <a:buAutoNum type="alphaLcPeriod"/>
            </a:pPr>
            <a:r>
              <a:rPr lang="en-US" sz="2000" dirty="0">
                <a:solidFill>
                  <a:srgbClr val="000000"/>
                </a:solidFill>
                <a:ea typeface="Times New Roman" pitchFamily="18" charset="0"/>
                <a:cs typeface="Minion-Regular" charset="0"/>
              </a:rPr>
              <a:t>The boulder is</a:t>
            </a:r>
            <a:r>
              <a:rPr lang="en-US" sz="2000" b="1" dirty="0">
                <a:solidFill>
                  <a:srgbClr val="000000"/>
                </a:solidFill>
                <a:ea typeface="Times New Roman" pitchFamily="18" charset="0"/>
                <a:cs typeface="Minion-Regular" charset="0"/>
              </a:rPr>
              <a:t> </a:t>
            </a:r>
            <a:r>
              <a:rPr lang="en-US" sz="2000" dirty="0">
                <a:solidFill>
                  <a:srgbClr val="000000"/>
                </a:solidFill>
                <a:ea typeface="Times New Roman" pitchFamily="18" charset="0"/>
                <a:cs typeface="Minion-Regular" charset="0"/>
              </a:rPr>
              <a:t>pushed up the 4-m incline with 50 N of force.</a:t>
            </a:r>
            <a:endParaRPr lang="en-US" sz="2000" b="1" dirty="0">
              <a:solidFill>
                <a:srgbClr val="000000"/>
              </a:solidFill>
              <a:ea typeface="Times New Roman" pitchFamily="18" charset="0"/>
              <a:cs typeface="Minion-Regular" charset="0"/>
            </a:endParaRPr>
          </a:p>
          <a:p>
            <a:pPr marL="1028700" lvl="1" indent="-457200">
              <a:buFontTx/>
              <a:buAutoNum type="alphaLcPeriod"/>
            </a:pPr>
            <a:r>
              <a:rPr lang="en-US" sz="2000" dirty="0">
                <a:solidFill>
                  <a:srgbClr val="000000"/>
                </a:solidFill>
                <a:ea typeface="Times New Roman" pitchFamily="18" charset="0"/>
                <a:cs typeface="Minion-Regular" charset="0"/>
              </a:rPr>
              <a:t>The boulder is</a:t>
            </a:r>
            <a:r>
              <a:rPr lang="en-US" sz="2000" b="1" dirty="0">
                <a:solidFill>
                  <a:srgbClr val="000000"/>
                </a:solidFill>
                <a:ea typeface="Times New Roman" pitchFamily="18" charset="0"/>
                <a:cs typeface="Minion-Regular" charset="0"/>
              </a:rPr>
              <a:t> </a:t>
            </a:r>
            <a:r>
              <a:rPr lang="en-US" sz="2000" dirty="0">
                <a:solidFill>
                  <a:srgbClr val="000000"/>
                </a:solidFill>
                <a:ea typeface="Times New Roman" pitchFamily="18" charset="0"/>
                <a:cs typeface="Minion-Regular" charset="0"/>
              </a:rPr>
              <a:t>lifted with 100 N of force up each 0.5-m stair. </a:t>
            </a:r>
          </a:p>
        </p:txBody>
      </p:sp>
      <p:sp>
        <p:nvSpPr>
          <p:cNvPr id="1815555" name="Rectangle 3"/>
          <p:cNvSpPr>
            <a:spLocks noChangeArrowheads="1"/>
          </p:cNvSpPr>
          <p:nvPr/>
        </p:nvSpPr>
        <p:spPr bwMode="auto">
          <a:xfrm>
            <a:off x="230188" y="623888"/>
            <a:ext cx="6932612" cy="519112"/>
          </a:xfrm>
          <a:prstGeom prst="rect">
            <a:avLst/>
          </a:prstGeom>
          <a:noFill/>
          <a:ln w="9525">
            <a:noFill/>
            <a:miter lim="800000"/>
            <a:headEnd/>
            <a:tailEnd/>
          </a:ln>
          <a:effectLst/>
        </p:spPr>
        <p:txBody>
          <a:bodyPr>
            <a:spAutoFit/>
          </a:bodyPr>
          <a:lstStyle/>
          <a:p>
            <a:pPr>
              <a:spcBef>
                <a:spcPct val="0"/>
              </a:spcBef>
            </a:pPr>
            <a:r>
              <a:rPr lang="en-US" sz="2800" b="1" dirty="0" smtClean="0">
                <a:solidFill>
                  <a:srgbClr val="E63219"/>
                </a:solidFill>
              </a:rPr>
              <a:t>Potential Energy Examples</a:t>
            </a:r>
            <a:endParaRPr lang="en-US" sz="2800" b="1" dirty="0">
              <a:solidFill>
                <a:srgbClr val="E63219"/>
              </a:solidFill>
            </a:endParaRPr>
          </a:p>
        </p:txBody>
      </p:sp>
      <p:pic>
        <p:nvPicPr>
          <p:cNvPr id="1815556" name="Picture 4" descr="CPPE-Ch9-4_p148-Bldr3"/>
          <p:cNvPicPr>
            <a:picLocks noChangeAspect="1" noChangeArrowheads="1"/>
          </p:cNvPicPr>
          <p:nvPr/>
        </p:nvPicPr>
        <p:blipFill>
          <a:blip r:embed="rId3" cstate="print"/>
          <a:srcRect/>
          <a:stretch>
            <a:fillRect/>
          </a:stretch>
        </p:blipFill>
        <p:spPr bwMode="auto">
          <a:xfrm>
            <a:off x="458788" y="3200400"/>
            <a:ext cx="8226425" cy="306228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650" name="Rectangle 2"/>
          <p:cNvSpPr>
            <a:spLocks noChangeArrowheads="1"/>
          </p:cNvSpPr>
          <p:nvPr/>
        </p:nvSpPr>
        <p:spPr bwMode="auto">
          <a:xfrm>
            <a:off x="227013" y="1196975"/>
            <a:ext cx="8612187" cy="3170099"/>
          </a:xfrm>
          <a:prstGeom prst="rect">
            <a:avLst/>
          </a:prstGeom>
          <a:noFill/>
          <a:ln w="9525">
            <a:noFill/>
            <a:miter lim="800000"/>
            <a:headEnd/>
            <a:tailEnd/>
          </a:ln>
          <a:effectLst/>
        </p:spPr>
        <p:txBody>
          <a:bodyPr>
            <a:spAutoFit/>
          </a:bodyPr>
          <a:lstStyle/>
          <a:p>
            <a:r>
              <a:rPr lang="en-US" sz="2000" dirty="0">
                <a:solidFill>
                  <a:srgbClr val="000000"/>
                </a:solidFill>
                <a:ea typeface="Times New Roman" pitchFamily="18" charset="0"/>
                <a:cs typeface="Minion-Regular" charset="0"/>
              </a:rPr>
              <a:t>Hydroelectric power stations use gravitational potential energy. </a:t>
            </a:r>
          </a:p>
          <a:p>
            <a:pPr marL="746125" lvl="1" indent="-285750">
              <a:buFontTx/>
              <a:buChar char="•"/>
            </a:pPr>
            <a:r>
              <a:rPr lang="en-US" sz="2000" dirty="0">
                <a:solidFill>
                  <a:srgbClr val="000000"/>
                </a:solidFill>
                <a:ea typeface="Times New Roman" pitchFamily="18" charset="0"/>
                <a:cs typeface="Minion-Regular" charset="0"/>
              </a:rPr>
              <a:t>Water from an upper reservoir flows through a long tunnel to an electric generator.</a:t>
            </a:r>
          </a:p>
          <a:p>
            <a:pPr marL="746125" lvl="1" indent="-285750">
              <a:buFontTx/>
              <a:buChar char="•"/>
            </a:pPr>
            <a:r>
              <a:rPr lang="en-US" sz="2000" dirty="0">
                <a:solidFill>
                  <a:srgbClr val="000000"/>
                </a:solidFill>
                <a:ea typeface="Times New Roman" pitchFamily="18" charset="0"/>
                <a:cs typeface="Minion-Regular" charset="0"/>
              </a:rPr>
              <a:t>Gravitational potential energy of the water is converted to electrical energy. </a:t>
            </a:r>
          </a:p>
          <a:p>
            <a:pPr marL="746125" lvl="1" indent="-285750">
              <a:buFontTx/>
              <a:buChar char="•"/>
            </a:pPr>
            <a:r>
              <a:rPr lang="en-US" sz="2000" dirty="0">
                <a:solidFill>
                  <a:srgbClr val="000000"/>
                </a:solidFill>
                <a:ea typeface="Times New Roman" pitchFamily="18" charset="0"/>
                <a:cs typeface="Minion-Regular" charset="0"/>
              </a:rPr>
              <a:t>Power stations </a:t>
            </a:r>
            <a:r>
              <a:rPr lang="en-US" sz="2000" i="1" dirty="0">
                <a:solidFill>
                  <a:srgbClr val="000000"/>
                </a:solidFill>
                <a:ea typeface="Times New Roman" pitchFamily="18" charset="0"/>
                <a:cs typeface="Minion-Regular" charset="0"/>
              </a:rPr>
              <a:t>buy </a:t>
            </a:r>
            <a:r>
              <a:rPr lang="en-US" sz="2000" dirty="0">
                <a:solidFill>
                  <a:srgbClr val="000000"/>
                </a:solidFill>
                <a:ea typeface="Times New Roman" pitchFamily="18" charset="0"/>
                <a:cs typeface="Minion-Regular" charset="0"/>
              </a:rPr>
              <a:t>electricity at night, when there is much less demand, and pump water from a lower reservoir back up to the upper reservoir. This process is called </a:t>
            </a:r>
            <a:r>
              <a:rPr lang="en-US" sz="2000" i="1" dirty="0">
                <a:solidFill>
                  <a:srgbClr val="000000"/>
                </a:solidFill>
                <a:ea typeface="Times New Roman" pitchFamily="18" charset="0"/>
                <a:cs typeface="Minion-Regular" charset="0"/>
              </a:rPr>
              <a:t>pumped storage. </a:t>
            </a:r>
            <a:endParaRPr lang="en-US" sz="2000" dirty="0">
              <a:solidFill>
                <a:srgbClr val="000000"/>
              </a:solidFill>
              <a:ea typeface="Times New Roman" pitchFamily="18" charset="0"/>
              <a:cs typeface="Minion-Regular" charset="0"/>
            </a:endParaRPr>
          </a:p>
          <a:p>
            <a:pPr marL="746125" lvl="1" indent="-285750">
              <a:buFontTx/>
              <a:buChar char="•"/>
            </a:pPr>
            <a:r>
              <a:rPr lang="en-US" sz="2000" dirty="0">
                <a:solidFill>
                  <a:srgbClr val="000000"/>
                </a:solidFill>
                <a:ea typeface="Times New Roman" pitchFamily="18" charset="0"/>
                <a:cs typeface="Minion-Regular" charset="0"/>
              </a:rPr>
              <a:t>The pumped storage system helps to smooth out differences between energy demand and supply.</a:t>
            </a:r>
          </a:p>
        </p:txBody>
      </p:sp>
      <p:sp>
        <p:nvSpPr>
          <p:cNvPr id="1819651" name="Rectangle 3"/>
          <p:cNvSpPr>
            <a:spLocks noChangeArrowheads="1"/>
          </p:cNvSpPr>
          <p:nvPr/>
        </p:nvSpPr>
        <p:spPr bwMode="auto">
          <a:xfrm>
            <a:off x="230188" y="623888"/>
            <a:ext cx="6932612" cy="519112"/>
          </a:xfrm>
          <a:prstGeom prst="rect">
            <a:avLst/>
          </a:prstGeom>
          <a:noFill/>
          <a:ln w="9525">
            <a:noFill/>
            <a:miter lim="800000"/>
            <a:headEnd/>
            <a:tailEnd/>
          </a:ln>
          <a:effectLst/>
        </p:spPr>
        <p:txBody>
          <a:bodyPr>
            <a:spAutoFit/>
          </a:bodyPr>
          <a:lstStyle/>
          <a:p>
            <a:pPr>
              <a:spcBef>
                <a:spcPct val="0"/>
              </a:spcBef>
            </a:pPr>
            <a:r>
              <a:rPr lang="en-US" sz="2800" b="1" dirty="0" smtClean="0"/>
              <a:t>Hydroelectric Power and Potential </a:t>
            </a:r>
            <a:r>
              <a:rPr lang="en-US" sz="2800" b="1" dirty="0"/>
              <a:t>Energy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1698" name="Rectangle 2"/>
          <p:cNvSpPr>
            <a:spLocks noGrp="1" noChangeArrowheads="1"/>
          </p:cNvSpPr>
          <p:nvPr>
            <p:ph type="body" sz="half" idx="1"/>
          </p:nvPr>
        </p:nvSpPr>
        <p:spPr bwMode="auto">
          <a:xfrm>
            <a:off x="228600" y="685800"/>
            <a:ext cx="8534400" cy="2284413"/>
          </a:xfrm>
          <a:noFill/>
          <a:ln>
            <a:miter lim="800000"/>
            <a:headEnd/>
            <a:tailEnd/>
          </a:ln>
        </p:spPr>
        <p:txBody>
          <a:bodyPr vert="horz" wrap="square" lIns="91440" tIns="45720" rIns="91440" bIns="45720" numCol="1" anchor="t" anchorCtr="0" compatLnSpc="1">
            <a:prstTxWarp prst="textNoShape">
              <a:avLst/>
            </a:prstTxWarp>
            <a:spAutoFit/>
          </a:bodyPr>
          <a:lstStyle/>
          <a:p>
            <a:pPr marL="0" indent="0">
              <a:buFontTx/>
              <a:buNone/>
            </a:pPr>
            <a:r>
              <a:rPr lang="en-US" sz="2800" b="1" dirty="0">
                <a:solidFill>
                  <a:srgbClr val="FF4637"/>
                </a:solidFill>
                <a:ea typeface="Times New Roman" pitchFamily="18" charset="0"/>
                <a:cs typeface="Minion-Regular" charset="0"/>
              </a:rPr>
              <a:t>think!</a:t>
            </a:r>
          </a:p>
          <a:p>
            <a:pPr marL="0" indent="0">
              <a:buFontTx/>
              <a:buNone/>
            </a:pPr>
            <a:r>
              <a:rPr lang="en-US" sz="2000" dirty="0">
                <a:solidFill>
                  <a:srgbClr val="000000"/>
                </a:solidFill>
                <a:ea typeface="Times New Roman" pitchFamily="18" charset="0"/>
                <a:cs typeface="Avenir-MediumOblique" charset="0"/>
              </a:rPr>
              <a:t>You lift a 100-N boulder 1 m.</a:t>
            </a:r>
            <a:endParaRPr lang="en-US" sz="2000" b="1" dirty="0">
              <a:solidFill>
                <a:srgbClr val="000000"/>
              </a:solidFill>
              <a:ea typeface="Times New Roman" pitchFamily="18" charset="0"/>
              <a:cs typeface="Avenir-MediumOblique" charset="0"/>
            </a:endParaRPr>
          </a:p>
          <a:p>
            <a:pPr marL="0" indent="0">
              <a:buFontTx/>
              <a:buNone/>
            </a:pPr>
            <a:r>
              <a:rPr lang="en-US" sz="2000" b="1" dirty="0">
                <a:solidFill>
                  <a:srgbClr val="000000"/>
                </a:solidFill>
                <a:ea typeface="Times New Roman" pitchFamily="18" charset="0"/>
                <a:cs typeface="Avenir-MediumOblique" charset="0"/>
              </a:rPr>
              <a:t>a. </a:t>
            </a:r>
            <a:r>
              <a:rPr lang="en-US" sz="2000" dirty="0">
                <a:solidFill>
                  <a:srgbClr val="000000"/>
                </a:solidFill>
                <a:ea typeface="Times New Roman" pitchFamily="18" charset="0"/>
                <a:cs typeface="Avenir-MediumOblique" charset="0"/>
              </a:rPr>
              <a:t>How much work is done on the boulder?</a:t>
            </a:r>
            <a:endParaRPr lang="en-US" sz="2000" b="1" dirty="0">
              <a:solidFill>
                <a:srgbClr val="000000"/>
              </a:solidFill>
              <a:ea typeface="Times New Roman" pitchFamily="18" charset="0"/>
              <a:cs typeface="Avenir-MediumOblique" charset="0"/>
            </a:endParaRPr>
          </a:p>
          <a:p>
            <a:pPr marL="0" indent="0">
              <a:buFontTx/>
              <a:buNone/>
            </a:pPr>
            <a:r>
              <a:rPr lang="en-US" sz="2000" b="1" dirty="0">
                <a:solidFill>
                  <a:srgbClr val="000000"/>
                </a:solidFill>
                <a:ea typeface="Times New Roman" pitchFamily="18" charset="0"/>
                <a:cs typeface="Avenir-MediumOblique" charset="0"/>
              </a:rPr>
              <a:t>b. </a:t>
            </a:r>
            <a:r>
              <a:rPr lang="en-US" sz="2000" dirty="0">
                <a:solidFill>
                  <a:srgbClr val="000000"/>
                </a:solidFill>
                <a:ea typeface="Times New Roman" pitchFamily="18" charset="0"/>
                <a:cs typeface="Avenir-MediumOblique" charset="0"/>
              </a:rPr>
              <a:t>What power is expended if you lift the boulder in a time of 2 s?</a:t>
            </a:r>
            <a:endParaRPr lang="en-US" sz="2000" b="1" dirty="0">
              <a:solidFill>
                <a:srgbClr val="000000"/>
              </a:solidFill>
              <a:ea typeface="Times New Roman" pitchFamily="18" charset="0"/>
              <a:cs typeface="Avenir-MediumOblique" charset="0"/>
            </a:endParaRPr>
          </a:p>
          <a:p>
            <a:pPr marL="0" indent="0">
              <a:buFontTx/>
              <a:buNone/>
            </a:pPr>
            <a:r>
              <a:rPr lang="en-US" sz="2000" b="1" dirty="0">
                <a:solidFill>
                  <a:srgbClr val="000000"/>
                </a:solidFill>
                <a:ea typeface="Times New Roman" pitchFamily="18" charset="0"/>
                <a:cs typeface="Avenir-MediumOblique" charset="0"/>
              </a:rPr>
              <a:t>c. </a:t>
            </a:r>
            <a:r>
              <a:rPr lang="en-US" sz="2000" dirty="0">
                <a:solidFill>
                  <a:srgbClr val="000000"/>
                </a:solidFill>
                <a:ea typeface="Times New Roman" pitchFamily="18" charset="0"/>
                <a:cs typeface="Avenir-MediumOblique" charset="0"/>
              </a:rPr>
              <a:t>What is the gravitational potential energy of the boulder in the lifted position? </a:t>
            </a:r>
            <a:endParaRPr lang="en-US" sz="2000" i="1" dirty="0">
              <a:solidFill>
                <a:srgbClr val="00DA9A"/>
              </a:solidFill>
              <a:ea typeface="Times New Roman" pitchFamily="18" charset="0"/>
              <a:cs typeface="Avenir-MediumOblique"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TotalTime>
  <Words>921</Words>
  <Application>Microsoft Office PowerPoint</Application>
  <PresentationFormat>On-screen Show (4:3)</PresentationFormat>
  <Paragraphs>104</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Potential and Kinetic Energy Notes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SDUHSD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Tablet PC</dc:creator>
  <cp:lastModifiedBy>ALawless</cp:lastModifiedBy>
  <cp:revision>20</cp:revision>
  <dcterms:created xsi:type="dcterms:W3CDTF">2010-05-21T03:29:27Z</dcterms:created>
  <dcterms:modified xsi:type="dcterms:W3CDTF">2010-10-15T22:19:10Z</dcterms:modified>
</cp:coreProperties>
</file>