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7" r:id="rId2"/>
    <p:sldId id="1670" r:id="rId3"/>
    <p:sldId id="1031" r:id="rId4"/>
    <p:sldId id="3435" r:id="rId5"/>
    <p:sldId id="3439" r:id="rId6"/>
    <p:sldId id="3366" r:id="rId7"/>
    <p:sldId id="3440" r:id="rId8"/>
    <p:sldId id="3444" r:id="rId9"/>
    <p:sldId id="3445" r:id="rId10"/>
    <p:sldId id="3446" r:id="rId11"/>
    <p:sldId id="3447" r:id="rId12"/>
    <p:sldId id="3448" r:id="rId13"/>
    <p:sldId id="3449" r:id="rId14"/>
    <p:sldId id="3451" r:id="rId15"/>
    <p:sldId id="3452" r:id="rId16"/>
    <p:sldId id="3454" r:id="rId17"/>
    <p:sldId id="3455" r:id="rId18"/>
    <p:sldId id="3369" r:id="rId19"/>
    <p:sldId id="3370" r:id="rId20"/>
    <p:sldId id="3456" r:id="rId21"/>
    <p:sldId id="3457" r:id="rId22"/>
    <p:sldId id="3460" r:id="rId23"/>
    <p:sldId id="3461" r:id="rId24"/>
    <p:sldId id="3480" r:id="rId25"/>
    <p:sldId id="3481" r:id="rId26"/>
    <p:sldId id="3482" r:id="rId27"/>
    <p:sldId id="3512" r:id="rId28"/>
    <p:sldId id="3513" r:id="rId29"/>
    <p:sldId id="3514" r:id="rId30"/>
    <p:sldId id="3515" r:id="rId31"/>
    <p:sldId id="3516" r:id="rId32"/>
    <p:sldId id="3517" r:id="rId33"/>
    <p:sldId id="3518" r:id="rId34"/>
    <p:sldId id="3519" r:id="rId35"/>
    <p:sldId id="3520" r:id="rId36"/>
    <p:sldId id="3521" r:id="rId37"/>
    <p:sldId id="3522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2400" kern="1200">
        <a:solidFill>
          <a:schemeClr val="hlink"/>
        </a:solidFill>
        <a:latin typeface="Arial" pitchFamily="34" charset="0"/>
        <a:ea typeface="+mn-ea"/>
        <a:cs typeface="Times New Roman" pitchFamily="18" charset="0"/>
      </a:defRPr>
    </a:lvl1pPr>
    <a:lvl2pPr marL="457200" algn="l" rtl="0" fontAlgn="base">
      <a:spcBef>
        <a:spcPct val="20000"/>
      </a:spcBef>
      <a:spcAft>
        <a:spcPct val="0"/>
      </a:spcAft>
      <a:defRPr sz="2400" kern="1200">
        <a:solidFill>
          <a:schemeClr val="hlink"/>
        </a:solidFill>
        <a:latin typeface="Arial" pitchFamily="34" charset="0"/>
        <a:ea typeface="+mn-ea"/>
        <a:cs typeface="Times New Roman" pitchFamily="18" charset="0"/>
      </a:defRPr>
    </a:lvl2pPr>
    <a:lvl3pPr marL="914400" algn="l" rtl="0" fontAlgn="base">
      <a:spcBef>
        <a:spcPct val="20000"/>
      </a:spcBef>
      <a:spcAft>
        <a:spcPct val="0"/>
      </a:spcAft>
      <a:defRPr sz="2400" kern="1200">
        <a:solidFill>
          <a:schemeClr val="hlink"/>
        </a:solidFill>
        <a:latin typeface="Arial" pitchFamily="34" charset="0"/>
        <a:ea typeface="+mn-ea"/>
        <a:cs typeface="Times New Roman" pitchFamily="18" charset="0"/>
      </a:defRPr>
    </a:lvl3pPr>
    <a:lvl4pPr marL="1371600" algn="l" rtl="0" fontAlgn="base">
      <a:spcBef>
        <a:spcPct val="20000"/>
      </a:spcBef>
      <a:spcAft>
        <a:spcPct val="0"/>
      </a:spcAft>
      <a:defRPr sz="2400" kern="1200">
        <a:solidFill>
          <a:schemeClr val="hlink"/>
        </a:solidFill>
        <a:latin typeface="Arial" pitchFamily="34" charset="0"/>
        <a:ea typeface="+mn-ea"/>
        <a:cs typeface="Times New Roman" pitchFamily="18" charset="0"/>
      </a:defRPr>
    </a:lvl4pPr>
    <a:lvl5pPr marL="1828800" algn="l" rtl="0" fontAlgn="base">
      <a:spcBef>
        <a:spcPct val="20000"/>
      </a:spcBef>
      <a:spcAft>
        <a:spcPct val="0"/>
      </a:spcAft>
      <a:defRPr sz="2400" kern="1200">
        <a:solidFill>
          <a:schemeClr val="hlink"/>
        </a:solidFill>
        <a:latin typeface="Arial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hlink"/>
        </a:solidFill>
        <a:latin typeface="Arial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hlink"/>
        </a:solidFill>
        <a:latin typeface="Arial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hlink"/>
        </a:solidFill>
        <a:latin typeface="Arial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hlink"/>
        </a:solidFill>
        <a:latin typeface="Arial" pitchFamily="34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637"/>
    <a:srgbClr val="E63219"/>
    <a:srgbClr val="E1A55A"/>
    <a:srgbClr val="FF0000"/>
    <a:srgbClr val="0B4394"/>
    <a:srgbClr val="007B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57" autoAdjust="0"/>
    <p:restoredTop sz="94576" autoAdjust="0"/>
  </p:normalViewPr>
  <p:slideViewPr>
    <p:cSldViewPr>
      <p:cViewPr varScale="1">
        <p:scale>
          <a:sx n="78" d="100"/>
          <a:sy n="78" d="100"/>
        </p:scale>
        <p:origin x="-102" y="-7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27310576-645B-4E2A-B96F-17FB9C62CE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75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8A5C32D5-B98F-4954-AA6C-58F217F6BC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28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119176-2068-4A7E-96F6-F69689573728}" type="slidenum">
              <a:rPr lang="en-US"/>
              <a:pPr/>
              <a:t>1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B498E8-EF0C-4FEE-8674-F9437575E252}" type="slidenum">
              <a:rPr lang="en-US"/>
              <a:pPr/>
              <a:t>10</a:t>
            </a:fld>
            <a:endParaRPr lang="en-US"/>
          </a:p>
        </p:txBody>
      </p:sp>
      <p:sp>
        <p:nvSpPr>
          <p:cNvPr id="66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DB47C9-BAF6-4241-99BC-8000AB92ED85}" type="slidenum">
              <a:rPr lang="en-US"/>
              <a:pPr/>
              <a:t>11</a:t>
            </a:fld>
            <a:endParaRPr lang="en-US"/>
          </a:p>
        </p:txBody>
      </p:sp>
      <p:sp>
        <p:nvSpPr>
          <p:cNvPr id="66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9EF51-08E8-4BA2-9DE3-74CE308F8939}" type="slidenum">
              <a:rPr lang="en-US"/>
              <a:pPr/>
              <a:t>12</a:t>
            </a:fld>
            <a:endParaRPr lang="en-US"/>
          </a:p>
        </p:txBody>
      </p:sp>
      <p:sp>
        <p:nvSpPr>
          <p:cNvPr id="66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6EF5B6-ADDD-494C-98F8-8A91CFBCC12F}" type="slidenum">
              <a:rPr lang="en-US"/>
              <a:pPr/>
              <a:t>13</a:t>
            </a:fld>
            <a:endParaRPr lang="en-US"/>
          </a:p>
        </p:txBody>
      </p:sp>
      <p:sp>
        <p:nvSpPr>
          <p:cNvPr id="66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C1363F-9F5D-4DB8-86A7-B3D03A480B73}" type="slidenum">
              <a:rPr lang="en-US"/>
              <a:pPr/>
              <a:t>14</a:t>
            </a:fld>
            <a:endParaRPr lang="en-US"/>
          </a:p>
        </p:txBody>
      </p:sp>
      <p:sp>
        <p:nvSpPr>
          <p:cNvPr id="66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D3FEBF-3741-41DD-ABA0-EA02A02C72A6}" type="slidenum">
              <a:rPr lang="en-US"/>
              <a:pPr/>
              <a:t>15</a:t>
            </a:fld>
            <a:endParaRPr lang="en-US"/>
          </a:p>
        </p:txBody>
      </p:sp>
      <p:sp>
        <p:nvSpPr>
          <p:cNvPr id="66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972027-708D-43C0-84D4-4C65C7459D63}" type="slidenum">
              <a:rPr lang="en-US"/>
              <a:pPr/>
              <a:t>16</a:t>
            </a:fld>
            <a:endParaRPr lang="en-US"/>
          </a:p>
        </p:txBody>
      </p:sp>
      <p:sp>
        <p:nvSpPr>
          <p:cNvPr id="66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8242C-F9EF-4FF5-A945-5E1DE03C23B5}" type="slidenum">
              <a:rPr lang="en-US"/>
              <a:pPr/>
              <a:t>17</a:t>
            </a:fld>
            <a:endParaRPr lang="en-US"/>
          </a:p>
        </p:txBody>
      </p:sp>
      <p:sp>
        <p:nvSpPr>
          <p:cNvPr id="66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F59B72-8950-4E4A-9938-148210544FB7}" type="slidenum">
              <a:rPr lang="en-US"/>
              <a:pPr/>
              <a:t>18</a:t>
            </a:fld>
            <a:endParaRPr lang="en-US"/>
          </a:p>
        </p:txBody>
      </p:sp>
      <p:sp>
        <p:nvSpPr>
          <p:cNvPr id="64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2ECA81-5B09-4A9F-872A-57BF28A59BB5}" type="slidenum">
              <a:rPr lang="en-US"/>
              <a:pPr/>
              <a:t>19</a:t>
            </a:fld>
            <a:endParaRPr lang="en-US"/>
          </a:p>
        </p:txBody>
      </p:sp>
      <p:sp>
        <p:nvSpPr>
          <p:cNvPr id="64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C88D0-97E7-45A9-A6F9-6B8D8A78CFE1}" type="slidenum">
              <a:rPr lang="en-US"/>
              <a:pPr/>
              <a:t>2</a:t>
            </a:fld>
            <a:endParaRPr lang="en-US"/>
          </a:p>
        </p:txBody>
      </p:sp>
      <p:sp>
        <p:nvSpPr>
          <p:cNvPr id="293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A8A2B8-1717-4E8A-ABFC-934570E4BCB1}" type="slidenum">
              <a:rPr lang="en-US"/>
              <a:pPr/>
              <a:t>20</a:t>
            </a:fld>
            <a:endParaRPr lang="en-US"/>
          </a:p>
        </p:txBody>
      </p:sp>
      <p:sp>
        <p:nvSpPr>
          <p:cNvPr id="66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441297-A64D-4907-AF2C-E42FDA2BA007}" type="slidenum">
              <a:rPr lang="en-US"/>
              <a:pPr/>
              <a:t>21</a:t>
            </a:fld>
            <a:endParaRPr lang="en-US"/>
          </a:p>
        </p:txBody>
      </p:sp>
      <p:sp>
        <p:nvSpPr>
          <p:cNvPr id="66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F89A5-1F26-4BB3-AE41-FF39D6A96FB3}" type="slidenum">
              <a:rPr lang="en-US"/>
              <a:pPr/>
              <a:t>22</a:t>
            </a:fld>
            <a:endParaRPr lang="en-US"/>
          </a:p>
        </p:txBody>
      </p:sp>
      <p:sp>
        <p:nvSpPr>
          <p:cNvPr id="66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25BA5D-4C1D-4B14-9877-F15BDB17F155}" type="slidenum">
              <a:rPr lang="en-US"/>
              <a:pPr/>
              <a:t>23</a:t>
            </a:fld>
            <a:endParaRPr lang="en-US"/>
          </a:p>
        </p:txBody>
      </p:sp>
      <p:sp>
        <p:nvSpPr>
          <p:cNvPr id="66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6E299F-1CE8-43A4-93AF-B669706C3315}" type="slidenum">
              <a:rPr lang="en-US"/>
              <a:pPr/>
              <a:t>24</a:t>
            </a:fld>
            <a:endParaRPr lang="en-US"/>
          </a:p>
        </p:txBody>
      </p:sp>
      <p:sp>
        <p:nvSpPr>
          <p:cNvPr id="66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FC395E-38D5-482B-A083-76F42C16591F}" type="slidenum">
              <a:rPr lang="en-US"/>
              <a:pPr/>
              <a:t>25</a:t>
            </a:fld>
            <a:endParaRPr lang="en-US"/>
          </a:p>
        </p:txBody>
      </p:sp>
      <p:sp>
        <p:nvSpPr>
          <p:cNvPr id="66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0A466-0B99-4B96-B213-D914349ADC58}" type="slidenum">
              <a:rPr lang="en-US"/>
              <a:pPr/>
              <a:t>26</a:t>
            </a:fld>
            <a:endParaRPr lang="en-US"/>
          </a:p>
        </p:txBody>
      </p:sp>
      <p:sp>
        <p:nvSpPr>
          <p:cNvPr id="66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BE76A1-73D6-4C88-B634-DFE74CF28EC3}" type="slidenum">
              <a:rPr lang="en-US"/>
              <a:pPr/>
              <a:t>27</a:t>
            </a:fld>
            <a:endParaRPr lang="en-US"/>
          </a:p>
        </p:txBody>
      </p:sp>
      <p:sp>
        <p:nvSpPr>
          <p:cNvPr id="67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B7403D-5751-4562-8433-EC1C715A82A7}" type="slidenum">
              <a:rPr lang="en-US"/>
              <a:pPr/>
              <a:t>28</a:t>
            </a:fld>
            <a:endParaRPr lang="en-US"/>
          </a:p>
        </p:txBody>
      </p:sp>
      <p:sp>
        <p:nvSpPr>
          <p:cNvPr id="67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C89518-D049-40E6-954B-76054E2BE456}" type="slidenum">
              <a:rPr lang="en-US"/>
              <a:pPr/>
              <a:t>29</a:t>
            </a:fld>
            <a:endParaRPr lang="en-US"/>
          </a:p>
        </p:txBody>
      </p:sp>
      <p:sp>
        <p:nvSpPr>
          <p:cNvPr id="67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65FA89-A700-4CF9-B1B1-FB0168816081}" type="slidenum">
              <a:rPr lang="en-US"/>
              <a:pPr/>
              <a:t>3</a:t>
            </a:fld>
            <a:endParaRPr lang="en-US"/>
          </a:p>
        </p:txBody>
      </p:sp>
      <p:sp>
        <p:nvSpPr>
          <p:cNvPr id="161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EFA2E1-EEF6-4A09-BB86-6298E5C944E1}" type="slidenum">
              <a:rPr lang="en-US"/>
              <a:pPr/>
              <a:t>30</a:t>
            </a:fld>
            <a:endParaRPr lang="en-US"/>
          </a:p>
        </p:txBody>
      </p:sp>
      <p:sp>
        <p:nvSpPr>
          <p:cNvPr id="67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92D9CF-5976-41C0-8BB3-45BB79BFEDA7}" type="slidenum">
              <a:rPr lang="en-US"/>
              <a:pPr/>
              <a:t>31</a:t>
            </a:fld>
            <a:endParaRPr lang="en-US"/>
          </a:p>
        </p:txBody>
      </p:sp>
      <p:sp>
        <p:nvSpPr>
          <p:cNvPr id="67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06E8C3-71A6-40A9-AA7A-DA8E00E20335}" type="slidenum">
              <a:rPr lang="en-US"/>
              <a:pPr/>
              <a:t>32</a:t>
            </a:fld>
            <a:endParaRPr lang="en-US"/>
          </a:p>
        </p:txBody>
      </p:sp>
      <p:sp>
        <p:nvSpPr>
          <p:cNvPr id="67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34995-D4DD-489C-A7D3-426D158EB0FE}" type="slidenum">
              <a:rPr lang="en-US"/>
              <a:pPr/>
              <a:t>33</a:t>
            </a:fld>
            <a:endParaRPr lang="en-US"/>
          </a:p>
        </p:txBody>
      </p:sp>
      <p:sp>
        <p:nvSpPr>
          <p:cNvPr id="67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364E42-0139-4A8D-B886-DC3A4E09AF35}" type="slidenum">
              <a:rPr lang="en-US"/>
              <a:pPr/>
              <a:t>34</a:t>
            </a:fld>
            <a:endParaRPr lang="en-US"/>
          </a:p>
        </p:txBody>
      </p:sp>
      <p:sp>
        <p:nvSpPr>
          <p:cNvPr id="67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309FC7-BE71-4501-9E2A-14D6A579407B}" type="slidenum">
              <a:rPr lang="en-US"/>
              <a:pPr/>
              <a:t>35</a:t>
            </a:fld>
            <a:endParaRPr lang="en-US"/>
          </a:p>
        </p:txBody>
      </p:sp>
      <p:sp>
        <p:nvSpPr>
          <p:cNvPr id="67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BCC17D-7939-48AE-B0D2-9EC3258C5642}" type="slidenum">
              <a:rPr lang="en-US"/>
              <a:pPr/>
              <a:t>36</a:t>
            </a:fld>
            <a:endParaRPr lang="en-US"/>
          </a:p>
        </p:txBody>
      </p:sp>
      <p:sp>
        <p:nvSpPr>
          <p:cNvPr id="67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3321EF-BDB1-420B-BB29-2516A2639FAE}" type="slidenum">
              <a:rPr lang="en-US"/>
              <a:pPr/>
              <a:t>4</a:t>
            </a:fld>
            <a:endParaRPr lang="en-US"/>
          </a:p>
        </p:txBody>
      </p:sp>
      <p:sp>
        <p:nvSpPr>
          <p:cNvPr id="65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072368-B292-4F72-9701-5EC560DC65DB}" type="slidenum">
              <a:rPr lang="en-US"/>
              <a:pPr/>
              <a:t>5</a:t>
            </a:fld>
            <a:endParaRPr lang="en-US"/>
          </a:p>
        </p:txBody>
      </p:sp>
      <p:sp>
        <p:nvSpPr>
          <p:cNvPr id="66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0A6A88-D609-406E-BCB7-7CAC8082FD7C}" type="slidenum">
              <a:rPr lang="en-US"/>
              <a:pPr/>
              <a:t>6</a:t>
            </a:fld>
            <a:endParaRPr lang="en-US"/>
          </a:p>
        </p:txBody>
      </p:sp>
      <p:sp>
        <p:nvSpPr>
          <p:cNvPr id="64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10217B-55D7-441B-8296-A868F4F45EDA}" type="slidenum">
              <a:rPr lang="en-US"/>
              <a:pPr/>
              <a:t>7</a:t>
            </a:fld>
            <a:endParaRPr lang="en-US"/>
          </a:p>
        </p:txBody>
      </p:sp>
      <p:sp>
        <p:nvSpPr>
          <p:cNvPr id="66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ABDDD-E9A3-44AF-8EDF-1B7364F4E0E3}" type="slidenum">
              <a:rPr lang="en-US"/>
              <a:pPr/>
              <a:t>8</a:t>
            </a:fld>
            <a:endParaRPr lang="en-US"/>
          </a:p>
        </p:txBody>
      </p:sp>
      <p:sp>
        <p:nvSpPr>
          <p:cNvPr id="66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9D805F-94A2-429B-9A32-35BA1F84C68C}" type="slidenum">
              <a:rPr lang="en-US"/>
              <a:pPr/>
              <a:t>9</a:t>
            </a:fld>
            <a:endParaRPr lang="en-US"/>
          </a:p>
        </p:txBody>
      </p:sp>
      <p:sp>
        <p:nvSpPr>
          <p:cNvPr id="66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 descr="cs-basic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</p:spPr>
      </p:pic>
      <p:sp>
        <p:nvSpPr>
          <p:cNvPr id="1033" name="AutoShape 9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839200" y="0"/>
            <a:ext cx="304800" cy="3048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63500" y="101600"/>
            <a:ext cx="5651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>
                <a:solidFill>
                  <a:srgbClr val="E1A55A"/>
                </a:solidFill>
              </a:rPr>
              <a:t>34</a:t>
            </a:r>
            <a:r>
              <a:rPr lang="en-US" sz="1800" b="1">
                <a:solidFill>
                  <a:srgbClr val="FFE633"/>
                </a:solidFill>
              </a:rPr>
              <a:t> </a:t>
            </a:r>
            <a:r>
              <a:rPr lang="en-US" sz="1800" b="1"/>
              <a:t>Electric Current</a:t>
            </a:r>
          </a:p>
        </p:txBody>
      </p:sp>
      <p:sp>
        <p:nvSpPr>
          <p:cNvPr id="1041" name="AutoShape 17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8128000" y="6413500"/>
            <a:ext cx="381000" cy="3810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7" name="Picture 45" descr="cs-chapter-open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5" y="533400"/>
            <a:ext cx="9140825" cy="5765800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886200" y="2362200"/>
            <a:ext cx="4800600" cy="18002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FontTx/>
              <a:buNone/>
            </a:pPr>
            <a:r>
              <a:rPr lang="en-US" sz="2800" dirty="0">
                <a:solidFill>
                  <a:schemeClr val="hlink"/>
                </a:solidFill>
              </a:rPr>
              <a:t>Electric current is related to the voltage that produces it, and the resistance that opposes it.</a:t>
            </a:r>
          </a:p>
        </p:txBody>
      </p:sp>
      <p:pic>
        <p:nvPicPr>
          <p:cNvPr id="3140" name="Picture 68" descr="CPPE_BigIdea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2654300"/>
            <a:ext cx="2130425" cy="1460500"/>
          </a:xfrm>
          <a:prstGeom prst="rect">
            <a:avLst/>
          </a:prstGeom>
          <a:noFill/>
        </p:spPr>
      </p:pic>
      <p:pic>
        <p:nvPicPr>
          <p:cNvPr id="3151" name="Picture 79" descr="CPPE-Ch34_p680-BigIde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8138" y="2827338"/>
            <a:ext cx="1414462" cy="1211262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914400" y="685800"/>
            <a:ext cx="74943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Electric Current Notes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9138" name="Rectangle 2"/>
          <p:cNvSpPr>
            <a:spLocks noChangeArrowheads="1"/>
          </p:cNvSpPr>
          <p:nvPr/>
        </p:nvSpPr>
        <p:spPr bwMode="auto">
          <a:xfrm>
            <a:off x="227013" y="1196975"/>
            <a:ext cx="4573587" cy="356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The potential energy per coulomb of charge available to electrons moving between terminals is the voltage. 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rgbClr val="000000"/>
                </a:solidFill>
              </a:rPr>
              <a:t>voltage provides the “electric pressure” to move electrons between the terminals in a circuit.</a:t>
            </a:r>
          </a:p>
        </p:txBody>
      </p:sp>
      <p:sp>
        <p:nvSpPr>
          <p:cNvPr id="6619139" name="Rectangle 3"/>
          <p:cNvSpPr>
            <a:spLocks noChangeArrowheads="1"/>
          </p:cNvSpPr>
          <p:nvPr/>
        </p:nvSpPr>
        <p:spPr bwMode="auto">
          <a:xfrm>
            <a:off x="230188" y="623888"/>
            <a:ext cx="868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Voltage </a:t>
            </a:r>
            <a:r>
              <a:rPr lang="en-US" sz="2800" b="1" dirty="0">
                <a:solidFill>
                  <a:srgbClr val="E63219"/>
                </a:solidFill>
              </a:rPr>
              <a:t>Sources</a:t>
            </a:r>
          </a:p>
        </p:txBody>
      </p:sp>
      <p:pic>
        <p:nvPicPr>
          <p:cNvPr id="6619140" name="Picture 4" descr="CPPE-Ch34-3_p683-EPrss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3775" y="1371600"/>
            <a:ext cx="4084638" cy="411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1186" name="Rectangle 2"/>
          <p:cNvSpPr>
            <a:spLocks noChangeArrowheads="1"/>
          </p:cNvSpPr>
          <p:nvPr/>
        </p:nvSpPr>
        <p:spPr bwMode="auto">
          <a:xfrm>
            <a:off x="227013" y="1196975"/>
            <a:ext cx="8688387" cy="4967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Power utilities use electric generators to provide the 120 volts delivered to home outlets. 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 The </a:t>
            </a:r>
            <a:r>
              <a:rPr lang="en-US" dirty="0">
                <a:solidFill>
                  <a:srgbClr val="000000"/>
                </a:solidFill>
              </a:rPr>
              <a:t>alternating potential difference between the two holes in the outlet averages 120 volts. 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 When </a:t>
            </a:r>
            <a:r>
              <a:rPr lang="en-US" dirty="0">
                <a:solidFill>
                  <a:srgbClr val="000000"/>
                </a:solidFill>
              </a:rPr>
              <a:t>the prongs of a plug are inserted into the outlet, an average electric “pressure” of 120 volts is placed across the circuit. 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 This </a:t>
            </a:r>
            <a:r>
              <a:rPr lang="en-US" dirty="0">
                <a:solidFill>
                  <a:srgbClr val="000000"/>
                </a:solidFill>
              </a:rPr>
              <a:t>means that 120 joules of energy is supplied to each coulomb of charge that is made to flow in the circuit.</a:t>
            </a:r>
          </a:p>
        </p:txBody>
      </p:sp>
      <p:sp>
        <p:nvSpPr>
          <p:cNvPr id="6621187" name="Rectangle 3"/>
          <p:cNvSpPr>
            <a:spLocks noChangeArrowheads="1"/>
          </p:cNvSpPr>
          <p:nvPr/>
        </p:nvSpPr>
        <p:spPr bwMode="auto">
          <a:xfrm>
            <a:off x="230188" y="623888"/>
            <a:ext cx="868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Voltage </a:t>
            </a:r>
            <a:r>
              <a:rPr lang="en-US" sz="2800" b="1" dirty="0">
                <a:solidFill>
                  <a:srgbClr val="E63219"/>
                </a:solidFill>
              </a:rPr>
              <a:t>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3234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8600" y="1196975"/>
            <a:ext cx="8686800" cy="5191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FontTx/>
              <a:buNone/>
            </a:pPr>
            <a:r>
              <a:rPr lang="en-US" sz="2800" b="1" dirty="0">
                <a:solidFill>
                  <a:schemeClr val="hlink"/>
                </a:solidFill>
                <a:ea typeface="Times New Roman" pitchFamily="18" charset="0"/>
                <a:cs typeface="Minion-Regular" charset="0"/>
              </a:rPr>
              <a:t>Distinguishing Between Current and Voltage</a:t>
            </a:r>
          </a:p>
        </p:txBody>
      </p:sp>
      <p:sp>
        <p:nvSpPr>
          <p:cNvPr id="6623235" name="Rectangle 3"/>
          <p:cNvSpPr>
            <a:spLocks noChangeArrowheads="1"/>
          </p:cNvSpPr>
          <p:nvPr/>
        </p:nvSpPr>
        <p:spPr bwMode="auto">
          <a:xfrm>
            <a:off x="227013" y="1766888"/>
            <a:ext cx="86121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There is often some confusion between charge flowing </a:t>
            </a:r>
            <a:r>
              <a:rPr lang="en-US" i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through 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a circuit and voltage being impressed </a:t>
            </a:r>
            <a:r>
              <a:rPr lang="en-US" i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across 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a circuit. </a:t>
            </a:r>
          </a:p>
        </p:txBody>
      </p:sp>
      <p:sp>
        <p:nvSpPr>
          <p:cNvPr id="6623236" name="Rectangle 4"/>
          <p:cNvSpPr>
            <a:spLocks noChangeArrowheads="1"/>
          </p:cNvSpPr>
          <p:nvPr/>
        </p:nvSpPr>
        <p:spPr bwMode="auto">
          <a:xfrm>
            <a:off x="230188" y="623888"/>
            <a:ext cx="868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Voltage </a:t>
            </a:r>
            <a:r>
              <a:rPr lang="en-US" sz="2800" b="1" dirty="0">
                <a:solidFill>
                  <a:srgbClr val="E63219"/>
                </a:solidFill>
              </a:rPr>
              <a:t>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282" name="Rectangle 2"/>
          <p:cNvSpPr>
            <a:spLocks noChangeArrowheads="1"/>
          </p:cNvSpPr>
          <p:nvPr/>
        </p:nvSpPr>
        <p:spPr bwMode="auto">
          <a:xfrm>
            <a:off x="227013" y="1196975"/>
            <a:ext cx="8688387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Consider a long pipe filled with water.</a:t>
            </a:r>
          </a:p>
          <a:p>
            <a:pPr marL="746125" lvl="1" indent="-285750">
              <a:buFontTx/>
              <a:buChar char="•"/>
            </a:pPr>
            <a:r>
              <a:rPr lang="en-US" dirty="0">
                <a:solidFill>
                  <a:srgbClr val="000000"/>
                </a:solidFill>
              </a:rPr>
              <a:t>Water will flow </a:t>
            </a:r>
            <a:r>
              <a:rPr lang="en-US" i="1" dirty="0">
                <a:solidFill>
                  <a:srgbClr val="000000"/>
                </a:solidFill>
              </a:rPr>
              <a:t>through </a:t>
            </a:r>
            <a:r>
              <a:rPr lang="en-US" dirty="0">
                <a:solidFill>
                  <a:srgbClr val="000000"/>
                </a:solidFill>
              </a:rPr>
              <a:t>the pipe if there is a difference in pressure </a:t>
            </a:r>
            <a:r>
              <a:rPr lang="en-US" i="1" dirty="0">
                <a:solidFill>
                  <a:srgbClr val="000000"/>
                </a:solidFill>
              </a:rPr>
              <a:t>across </a:t>
            </a:r>
            <a:r>
              <a:rPr lang="en-US" dirty="0">
                <a:solidFill>
                  <a:srgbClr val="000000"/>
                </a:solidFill>
              </a:rPr>
              <a:t>the pipe or between its ends. </a:t>
            </a:r>
          </a:p>
          <a:p>
            <a:pPr marL="746125" lvl="1" indent="-285750">
              <a:buFontTx/>
              <a:buChar char="•"/>
            </a:pPr>
            <a:r>
              <a:rPr lang="en-US" dirty="0">
                <a:solidFill>
                  <a:srgbClr val="000000"/>
                </a:solidFill>
              </a:rPr>
              <a:t>Water flows from high pressure to low pressure.</a:t>
            </a:r>
          </a:p>
          <a:p>
            <a:r>
              <a:rPr lang="en-US" dirty="0">
                <a:solidFill>
                  <a:srgbClr val="000000"/>
                </a:solidFill>
              </a:rPr>
              <a:t>Similarly, charges flow </a:t>
            </a:r>
            <a:r>
              <a:rPr lang="en-US" i="1" dirty="0">
                <a:solidFill>
                  <a:srgbClr val="000000"/>
                </a:solidFill>
              </a:rPr>
              <a:t>through </a:t>
            </a:r>
            <a:r>
              <a:rPr lang="en-US" dirty="0">
                <a:solidFill>
                  <a:srgbClr val="000000"/>
                </a:solidFill>
              </a:rPr>
              <a:t>a circuit because of an applied voltage </a:t>
            </a:r>
            <a:r>
              <a:rPr lang="en-US" i="1" dirty="0">
                <a:solidFill>
                  <a:srgbClr val="000000"/>
                </a:solidFill>
              </a:rPr>
              <a:t>across </a:t>
            </a:r>
            <a:r>
              <a:rPr lang="en-US" dirty="0">
                <a:solidFill>
                  <a:srgbClr val="000000"/>
                </a:solidFill>
              </a:rPr>
              <a:t>the circuit.</a:t>
            </a:r>
          </a:p>
          <a:p>
            <a:pPr marL="746125" lvl="1" indent="-285750">
              <a:buFontTx/>
              <a:buChar char="•"/>
            </a:pPr>
            <a:r>
              <a:rPr lang="en-US" dirty="0">
                <a:solidFill>
                  <a:srgbClr val="000000"/>
                </a:solidFill>
              </a:rPr>
              <a:t>You don’t say that voltage flows through a circuit. </a:t>
            </a:r>
          </a:p>
          <a:p>
            <a:pPr marL="746125" lvl="1" indent="-285750">
              <a:buFontTx/>
              <a:buChar char="•"/>
            </a:pPr>
            <a:r>
              <a:rPr lang="en-US" dirty="0">
                <a:solidFill>
                  <a:srgbClr val="000000"/>
                </a:solidFill>
              </a:rPr>
              <a:t>Voltage doesn’t go anywhere, for it is the charges that move. </a:t>
            </a:r>
          </a:p>
          <a:p>
            <a:pPr marL="746125" lvl="1" indent="-285750">
              <a:buFontTx/>
              <a:buChar char="•"/>
            </a:pPr>
            <a:r>
              <a:rPr lang="en-US" dirty="0">
                <a:solidFill>
                  <a:srgbClr val="000000"/>
                </a:solidFill>
              </a:rPr>
              <a:t>Voltage causes current.</a:t>
            </a:r>
          </a:p>
        </p:txBody>
      </p:sp>
      <p:sp>
        <p:nvSpPr>
          <p:cNvPr id="6625283" name="Rectangle 3"/>
          <p:cNvSpPr>
            <a:spLocks noChangeArrowheads="1"/>
          </p:cNvSpPr>
          <p:nvPr/>
        </p:nvSpPr>
        <p:spPr bwMode="auto">
          <a:xfrm>
            <a:off x="230188" y="623888"/>
            <a:ext cx="868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Voltage </a:t>
            </a:r>
            <a:r>
              <a:rPr lang="en-US" sz="2800" b="1" dirty="0">
                <a:solidFill>
                  <a:srgbClr val="E63219"/>
                </a:solidFill>
              </a:rPr>
              <a:t>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29378" name="Picture 2" descr="cs-section-chec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5" y="533400"/>
            <a:ext cx="9140825" cy="5761038"/>
          </a:xfrm>
          <a:prstGeom prst="rect">
            <a:avLst/>
          </a:prstGeom>
          <a:noFill/>
        </p:spPr>
      </p:pic>
      <p:sp>
        <p:nvSpPr>
          <p:cNvPr id="662937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990600" y="2486025"/>
            <a:ext cx="7543800" cy="15525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ea typeface="Times New Roman" pitchFamily="18" charset="0"/>
                <a:cs typeface="Minion-Bold" charset="0"/>
              </a:rPr>
              <a:t>The resistance of a wire depends on the </a:t>
            </a:r>
            <a:r>
              <a:rPr lang="en-US" sz="2400" b="1" i="1" dirty="0">
                <a:solidFill>
                  <a:srgbClr val="000000"/>
                </a:solidFill>
                <a:ea typeface="Times New Roman" pitchFamily="18" charset="0"/>
                <a:cs typeface="Minion-BoldItalic"/>
              </a:rPr>
              <a:t>conductivity </a:t>
            </a:r>
            <a:r>
              <a:rPr lang="en-US" sz="2400" b="1" dirty="0">
                <a:solidFill>
                  <a:srgbClr val="000000"/>
                </a:solidFill>
                <a:ea typeface="Times New Roman" pitchFamily="18" charset="0"/>
                <a:cs typeface="Minion-Bold" charset="0"/>
              </a:rPr>
              <a:t>of the material used in the wire (that is, how well it conducts) and also on the thickness and length of the wire. </a:t>
            </a:r>
          </a:p>
        </p:txBody>
      </p:sp>
      <p:sp>
        <p:nvSpPr>
          <p:cNvPr id="6629380" name="Rectangle 4"/>
          <p:cNvSpPr>
            <a:spLocks noChangeArrowheads="1"/>
          </p:cNvSpPr>
          <p:nvPr/>
        </p:nvSpPr>
        <p:spPr bwMode="auto">
          <a:xfrm>
            <a:off x="230188" y="623888"/>
            <a:ext cx="868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Electric </a:t>
            </a:r>
            <a:r>
              <a:rPr lang="en-US" sz="2800" b="1" dirty="0">
                <a:solidFill>
                  <a:srgbClr val="E63219"/>
                </a:solidFill>
              </a:rPr>
              <a:t>Resistance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1426" name="Rectangle 2"/>
          <p:cNvSpPr>
            <a:spLocks noChangeArrowheads="1"/>
          </p:cNvSpPr>
          <p:nvPr/>
        </p:nvSpPr>
        <p:spPr bwMode="auto">
          <a:xfrm>
            <a:off x="227013" y="1196975"/>
            <a:ext cx="8688387" cy="3711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The amount of charge that flows in a circuit depends on the voltage provided by the voltage source. 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rgbClr val="000000"/>
                </a:solidFill>
              </a:rPr>
              <a:t>current also depends on the resistance that the conductor offers to the flow of charge—the </a:t>
            </a:r>
            <a:r>
              <a:rPr lang="en-US" b="1" dirty="0">
                <a:solidFill>
                  <a:srgbClr val="000000"/>
                </a:solidFill>
              </a:rPr>
              <a:t>electric resistance. 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This </a:t>
            </a:r>
            <a:r>
              <a:rPr lang="en-US" dirty="0">
                <a:solidFill>
                  <a:srgbClr val="000000"/>
                </a:solidFill>
              </a:rPr>
              <a:t>is similar to the rate of water flow in a pipe, which depends on the pressure difference and on the resistance of the pipe.</a:t>
            </a:r>
          </a:p>
        </p:txBody>
      </p:sp>
      <p:sp>
        <p:nvSpPr>
          <p:cNvPr id="6631428" name="Rectangle 4"/>
          <p:cNvSpPr>
            <a:spLocks noChangeArrowheads="1"/>
          </p:cNvSpPr>
          <p:nvPr/>
        </p:nvSpPr>
        <p:spPr bwMode="auto">
          <a:xfrm>
            <a:off x="230188" y="623888"/>
            <a:ext cx="868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Electric </a:t>
            </a:r>
            <a:r>
              <a:rPr lang="en-US" sz="2800" b="1" dirty="0">
                <a:solidFill>
                  <a:srgbClr val="E63219"/>
                </a:solidFill>
              </a:rPr>
              <a:t>Resistance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22" name="Rectangle 2"/>
          <p:cNvSpPr>
            <a:spLocks noChangeArrowheads="1"/>
          </p:cNvSpPr>
          <p:nvPr/>
        </p:nvSpPr>
        <p:spPr bwMode="auto">
          <a:xfrm>
            <a:off x="227013" y="1196975"/>
            <a:ext cx="8688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 simple hydraulic circuit is analogous to an electric circuit.</a:t>
            </a:r>
          </a:p>
        </p:txBody>
      </p:sp>
      <p:sp>
        <p:nvSpPr>
          <p:cNvPr id="6635523" name="Rectangle 3"/>
          <p:cNvSpPr>
            <a:spLocks noChangeArrowheads="1"/>
          </p:cNvSpPr>
          <p:nvPr/>
        </p:nvSpPr>
        <p:spPr bwMode="auto">
          <a:xfrm>
            <a:off x="230188" y="623888"/>
            <a:ext cx="868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Electric </a:t>
            </a:r>
            <a:r>
              <a:rPr lang="en-US" sz="2800" b="1" dirty="0">
                <a:solidFill>
                  <a:srgbClr val="E63219"/>
                </a:solidFill>
              </a:rPr>
              <a:t>Resistance</a:t>
            </a:r>
          </a:p>
        </p:txBody>
      </p:sp>
      <p:pic>
        <p:nvPicPr>
          <p:cNvPr id="6635524" name="Picture 4" descr="CPPE-Ch34-4_p684-Circuit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519363"/>
            <a:ext cx="7313613" cy="28908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7570" name="Rectangle 2"/>
          <p:cNvSpPr>
            <a:spLocks noChangeArrowheads="1"/>
          </p:cNvSpPr>
          <p:nvPr/>
        </p:nvSpPr>
        <p:spPr bwMode="auto">
          <a:xfrm>
            <a:off x="227013" y="1196975"/>
            <a:ext cx="8688387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The resistance of a wire depends on the </a:t>
            </a:r>
            <a:r>
              <a:rPr lang="en-US" i="1" dirty="0">
                <a:solidFill>
                  <a:srgbClr val="000000"/>
                </a:solidFill>
              </a:rPr>
              <a:t>conductivity </a:t>
            </a:r>
            <a:r>
              <a:rPr lang="en-US" dirty="0">
                <a:solidFill>
                  <a:srgbClr val="000000"/>
                </a:solidFill>
              </a:rPr>
              <a:t>of the material in the wire and on the thickness and length of the wire.</a:t>
            </a:r>
          </a:p>
          <a:p>
            <a:pPr marL="746125" lvl="1" indent="-285750">
              <a:buFontTx/>
              <a:buChar char="•"/>
            </a:pPr>
            <a:r>
              <a:rPr lang="en-US" dirty="0">
                <a:solidFill>
                  <a:srgbClr val="000000"/>
                </a:solidFill>
              </a:rPr>
              <a:t>Thick wires have less resistance than thin wires. </a:t>
            </a:r>
          </a:p>
          <a:p>
            <a:pPr marL="746125" lvl="1" indent="-285750">
              <a:buFontTx/>
              <a:buChar char="•"/>
            </a:pPr>
            <a:r>
              <a:rPr lang="en-US" dirty="0">
                <a:solidFill>
                  <a:srgbClr val="000000"/>
                </a:solidFill>
              </a:rPr>
              <a:t>Longer wires have more resistance than short wires. </a:t>
            </a:r>
          </a:p>
          <a:p>
            <a:pPr marL="746125" lvl="1" indent="-285750">
              <a:buFontTx/>
              <a:buChar char="•"/>
            </a:pPr>
            <a:r>
              <a:rPr lang="en-US" dirty="0">
                <a:solidFill>
                  <a:srgbClr val="000000"/>
                </a:solidFill>
              </a:rPr>
              <a:t>Electric resistance also depends on temperature. For most conductors, increased temperature means increased resistance.</a:t>
            </a:r>
          </a:p>
        </p:txBody>
      </p:sp>
      <p:sp>
        <p:nvSpPr>
          <p:cNvPr id="6637571" name="Rectangle 3"/>
          <p:cNvSpPr>
            <a:spLocks noChangeArrowheads="1"/>
          </p:cNvSpPr>
          <p:nvPr/>
        </p:nvSpPr>
        <p:spPr bwMode="auto">
          <a:xfrm>
            <a:off x="230188" y="623888"/>
            <a:ext cx="868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Electric </a:t>
            </a:r>
            <a:r>
              <a:rPr lang="en-US" sz="2800" b="1" dirty="0">
                <a:solidFill>
                  <a:srgbClr val="E63219"/>
                </a:solidFill>
              </a:rPr>
              <a:t>Resistance</a:t>
            </a:r>
          </a:p>
        </p:txBody>
      </p:sp>
      <p:pic>
        <p:nvPicPr>
          <p:cNvPr id="6637572" name="Picture 4" descr="CPPE-Ch34-4_p684-Mou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4532313"/>
            <a:ext cx="2238375" cy="1673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9394" name="Picture 2" descr="cs-section-chec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5" y="533400"/>
            <a:ext cx="9140825" cy="5761038"/>
          </a:xfrm>
          <a:prstGeom prst="rect">
            <a:avLst/>
          </a:prstGeom>
          <a:noFill/>
        </p:spPr>
      </p:pic>
      <p:sp>
        <p:nvSpPr>
          <p:cNvPr id="645939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990600" y="2486025"/>
            <a:ext cx="7772400" cy="15525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ea typeface="Times New Roman" pitchFamily="18" charset="0"/>
                <a:cs typeface="Minion-Bold" charset="0"/>
              </a:rPr>
              <a:t>Ohm’s law states that the current in a circuit is directly proportional to the voltage impressed across the circuit, and is inversely proportional to the resistance of the circuit. </a:t>
            </a:r>
          </a:p>
        </p:txBody>
      </p:sp>
      <p:sp>
        <p:nvSpPr>
          <p:cNvPr id="6459396" name="Rectangle 4"/>
          <p:cNvSpPr>
            <a:spLocks noChangeArrowheads="1"/>
          </p:cNvSpPr>
          <p:nvPr/>
        </p:nvSpPr>
        <p:spPr bwMode="auto">
          <a:xfrm>
            <a:off x="230188" y="623888"/>
            <a:ext cx="868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Ohm’s </a:t>
            </a:r>
            <a:r>
              <a:rPr lang="en-US" sz="2800" b="1" dirty="0">
                <a:solidFill>
                  <a:srgbClr val="E63219"/>
                </a:solidFill>
              </a:rPr>
              <a:t>Law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42" name="Rectangle 2"/>
          <p:cNvSpPr>
            <a:spLocks noChangeArrowheads="1"/>
          </p:cNvSpPr>
          <p:nvPr/>
        </p:nvSpPr>
        <p:spPr bwMode="auto">
          <a:xfrm>
            <a:off x="227013" y="1196975"/>
            <a:ext cx="8688387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Electric resistance is measured in units called </a:t>
            </a:r>
            <a:r>
              <a:rPr lang="en-US" b="1" dirty="0">
                <a:solidFill>
                  <a:srgbClr val="000000"/>
                </a:solidFill>
              </a:rPr>
              <a:t>ohms.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Georg Simon Ohm, a German physicist, tested wires in circuits to see what effect the resistance of the wire had on the current.</a:t>
            </a:r>
          </a:p>
          <a:p>
            <a:r>
              <a:rPr lang="en-US" dirty="0">
                <a:solidFill>
                  <a:srgbClr val="000000"/>
                </a:solidFill>
              </a:rPr>
              <a:t>The relationship among voltage, current, and resistance is called </a:t>
            </a:r>
            <a:r>
              <a:rPr lang="en-US" b="1" dirty="0">
                <a:solidFill>
                  <a:srgbClr val="000000"/>
                </a:solidFill>
              </a:rPr>
              <a:t>Ohm’s law.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6461445" name="Rectangle 5"/>
          <p:cNvSpPr>
            <a:spLocks noChangeArrowheads="1"/>
          </p:cNvSpPr>
          <p:nvPr/>
        </p:nvSpPr>
        <p:spPr bwMode="auto">
          <a:xfrm>
            <a:off x="230188" y="623888"/>
            <a:ext cx="868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Ohm’s </a:t>
            </a:r>
            <a:r>
              <a:rPr lang="en-US" sz="2800" b="1" dirty="0">
                <a:solidFill>
                  <a:srgbClr val="E63219"/>
                </a:solidFill>
              </a:rPr>
              <a:t>Law</a:t>
            </a:r>
          </a:p>
        </p:txBody>
      </p:sp>
      <p:pic>
        <p:nvPicPr>
          <p:cNvPr id="6461447" name="Picture 7" descr="CPPE-Ch34-6_p686-Mou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3590925"/>
            <a:ext cx="2895600" cy="2576513"/>
          </a:xfrm>
          <a:prstGeom prst="rect">
            <a:avLst/>
          </a:prstGeom>
          <a:noFill/>
        </p:spPr>
      </p:pic>
      <p:pic>
        <p:nvPicPr>
          <p:cNvPr id="6461448" name="Picture 8" descr="CPPE-Ch34-5_p685-Eq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114800"/>
            <a:ext cx="3810000" cy="106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6834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7013" y="609600"/>
            <a:ext cx="4116387" cy="485671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262626"/>
                </a:solidFill>
                <a:ea typeface="Times New Roman" pitchFamily="18" charset="0"/>
                <a:cs typeface="Avenir-Heavy" charset="0"/>
              </a:rPr>
              <a:t>Key Terms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 b="1" dirty="0" smtClean="0">
              <a:solidFill>
                <a:srgbClr val="262626"/>
              </a:solidFill>
              <a:ea typeface="Times New Roman" pitchFamily="18" charset="0"/>
              <a:cs typeface="Avenir-Heavy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262626"/>
                </a:solidFill>
                <a:ea typeface="Times New Roman" pitchFamily="18" charset="0"/>
                <a:cs typeface="Avenir-Heavy" charset="0"/>
              </a:rPr>
              <a:t>Voltage </a:t>
            </a:r>
            <a:r>
              <a:rPr lang="en-US" sz="2400" b="1" dirty="0">
                <a:solidFill>
                  <a:srgbClr val="262626"/>
                </a:solidFill>
                <a:ea typeface="Times New Roman" pitchFamily="18" charset="0"/>
                <a:cs typeface="Avenir-Heavy" charset="0"/>
              </a:rPr>
              <a:t>produces a flow of charge, or </a:t>
            </a:r>
            <a:r>
              <a:rPr lang="en-US" sz="2400" b="1" i="1" dirty="0">
                <a:solidFill>
                  <a:srgbClr val="262626"/>
                </a:solidFill>
                <a:ea typeface="Times New Roman" pitchFamily="18" charset="0"/>
                <a:cs typeface="Avenir-HeavyOblique"/>
              </a:rPr>
              <a:t>current</a:t>
            </a:r>
            <a:r>
              <a:rPr lang="en-US" sz="2400" b="1" dirty="0">
                <a:solidFill>
                  <a:srgbClr val="262626"/>
                </a:solidFill>
                <a:ea typeface="Times New Roman" pitchFamily="18" charset="0"/>
                <a:cs typeface="Avenir-Heavy" charset="0"/>
              </a:rPr>
              <a:t>, within a conductor. </a:t>
            </a:r>
            <a:endParaRPr lang="en-US" sz="2400" b="1" dirty="0" smtClean="0">
              <a:solidFill>
                <a:srgbClr val="262626"/>
              </a:solidFill>
              <a:ea typeface="Times New Roman" pitchFamily="18" charset="0"/>
              <a:cs typeface="Avenir-Heavy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 b="1" dirty="0" smtClean="0">
              <a:solidFill>
                <a:srgbClr val="262626"/>
              </a:solidFill>
              <a:ea typeface="Times New Roman" pitchFamily="18" charset="0"/>
              <a:cs typeface="Avenir-Heavy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262626"/>
                </a:solidFill>
                <a:ea typeface="Times New Roman" pitchFamily="18" charset="0"/>
                <a:cs typeface="Avenir-Heavy" charset="0"/>
              </a:rPr>
              <a:t>The </a:t>
            </a:r>
            <a:r>
              <a:rPr lang="en-US" sz="2400" b="1" dirty="0">
                <a:solidFill>
                  <a:srgbClr val="262626"/>
                </a:solidFill>
                <a:ea typeface="Times New Roman" pitchFamily="18" charset="0"/>
                <a:cs typeface="Avenir-Heavy" charset="0"/>
              </a:rPr>
              <a:t>flow is restrained by the </a:t>
            </a:r>
            <a:r>
              <a:rPr lang="en-US" sz="2400" b="1" i="1" dirty="0">
                <a:solidFill>
                  <a:srgbClr val="262626"/>
                </a:solidFill>
                <a:ea typeface="Times New Roman" pitchFamily="18" charset="0"/>
                <a:cs typeface="Avenir-HeavyOblique"/>
              </a:rPr>
              <a:t>resistance </a:t>
            </a:r>
            <a:r>
              <a:rPr lang="en-US" sz="2400" b="1" dirty="0">
                <a:solidFill>
                  <a:srgbClr val="262626"/>
                </a:solidFill>
                <a:ea typeface="Times New Roman" pitchFamily="18" charset="0"/>
                <a:cs typeface="Avenir-Heavy" charset="0"/>
              </a:rPr>
              <a:t>it encounters. </a:t>
            </a:r>
            <a:endParaRPr lang="en-US" sz="2400" b="1" dirty="0" smtClean="0">
              <a:solidFill>
                <a:srgbClr val="262626"/>
              </a:solidFill>
              <a:ea typeface="Times New Roman" pitchFamily="18" charset="0"/>
              <a:cs typeface="Avenir-Heavy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 b="1" dirty="0" smtClean="0">
              <a:solidFill>
                <a:srgbClr val="262626"/>
              </a:solidFill>
              <a:ea typeface="Times New Roman" pitchFamily="18" charset="0"/>
              <a:cs typeface="Avenir-Heavy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262626"/>
                </a:solidFill>
                <a:ea typeface="Times New Roman" pitchFamily="18" charset="0"/>
                <a:cs typeface="Avenir-Heavy" charset="0"/>
              </a:rPr>
              <a:t>The </a:t>
            </a:r>
            <a:r>
              <a:rPr lang="en-US" sz="2400" b="1" dirty="0">
                <a:solidFill>
                  <a:srgbClr val="262626"/>
                </a:solidFill>
                <a:ea typeface="Times New Roman" pitchFamily="18" charset="0"/>
                <a:cs typeface="Avenir-Heavy" charset="0"/>
              </a:rPr>
              <a:t>rate at which energy is transferred by electric current is </a:t>
            </a:r>
            <a:r>
              <a:rPr lang="en-US" sz="2400" b="1" i="1" dirty="0">
                <a:solidFill>
                  <a:srgbClr val="262626"/>
                </a:solidFill>
                <a:ea typeface="Times New Roman" pitchFamily="18" charset="0"/>
                <a:cs typeface="Avenir-HeavyOblique"/>
              </a:rPr>
              <a:t>power</a:t>
            </a:r>
            <a:r>
              <a:rPr lang="en-US" sz="2400" b="1" dirty="0">
                <a:solidFill>
                  <a:srgbClr val="262626"/>
                </a:solidFill>
                <a:ea typeface="Times New Roman" pitchFamily="18" charset="0"/>
                <a:cs typeface="Avenir-Heavy" charset="0"/>
              </a:rPr>
              <a:t>.</a:t>
            </a:r>
            <a:r>
              <a:rPr lang="en-US" sz="2400" b="1" dirty="0"/>
              <a:t> </a:t>
            </a:r>
          </a:p>
        </p:txBody>
      </p:sp>
      <p:pic>
        <p:nvPicPr>
          <p:cNvPr id="2936856" name="Picture 24" descr="CPPE-Ch34_p680-Batteri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223963"/>
            <a:ext cx="4457700" cy="44084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9618" name="Rectangle 2"/>
          <p:cNvSpPr>
            <a:spLocks noChangeArrowheads="1"/>
          </p:cNvSpPr>
          <p:nvPr/>
        </p:nvSpPr>
        <p:spPr bwMode="auto">
          <a:xfrm>
            <a:off x="227013" y="1196975"/>
            <a:ext cx="7850187" cy="3711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For a given circuit of constant resistance, current and voltage are proportional. 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Twice </a:t>
            </a:r>
            <a:r>
              <a:rPr lang="en-US" dirty="0">
                <a:solidFill>
                  <a:srgbClr val="000000"/>
                </a:solidFill>
              </a:rPr>
              <a:t>the current flows through a circuit for twice the voltage across the circuit. The greater the voltage, the greater the current. 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If </a:t>
            </a:r>
            <a:r>
              <a:rPr lang="en-US" dirty="0">
                <a:solidFill>
                  <a:srgbClr val="000000"/>
                </a:solidFill>
              </a:rPr>
              <a:t>the resistance is doubled for a circuit, the current will be half what it would be otherwise. </a:t>
            </a:r>
          </a:p>
        </p:txBody>
      </p:sp>
      <p:sp>
        <p:nvSpPr>
          <p:cNvPr id="6639620" name="Rectangle 4"/>
          <p:cNvSpPr>
            <a:spLocks noChangeArrowheads="1"/>
          </p:cNvSpPr>
          <p:nvPr/>
        </p:nvSpPr>
        <p:spPr bwMode="auto">
          <a:xfrm>
            <a:off x="230188" y="623888"/>
            <a:ext cx="868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Ohm’s </a:t>
            </a:r>
            <a:r>
              <a:rPr lang="en-US" sz="2800" b="1" dirty="0">
                <a:solidFill>
                  <a:srgbClr val="E63219"/>
                </a:solidFill>
              </a:rPr>
              <a:t>Law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1666" name="Rectangle 2"/>
          <p:cNvSpPr>
            <a:spLocks noChangeArrowheads="1"/>
          </p:cNvSpPr>
          <p:nvPr/>
        </p:nvSpPr>
        <p:spPr bwMode="auto">
          <a:xfrm>
            <a:off x="227013" y="1196975"/>
            <a:ext cx="8612187" cy="315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The relationship among the units of measurement is:</a:t>
            </a:r>
          </a:p>
          <a:p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A potential difference of 1 volt impressed across a circuit that has a resistance of 1 ohm will produce a current of 1 ampere. </a:t>
            </a:r>
          </a:p>
          <a:p>
            <a:r>
              <a:rPr lang="en-US" dirty="0">
                <a:solidFill>
                  <a:srgbClr val="000000"/>
                </a:solidFill>
              </a:rPr>
              <a:t>If a voltage of 12 volts is impressed across the same circuit, the current will be 12 amperes.</a:t>
            </a:r>
          </a:p>
        </p:txBody>
      </p:sp>
      <p:sp>
        <p:nvSpPr>
          <p:cNvPr id="6641667" name="Rectangle 3"/>
          <p:cNvSpPr>
            <a:spLocks noChangeArrowheads="1"/>
          </p:cNvSpPr>
          <p:nvPr/>
        </p:nvSpPr>
        <p:spPr bwMode="auto">
          <a:xfrm>
            <a:off x="230188" y="623888"/>
            <a:ext cx="868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Ohm’s </a:t>
            </a:r>
            <a:r>
              <a:rPr lang="en-US" sz="2800" b="1" dirty="0">
                <a:solidFill>
                  <a:srgbClr val="E63219"/>
                </a:solidFill>
              </a:rPr>
              <a:t>Law</a:t>
            </a:r>
          </a:p>
        </p:txBody>
      </p:sp>
      <p:pic>
        <p:nvPicPr>
          <p:cNvPr id="6641668" name="Picture 4" descr="CPPE-Ch34-5_p685-Eq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1752600"/>
            <a:ext cx="2895600" cy="871538"/>
          </a:xfrm>
          <a:prstGeom prst="rect">
            <a:avLst/>
          </a:prstGeom>
          <a:noFill/>
        </p:spPr>
      </p:pic>
      <p:pic>
        <p:nvPicPr>
          <p:cNvPr id="6641669" name="Picture 5" descr="CPPE-Ch34-5_p685-Mous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4329113"/>
            <a:ext cx="2257425" cy="1831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7810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8600" y="1196975"/>
            <a:ext cx="8686800" cy="16875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FontTx/>
              <a:buNone/>
            </a:pPr>
            <a:r>
              <a:rPr lang="en-US" sz="2800" b="1">
                <a:solidFill>
                  <a:srgbClr val="FF4637"/>
                </a:solidFill>
                <a:ea typeface="Times New Roman" pitchFamily="18" charset="0"/>
                <a:cs typeface="Minion-Regular" charset="0"/>
              </a:rPr>
              <a:t>think!</a:t>
            </a:r>
          </a:p>
          <a:p>
            <a:pPr marL="0" indent="0">
              <a:buFontTx/>
              <a:buNone/>
            </a:pPr>
            <a:r>
              <a:rPr lang="en-US" sz="2400">
                <a:ea typeface="Times New Roman" pitchFamily="18" charset="0"/>
                <a:cs typeface="Minion-Regular" charset="0"/>
              </a:rPr>
              <a:t>How much current is drawn by a lamp that has a resistance of 100 ohms when a voltage of 50 volts is impressed across it?</a:t>
            </a:r>
            <a:br>
              <a:rPr lang="en-US" sz="2400">
                <a:ea typeface="Times New Roman" pitchFamily="18" charset="0"/>
                <a:cs typeface="Minion-Regular" charset="0"/>
              </a:rPr>
            </a:br>
            <a:endParaRPr lang="en-US" sz="2400" i="1">
              <a:solidFill>
                <a:srgbClr val="00DA9A"/>
              </a:solidFill>
              <a:ea typeface="Times New Roman" pitchFamily="18" charset="0"/>
              <a:cs typeface="Avenir-MediumOblique" charset="0"/>
            </a:endParaRPr>
          </a:p>
        </p:txBody>
      </p:sp>
      <p:sp>
        <p:nvSpPr>
          <p:cNvPr id="6647813" name="Rectangle 5"/>
          <p:cNvSpPr>
            <a:spLocks noChangeArrowheads="1"/>
          </p:cNvSpPr>
          <p:nvPr/>
        </p:nvSpPr>
        <p:spPr bwMode="auto">
          <a:xfrm>
            <a:off x="230188" y="623888"/>
            <a:ext cx="868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Ohm’s </a:t>
            </a:r>
            <a:r>
              <a:rPr lang="en-US" sz="2800" b="1" dirty="0">
                <a:solidFill>
                  <a:srgbClr val="E63219"/>
                </a:solidFill>
              </a:rPr>
              <a:t>Law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9858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8600" y="1196975"/>
            <a:ext cx="8686800" cy="21256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FontTx/>
              <a:buNone/>
            </a:pPr>
            <a:r>
              <a:rPr lang="en-US" sz="2800" b="1" dirty="0">
                <a:solidFill>
                  <a:srgbClr val="FF4637"/>
                </a:solidFill>
                <a:ea typeface="Times New Roman" pitchFamily="18" charset="0"/>
                <a:cs typeface="Minion-Regular" charset="0"/>
              </a:rPr>
              <a:t>think!</a:t>
            </a:r>
          </a:p>
          <a:p>
            <a:pPr marL="0" indent="0">
              <a:buFontTx/>
              <a:buNone/>
            </a:pPr>
            <a:r>
              <a:rPr lang="en-US" sz="2400" dirty="0">
                <a:ea typeface="Times New Roman" pitchFamily="18" charset="0"/>
                <a:cs typeface="Minion-Regular" charset="0"/>
              </a:rPr>
              <a:t>How much current is drawn by a lamp that has a resistance of 100 ohms when a voltage of 50 volts is impressed across it?</a:t>
            </a:r>
            <a:br>
              <a:rPr lang="en-US" sz="2400" dirty="0">
                <a:ea typeface="Times New Roman" pitchFamily="18" charset="0"/>
                <a:cs typeface="Minion-Regular" charset="0"/>
              </a:rPr>
            </a:br>
            <a:endParaRPr lang="en-US" sz="2400" dirty="0">
              <a:ea typeface="Times New Roman" pitchFamily="18" charset="0"/>
              <a:cs typeface="Minion-Regular" charset="0"/>
            </a:endParaRPr>
          </a:p>
          <a:p>
            <a:pPr marL="0" indent="0">
              <a:buFontTx/>
              <a:buNone/>
            </a:pPr>
            <a:r>
              <a:rPr lang="en-US" sz="2400" i="1" dirty="0">
                <a:solidFill>
                  <a:srgbClr val="00DA9A"/>
                </a:solidFill>
                <a:ea typeface="Times New Roman" pitchFamily="18" charset="0"/>
                <a:cs typeface="Avenir-MediumOblique" charset="0"/>
              </a:rPr>
              <a:t>Answer: </a:t>
            </a:r>
          </a:p>
        </p:txBody>
      </p:sp>
      <p:sp>
        <p:nvSpPr>
          <p:cNvPr id="6649859" name="Rectangle 3"/>
          <p:cNvSpPr>
            <a:spLocks noChangeArrowheads="1"/>
          </p:cNvSpPr>
          <p:nvPr/>
        </p:nvSpPr>
        <p:spPr bwMode="auto">
          <a:xfrm>
            <a:off x="230188" y="623888"/>
            <a:ext cx="868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Ohm’s </a:t>
            </a:r>
            <a:r>
              <a:rPr lang="en-US" sz="2800" b="1" dirty="0">
                <a:solidFill>
                  <a:srgbClr val="E63219"/>
                </a:solidFill>
              </a:rPr>
              <a:t>Law</a:t>
            </a:r>
          </a:p>
        </p:txBody>
      </p:sp>
      <p:pic>
        <p:nvPicPr>
          <p:cNvPr id="6649860" name="Picture 4" descr="CPPE-Ch34-5_p685-Thk-A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581400"/>
            <a:ext cx="7313613" cy="9286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88770" name="Picture 2" descr="cs-section-chec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5" y="533400"/>
            <a:ext cx="9140825" cy="5761038"/>
          </a:xfrm>
          <a:prstGeom prst="rect">
            <a:avLst/>
          </a:prstGeom>
          <a:noFill/>
        </p:spPr>
      </p:pic>
      <p:sp>
        <p:nvSpPr>
          <p:cNvPr id="668877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990600" y="2971800"/>
            <a:ext cx="7772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ea typeface="Times New Roman" pitchFamily="18" charset="0"/>
                <a:cs typeface="Minion-Bold" charset="0"/>
              </a:rPr>
              <a:t>Electric current may be DC or AC. </a:t>
            </a:r>
          </a:p>
        </p:txBody>
      </p:sp>
      <p:sp>
        <p:nvSpPr>
          <p:cNvPr id="6688772" name="Rectangle 4"/>
          <p:cNvSpPr>
            <a:spLocks noChangeArrowheads="1"/>
          </p:cNvSpPr>
          <p:nvPr/>
        </p:nvSpPr>
        <p:spPr bwMode="auto">
          <a:xfrm>
            <a:off x="230188" y="623888"/>
            <a:ext cx="868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Direct </a:t>
            </a:r>
            <a:r>
              <a:rPr lang="en-US" sz="2800" b="1" dirty="0">
                <a:solidFill>
                  <a:srgbClr val="E63219"/>
                </a:solidFill>
              </a:rPr>
              <a:t>Current and Alternating Current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0818" name="Rectangle 2"/>
          <p:cNvSpPr>
            <a:spLocks noChangeArrowheads="1"/>
          </p:cNvSpPr>
          <p:nvPr/>
        </p:nvSpPr>
        <p:spPr bwMode="auto">
          <a:xfrm>
            <a:off x="227013" y="1196975"/>
            <a:ext cx="8535987" cy="271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By DC</a:t>
            </a:r>
            <a:r>
              <a:rPr lang="en-US" sz="2000" i="1" dirty="0">
                <a:solidFill>
                  <a:srgbClr val="000000"/>
                </a:solidFill>
              </a:rPr>
              <a:t>, </a:t>
            </a:r>
            <a:r>
              <a:rPr lang="en-US" sz="2000" dirty="0">
                <a:solidFill>
                  <a:srgbClr val="000000"/>
                </a:solidFill>
              </a:rPr>
              <a:t>we mean </a:t>
            </a:r>
            <a:r>
              <a:rPr lang="en-US" sz="2000" b="1" dirty="0">
                <a:solidFill>
                  <a:srgbClr val="000000"/>
                </a:solidFill>
              </a:rPr>
              <a:t>direct current, </a:t>
            </a:r>
            <a:r>
              <a:rPr lang="en-US" sz="2000" dirty="0">
                <a:solidFill>
                  <a:srgbClr val="000000"/>
                </a:solidFill>
              </a:rPr>
              <a:t>which refers to a flow of charge that </a:t>
            </a:r>
            <a:r>
              <a:rPr lang="en-US" sz="2000" i="1" dirty="0">
                <a:solidFill>
                  <a:srgbClr val="000000"/>
                </a:solidFill>
              </a:rPr>
              <a:t>always flows in one direction.</a:t>
            </a:r>
            <a:endParaRPr lang="en-US" sz="2000" dirty="0">
              <a:solidFill>
                <a:srgbClr val="000000"/>
              </a:solidFill>
            </a:endParaRPr>
          </a:p>
          <a:p>
            <a:pPr marL="746125" lvl="1" indent="-285750"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 battery produces direct current in a circuit because the terminals of the battery always have the same sign of charge. </a:t>
            </a:r>
          </a:p>
          <a:p>
            <a:pPr marL="746125" lvl="1" indent="-285750"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Electrons always move through the circuit from the negative terminal toward the positive terminal. </a:t>
            </a:r>
          </a:p>
          <a:p>
            <a:pPr marL="746125" lvl="1" indent="-285750"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Even if the current moves in unsteady pulses, so long as it moves in one direction only, it is DC.</a:t>
            </a:r>
          </a:p>
        </p:txBody>
      </p:sp>
      <p:sp>
        <p:nvSpPr>
          <p:cNvPr id="6690820" name="Rectangle 4"/>
          <p:cNvSpPr>
            <a:spLocks noChangeArrowheads="1"/>
          </p:cNvSpPr>
          <p:nvPr/>
        </p:nvSpPr>
        <p:spPr bwMode="auto">
          <a:xfrm>
            <a:off x="230188" y="623888"/>
            <a:ext cx="868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Direct </a:t>
            </a:r>
            <a:r>
              <a:rPr lang="en-US" sz="2800" b="1" dirty="0">
                <a:solidFill>
                  <a:srgbClr val="E63219"/>
                </a:solidFill>
              </a:rPr>
              <a:t>Current and Alternating Current</a:t>
            </a:r>
          </a:p>
        </p:txBody>
      </p:sp>
      <p:pic>
        <p:nvPicPr>
          <p:cNvPr id="6690821" name="Picture 5" descr="CPPE-Ch34-7_p689-DrctCrr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9488" y="4038600"/>
            <a:ext cx="4646612" cy="2162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2866" name="Rectangle 2"/>
          <p:cNvSpPr>
            <a:spLocks noChangeArrowheads="1"/>
          </p:cNvSpPr>
          <p:nvPr/>
        </p:nvSpPr>
        <p:spPr bwMode="auto">
          <a:xfrm>
            <a:off x="227013" y="1196975"/>
            <a:ext cx="8535987" cy="240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Alternating current </a:t>
            </a:r>
            <a:r>
              <a:rPr lang="en-US" sz="2000" dirty="0">
                <a:solidFill>
                  <a:srgbClr val="000000"/>
                </a:solidFill>
              </a:rPr>
              <a:t>(AC), as the name implies, is electric current that repeatedly reverses direction.</a:t>
            </a:r>
          </a:p>
          <a:p>
            <a:pPr marL="746125" lvl="1" indent="-285750"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Electrons in the circuit move first in one direction and then in the opposite direction.</a:t>
            </a:r>
          </a:p>
          <a:p>
            <a:pPr marL="746125" lvl="1" indent="-285750"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They alternate back and forth about relatively fixed positions. </a:t>
            </a:r>
          </a:p>
          <a:p>
            <a:pPr marL="746125" lvl="1" indent="-285750"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This is accomplished by alternating the polarity of voltage at the generator or other voltage source. </a:t>
            </a:r>
          </a:p>
        </p:txBody>
      </p:sp>
      <p:sp>
        <p:nvSpPr>
          <p:cNvPr id="6692867" name="Rectangle 3"/>
          <p:cNvSpPr>
            <a:spLocks noChangeArrowheads="1"/>
          </p:cNvSpPr>
          <p:nvPr/>
        </p:nvSpPr>
        <p:spPr bwMode="auto">
          <a:xfrm>
            <a:off x="230188" y="623888"/>
            <a:ext cx="868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Direct </a:t>
            </a:r>
            <a:r>
              <a:rPr lang="en-US" sz="2800" b="1" dirty="0">
                <a:solidFill>
                  <a:srgbClr val="E63219"/>
                </a:solidFill>
              </a:rPr>
              <a:t>Current and Alternating Current</a:t>
            </a:r>
          </a:p>
        </p:txBody>
      </p:sp>
      <p:pic>
        <p:nvPicPr>
          <p:cNvPr id="6692869" name="Picture 5" descr="CPPE-Ch34-7_p689-AltCrr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1075" y="3949700"/>
            <a:ext cx="4643438" cy="2070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4306" name="Picture 2" descr="cs-section-chec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5" y="533400"/>
            <a:ext cx="9140825" cy="5761038"/>
          </a:xfrm>
          <a:prstGeom prst="rect">
            <a:avLst/>
          </a:prstGeom>
          <a:noFill/>
        </p:spPr>
      </p:pic>
      <p:sp>
        <p:nvSpPr>
          <p:cNvPr id="675430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990600" y="2806700"/>
            <a:ext cx="6858000" cy="8223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ea typeface="Times New Roman" pitchFamily="18" charset="0"/>
                <a:cs typeface="Minion-Bold" charset="0"/>
              </a:rPr>
              <a:t>Electric power is equal to the product of current and voltage. </a:t>
            </a:r>
          </a:p>
        </p:txBody>
      </p:sp>
      <p:sp>
        <p:nvSpPr>
          <p:cNvPr id="6754308" name="Rectangle 4"/>
          <p:cNvSpPr>
            <a:spLocks noChangeArrowheads="1"/>
          </p:cNvSpPr>
          <p:nvPr/>
        </p:nvSpPr>
        <p:spPr bwMode="auto">
          <a:xfrm>
            <a:off x="230188" y="623888"/>
            <a:ext cx="868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Electric </a:t>
            </a:r>
            <a:r>
              <a:rPr lang="en-US" sz="2800" b="1" dirty="0">
                <a:solidFill>
                  <a:srgbClr val="E63219"/>
                </a:solidFill>
              </a:rPr>
              <a:t>Power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6354" name="Rectangle 2"/>
          <p:cNvSpPr>
            <a:spLocks noChangeArrowheads="1"/>
          </p:cNvSpPr>
          <p:nvPr/>
        </p:nvSpPr>
        <p:spPr bwMode="auto">
          <a:xfrm>
            <a:off x="227013" y="1196975"/>
            <a:ext cx="8307387" cy="334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Unless it is in a superconductor, a charge moving in a circuit expends energy. 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This </a:t>
            </a:r>
            <a:r>
              <a:rPr lang="en-US" dirty="0">
                <a:solidFill>
                  <a:srgbClr val="000000"/>
                </a:solidFill>
              </a:rPr>
              <a:t>may result in heating the circuit or in turning a motor. </a:t>
            </a:r>
            <a:endParaRPr lang="en-US" b="1" dirty="0">
              <a:solidFill>
                <a:srgbClr val="000000"/>
              </a:solidFill>
            </a:endParaRPr>
          </a:p>
          <a:p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Electric </a:t>
            </a:r>
            <a:r>
              <a:rPr lang="en-US" b="1" dirty="0">
                <a:solidFill>
                  <a:srgbClr val="000000"/>
                </a:solidFill>
              </a:rPr>
              <a:t>power </a:t>
            </a:r>
            <a:r>
              <a:rPr lang="en-US" dirty="0">
                <a:solidFill>
                  <a:srgbClr val="000000"/>
                </a:solidFill>
              </a:rPr>
              <a:t>is the rate at which electrical energy is converted into another form such as mechanical energy, heat, or light.</a:t>
            </a:r>
          </a:p>
        </p:txBody>
      </p:sp>
      <p:sp>
        <p:nvSpPr>
          <p:cNvPr id="6756356" name="Rectangle 4"/>
          <p:cNvSpPr>
            <a:spLocks noChangeArrowheads="1"/>
          </p:cNvSpPr>
          <p:nvPr/>
        </p:nvSpPr>
        <p:spPr bwMode="auto">
          <a:xfrm>
            <a:off x="230188" y="623888"/>
            <a:ext cx="868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Electric </a:t>
            </a:r>
            <a:r>
              <a:rPr lang="en-US" sz="2800" b="1" dirty="0">
                <a:solidFill>
                  <a:srgbClr val="E63219"/>
                </a:solidFill>
              </a:rPr>
              <a:t>Power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02" name="Rectangle 2"/>
          <p:cNvSpPr>
            <a:spLocks noChangeArrowheads="1"/>
          </p:cNvSpPr>
          <p:nvPr/>
        </p:nvSpPr>
        <p:spPr bwMode="auto">
          <a:xfrm>
            <a:off x="227013" y="1196975"/>
            <a:ext cx="8307387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Electric power is equal to the product of current and voltage.</a:t>
            </a:r>
          </a:p>
          <a:p>
            <a:r>
              <a:rPr lang="en-US" dirty="0">
                <a:solidFill>
                  <a:srgbClr val="000000"/>
                </a:solidFill>
              </a:rPr>
              <a:t>	electric power = current × voltage</a:t>
            </a:r>
          </a:p>
          <a:p>
            <a:r>
              <a:rPr lang="en-US" dirty="0">
                <a:solidFill>
                  <a:srgbClr val="000000"/>
                </a:solidFill>
              </a:rPr>
              <a:t>If the voltage is expressed in volts and the current in amperes, then the power is expressed in watts. </a:t>
            </a:r>
          </a:p>
          <a:p>
            <a:r>
              <a:rPr lang="en-US" dirty="0">
                <a:solidFill>
                  <a:srgbClr val="000000"/>
                </a:solidFill>
              </a:rPr>
              <a:t>	1 watt = (1 ampere) × (1 volt)</a:t>
            </a:r>
          </a:p>
        </p:txBody>
      </p:sp>
      <p:sp>
        <p:nvSpPr>
          <p:cNvPr id="6758403" name="Rectangle 3"/>
          <p:cNvSpPr>
            <a:spLocks noChangeArrowheads="1"/>
          </p:cNvSpPr>
          <p:nvPr/>
        </p:nvSpPr>
        <p:spPr bwMode="auto">
          <a:xfrm>
            <a:off x="230188" y="623888"/>
            <a:ext cx="868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Electric </a:t>
            </a:r>
            <a:r>
              <a:rPr lang="en-US" sz="2800" b="1" dirty="0">
                <a:solidFill>
                  <a:srgbClr val="E63219"/>
                </a:solidFill>
              </a:rPr>
              <a:t>Power</a:t>
            </a:r>
          </a:p>
        </p:txBody>
      </p:sp>
      <p:pic>
        <p:nvPicPr>
          <p:cNvPr id="6758404" name="Picture 4" descr="CPPE-Ch34-11_p694-Mou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4038600"/>
            <a:ext cx="3124200" cy="2090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4850" name="Picture 2" descr="cs-section-chec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5" y="533400"/>
            <a:ext cx="9140825" cy="5761038"/>
          </a:xfrm>
          <a:prstGeom prst="rect">
            <a:avLst/>
          </a:prstGeom>
          <a:noFill/>
        </p:spPr>
      </p:pic>
      <p:sp>
        <p:nvSpPr>
          <p:cNvPr id="161485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990600" y="2622550"/>
            <a:ext cx="7772400" cy="11874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ea typeface="Times New Roman" pitchFamily="18" charset="0"/>
                <a:cs typeface="Minion-Bold" charset="0"/>
              </a:rPr>
              <a:t>When the ends of an electric conductor are at different electric potentials, charge flows from one end to the other. </a:t>
            </a:r>
          </a:p>
        </p:txBody>
      </p:sp>
      <p:sp>
        <p:nvSpPr>
          <p:cNvPr id="1614854" name="Rectangle 6"/>
          <p:cNvSpPr>
            <a:spLocks noChangeArrowheads="1"/>
          </p:cNvSpPr>
          <p:nvPr/>
        </p:nvSpPr>
        <p:spPr bwMode="auto">
          <a:xfrm>
            <a:off x="230188" y="623888"/>
            <a:ext cx="83804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Flow </a:t>
            </a:r>
            <a:r>
              <a:rPr lang="en-US" sz="2800" b="1" dirty="0">
                <a:solidFill>
                  <a:srgbClr val="E63219"/>
                </a:solidFill>
              </a:rPr>
              <a:t>of Charge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0450" name="Rectangle 2"/>
          <p:cNvSpPr>
            <a:spLocks noChangeArrowheads="1"/>
          </p:cNvSpPr>
          <p:nvPr/>
        </p:nvSpPr>
        <p:spPr bwMode="auto">
          <a:xfrm>
            <a:off x="227013" y="1196975"/>
            <a:ext cx="8307387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The power and voltage on the light bulb read “60 W 120 V.” </a:t>
            </a:r>
          </a:p>
          <a:p>
            <a:r>
              <a:rPr lang="en-US" dirty="0">
                <a:solidFill>
                  <a:srgbClr val="000000"/>
                </a:solidFill>
              </a:rPr>
              <a:t>The current that would flow through the bulb is: </a:t>
            </a:r>
            <a:endParaRPr lang="en-US" i="1" dirty="0">
              <a:solidFill>
                <a:srgbClr val="000000"/>
              </a:solidFill>
            </a:endParaRPr>
          </a:p>
          <a:p>
            <a:r>
              <a:rPr lang="en-US" i="1" dirty="0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i="1" dirty="0">
                <a:solidFill>
                  <a:srgbClr val="000000"/>
                </a:solidFill>
              </a:rPr>
              <a:t>P</a:t>
            </a:r>
            <a:r>
              <a:rPr lang="en-US" dirty="0">
                <a:solidFill>
                  <a:srgbClr val="000000"/>
                </a:solidFill>
              </a:rPr>
              <a:t>/</a:t>
            </a:r>
            <a:r>
              <a:rPr lang="en-US" i="1" dirty="0">
                <a:solidFill>
                  <a:srgbClr val="000000"/>
                </a:solidFill>
              </a:rPr>
              <a:t>V</a:t>
            </a:r>
            <a:r>
              <a:rPr lang="en-US" dirty="0">
                <a:solidFill>
                  <a:srgbClr val="000000"/>
                </a:solidFill>
              </a:rPr>
              <a:t> = (60 W)/(120 V) = 0.5 A.</a:t>
            </a:r>
          </a:p>
        </p:txBody>
      </p:sp>
      <p:sp>
        <p:nvSpPr>
          <p:cNvPr id="6760451" name="Rectangle 3"/>
          <p:cNvSpPr>
            <a:spLocks noChangeArrowheads="1"/>
          </p:cNvSpPr>
          <p:nvPr/>
        </p:nvSpPr>
        <p:spPr bwMode="auto">
          <a:xfrm>
            <a:off x="230188" y="623888"/>
            <a:ext cx="868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Electric </a:t>
            </a:r>
            <a:r>
              <a:rPr lang="en-US" sz="2800" b="1" dirty="0">
                <a:solidFill>
                  <a:srgbClr val="E63219"/>
                </a:solidFill>
              </a:rPr>
              <a:t>Power</a:t>
            </a:r>
          </a:p>
        </p:txBody>
      </p:sp>
      <p:pic>
        <p:nvPicPr>
          <p:cNvPr id="6760453" name="Picture 5" descr="CPPE-Ch34-11_p694-LghtBl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1388" y="2971800"/>
            <a:ext cx="4722812" cy="31480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2498" name="Rectangle 2"/>
          <p:cNvSpPr>
            <a:spLocks noChangeArrowheads="1"/>
          </p:cNvSpPr>
          <p:nvPr/>
        </p:nvSpPr>
        <p:spPr bwMode="auto">
          <a:xfrm>
            <a:off x="227013" y="1196975"/>
            <a:ext cx="5183187" cy="235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 lamp rated at 120 watts operated on a 120-volt line will draw a current of 1 ampere: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120 watts = (1 ampere) × (120 volts).</a:t>
            </a:r>
          </a:p>
          <a:p>
            <a:r>
              <a:rPr lang="en-US" dirty="0">
                <a:solidFill>
                  <a:srgbClr val="000000"/>
                </a:solidFill>
              </a:rPr>
              <a:t>A 60-watt lamp draws 0.5 ampere on a 120-volt line. </a:t>
            </a:r>
          </a:p>
        </p:txBody>
      </p:sp>
      <p:sp>
        <p:nvSpPr>
          <p:cNvPr id="6762499" name="Rectangle 3"/>
          <p:cNvSpPr>
            <a:spLocks noChangeArrowheads="1"/>
          </p:cNvSpPr>
          <p:nvPr/>
        </p:nvSpPr>
        <p:spPr bwMode="auto">
          <a:xfrm>
            <a:off x="230188" y="623888"/>
            <a:ext cx="868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Electric </a:t>
            </a:r>
            <a:r>
              <a:rPr lang="en-US" sz="2800" b="1" dirty="0">
                <a:solidFill>
                  <a:srgbClr val="E63219"/>
                </a:solidFill>
              </a:rPr>
              <a:t>Power</a:t>
            </a:r>
          </a:p>
        </p:txBody>
      </p:sp>
      <p:pic>
        <p:nvPicPr>
          <p:cNvPr id="6762500" name="Picture 4" descr="CPPE-Ch34-11_p693-Bi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29275" y="1524000"/>
            <a:ext cx="3352800" cy="46720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546" name="Rectangle 2"/>
          <p:cNvSpPr>
            <a:spLocks noChangeArrowheads="1"/>
          </p:cNvSpPr>
          <p:nvPr/>
        </p:nvSpPr>
        <p:spPr bwMode="auto">
          <a:xfrm>
            <a:off x="227013" y="1196975"/>
            <a:ext cx="8307387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 </a:t>
            </a:r>
            <a:r>
              <a:rPr lang="en-US" i="1" dirty="0">
                <a:solidFill>
                  <a:srgbClr val="000000"/>
                </a:solidFill>
              </a:rPr>
              <a:t>kilowatt</a:t>
            </a:r>
            <a:r>
              <a:rPr lang="en-US" dirty="0">
                <a:solidFill>
                  <a:srgbClr val="000000"/>
                </a:solidFill>
              </a:rPr>
              <a:t> is 1000 watts, and a </a:t>
            </a:r>
            <a:r>
              <a:rPr lang="en-US" i="1" dirty="0">
                <a:solidFill>
                  <a:srgbClr val="000000"/>
                </a:solidFill>
              </a:rPr>
              <a:t>kilowatt-hour</a:t>
            </a:r>
            <a:r>
              <a:rPr lang="en-US" dirty="0">
                <a:solidFill>
                  <a:srgbClr val="000000"/>
                </a:solidFill>
              </a:rPr>
              <a:t> represents the amount of energy consumed in 1 hour at the rate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of 1 kilowatt. 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Where </a:t>
            </a:r>
            <a:r>
              <a:rPr lang="en-US" dirty="0">
                <a:solidFill>
                  <a:srgbClr val="000000"/>
                </a:solidFill>
              </a:rPr>
              <a:t>electrical energy costs 10 cents per kilowatt-hour, a 100-watt light bulb burns for 10 hours for 10 cents. 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 </a:t>
            </a:r>
            <a:r>
              <a:rPr lang="en-US" dirty="0">
                <a:solidFill>
                  <a:srgbClr val="000000"/>
                </a:solidFill>
              </a:rPr>
              <a:t>toaster or iron, which draws more current and therefore more power, costs several times as much to operate for the same time.</a:t>
            </a:r>
          </a:p>
        </p:txBody>
      </p:sp>
      <p:sp>
        <p:nvSpPr>
          <p:cNvPr id="6764547" name="Rectangle 3"/>
          <p:cNvSpPr>
            <a:spLocks noChangeArrowheads="1"/>
          </p:cNvSpPr>
          <p:nvPr/>
        </p:nvSpPr>
        <p:spPr bwMode="auto">
          <a:xfrm>
            <a:off x="230188" y="623888"/>
            <a:ext cx="868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Electric </a:t>
            </a:r>
            <a:r>
              <a:rPr lang="en-US" sz="2800" b="1" dirty="0">
                <a:solidFill>
                  <a:srgbClr val="E63219"/>
                </a:solidFill>
              </a:rPr>
              <a:t>Power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6594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8600" y="1196975"/>
            <a:ext cx="8686800" cy="16875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FontTx/>
              <a:buNone/>
            </a:pPr>
            <a:r>
              <a:rPr lang="en-US" sz="2800" b="1">
                <a:solidFill>
                  <a:srgbClr val="FF4637"/>
                </a:solidFill>
                <a:ea typeface="Times New Roman" pitchFamily="18" charset="0"/>
                <a:cs typeface="Minion-Regular" charset="0"/>
              </a:rPr>
              <a:t>think!</a:t>
            </a:r>
          </a:p>
          <a:p>
            <a:pPr marL="0" indent="0">
              <a:buFontTx/>
              <a:buNone/>
            </a:pPr>
            <a:r>
              <a:rPr lang="en-US" sz="2400">
                <a:ea typeface="Times New Roman" pitchFamily="18" charset="0"/>
                <a:cs typeface="Minion-Regular" charset="0"/>
              </a:rPr>
              <a:t>How much power is used by a calculator that operates on 8 volts and 0.1 ampere? If it is used for one hour, how much energy does it use? </a:t>
            </a:r>
          </a:p>
        </p:txBody>
      </p:sp>
      <p:sp>
        <p:nvSpPr>
          <p:cNvPr id="6766597" name="Rectangle 5"/>
          <p:cNvSpPr>
            <a:spLocks noChangeArrowheads="1"/>
          </p:cNvSpPr>
          <p:nvPr/>
        </p:nvSpPr>
        <p:spPr bwMode="auto">
          <a:xfrm>
            <a:off x="230188" y="623888"/>
            <a:ext cx="868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Electric </a:t>
            </a:r>
            <a:r>
              <a:rPr lang="en-US" sz="2800" b="1" dirty="0">
                <a:solidFill>
                  <a:srgbClr val="E63219"/>
                </a:solidFill>
              </a:rPr>
              <a:t>Power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42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8600" y="1196975"/>
            <a:ext cx="8686800" cy="35861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FontTx/>
              <a:buNone/>
            </a:pPr>
            <a:r>
              <a:rPr lang="en-US" sz="2800" b="1" dirty="0">
                <a:solidFill>
                  <a:srgbClr val="FF4637"/>
                </a:solidFill>
                <a:ea typeface="Times New Roman" pitchFamily="18" charset="0"/>
                <a:cs typeface="Minion-Regular" charset="0"/>
              </a:rPr>
              <a:t>think!</a:t>
            </a:r>
          </a:p>
          <a:p>
            <a:pPr marL="0" indent="0">
              <a:buFontTx/>
              <a:buNone/>
            </a:pPr>
            <a:r>
              <a:rPr lang="en-US" sz="2400" dirty="0">
                <a:ea typeface="Times New Roman" pitchFamily="18" charset="0"/>
                <a:cs typeface="Minion-Regular" charset="0"/>
              </a:rPr>
              <a:t>How much power is used by a calculator that operates on 8 volts and 0.1 ampere? If it is used for one hour, how much energy does it use? </a:t>
            </a:r>
            <a:br>
              <a:rPr lang="en-US" sz="2400" dirty="0">
                <a:ea typeface="Times New Roman" pitchFamily="18" charset="0"/>
                <a:cs typeface="Minion-Regular" charset="0"/>
              </a:rPr>
            </a:br>
            <a:endParaRPr lang="en-US" sz="2400" dirty="0">
              <a:ea typeface="Times New Roman" pitchFamily="18" charset="0"/>
              <a:cs typeface="Minion-Regular" charset="0"/>
            </a:endParaRPr>
          </a:p>
          <a:p>
            <a:pPr marL="0" indent="0">
              <a:buFontTx/>
              <a:buNone/>
            </a:pPr>
            <a:r>
              <a:rPr lang="en-US" sz="2400" i="1" dirty="0">
                <a:solidFill>
                  <a:srgbClr val="00DA9A"/>
                </a:solidFill>
                <a:ea typeface="Times New Roman" pitchFamily="18" charset="0"/>
                <a:cs typeface="Avenir-MediumOblique" charset="0"/>
              </a:rPr>
              <a:t>Answer: </a:t>
            </a:r>
            <a:br>
              <a:rPr lang="en-US" sz="2400" i="1" dirty="0">
                <a:solidFill>
                  <a:srgbClr val="00DA9A"/>
                </a:solidFill>
                <a:ea typeface="Times New Roman" pitchFamily="18" charset="0"/>
                <a:cs typeface="Avenir-MediumOblique" charset="0"/>
              </a:rPr>
            </a:b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Power = current × voltage = (0.1 A) × (8 V) = 0.8 W. </a:t>
            </a:r>
            <a:br>
              <a:rPr lang="en-US" sz="2400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Energy = power × time = (0.8 W) × (1 h) = 0.8 watt-hour, </a:t>
            </a:r>
            <a:br>
              <a:rPr lang="en-US" sz="2400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or 0.0008 kilowatt-hour.</a:t>
            </a:r>
            <a:r>
              <a:rPr lang="en-US" sz="2400" dirty="0"/>
              <a:t> </a:t>
            </a:r>
          </a:p>
        </p:txBody>
      </p:sp>
      <p:sp>
        <p:nvSpPr>
          <p:cNvPr id="6768643" name="Rectangle 3"/>
          <p:cNvSpPr>
            <a:spLocks noChangeArrowheads="1"/>
          </p:cNvSpPr>
          <p:nvPr/>
        </p:nvSpPr>
        <p:spPr bwMode="auto">
          <a:xfrm>
            <a:off x="230188" y="623888"/>
            <a:ext cx="868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Electric </a:t>
            </a:r>
            <a:r>
              <a:rPr lang="en-US" sz="2800" b="1" dirty="0">
                <a:solidFill>
                  <a:srgbClr val="E63219"/>
                </a:solidFill>
              </a:rPr>
              <a:t>Power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0690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8600" y="1196975"/>
            <a:ext cx="8686800" cy="20526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FontTx/>
              <a:buNone/>
            </a:pPr>
            <a:r>
              <a:rPr lang="en-US" sz="2800" b="1">
                <a:solidFill>
                  <a:srgbClr val="FF4637"/>
                </a:solidFill>
                <a:ea typeface="Times New Roman" pitchFamily="18" charset="0"/>
                <a:cs typeface="Minion-Regular" charset="0"/>
              </a:rPr>
              <a:t>think!</a:t>
            </a:r>
          </a:p>
          <a:p>
            <a:pPr marL="0" indent="0">
              <a:buFontTx/>
              <a:buNone/>
            </a:pPr>
            <a:r>
              <a:rPr lang="en-US" sz="2400">
                <a:ea typeface="Times New Roman" pitchFamily="18" charset="0"/>
                <a:cs typeface="Minion-Regular" charset="0"/>
              </a:rPr>
              <a:t>Will a 1200-watt hair dryer operate on a 120-volt line if the current is limited to 15 amperes by a safety fuse? Can two hair dryers operate on this line?</a:t>
            </a:r>
            <a:br>
              <a:rPr lang="en-US" sz="2400">
                <a:ea typeface="Times New Roman" pitchFamily="18" charset="0"/>
                <a:cs typeface="Minion-Regular" charset="0"/>
              </a:rPr>
            </a:br>
            <a:endParaRPr lang="en-US" sz="2400">
              <a:ea typeface="Times New Roman" pitchFamily="18" charset="0"/>
              <a:cs typeface="Minion-Regular" charset="0"/>
            </a:endParaRPr>
          </a:p>
        </p:txBody>
      </p:sp>
      <p:sp>
        <p:nvSpPr>
          <p:cNvPr id="6770691" name="Rectangle 3"/>
          <p:cNvSpPr>
            <a:spLocks noChangeArrowheads="1"/>
          </p:cNvSpPr>
          <p:nvPr/>
        </p:nvSpPr>
        <p:spPr bwMode="auto">
          <a:xfrm>
            <a:off x="230188" y="623888"/>
            <a:ext cx="868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Electric </a:t>
            </a:r>
            <a:r>
              <a:rPr lang="en-US" sz="2800" b="1" dirty="0">
                <a:solidFill>
                  <a:srgbClr val="E63219"/>
                </a:solidFill>
              </a:rPr>
              <a:t>Power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2738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8600" y="1196975"/>
            <a:ext cx="8686800" cy="46815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FontTx/>
              <a:buNone/>
            </a:pPr>
            <a:r>
              <a:rPr lang="en-US" sz="2800" b="1">
                <a:solidFill>
                  <a:srgbClr val="FF4637"/>
                </a:solidFill>
                <a:ea typeface="Times New Roman" pitchFamily="18" charset="0"/>
                <a:cs typeface="Minion-Regular" charset="0"/>
              </a:rPr>
              <a:t>think!</a:t>
            </a:r>
          </a:p>
          <a:p>
            <a:pPr marL="0" indent="0">
              <a:buFontTx/>
              <a:buNone/>
            </a:pPr>
            <a:r>
              <a:rPr lang="en-US" sz="2400">
                <a:ea typeface="Times New Roman" pitchFamily="18" charset="0"/>
                <a:cs typeface="Minion-Regular" charset="0"/>
              </a:rPr>
              <a:t>Will a 1200-watt hair dryer operate on a 120-volt line if the current is limited to 15 amperes by a safety fuse? Can two hair dryers operate on this line?</a:t>
            </a:r>
            <a:br>
              <a:rPr lang="en-US" sz="2400">
                <a:ea typeface="Times New Roman" pitchFamily="18" charset="0"/>
                <a:cs typeface="Minion-Regular" charset="0"/>
              </a:rPr>
            </a:br>
            <a:endParaRPr lang="en-US" sz="2400">
              <a:ea typeface="Times New Roman" pitchFamily="18" charset="0"/>
              <a:cs typeface="Minion-Regular" charset="0"/>
            </a:endParaRPr>
          </a:p>
          <a:p>
            <a:pPr marL="0" indent="0">
              <a:buFontTx/>
              <a:buNone/>
            </a:pPr>
            <a:r>
              <a:rPr lang="en-US" sz="2400" i="1">
                <a:solidFill>
                  <a:srgbClr val="00DA9A"/>
                </a:solidFill>
                <a:ea typeface="Times New Roman" pitchFamily="18" charset="0"/>
                <a:cs typeface="Avenir-MediumOblique" charset="0"/>
              </a:rPr>
              <a:t>Answer: </a:t>
            </a:r>
            <a:br>
              <a:rPr lang="en-US" sz="2400" i="1">
                <a:solidFill>
                  <a:srgbClr val="00DA9A"/>
                </a:solidFill>
                <a:ea typeface="Times New Roman" pitchFamily="18" charset="0"/>
                <a:cs typeface="Avenir-MediumOblique" charset="0"/>
              </a:rPr>
            </a:br>
            <a:r>
              <a:rPr lang="en-US" sz="2400"/>
              <a:t>One 1200-W hair dryer can be operated because the circuit can provide (15 A) </a:t>
            </a: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sz="2400"/>
              <a:t> (120 V) = 1800 W. But there is inadequate power to operate two hair dryers of combined power 2400 W. In terms of current, (1200 W)/(120 V) = 10 A; so the hair dryer will operate when connected to the circuit. But two hair dryers will require 20 A and will blow the 15-A fuse. </a:t>
            </a:r>
          </a:p>
        </p:txBody>
      </p:sp>
      <p:sp>
        <p:nvSpPr>
          <p:cNvPr id="6772739" name="Rectangle 3"/>
          <p:cNvSpPr>
            <a:spLocks noChangeArrowheads="1"/>
          </p:cNvSpPr>
          <p:nvPr/>
        </p:nvSpPr>
        <p:spPr bwMode="auto">
          <a:xfrm>
            <a:off x="230188" y="623888"/>
            <a:ext cx="868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Electric </a:t>
            </a:r>
            <a:r>
              <a:rPr lang="en-US" sz="2800" b="1" dirty="0">
                <a:solidFill>
                  <a:srgbClr val="E63219"/>
                </a:solidFill>
              </a:rPr>
              <a:t>Power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Bulb Lab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Single Bulb Circuit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Set up a circuit with your power supply and only one bulb.  Turn on Power Supply.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Use Red Voltmeter, record the voltage on each metal connector.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400547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35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6610" name="Rectangle 2"/>
          <p:cNvSpPr>
            <a:spLocks noChangeArrowheads="1"/>
          </p:cNvSpPr>
          <p:nvPr/>
        </p:nvSpPr>
        <p:spPr bwMode="auto">
          <a:xfrm>
            <a:off x="227013" y="1196975"/>
            <a:ext cx="6478587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Charge flows in a similar way. Charge flows when there is a </a:t>
            </a:r>
            <a:r>
              <a:rPr lang="en-US" b="1" dirty="0">
                <a:solidFill>
                  <a:srgbClr val="000000"/>
                </a:solidFill>
              </a:rPr>
              <a:t>potential difference, </a:t>
            </a:r>
            <a:r>
              <a:rPr lang="en-US" dirty="0">
                <a:solidFill>
                  <a:srgbClr val="000000"/>
                </a:solidFill>
              </a:rPr>
              <a:t>or difference in potential (voltage), between the ends of a conductor. The flow continues until both ends reach the same potential. 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When </a:t>
            </a:r>
            <a:r>
              <a:rPr lang="en-US" dirty="0">
                <a:solidFill>
                  <a:srgbClr val="000000"/>
                </a:solidFill>
              </a:rPr>
              <a:t>there is no potential difference, there is no longer a flow of charge through the conductor. 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To </a:t>
            </a:r>
            <a:r>
              <a:rPr lang="en-US" dirty="0">
                <a:solidFill>
                  <a:srgbClr val="000000"/>
                </a:solidFill>
              </a:rPr>
              <a:t>attain a sustained flow of charge in a conductor, one end must remain at a higher potential than the other.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596612" name="Picture 4" descr="CPPE-Ch34-1_p681-Mou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4173958"/>
            <a:ext cx="2414095" cy="2684042"/>
          </a:xfrm>
          <a:prstGeom prst="rect">
            <a:avLst/>
          </a:prstGeom>
          <a:noFill/>
        </p:spPr>
      </p:pic>
      <p:sp>
        <p:nvSpPr>
          <p:cNvPr id="6596613" name="Rectangle 5"/>
          <p:cNvSpPr>
            <a:spLocks noChangeArrowheads="1"/>
          </p:cNvSpPr>
          <p:nvPr/>
        </p:nvSpPr>
        <p:spPr bwMode="auto">
          <a:xfrm>
            <a:off x="230188" y="623888"/>
            <a:ext cx="83804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Flow </a:t>
            </a:r>
            <a:r>
              <a:rPr lang="en-US" sz="2800" b="1" dirty="0">
                <a:solidFill>
                  <a:srgbClr val="E63219"/>
                </a:solidFill>
              </a:rPr>
              <a:t>of Charge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4802" name="Picture 2" descr="cs-section-chec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9600"/>
            <a:ext cx="9140825" cy="5761038"/>
          </a:xfrm>
          <a:prstGeom prst="rect">
            <a:avLst/>
          </a:prstGeom>
          <a:noFill/>
        </p:spPr>
      </p:pic>
      <p:sp>
        <p:nvSpPr>
          <p:cNvPr id="660480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990600" y="2819400"/>
            <a:ext cx="7239000" cy="83099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ea typeface="Times New Roman" pitchFamily="18" charset="0"/>
                <a:cs typeface="Minion-Bold" charset="0"/>
              </a:rPr>
              <a:t>A current-carrying wire has a net electric charge of zero. </a:t>
            </a:r>
          </a:p>
        </p:txBody>
      </p:sp>
      <p:sp>
        <p:nvSpPr>
          <p:cNvPr id="6604804" name="Rectangle 4"/>
          <p:cNvSpPr>
            <a:spLocks noChangeArrowheads="1"/>
          </p:cNvSpPr>
          <p:nvPr/>
        </p:nvSpPr>
        <p:spPr bwMode="auto">
          <a:xfrm>
            <a:off x="230188" y="623888"/>
            <a:ext cx="868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Electric </a:t>
            </a:r>
            <a:r>
              <a:rPr lang="en-US" sz="2800" b="1" dirty="0">
                <a:solidFill>
                  <a:srgbClr val="E63219"/>
                </a:solidFill>
              </a:rPr>
              <a:t>Current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3250" name="Rectangle 2"/>
          <p:cNvSpPr>
            <a:spLocks noChangeArrowheads="1"/>
          </p:cNvSpPr>
          <p:nvPr/>
        </p:nvSpPr>
        <p:spPr bwMode="auto">
          <a:xfrm>
            <a:off x="227013" y="1196975"/>
            <a:ext cx="8688387" cy="548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Electric current </a:t>
            </a:r>
            <a:r>
              <a:rPr lang="en-US" dirty="0">
                <a:solidFill>
                  <a:srgbClr val="000000"/>
                </a:solidFill>
              </a:rPr>
              <a:t>is the flow of electric charge. 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In </a:t>
            </a:r>
            <a:r>
              <a:rPr lang="en-US" dirty="0">
                <a:solidFill>
                  <a:srgbClr val="000000"/>
                </a:solidFill>
              </a:rPr>
              <a:t>solid conductors, electrons carry the charge through the circuit because they are free to move throughout the atomic network.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These </a:t>
            </a:r>
            <a:r>
              <a:rPr lang="en-US" dirty="0">
                <a:solidFill>
                  <a:srgbClr val="000000"/>
                </a:solidFill>
              </a:rPr>
              <a:t>electrons are called </a:t>
            </a:r>
            <a:r>
              <a:rPr lang="en-US" i="1" dirty="0">
                <a:solidFill>
                  <a:srgbClr val="000000"/>
                </a:solidFill>
              </a:rPr>
              <a:t>conduction electrons. 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Protons </a:t>
            </a:r>
            <a:r>
              <a:rPr lang="en-US" dirty="0">
                <a:solidFill>
                  <a:srgbClr val="000000"/>
                </a:solidFill>
              </a:rPr>
              <a:t>are bound inside atomic nuclei, locked in fixed positions. 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In </a:t>
            </a:r>
            <a:r>
              <a:rPr lang="en-US" dirty="0">
                <a:solidFill>
                  <a:srgbClr val="000000"/>
                </a:solidFill>
              </a:rPr>
              <a:t>fluids, such as the electrolyte in a car battery, positive and negative ions as well as electrons may flow.</a:t>
            </a:r>
          </a:p>
        </p:txBody>
      </p:sp>
      <p:sp>
        <p:nvSpPr>
          <p:cNvPr id="6453252" name="Rectangle 4"/>
          <p:cNvSpPr>
            <a:spLocks noChangeArrowheads="1"/>
          </p:cNvSpPr>
          <p:nvPr/>
        </p:nvSpPr>
        <p:spPr bwMode="auto">
          <a:xfrm>
            <a:off x="230188" y="623888"/>
            <a:ext cx="868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Electric </a:t>
            </a:r>
            <a:r>
              <a:rPr lang="en-US" sz="2800" b="1" dirty="0">
                <a:solidFill>
                  <a:srgbClr val="E63219"/>
                </a:solidFill>
              </a:rPr>
              <a:t>Current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6850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8600" y="1196975"/>
            <a:ext cx="8686800" cy="5191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FontTx/>
              <a:buNone/>
            </a:pPr>
            <a:r>
              <a:rPr lang="en-US" sz="2800" b="1">
                <a:solidFill>
                  <a:schemeClr val="hlink"/>
                </a:solidFill>
                <a:ea typeface="Times New Roman" pitchFamily="18" charset="0"/>
                <a:cs typeface="Minion-Regular" charset="0"/>
              </a:rPr>
              <a:t>Measuring Current</a:t>
            </a:r>
          </a:p>
        </p:txBody>
      </p:sp>
      <p:sp>
        <p:nvSpPr>
          <p:cNvPr id="6606851" name="Rectangle 3"/>
          <p:cNvSpPr>
            <a:spLocks noChangeArrowheads="1"/>
          </p:cNvSpPr>
          <p:nvPr/>
        </p:nvSpPr>
        <p:spPr bwMode="auto">
          <a:xfrm>
            <a:off x="227013" y="1766888"/>
            <a:ext cx="4725987" cy="3711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Electric current is measured in </a:t>
            </a:r>
            <a:r>
              <a:rPr lang="en-US" b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amperes, 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symbol A. </a:t>
            </a:r>
          </a:p>
          <a:p>
            <a:endParaRPr lang="en-US" dirty="0" smtClean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r>
              <a:rPr lang="en-US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An 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ampere is the flow of </a:t>
            </a:r>
            <a:b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</a:b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1 coulomb of charge per second. </a:t>
            </a:r>
          </a:p>
          <a:p>
            <a:endParaRPr lang="en-US" dirty="0" smtClean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r>
              <a:rPr lang="en-US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When 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the flow of charge past any cross section is 1 </a:t>
            </a:r>
            <a:r>
              <a:rPr lang="en-US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coulomb </a:t>
            </a:r>
            <a:r>
              <a:rPr lang="en-US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per 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second, the current is 1 ampere. </a:t>
            </a:r>
          </a:p>
        </p:txBody>
      </p:sp>
      <p:sp>
        <p:nvSpPr>
          <p:cNvPr id="6606853" name="Rectangle 5"/>
          <p:cNvSpPr>
            <a:spLocks noChangeArrowheads="1"/>
          </p:cNvSpPr>
          <p:nvPr/>
        </p:nvSpPr>
        <p:spPr bwMode="auto">
          <a:xfrm>
            <a:off x="230188" y="623888"/>
            <a:ext cx="868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Electric </a:t>
            </a:r>
            <a:r>
              <a:rPr lang="en-US" sz="2800" b="1" dirty="0">
                <a:solidFill>
                  <a:srgbClr val="E63219"/>
                </a:solidFill>
              </a:rPr>
              <a:t>Current</a:t>
            </a:r>
          </a:p>
        </p:txBody>
      </p:sp>
      <p:pic>
        <p:nvPicPr>
          <p:cNvPr id="6606854" name="Picture 6" descr="CPPE-Ch34-2_p682-Amp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981200"/>
            <a:ext cx="3808413" cy="29479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42" name="Rectangle 2"/>
          <p:cNvSpPr>
            <a:spLocks noChangeArrowheads="1"/>
          </p:cNvSpPr>
          <p:nvPr/>
        </p:nvSpPr>
        <p:spPr bwMode="auto">
          <a:xfrm>
            <a:off x="227013" y="1196975"/>
            <a:ext cx="8688387" cy="4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a typeface="Times New Roman" pitchFamily="18" charset="0"/>
                <a:cs typeface="Minion-Bold" charset="0"/>
              </a:rPr>
              <a:t>Voltage sources such as batteries and generators supply energy that allows charges to move steadily.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 Charges </a:t>
            </a:r>
            <a:r>
              <a:rPr lang="en-US" dirty="0">
                <a:solidFill>
                  <a:srgbClr val="000000"/>
                </a:solidFill>
              </a:rPr>
              <a:t>do not flow unless there is a potential difference. 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 Something </a:t>
            </a:r>
            <a:r>
              <a:rPr lang="en-US" dirty="0">
                <a:solidFill>
                  <a:srgbClr val="000000"/>
                </a:solidFill>
              </a:rPr>
              <a:t>that provides a potential difference is known as a voltage source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 Batteries </a:t>
            </a:r>
            <a:r>
              <a:rPr lang="en-US" dirty="0">
                <a:solidFill>
                  <a:srgbClr val="000000"/>
                </a:solidFill>
              </a:rPr>
              <a:t>and generators are capable of maintaining a continuous flow of electrons.</a:t>
            </a:r>
          </a:p>
        </p:txBody>
      </p:sp>
      <p:sp>
        <p:nvSpPr>
          <p:cNvPr id="6615044" name="Rectangle 4"/>
          <p:cNvSpPr>
            <a:spLocks noChangeArrowheads="1"/>
          </p:cNvSpPr>
          <p:nvPr/>
        </p:nvSpPr>
        <p:spPr bwMode="auto">
          <a:xfrm>
            <a:off x="230188" y="623888"/>
            <a:ext cx="868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Voltage </a:t>
            </a:r>
            <a:r>
              <a:rPr lang="en-US" sz="2800" b="1" dirty="0">
                <a:solidFill>
                  <a:srgbClr val="E63219"/>
                </a:solidFill>
              </a:rPr>
              <a:t>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7090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8600" y="1196975"/>
            <a:ext cx="8686800" cy="5191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FontTx/>
              <a:buNone/>
            </a:pPr>
            <a:r>
              <a:rPr lang="en-US" sz="2800" b="1">
                <a:solidFill>
                  <a:schemeClr val="hlink"/>
                </a:solidFill>
                <a:ea typeface="Times New Roman" pitchFamily="18" charset="0"/>
                <a:cs typeface="Minion-Regular" charset="0"/>
              </a:rPr>
              <a:t>Steady Voltage Sources</a:t>
            </a:r>
          </a:p>
        </p:txBody>
      </p:sp>
      <p:sp>
        <p:nvSpPr>
          <p:cNvPr id="6617091" name="Rectangle 3"/>
          <p:cNvSpPr>
            <a:spLocks noChangeArrowheads="1"/>
          </p:cNvSpPr>
          <p:nvPr/>
        </p:nvSpPr>
        <p:spPr bwMode="auto">
          <a:xfrm>
            <a:off x="227013" y="1766888"/>
            <a:ext cx="8612187" cy="2973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In a battery, a chemical reaction releases electrical energy. </a:t>
            </a:r>
          </a:p>
          <a:p>
            <a:endParaRPr lang="en-US" dirty="0" smtClean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r>
              <a:rPr lang="en-US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Generators—such 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as the alternators in automobiles—convert mechanical energy to electrical energy. </a:t>
            </a:r>
          </a:p>
          <a:p>
            <a:endParaRPr lang="en-US" dirty="0" smtClean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r>
              <a:rPr lang="en-US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The 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electrical potential energy produced is available at the terminals of the battery or generator. </a:t>
            </a:r>
          </a:p>
        </p:txBody>
      </p:sp>
      <p:sp>
        <p:nvSpPr>
          <p:cNvPr id="6617093" name="Rectangle 5"/>
          <p:cNvSpPr>
            <a:spLocks noChangeArrowheads="1"/>
          </p:cNvSpPr>
          <p:nvPr/>
        </p:nvSpPr>
        <p:spPr bwMode="auto">
          <a:xfrm>
            <a:off x="230188" y="623888"/>
            <a:ext cx="868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Voltage </a:t>
            </a:r>
            <a:r>
              <a:rPr lang="en-US" sz="2800" b="1" dirty="0">
                <a:solidFill>
                  <a:srgbClr val="E63219"/>
                </a:solidFill>
              </a:rPr>
              <a:t>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itchFamily="34" charset="0"/>
            <a:ea typeface="Times New Roman" pitchFamily="18" charset="0"/>
            <a:cs typeface="Minion-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itchFamily="34" charset="0"/>
            <a:ea typeface="Times New Roman" pitchFamily="18" charset="0"/>
            <a:cs typeface="Minion-Regular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7669</TotalTime>
  <Words>1560</Words>
  <Application>Microsoft Office PowerPoint</Application>
  <PresentationFormat>On-screen Show (4:3)</PresentationFormat>
  <Paragraphs>205</Paragraphs>
  <Slides>37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Light Bulb Lab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Nathan Zurakowski</dc:creator>
  <cp:lastModifiedBy>SDUHSD</cp:lastModifiedBy>
  <cp:revision>175</cp:revision>
  <dcterms:created xsi:type="dcterms:W3CDTF">2007-03-02T21:05:08Z</dcterms:created>
  <dcterms:modified xsi:type="dcterms:W3CDTF">2013-04-26T16:28:39Z</dcterms:modified>
</cp:coreProperties>
</file>