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57" r:id="rId3"/>
    <p:sldId id="264" r:id="rId4"/>
    <p:sldId id="272" r:id="rId5"/>
    <p:sldId id="273" r:id="rId6"/>
    <p:sldId id="256" r:id="rId7"/>
    <p:sldId id="258" r:id="rId8"/>
    <p:sldId id="274" r:id="rId9"/>
    <p:sldId id="259" r:id="rId10"/>
    <p:sldId id="266" r:id="rId11"/>
    <p:sldId id="265" r:id="rId12"/>
    <p:sldId id="277" r:id="rId13"/>
    <p:sldId id="260" r:id="rId14"/>
    <p:sldId id="276" r:id="rId15"/>
  </p:sldIdLst>
  <p:sldSz cx="9144000" cy="6858000" type="screen4x3"/>
  <p:notesSz cx="6858000" cy="9028113"/>
  <p:embeddedFontLst>
    <p:embeddedFont>
      <p:font typeface="Arial Black" pitchFamily="34" charset="0"/>
      <p:bold r:id="rId18"/>
    </p:embeddedFont>
    <p:embeddedFont>
      <p:font typeface="Comic Sans MS" pitchFamily="66" charset="0"/>
      <p:regular r:id="rId19"/>
      <p:bold r:id="rId20"/>
    </p:embeddedFont>
    <p:embeddedFont>
      <p:font typeface="Minnie"/>
      <p:regular r:id="rId21"/>
    </p:embeddedFont>
    <p:embeddedFont>
      <p:font typeface="Mickey"/>
      <p:regular r:id="rId22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66"/>
    <a:srgbClr val="0000FF"/>
    <a:srgbClr val="66FF33"/>
    <a:srgbClr val="33CC33"/>
    <a:srgbClr val="FF66FF"/>
    <a:srgbClr val="FFFF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106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106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04B0974-C18E-486C-A2DB-0456E2A67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B9B2-9D0B-46BE-94F0-40646F58B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0491E-D568-45E4-BF99-661574976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3B8DC-3C12-40FA-90CB-9B056F343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2F05-C14C-410D-BE52-3D54B8071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3494-3C23-42CC-8275-4AAA90289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43800-142E-4B91-BBE1-397DAC711B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5A20F-CB25-4620-99C5-AC41D5234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9C45-33ED-48BC-BAAA-4818B1B78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25E21-1181-4563-908A-2FB6CF94F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499D9-319E-45F7-9C44-261DDDDAD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8FCE7-91AC-4860-9295-2916A8009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1268E-7D97-461E-8ACC-2F95A6F30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E2AD4C4-7C30-4249-9454-E7D4D0B13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audio" Target="../media/audio4.wav"/><Relationship Id="rId5" Type="http://schemas.openxmlformats.org/officeDocument/2006/relationships/audio" Target="../media/audio3.wav"/><Relationship Id="rId10" Type="http://schemas.openxmlformats.org/officeDocument/2006/relationships/image" Target="../media/image4.wmf"/><Relationship Id="rId4" Type="http://schemas.openxmlformats.org/officeDocument/2006/relationships/audio" Target="../media/audio2.wav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tchum.org/bridgecollapse.html" TargetMode="External"/><Relationship Id="rId2" Type="http://schemas.openxmlformats.org/officeDocument/2006/relationships/hyperlink" Target="http://www.enm.bris.ac.uk/research/nonlinear/tacoma/tacoma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0033"/>
            </a:gs>
            <a:gs pos="100000">
              <a:srgbClr val="99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381000" y="706438"/>
          <a:ext cx="7288213" cy="4856162"/>
        </p:xfrm>
        <a:graphic>
          <a:graphicData uri="http://schemas.openxmlformats.org/presentationml/2006/ole">
            <p:oleObj spid="_x0000_s1026" name="WordArt 2.0" r:id="rId7" imgW="6095880" imgH="4063680" progId="">
              <p:embed/>
            </p:oleObj>
          </a:graphicData>
        </a:graphic>
      </p:graphicFrame>
      <p:pic>
        <p:nvPicPr>
          <p:cNvPr id="3075" name="Picture 3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57188"/>
            <a:ext cx="19812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67475" y="0"/>
            <a:ext cx="19843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3327400"/>
            <a:ext cx="32766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IMPAN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BAC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ITELE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3300"/>
            </a:gs>
            <a:gs pos="100000">
              <a:srgbClr val="CC000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838200" y="2133600"/>
            <a:ext cx="7467600" cy="40386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0" y="304800"/>
            <a:ext cx="7162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Sound generally travels fastest</a:t>
            </a:r>
          </a:p>
          <a:p>
            <a:pPr algn="ctr">
              <a:defRPr/>
            </a:pPr>
            <a:r>
              <a:rPr lang="en-US" sz="32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 solids and slowest in gases,</a:t>
            </a:r>
          </a:p>
          <a:p>
            <a:pPr algn="ctr">
              <a:defRPr/>
            </a:pPr>
            <a:r>
              <a:rPr lang="en-US" sz="3200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but there are some exceptions.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14400" y="2209800"/>
            <a:ext cx="7391400" cy="396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Medium Velocity (m/s)    Medium Velocity (m/s)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 Air 330                Carbon dioxide 260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Helium 930                 Hydrogen 1270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Oxygen 320                 Water 1460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Sea water 1520              Mercury 1450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Glass 5500                 Granite 5950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 Lead 1230                Pine wood 3320</a:t>
            </a:r>
          </a:p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  Copper 3800               Aluminium 5100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838200" y="26670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838200" y="32004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838200" y="36576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38200" y="46482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838200" y="51816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838200" y="56388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838200" y="4191000"/>
            <a:ext cx="746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4572000" y="2133600"/>
            <a:ext cx="0" cy="403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0"/>
            <a:ext cx="9139237" cy="685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14600" y="609600"/>
            <a:ext cx="6370638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 human ear relates</a:t>
            </a:r>
          </a:p>
          <a:p>
            <a:pPr algn="ctr">
              <a:defRPr/>
            </a:pPr>
            <a:r>
              <a:rPr lang="en-US"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amplitude</a:t>
            </a:r>
            <a:r>
              <a:rPr lang="en-US" sz="44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to</a:t>
            </a:r>
          </a:p>
          <a:p>
            <a:pPr algn="ctr">
              <a:defRPr/>
            </a:pPr>
            <a:r>
              <a:rPr lang="en-US" sz="4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loudness</a:t>
            </a:r>
          </a:p>
          <a:p>
            <a:pPr algn="ctr">
              <a:defRPr/>
            </a:pPr>
            <a:r>
              <a:rPr lang="en-US" sz="44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and</a:t>
            </a:r>
          </a:p>
          <a:p>
            <a:pPr algn="ctr">
              <a:defRPr/>
            </a:pP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frequency</a:t>
            </a:r>
            <a:r>
              <a:rPr lang="en-US" sz="44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to</a:t>
            </a:r>
          </a:p>
          <a:p>
            <a:pPr algn="ctr">
              <a:defRPr/>
            </a:pPr>
            <a:r>
              <a:rPr lang="en-US" sz="4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pitch</a:t>
            </a:r>
            <a:r>
              <a:rPr lang="en-US" sz="44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66843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A tone is not always heard at the same frequency at</a:t>
            </a:r>
          </a:p>
          <a:p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which it is emitted.</a:t>
            </a:r>
          </a:p>
          <a:p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When a train sounds its horn as it passes by, the pitch of the horn changes from high to low. 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 Any time there is relative motion between the source of a sound and the receiver of it, there is a difference between the actual frequency and the observed frequency.  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Doppler Effect</a:t>
            </a:r>
            <a:endParaRPr lang="en-US" b="1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CC00CC"/>
            </a:gs>
            <a:gs pos="100000">
              <a:srgbClr val="FF00CC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"/>
            <a:ext cx="9140825" cy="660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67200" y="928688"/>
            <a:ext cx="33559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5000">
                <a:solidFill>
                  <a:srgbClr val="FF9900"/>
                </a:solidFill>
                <a:latin typeface="Mickey" pitchFamily="2" charset="2"/>
              </a:rPr>
              <a:t>*</a:t>
            </a:r>
            <a:r>
              <a:rPr lang="en-US" sz="5000">
                <a:latin typeface="Mickey" pitchFamily="2" charset="2"/>
              </a:rPr>
              <a:t> </a:t>
            </a:r>
            <a:r>
              <a:rPr lang="en-US" sz="5000" b="1">
                <a:solidFill>
                  <a:schemeClr val="accent2"/>
                </a:solidFill>
                <a:latin typeface="Mickey" pitchFamily="2" charset="2"/>
              </a:rPr>
              <a:t>Fact</a:t>
            </a:r>
            <a:r>
              <a:rPr lang="en-US" sz="5000">
                <a:latin typeface="Mickey" pitchFamily="2" charset="2"/>
              </a:rPr>
              <a:t> </a:t>
            </a:r>
            <a:r>
              <a:rPr lang="en-US" sz="5000">
                <a:solidFill>
                  <a:srgbClr val="FF9900"/>
                </a:solidFill>
                <a:latin typeface="Mickey" pitchFamily="2" charset="2"/>
              </a:rPr>
              <a:t>*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928938" y="1598613"/>
            <a:ext cx="598328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All objects have a natural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frequency of vibration.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667000" y="2886075"/>
            <a:ext cx="6118225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4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Resonance</a:t>
            </a: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- the inducing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of vibrations of a natural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rate by a vibrating source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having the same frequency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48000" y="5075238"/>
            <a:ext cx="55641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33CC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“sympathetic vibrations”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762000"/>
            <a:ext cx="852488" cy="914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762000"/>
            <a:ext cx="1135063" cy="892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824038" y="558800"/>
            <a:ext cx="5124450" cy="3201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Famous Bridge Collapses:</a:t>
            </a:r>
          </a:p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Evidences of Resonance?</a:t>
            </a:r>
          </a:p>
          <a:p>
            <a:pPr algn="ctr">
              <a:defRPr/>
            </a:pPr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algn="ctr">
              <a:defRPr/>
            </a:pPr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Tacoma Narrows </a:t>
            </a: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hlinkClick r:id="rId2"/>
              </a:rPr>
              <a:t>link</a:t>
            </a: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</a:p>
          <a:p>
            <a:pPr algn="ctr">
              <a:defRPr/>
            </a:pP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Others </a:t>
            </a:r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hlinkClick r:id="rId3"/>
              </a:rPr>
              <a:t>link</a:t>
            </a:r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 algn="ctr">
              <a:defRPr/>
            </a:pPr>
            <a:endParaRPr 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19459" name="Picture 6" descr="tac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695700"/>
            <a:ext cx="40862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8" descr="Palau5-524x78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733800"/>
            <a:ext cx="4100513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accent1"/>
            </a:gs>
            <a:gs pos="100000">
              <a:srgbClr val="66FF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1295400" y="0"/>
          <a:ext cx="6462713" cy="2341563"/>
        </p:xfrm>
        <a:graphic>
          <a:graphicData uri="http://schemas.openxmlformats.org/presentationml/2006/ole">
            <p:oleObj spid="_x0000_s2050" name="WordArt 2.0" r:id="rId3" imgW="6095880" imgH="4063680" progId="">
              <p:embed/>
            </p:oleObj>
          </a:graphicData>
        </a:graphic>
      </p:graphicFrame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8600" y="2616200"/>
            <a:ext cx="8634413" cy="3556000"/>
          </a:xfrm>
          <a:prstGeom prst="rect">
            <a:avLst/>
          </a:prstGeom>
          <a:solidFill>
            <a:srgbClr val="FF0033"/>
          </a:solidFill>
          <a:ln w="50800">
            <a:solidFill>
              <a:srgbClr val="D6009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04800" y="2895600"/>
            <a:ext cx="85344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sz="60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SOUND</a:t>
            </a:r>
            <a:r>
              <a:rPr lang="en-US" sz="4800" b="1"/>
              <a:t> </a:t>
            </a:r>
            <a:endParaRPr lang="en-US" sz="3200" b="1"/>
          </a:p>
          <a:p>
            <a:pPr algn="ctr">
              <a:defRPr/>
            </a:pP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 range of </a:t>
            </a:r>
            <a:r>
              <a:rPr lang="en-US" sz="4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compression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wave</a:t>
            </a:r>
          </a:p>
          <a:p>
            <a:pPr algn="ctr">
              <a:defRPr/>
            </a:pP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frequencies to which the</a:t>
            </a:r>
          </a:p>
          <a:p>
            <a:pPr algn="ctr">
              <a:defRPr/>
            </a:pPr>
            <a:r>
              <a:rPr lang="en-US" sz="4400" b="1" i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human ear</a:t>
            </a:r>
            <a:r>
              <a:rPr lang="en-US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is sensitive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4000" cy="639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76225" y="3581400"/>
            <a:ext cx="8494713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48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The</a:t>
            </a:r>
            <a:r>
              <a:rPr lang="en-US" sz="5500" b="1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550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audio spectrum</a:t>
            </a:r>
            <a:endParaRPr lang="en-US" sz="5500">
              <a:effectLst>
                <a:outerShdw blurRad="38100" dist="38100" dir="2700000" algn="tl">
                  <a:srgbClr val="FFFFFF"/>
                </a:outerShdw>
              </a:effectLst>
              <a:latin typeface="Arial Black" pitchFamily="34" charset="0"/>
            </a:endParaRPr>
          </a:p>
          <a:p>
            <a:pPr algn="ctr">
              <a:defRPr/>
            </a:pPr>
            <a:r>
              <a:rPr lang="en-US" sz="48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extends from approximately</a:t>
            </a:r>
            <a:endParaRPr lang="en-US" sz="55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defRPr/>
            </a:pPr>
            <a:r>
              <a:rPr lang="en-US" sz="55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20 Hz</a:t>
            </a:r>
            <a:r>
              <a:rPr lang="en-US" sz="55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48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to</a:t>
            </a:r>
            <a:r>
              <a:rPr lang="en-US" sz="55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sz="55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20,000 Hz</a:t>
            </a:r>
            <a:r>
              <a:rPr lang="en-US" sz="5500" b="1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</a:t>
            </a:r>
            <a:endParaRPr lang="en-US" sz="55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10600" cy="4398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24000" y="487363"/>
            <a:ext cx="63722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Range of Some Common Sounds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38238"/>
            <a:ext cx="7467600" cy="539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304800"/>
            <a:ext cx="85407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Intensity Range for Some Common Sounds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99FF"/>
            </a:gs>
            <a:gs pos="100000">
              <a:schemeClr val="accent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17513" y="212725"/>
            <a:ext cx="84978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Sounds are produced by</a:t>
            </a: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nie" pitchFamily="2" charset="2"/>
              </a:rPr>
              <a:t> </a:t>
            </a:r>
            <a:r>
              <a:rPr lang="en-US" sz="3000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vibrating matter</a:t>
            </a: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nnie" pitchFamily="2" charset="2"/>
              </a:rPr>
              <a:t>.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330200" y="762000"/>
            <a:ext cx="8559800" cy="3530600"/>
          </a:xfrm>
          <a:prstGeom prst="rect">
            <a:avLst/>
          </a:prstGeom>
          <a:solidFill>
            <a:srgbClr val="006600"/>
          </a:solidFill>
          <a:ln w="508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822325" y="1217613"/>
            <a:ext cx="1851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66" charset="0"/>
              </a:rPr>
              <a:t>1. </a:t>
            </a:r>
            <a:r>
              <a:rPr lang="en-US" sz="3600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reeds</a:t>
            </a:r>
          </a:p>
        </p:txBody>
      </p:sp>
      <p:pic>
        <p:nvPicPr>
          <p:cNvPr id="512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988" y="944563"/>
            <a:ext cx="1370012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59138" y="1771650"/>
          <a:ext cx="401637" cy="482600"/>
        </p:xfrm>
        <a:graphic>
          <a:graphicData uri="http://schemas.openxmlformats.org/presentationml/2006/ole">
            <p:oleObj spid="_x0000_s3074" name="Packager Shell Object" showAsIcon="1" r:id="rId4" imgW="570960" imgH="685800" progId="Package">
              <p:embed/>
            </p:oleObj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822325" y="2801938"/>
            <a:ext cx="2205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66" charset="0"/>
              </a:rPr>
              <a:t>2. </a:t>
            </a:r>
            <a:r>
              <a:rPr lang="en-US" sz="36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strings</a:t>
            </a:r>
          </a:p>
        </p:txBody>
      </p:sp>
      <p:pic>
        <p:nvPicPr>
          <p:cNvPr id="5128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08275"/>
            <a:ext cx="6858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803525" y="3760788"/>
          <a:ext cx="393700" cy="471487"/>
        </p:xfrm>
        <a:graphic>
          <a:graphicData uri="http://schemas.openxmlformats.org/presentationml/2006/ole">
            <p:oleObj spid="_x0000_s3075" name="Packager Shell Object" showAsIcon="1" r:id="rId6" imgW="570960" imgH="685800" progId="Package">
              <p:embed/>
            </p:oleObj>
          </a:graphicData>
        </a:graphic>
      </p:graphicFrame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343400" y="1217613"/>
            <a:ext cx="3113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66" charset="0"/>
              </a:rPr>
              <a:t>3. </a:t>
            </a:r>
            <a:r>
              <a:rPr lang="en-US" sz="360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membranes</a:t>
            </a:r>
          </a:p>
        </p:txBody>
      </p:sp>
      <p:pic>
        <p:nvPicPr>
          <p:cNvPr id="5131" name="Picture 1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91413" y="990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32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69138" y="1695450"/>
          <a:ext cx="401637" cy="482600"/>
        </p:xfrm>
        <a:graphic>
          <a:graphicData uri="http://schemas.openxmlformats.org/presentationml/2006/ole">
            <p:oleObj spid="_x0000_s3076" name="Packager Shell Object" showAsIcon="1" r:id="rId8" imgW="570960" imgH="685800" progId="Package">
              <p:embed/>
            </p:oleObj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343400" y="2787650"/>
            <a:ext cx="3087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66" charset="0"/>
              </a:rPr>
              <a:t>4. </a:t>
            </a:r>
            <a:r>
              <a:rPr lang="en-US" sz="360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air columns</a:t>
            </a:r>
          </a:p>
        </p:txBody>
      </p:sp>
      <p:pic>
        <p:nvPicPr>
          <p:cNvPr id="5134" name="Picture 14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2988" y="2590800"/>
            <a:ext cx="1268412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35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70725" y="3836988"/>
          <a:ext cx="393700" cy="471487"/>
        </p:xfrm>
        <a:graphic>
          <a:graphicData uri="http://schemas.openxmlformats.org/presentationml/2006/ole">
            <p:oleObj spid="_x0000_s3077" name="Packager Shell Object" showAsIcon="1" r:id="rId10" imgW="570960" imgH="685800" progId="Package">
              <p:embed/>
            </p:oleObj>
          </a:graphicData>
        </a:graphic>
      </p:graphicFrame>
      <p:sp>
        <p:nvSpPr>
          <p:cNvPr id="3089" name="AutoShape 16"/>
          <p:cNvSpPr>
            <a:spLocks noChangeArrowheads="1"/>
          </p:cNvSpPr>
          <p:nvPr/>
        </p:nvSpPr>
        <p:spPr bwMode="auto">
          <a:xfrm rot="10800000" flipH="1" flipV="1">
            <a:off x="25400" y="5054600"/>
            <a:ext cx="9091613" cy="1397000"/>
          </a:xfrm>
          <a:custGeom>
            <a:avLst/>
            <a:gdLst>
              <a:gd name="T0" fmla="*/ 7955162 w 21600"/>
              <a:gd name="T1" fmla="*/ 698500 h 21600"/>
              <a:gd name="T2" fmla="*/ 4545807 w 21600"/>
              <a:gd name="T3" fmla="*/ 1397000 h 21600"/>
              <a:gd name="T4" fmla="*/ 1136452 w 21600"/>
              <a:gd name="T5" fmla="*/ 698500 h 21600"/>
              <a:gd name="T6" fmla="*/ 45458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0093"/>
          </a:solidFill>
          <a:ln w="5080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137" name="Picture 17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692400" y="6019800"/>
            <a:ext cx="3760788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669925" y="4999038"/>
            <a:ext cx="79359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Sound is a </a:t>
            </a:r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mechanical wave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(longitudinal).</a:t>
            </a:r>
            <a:r>
              <a:rPr lang="en-US" sz="3200" b="1"/>
              <a:t> </a:t>
            </a:r>
          </a:p>
          <a:p>
            <a:pPr algn="ctr">
              <a:defRPr/>
            </a:pPr>
            <a:r>
              <a:rPr lang="en-US" sz="3200" b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will </a:t>
            </a:r>
            <a:r>
              <a:rPr lang="en-US" sz="3200" b="1">
                <a:solidFill>
                  <a:srgbClr val="00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not</a:t>
            </a:r>
            <a:r>
              <a:rPr lang="en-US" sz="3200" b="1">
                <a:solidFill>
                  <a:srgbClr val="CC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travel through a vacuum.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27" grpId="0" autoUpdateAnimBg="0"/>
      <p:bldP spid="5130" grpId="0" autoUpdateAnimBg="0"/>
      <p:bldP spid="5133" grpId="0" autoUpdateAnimBg="0"/>
      <p:bldP spid="51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3300"/>
            </a:gs>
            <a:gs pos="100000">
              <a:srgbClr val="FF6633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938700" y="381000"/>
            <a:ext cx="5992346" cy="3772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Sounds possess the 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4400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characteristics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and </a:t>
            </a:r>
            <a:r>
              <a:rPr lang="en-US" sz="4400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properties</a:t>
            </a: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that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are common to all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waves</a:t>
            </a:r>
            <a:r>
              <a:rPr lang="en-US" sz="4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. </a:t>
            </a:r>
            <a:endParaRPr lang="en-US" sz="44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FFFF"/>
            </a:gs>
            <a:gs pos="100000">
              <a:srgbClr val="0099F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12788" y="790575"/>
            <a:ext cx="7669212" cy="2041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Just like all longitudinal (compression)</a:t>
            </a:r>
          </a:p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waves, sound waves possess a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velocity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frequency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wavelength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phase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period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and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amplitude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89025" y="3990975"/>
            <a:ext cx="7096125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Sound waves also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reflect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refract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diffract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, and </a:t>
            </a:r>
            <a:r>
              <a:rPr 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interfere</a:t>
            </a:r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00"/>
            </a:gs>
            <a:gs pos="100000">
              <a:srgbClr val="FFFF99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413" y="0"/>
            <a:ext cx="876300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38798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9600" y="122238"/>
            <a:ext cx="83820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The velocity of sound in air depends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on the air temperature. The speed of</a:t>
            </a:r>
          </a:p>
          <a:p>
            <a:pPr algn="ctr">
              <a:defRPr/>
            </a:pPr>
            <a:r>
              <a:rPr lang="en-US" sz="32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sound in dry air is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331.5 m/s</a:t>
            </a:r>
            <a:r>
              <a:rPr lang="en-US" sz="32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at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0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º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</a:t>
            </a:r>
            <a:r>
              <a:rPr lang="en-US" sz="3200" b="1" dirty="0">
                <a:solidFill>
                  <a:srgbClr val="FF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267200" y="1828800"/>
            <a:ext cx="3505200" cy="213360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419600" y="1905000"/>
            <a:ext cx="3124200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This speed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increases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with temperature: about 0.6 m/s</a:t>
            </a:r>
          </a:p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for every 1 </a:t>
            </a:r>
            <a:r>
              <a:rPr lang="en-US" sz="2000" b="1" baseline="7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º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 increase in temperature.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495800"/>
            <a:ext cx="5638800" cy="17538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365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Times New Roman</vt:lpstr>
      <vt:lpstr>Arial Black</vt:lpstr>
      <vt:lpstr>Comic Sans MS</vt:lpstr>
      <vt:lpstr>Minnie</vt:lpstr>
      <vt:lpstr>Mickey</vt:lpstr>
      <vt:lpstr>Default Design</vt:lpstr>
      <vt:lpstr>WordArt 2.0</vt:lpstr>
      <vt:lpstr>Package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Doppler Effect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Bryan</dc:creator>
  <cp:lastModifiedBy>user</cp:lastModifiedBy>
  <cp:revision>57</cp:revision>
  <cp:lastPrinted>1998-08-05T01:01:16Z</cp:lastPrinted>
  <dcterms:created xsi:type="dcterms:W3CDTF">2098-06-10T01:42:40Z</dcterms:created>
  <dcterms:modified xsi:type="dcterms:W3CDTF">2011-12-16T03:54:50Z</dcterms:modified>
</cp:coreProperties>
</file>