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4" r:id="rId7"/>
    <p:sldId id="265" r:id="rId8"/>
    <p:sldId id="266" r:id="rId9"/>
    <p:sldId id="268" r:id="rId10"/>
    <p:sldId id="267"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37" autoAdjust="0"/>
  </p:normalViewPr>
  <p:slideViewPr>
    <p:cSldViewPr>
      <p:cViewPr varScale="1">
        <p:scale>
          <a:sx n="69" d="100"/>
          <a:sy n="69" d="100"/>
        </p:scale>
        <p:origin x="-5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C93BE-4C75-4FDD-8D62-E4786BA760C7}" type="datetimeFigureOut">
              <a:rPr lang="en-US" smtClean="0"/>
              <a:t>12/14/2011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199845-EAD6-4ED1-AF91-E1929941F52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199845-EAD6-4ED1-AF91-E1929941F52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84BB3-DA6B-48C6-97B2-E267BF276BAC}" type="datetimeFigureOut">
              <a:rPr lang="en-US" smtClean="0"/>
              <a:pPr/>
              <a:t>12/14/2011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90238-5F37-4335-804B-14452E0D47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84BB3-DA6B-48C6-97B2-E267BF276BAC}" type="datetimeFigureOut">
              <a:rPr lang="en-US" smtClean="0"/>
              <a:pPr/>
              <a:t>12/14/2011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90238-5F37-4335-804B-14452E0D47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Wave Behavior Notes</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
            </a:r>
            <a:r>
              <a:rPr lang="en-US" b="1" dirty="0" smtClean="0"/>
              <a:t>rinciple of Superposition</a:t>
            </a:r>
            <a:endParaRPr lang="en-US" dirty="0"/>
          </a:p>
        </p:txBody>
      </p:sp>
      <p:sp>
        <p:nvSpPr>
          <p:cNvPr id="3" name="Content Placeholder 2"/>
          <p:cNvSpPr>
            <a:spLocks noGrp="1"/>
          </p:cNvSpPr>
          <p:nvPr>
            <p:ph idx="1"/>
          </p:nvPr>
        </p:nvSpPr>
        <p:spPr/>
        <p:txBody>
          <a:bodyPr>
            <a:normAutofit/>
          </a:bodyPr>
          <a:lstStyle/>
          <a:p>
            <a:r>
              <a:rPr lang="en-US" dirty="0" smtClean="0"/>
              <a:t>When two waves interfere, the resulting displacement of the medium at any location is the algebraic sum of the displacements of the individual waves at that same location.</a:t>
            </a:r>
          </a:p>
          <a:p>
            <a:pPr>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Traveling Waves vs. Standing Waves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Traveling waves are observed when a wave is not confined to a given space along the medium.</a:t>
            </a:r>
          </a:p>
          <a:p>
            <a:r>
              <a:rPr lang="en-US" dirty="0" smtClean="0"/>
              <a:t>When the proper frequency is used, the interference of the incident wave and the reflected wave occur in such a manner that there are specific points along the medium that appear to be standing still. Because the observed wave pattern is characterized by points that appear to be standing still, the pattern is often called a standing wave pattern.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Standing Wave</a:t>
            </a:r>
            <a:endParaRPr lang="en-US" dirty="0"/>
          </a:p>
        </p:txBody>
      </p:sp>
      <p:sp>
        <p:nvSpPr>
          <p:cNvPr id="3" name="Content Placeholder 2"/>
          <p:cNvSpPr>
            <a:spLocks noGrp="1"/>
          </p:cNvSpPr>
          <p:nvPr>
            <p:ph idx="1"/>
          </p:nvPr>
        </p:nvSpPr>
        <p:spPr>
          <a:xfrm>
            <a:off x="0" y="838200"/>
            <a:ext cx="9144000" cy="4906963"/>
          </a:xfrm>
        </p:spPr>
        <p:txBody>
          <a:bodyPr>
            <a:normAutofit/>
          </a:bodyPr>
          <a:lstStyle/>
          <a:p>
            <a:r>
              <a:rPr lang="en-US" sz="2800" dirty="0" smtClean="0"/>
              <a:t>The waves are interfering in such a manner that there are points of no displacement produced at the same positions along the medium. These points along the medium are known as nodes. </a:t>
            </a:r>
            <a:endParaRPr lang="en-US" sz="2800" dirty="0"/>
          </a:p>
          <a:p>
            <a:r>
              <a:rPr lang="en-US" sz="2800" dirty="0" smtClean="0"/>
              <a:t>There are also points along the medium that vibrate back and forth between points of large positive displacement and points of large negative displacement. These points are known as antinodes.</a:t>
            </a:r>
            <a:endParaRPr lang="en-US" sz="2800" dirty="0"/>
          </a:p>
        </p:txBody>
      </p:sp>
      <p:pic>
        <p:nvPicPr>
          <p:cNvPr id="27650" name="Picture 2" descr="http://www.physicsclassroom.com/mmedia/waves/h4.gif"/>
          <p:cNvPicPr>
            <a:picLocks noChangeAspect="1" noChangeArrowheads="1" noCrop="1"/>
          </p:cNvPicPr>
          <p:nvPr/>
        </p:nvPicPr>
        <p:blipFill>
          <a:blip r:embed="rId2" cstate="print"/>
          <a:srcRect/>
          <a:stretch>
            <a:fillRect/>
          </a:stretch>
        </p:blipFill>
        <p:spPr bwMode="auto">
          <a:xfrm>
            <a:off x="2438399" y="4495800"/>
            <a:ext cx="4371971" cy="2057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idx="1"/>
          </p:nvPr>
        </p:nvSpPr>
        <p:spPr/>
        <p:txBody>
          <a:bodyPr/>
          <a:lstStyle/>
          <a:p>
            <a:r>
              <a:rPr lang="en-US" dirty="0" smtClean="0"/>
              <a:t>Reflection involves a change in direction of waves when they bounce off a barrier.</a:t>
            </a:r>
            <a:endParaRPr lang="en-US" dirty="0"/>
          </a:p>
        </p:txBody>
      </p:sp>
      <p:pic>
        <p:nvPicPr>
          <p:cNvPr id="4" name="Picture 2" descr="http://www.physicsclassroom.com/Class/waves/u10l3b3.gif"/>
          <p:cNvPicPr>
            <a:picLocks noChangeAspect="1" noChangeArrowheads="1"/>
          </p:cNvPicPr>
          <p:nvPr/>
        </p:nvPicPr>
        <p:blipFill>
          <a:blip r:embed="rId2" cstate="print"/>
          <a:srcRect/>
          <a:stretch>
            <a:fillRect/>
          </a:stretch>
        </p:blipFill>
        <p:spPr bwMode="auto">
          <a:xfrm>
            <a:off x="380999" y="3276600"/>
            <a:ext cx="4020605" cy="2209800"/>
          </a:xfrm>
          <a:prstGeom prst="rect">
            <a:avLst/>
          </a:prstGeom>
          <a:noFill/>
        </p:spPr>
      </p:pic>
      <p:pic>
        <p:nvPicPr>
          <p:cNvPr id="5" name="Picture 4" descr="http://www.physicsclassroom.com/Class/waves/u10l3b6.gif"/>
          <p:cNvPicPr>
            <a:picLocks noChangeAspect="1" noChangeArrowheads="1"/>
          </p:cNvPicPr>
          <p:nvPr/>
        </p:nvPicPr>
        <p:blipFill>
          <a:blip r:embed="rId3" cstate="print"/>
          <a:srcRect/>
          <a:stretch>
            <a:fillRect/>
          </a:stretch>
        </p:blipFill>
        <p:spPr bwMode="auto">
          <a:xfrm>
            <a:off x="4876800" y="3352800"/>
            <a:ext cx="3886200" cy="208241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Refraction</a:t>
            </a:r>
            <a:endParaRPr lang="en-US" dirty="0"/>
          </a:p>
        </p:txBody>
      </p:sp>
      <p:sp>
        <p:nvSpPr>
          <p:cNvPr id="3" name="Content Placeholder 2"/>
          <p:cNvSpPr>
            <a:spLocks noGrp="1"/>
          </p:cNvSpPr>
          <p:nvPr>
            <p:ph idx="1"/>
          </p:nvPr>
        </p:nvSpPr>
        <p:spPr/>
        <p:txBody>
          <a:bodyPr/>
          <a:lstStyle/>
          <a:p>
            <a:r>
              <a:rPr lang="en-US" dirty="0"/>
              <a:t>R</a:t>
            </a:r>
            <a:r>
              <a:rPr lang="en-US" dirty="0" smtClean="0"/>
              <a:t>efraction of waves involves a change in the direction of waves as they pass from one medium to another.</a:t>
            </a:r>
            <a:endParaRPr lang="en-US" dirty="0"/>
          </a:p>
        </p:txBody>
      </p:sp>
      <p:pic>
        <p:nvPicPr>
          <p:cNvPr id="4" name="Picture 2" descr="http://www.physicsclassroom.com/Class/waves/u10l3b7.gif"/>
          <p:cNvPicPr>
            <a:picLocks noChangeAspect="1" noChangeArrowheads="1"/>
          </p:cNvPicPr>
          <p:nvPr/>
        </p:nvPicPr>
        <p:blipFill>
          <a:blip r:embed="rId2" cstate="print"/>
          <a:srcRect/>
          <a:stretch>
            <a:fillRect/>
          </a:stretch>
        </p:blipFill>
        <p:spPr bwMode="auto">
          <a:xfrm>
            <a:off x="4953000" y="3429000"/>
            <a:ext cx="2590800" cy="2568468"/>
          </a:xfrm>
          <a:prstGeom prst="rect">
            <a:avLst/>
          </a:prstGeom>
          <a:noFill/>
        </p:spPr>
      </p:pic>
      <p:pic>
        <p:nvPicPr>
          <p:cNvPr id="4098" name="Picture 2" descr="http://www.smkbud4.edu.my/Data/sites/vschool/phy/wave/Refraction-Water-Waves.gif"/>
          <p:cNvPicPr>
            <a:picLocks noChangeAspect="1" noChangeArrowheads="1"/>
          </p:cNvPicPr>
          <p:nvPr/>
        </p:nvPicPr>
        <p:blipFill>
          <a:blip r:embed="rId3" cstate="print"/>
          <a:srcRect/>
          <a:stretch>
            <a:fillRect/>
          </a:stretch>
        </p:blipFill>
        <p:spPr bwMode="auto">
          <a:xfrm>
            <a:off x="533400" y="3429000"/>
            <a:ext cx="4114800" cy="20764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Diffraction</a:t>
            </a:r>
            <a:endParaRPr lang="en-US" dirty="0"/>
          </a:p>
        </p:txBody>
      </p:sp>
      <p:sp>
        <p:nvSpPr>
          <p:cNvPr id="3" name="Content Placeholder 2"/>
          <p:cNvSpPr>
            <a:spLocks noGrp="1"/>
          </p:cNvSpPr>
          <p:nvPr>
            <p:ph idx="1"/>
          </p:nvPr>
        </p:nvSpPr>
        <p:spPr/>
        <p:txBody>
          <a:bodyPr/>
          <a:lstStyle/>
          <a:p>
            <a:r>
              <a:rPr lang="en-US" dirty="0"/>
              <a:t>D</a:t>
            </a:r>
            <a:r>
              <a:rPr lang="en-US" dirty="0" smtClean="0"/>
              <a:t>iffraction involves a change in direction of waves as they pass through an opening or around a barrier in their path.</a:t>
            </a:r>
            <a:endParaRPr lang="en-US" dirty="0"/>
          </a:p>
        </p:txBody>
      </p:sp>
      <p:pic>
        <p:nvPicPr>
          <p:cNvPr id="3074" name="Picture 2" descr="http://www.newgeology.us/WaveDiffraction.gif"/>
          <p:cNvPicPr>
            <a:picLocks noChangeAspect="1" noChangeArrowheads="1"/>
          </p:cNvPicPr>
          <p:nvPr/>
        </p:nvPicPr>
        <p:blipFill>
          <a:blip r:embed="rId2" cstate="print"/>
          <a:srcRect/>
          <a:stretch>
            <a:fillRect/>
          </a:stretch>
        </p:blipFill>
        <p:spPr bwMode="auto">
          <a:xfrm>
            <a:off x="2438400" y="3429000"/>
            <a:ext cx="4114800" cy="20764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t>
            </a:r>
            <a:endParaRPr lang="en-US" dirty="0"/>
          </a:p>
        </p:txBody>
      </p:sp>
      <p:sp>
        <p:nvSpPr>
          <p:cNvPr id="3" name="Content Placeholder 2"/>
          <p:cNvSpPr>
            <a:spLocks noGrp="1"/>
          </p:cNvSpPr>
          <p:nvPr>
            <p:ph idx="1"/>
          </p:nvPr>
        </p:nvSpPr>
        <p:spPr/>
        <p:txBody>
          <a:bodyPr/>
          <a:lstStyle/>
          <a:p>
            <a:r>
              <a:rPr lang="en-US" dirty="0" smtClean="0"/>
              <a:t>Wave interference is the phenomenon that occurs when two waves meet while traveling along the same medium. </a:t>
            </a:r>
            <a:endParaRPr lang="en-US" dirty="0"/>
          </a:p>
        </p:txBody>
      </p:sp>
      <p:pic>
        <p:nvPicPr>
          <p:cNvPr id="2050" name="Picture 2" descr="http://www.physicsclassroom.com/Class/waves/u10l3c1.gif"/>
          <p:cNvPicPr>
            <a:picLocks noChangeAspect="1" noChangeArrowheads="1"/>
          </p:cNvPicPr>
          <p:nvPr/>
        </p:nvPicPr>
        <p:blipFill>
          <a:blip r:embed="rId2" cstate="print"/>
          <a:srcRect/>
          <a:stretch>
            <a:fillRect/>
          </a:stretch>
        </p:blipFill>
        <p:spPr bwMode="auto">
          <a:xfrm>
            <a:off x="457200" y="3581400"/>
            <a:ext cx="7896885" cy="1981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Constructive interference</a:t>
            </a:r>
            <a:endParaRPr lang="en-US" dirty="0"/>
          </a:p>
        </p:txBody>
      </p:sp>
      <p:sp>
        <p:nvSpPr>
          <p:cNvPr id="3" name="Content Placeholder 2"/>
          <p:cNvSpPr>
            <a:spLocks noGrp="1"/>
          </p:cNvSpPr>
          <p:nvPr>
            <p:ph idx="1"/>
          </p:nvPr>
        </p:nvSpPr>
        <p:spPr/>
        <p:txBody>
          <a:bodyPr/>
          <a:lstStyle/>
          <a:p>
            <a:r>
              <a:rPr lang="en-US" dirty="0" smtClean="0"/>
              <a:t>Constructive interference is a type of interference that occurs at any location along the medium where the two interfering waves have a displacement in the same direction.</a:t>
            </a:r>
            <a:endParaRPr lang="en-US" dirty="0"/>
          </a:p>
        </p:txBody>
      </p:sp>
      <p:pic>
        <p:nvPicPr>
          <p:cNvPr id="22530" name="Picture 2" descr="http://www.physicsclassroom.com/Class/waves/u10l3c2.gif"/>
          <p:cNvPicPr>
            <a:picLocks noChangeAspect="1" noChangeArrowheads="1"/>
          </p:cNvPicPr>
          <p:nvPr/>
        </p:nvPicPr>
        <p:blipFill>
          <a:blip r:embed="rId2" cstate="print"/>
          <a:srcRect/>
          <a:stretch>
            <a:fillRect/>
          </a:stretch>
        </p:blipFill>
        <p:spPr bwMode="auto">
          <a:xfrm>
            <a:off x="533400" y="3886200"/>
            <a:ext cx="8029074" cy="2133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Destructive interference</a:t>
            </a:r>
            <a:endParaRPr lang="en-US" dirty="0"/>
          </a:p>
        </p:txBody>
      </p:sp>
      <p:sp>
        <p:nvSpPr>
          <p:cNvPr id="3" name="Content Placeholder 2"/>
          <p:cNvSpPr>
            <a:spLocks noGrp="1"/>
          </p:cNvSpPr>
          <p:nvPr>
            <p:ph idx="1"/>
          </p:nvPr>
        </p:nvSpPr>
        <p:spPr/>
        <p:txBody>
          <a:bodyPr/>
          <a:lstStyle/>
          <a:p>
            <a:r>
              <a:rPr lang="en-US" dirty="0" smtClean="0"/>
              <a:t>Destructive interference is a type of interference that occurs at any location along the medium where the two interfering waves have a displacement in the opposite direction.</a:t>
            </a:r>
            <a:endParaRPr lang="en-US" dirty="0"/>
          </a:p>
        </p:txBody>
      </p:sp>
      <p:pic>
        <p:nvPicPr>
          <p:cNvPr id="21508" name="Picture 4" descr="http://astro-canada.ca/_en/_illustrations/a4313_interference_en_g.jpg"/>
          <p:cNvPicPr>
            <a:picLocks noChangeAspect="1" noChangeArrowheads="1"/>
          </p:cNvPicPr>
          <p:nvPr/>
        </p:nvPicPr>
        <p:blipFill>
          <a:blip r:embed="rId2" cstate="print"/>
          <a:srcRect/>
          <a:stretch>
            <a:fillRect/>
          </a:stretch>
        </p:blipFill>
        <p:spPr bwMode="auto">
          <a:xfrm>
            <a:off x="1905000" y="3671053"/>
            <a:ext cx="5410200" cy="318694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Interference</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r>
              <a:rPr lang="en-US" dirty="0"/>
              <a:t>T</a:t>
            </a:r>
            <a:r>
              <a:rPr lang="en-US" dirty="0" smtClean="0"/>
              <a:t>he meeting of two waves along a medium does not alter the individual waves or even deviate them from their path. </a:t>
            </a:r>
          </a:p>
          <a:p>
            <a:r>
              <a:rPr lang="en-US" dirty="0" smtClean="0"/>
              <a:t>When the two waves will meet, they produce a net resulting shape of the medium, and then continue on doing what they were doing before the interference.</a:t>
            </a:r>
            <a:endParaRPr lang="en-US" dirty="0"/>
          </a:p>
        </p:txBody>
      </p:sp>
      <p:pic>
        <p:nvPicPr>
          <p:cNvPr id="23554" name="Picture 2" descr="http://www.physicsclassroom.com/Class/waves/u10l3c5.gif"/>
          <p:cNvPicPr>
            <a:picLocks noChangeAspect="1" noChangeArrowheads="1"/>
          </p:cNvPicPr>
          <p:nvPr/>
        </p:nvPicPr>
        <p:blipFill>
          <a:blip r:embed="rId2" cstate="print"/>
          <a:srcRect/>
          <a:stretch>
            <a:fillRect/>
          </a:stretch>
        </p:blipFill>
        <p:spPr bwMode="auto">
          <a:xfrm>
            <a:off x="1600200" y="4953000"/>
            <a:ext cx="6113713" cy="1905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ircamera.as.arizona.edu/NatSci102/NatSci102/movies/interference.gif"/>
          <p:cNvPicPr>
            <a:picLocks noChangeAspect="1" noChangeArrowheads="1" noCrop="1"/>
          </p:cNvPicPr>
          <p:nvPr/>
        </p:nvPicPr>
        <p:blipFill>
          <a:blip r:embed="rId2" cstate="print"/>
          <a:srcRect/>
          <a:stretch>
            <a:fillRect/>
          </a:stretch>
        </p:blipFill>
        <p:spPr bwMode="auto">
          <a:xfrm>
            <a:off x="342304" y="184090"/>
            <a:ext cx="8192096" cy="614051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385</Words>
  <Application>Microsoft Office PowerPoint</Application>
  <PresentationFormat>On-screen Show (4:3)</PresentationFormat>
  <Paragraphs>25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Wave Behavior Notes</vt:lpstr>
      <vt:lpstr>Reflection</vt:lpstr>
      <vt:lpstr>Refraction</vt:lpstr>
      <vt:lpstr>Diffraction</vt:lpstr>
      <vt:lpstr>Interference</vt:lpstr>
      <vt:lpstr>Constructive interference</vt:lpstr>
      <vt:lpstr>Destructive interference</vt:lpstr>
      <vt:lpstr>After Interference</vt:lpstr>
      <vt:lpstr>Slide 9</vt:lpstr>
      <vt:lpstr>Principle of Superposition</vt:lpstr>
      <vt:lpstr>Traveling Waves vs. Standing Waves</vt:lpstr>
      <vt:lpstr>Standing Wave</vt:lpstr>
    </vt:vector>
  </TitlesOfParts>
  <Company>SDUHSD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 Behavior Notes</dc:title>
  <dc:creator>Tablet PC</dc:creator>
  <cp:lastModifiedBy>user</cp:lastModifiedBy>
  <cp:revision>10</cp:revision>
  <dcterms:created xsi:type="dcterms:W3CDTF">2010-11-28T03:58:22Z</dcterms:created>
  <dcterms:modified xsi:type="dcterms:W3CDTF">2011-12-14T20:52:57Z</dcterms:modified>
</cp:coreProperties>
</file>