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203" r:id="rId2"/>
    <p:sldId id="257" r:id="rId3"/>
    <p:sldId id="1670" r:id="rId4"/>
    <p:sldId id="2697" r:id="rId5"/>
    <p:sldId id="3114" r:id="rId6"/>
    <p:sldId id="3116" r:id="rId7"/>
    <p:sldId id="3117" r:id="rId8"/>
    <p:sldId id="3118" r:id="rId9"/>
    <p:sldId id="3119" r:id="rId10"/>
    <p:sldId id="3120" r:id="rId11"/>
    <p:sldId id="3122" r:id="rId12"/>
    <p:sldId id="3123" r:id="rId13"/>
    <p:sldId id="3125" r:id="rId14"/>
    <p:sldId id="3126" r:id="rId15"/>
    <p:sldId id="3127" r:id="rId16"/>
    <p:sldId id="3129" r:id="rId17"/>
    <p:sldId id="3130" r:id="rId18"/>
    <p:sldId id="3134" r:id="rId19"/>
    <p:sldId id="2997" r:id="rId20"/>
    <p:sldId id="3201" r:id="rId21"/>
    <p:sldId id="3135" r:id="rId22"/>
    <p:sldId id="3138" r:id="rId23"/>
    <p:sldId id="3139" r:id="rId24"/>
    <p:sldId id="3140" r:id="rId25"/>
    <p:sldId id="3141" r:id="rId26"/>
    <p:sldId id="3142" r:id="rId27"/>
    <p:sldId id="3145" r:id="rId28"/>
    <p:sldId id="3144" r:id="rId29"/>
    <p:sldId id="3146" r:id="rId30"/>
    <p:sldId id="3147" r:id="rId31"/>
    <p:sldId id="3149" r:id="rId32"/>
    <p:sldId id="3150" r:id="rId33"/>
    <p:sldId id="3151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2400" kern="1200">
        <a:solidFill>
          <a:schemeClr val="hlink"/>
        </a:solidFill>
        <a:latin typeface="Arial" pitchFamily="34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defRPr sz="2400" kern="1200">
        <a:solidFill>
          <a:schemeClr val="hlink"/>
        </a:solidFill>
        <a:latin typeface="Arial" pitchFamily="34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defRPr sz="2400" kern="1200">
        <a:solidFill>
          <a:schemeClr val="hlink"/>
        </a:solidFill>
        <a:latin typeface="Arial" pitchFamily="34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defRPr sz="2400" kern="1200">
        <a:solidFill>
          <a:schemeClr val="hlink"/>
        </a:solidFill>
        <a:latin typeface="Arial" pitchFamily="34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defRPr sz="2400" kern="1200">
        <a:solidFill>
          <a:schemeClr val="hlink"/>
        </a:solidFill>
        <a:latin typeface="Arial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hlink"/>
        </a:solidFill>
        <a:latin typeface="Arial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hlink"/>
        </a:solidFill>
        <a:latin typeface="Arial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hlink"/>
        </a:solidFill>
        <a:latin typeface="Arial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hlink"/>
        </a:solidFill>
        <a:latin typeface="Arial" pitchFamily="34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4394"/>
    <a:srgbClr val="FF4637"/>
    <a:srgbClr val="E63219"/>
    <a:srgbClr val="E1A55A"/>
    <a:srgbClr val="FF0000"/>
    <a:srgbClr val="007B3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561" autoAdjust="0"/>
  </p:normalViewPr>
  <p:slideViewPr>
    <p:cSldViewPr>
      <p:cViewPr varScale="1">
        <p:scale>
          <a:sx n="70" d="100"/>
          <a:sy n="70" d="100"/>
        </p:scale>
        <p:origin x="-52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52C7FC3F-E7F8-470E-AE96-AF068CBCB98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344A2E4C-AEE9-4CF6-8322-6533F3C2C92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95B159-4E2B-4464-8870-EF7001E9C37A}" type="slidenum">
              <a:rPr lang="en-US"/>
              <a:pPr/>
              <a:t>2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C1075F-F3D1-4079-B469-467C757A2A25}" type="slidenum">
              <a:rPr lang="en-US"/>
              <a:pPr/>
              <a:t>11</a:t>
            </a:fld>
            <a:endParaRPr lang="en-US"/>
          </a:p>
        </p:txBody>
      </p:sp>
      <p:sp>
        <p:nvSpPr>
          <p:cNvPr id="595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C61CE3-028E-4FC5-84A5-CDE74245AF21}" type="slidenum">
              <a:rPr lang="en-US"/>
              <a:pPr/>
              <a:t>12</a:t>
            </a:fld>
            <a:endParaRPr lang="en-US"/>
          </a:p>
        </p:txBody>
      </p:sp>
      <p:sp>
        <p:nvSpPr>
          <p:cNvPr id="595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E146E-206E-4D75-850A-7BB3087DF8E8}" type="slidenum">
              <a:rPr lang="en-US"/>
              <a:pPr/>
              <a:t>13</a:t>
            </a:fld>
            <a:endParaRPr lang="en-US"/>
          </a:p>
        </p:txBody>
      </p:sp>
      <p:sp>
        <p:nvSpPr>
          <p:cNvPr id="595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0BA1CD-0A09-4C7A-BF93-F55A66A67247}" type="slidenum">
              <a:rPr lang="en-US"/>
              <a:pPr/>
              <a:t>14</a:t>
            </a:fld>
            <a:endParaRPr lang="en-US"/>
          </a:p>
        </p:txBody>
      </p:sp>
      <p:sp>
        <p:nvSpPr>
          <p:cNvPr id="595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8338E8-8211-46DB-B819-CFEDBE282807}" type="slidenum">
              <a:rPr lang="en-US"/>
              <a:pPr/>
              <a:t>15</a:t>
            </a:fld>
            <a:endParaRPr lang="en-US"/>
          </a:p>
        </p:txBody>
      </p:sp>
      <p:sp>
        <p:nvSpPr>
          <p:cNvPr id="596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292701-D14B-4B04-93B1-E250DEBDAB3A}" type="slidenum">
              <a:rPr lang="en-US"/>
              <a:pPr/>
              <a:t>16</a:t>
            </a:fld>
            <a:endParaRPr lang="en-US"/>
          </a:p>
        </p:txBody>
      </p:sp>
      <p:sp>
        <p:nvSpPr>
          <p:cNvPr id="596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D57EFC-020C-420C-B5D6-A2D7DADEBECC}" type="slidenum">
              <a:rPr lang="en-US"/>
              <a:pPr/>
              <a:t>17</a:t>
            </a:fld>
            <a:endParaRPr lang="en-US"/>
          </a:p>
        </p:txBody>
      </p:sp>
      <p:sp>
        <p:nvSpPr>
          <p:cNvPr id="596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141835-F85B-4830-A1A5-95FA0FB582B0}" type="slidenum">
              <a:rPr lang="en-US"/>
              <a:pPr/>
              <a:t>18</a:t>
            </a:fld>
            <a:endParaRPr lang="en-US"/>
          </a:p>
        </p:txBody>
      </p:sp>
      <p:sp>
        <p:nvSpPr>
          <p:cNvPr id="597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7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DCE7D3-6C52-4277-A60F-BEE3448F8AE7}" type="slidenum">
              <a:rPr lang="en-US"/>
              <a:pPr/>
              <a:t>19</a:t>
            </a:fld>
            <a:endParaRPr lang="en-US"/>
          </a:p>
        </p:txBody>
      </p:sp>
      <p:sp>
        <p:nvSpPr>
          <p:cNvPr id="569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B3C6A8-7842-423C-83E0-E425DDB00B65}" type="slidenum">
              <a:rPr lang="en-US"/>
              <a:pPr/>
              <a:t>20</a:t>
            </a:fld>
            <a:endParaRPr lang="en-US"/>
          </a:p>
        </p:txBody>
      </p:sp>
      <p:sp>
        <p:nvSpPr>
          <p:cNvPr id="611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17577E-3E3C-4B29-9EC2-4DA101A00EB8}" type="slidenum">
              <a:rPr lang="en-US"/>
              <a:pPr/>
              <a:t>3</a:t>
            </a:fld>
            <a:endParaRPr lang="en-US"/>
          </a:p>
        </p:txBody>
      </p:sp>
      <p:sp>
        <p:nvSpPr>
          <p:cNvPr id="293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BE0041-37B7-45CC-A653-7C07350E1E76}" type="slidenum">
              <a:rPr lang="en-US"/>
              <a:pPr/>
              <a:t>21</a:t>
            </a:fld>
            <a:endParaRPr lang="en-US"/>
          </a:p>
        </p:txBody>
      </p:sp>
      <p:sp>
        <p:nvSpPr>
          <p:cNvPr id="597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7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A08F91-AB9A-422C-9DD4-66DA0DF01E7F}" type="slidenum">
              <a:rPr lang="en-US"/>
              <a:pPr/>
              <a:t>22</a:t>
            </a:fld>
            <a:endParaRPr lang="en-US"/>
          </a:p>
        </p:txBody>
      </p:sp>
      <p:sp>
        <p:nvSpPr>
          <p:cNvPr id="598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E9ACC0-F1A3-447C-BE5D-45A108E0E30E}" type="slidenum">
              <a:rPr lang="en-US"/>
              <a:pPr/>
              <a:t>23</a:t>
            </a:fld>
            <a:endParaRPr lang="en-US"/>
          </a:p>
        </p:txBody>
      </p:sp>
      <p:sp>
        <p:nvSpPr>
          <p:cNvPr id="598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9F10CD-3843-4CE7-AE75-D766108B19E1}" type="slidenum">
              <a:rPr lang="en-US"/>
              <a:pPr/>
              <a:t>24</a:t>
            </a:fld>
            <a:endParaRPr lang="en-US"/>
          </a:p>
        </p:txBody>
      </p:sp>
      <p:sp>
        <p:nvSpPr>
          <p:cNvPr id="598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A9792E-B047-4653-8BFD-1D300AB4A580}" type="slidenum">
              <a:rPr lang="en-US"/>
              <a:pPr/>
              <a:t>25</a:t>
            </a:fld>
            <a:endParaRPr lang="en-US"/>
          </a:p>
        </p:txBody>
      </p:sp>
      <p:sp>
        <p:nvSpPr>
          <p:cNvPr id="598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31CDD9-E4AE-4E61-93AD-723E38754ED6}" type="slidenum">
              <a:rPr lang="en-US"/>
              <a:pPr/>
              <a:t>26</a:t>
            </a:fld>
            <a:endParaRPr lang="en-US"/>
          </a:p>
        </p:txBody>
      </p:sp>
      <p:sp>
        <p:nvSpPr>
          <p:cNvPr id="599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E6A5CB-1199-4207-94C1-F73AD90F63CB}" type="slidenum">
              <a:rPr lang="en-US"/>
              <a:pPr/>
              <a:t>27</a:t>
            </a:fld>
            <a:endParaRPr lang="en-US"/>
          </a:p>
        </p:txBody>
      </p:sp>
      <p:sp>
        <p:nvSpPr>
          <p:cNvPr id="599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02C609-35FB-4C13-92FF-7DC7AFFF2EE6}" type="slidenum">
              <a:rPr lang="en-US"/>
              <a:pPr/>
              <a:t>28</a:t>
            </a:fld>
            <a:endParaRPr lang="en-US"/>
          </a:p>
        </p:txBody>
      </p:sp>
      <p:sp>
        <p:nvSpPr>
          <p:cNvPr id="599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6CF0ED-4FC1-427A-83FF-55C4316BAC57}" type="slidenum">
              <a:rPr lang="en-US"/>
              <a:pPr/>
              <a:t>29</a:t>
            </a:fld>
            <a:endParaRPr lang="en-US"/>
          </a:p>
        </p:txBody>
      </p:sp>
      <p:sp>
        <p:nvSpPr>
          <p:cNvPr id="599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70D5FB-70D6-4E49-8CF2-C186F2E6CDAE}" type="slidenum">
              <a:rPr lang="en-US"/>
              <a:pPr/>
              <a:t>30</a:t>
            </a:fld>
            <a:endParaRPr lang="en-US"/>
          </a:p>
        </p:txBody>
      </p:sp>
      <p:sp>
        <p:nvSpPr>
          <p:cNvPr id="600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ACE2F1-3AD4-4A7D-A8E0-EB0F1F4B65CE}" type="slidenum">
              <a:rPr lang="en-US"/>
              <a:pPr/>
              <a:t>4</a:t>
            </a:fld>
            <a:endParaRPr lang="en-US"/>
          </a:p>
        </p:txBody>
      </p:sp>
      <p:sp>
        <p:nvSpPr>
          <p:cNvPr id="506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4787F0-AE23-4811-97D1-E53A4A83427A}" type="slidenum">
              <a:rPr lang="en-US"/>
              <a:pPr/>
              <a:t>31</a:t>
            </a:fld>
            <a:endParaRPr lang="en-US"/>
          </a:p>
        </p:txBody>
      </p:sp>
      <p:sp>
        <p:nvSpPr>
          <p:cNvPr id="600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5757DD-298A-4EAB-AF98-20ED035493D5}" type="slidenum">
              <a:rPr lang="en-US"/>
              <a:pPr/>
              <a:t>32</a:t>
            </a:fld>
            <a:endParaRPr lang="en-US"/>
          </a:p>
        </p:txBody>
      </p:sp>
      <p:sp>
        <p:nvSpPr>
          <p:cNvPr id="600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D46842-76D8-4223-8CBB-F13319192EE0}" type="slidenum">
              <a:rPr lang="en-US"/>
              <a:pPr/>
              <a:t>33</a:t>
            </a:fld>
            <a:endParaRPr lang="en-US"/>
          </a:p>
        </p:txBody>
      </p:sp>
      <p:sp>
        <p:nvSpPr>
          <p:cNvPr id="600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AF663A-3856-43DD-BCC3-F0851DC4881A}" type="slidenum">
              <a:rPr lang="en-US"/>
              <a:pPr/>
              <a:t>5</a:t>
            </a:fld>
            <a:endParaRPr lang="en-US"/>
          </a:p>
        </p:txBody>
      </p:sp>
      <p:sp>
        <p:nvSpPr>
          <p:cNvPr id="593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4B00BC-D7BC-48F2-9D20-4761BD64AA8D}" type="slidenum">
              <a:rPr lang="en-US"/>
              <a:pPr/>
              <a:t>6</a:t>
            </a:fld>
            <a:endParaRPr lang="en-US"/>
          </a:p>
        </p:txBody>
      </p:sp>
      <p:sp>
        <p:nvSpPr>
          <p:cNvPr id="593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768E1E-AD6D-4631-9470-E92302A7F17B}" type="slidenum">
              <a:rPr lang="en-US"/>
              <a:pPr/>
              <a:t>7</a:t>
            </a:fld>
            <a:endParaRPr lang="en-US"/>
          </a:p>
        </p:txBody>
      </p:sp>
      <p:sp>
        <p:nvSpPr>
          <p:cNvPr id="594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8FCC2-C3A1-470D-A404-6C31C7504C64}" type="slidenum">
              <a:rPr lang="en-US"/>
              <a:pPr/>
              <a:t>8</a:t>
            </a:fld>
            <a:endParaRPr lang="en-US"/>
          </a:p>
        </p:txBody>
      </p:sp>
      <p:sp>
        <p:nvSpPr>
          <p:cNvPr id="594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43119-50DB-4CF9-B7BA-281EDFEEB7D4}" type="slidenum">
              <a:rPr lang="en-US"/>
              <a:pPr/>
              <a:t>9</a:t>
            </a:fld>
            <a:endParaRPr lang="en-US"/>
          </a:p>
        </p:txBody>
      </p:sp>
      <p:sp>
        <p:nvSpPr>
          <p:cNvPr id="594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0DE8F2-0EBB-47AC-802D-EDA4CCD3B170}" type="slidenum">
              <a:rPr lang="en-US"/>
              <a:pPr/>
              <a:t>10</a:t>
            </a:fld>
            <a:endParaRPr lang="en-US"/>
          </a:p>
        </p:txBody>
      </p:sp>
      <p:sp>
        <p:nvSpPr>
          <p:cNvPr id="594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cs-basic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</p:spPr>
      </p:pic>
      <p:sp>
        <p:nvSpPr>
          <p:cNvPr id="1033" name="AutoShape 9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839200" y="0"/>
            <a:ext cx="304800" cy="3048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63500" y="101600"/>
            <a:ext cx="5651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>
                <a:solidFill>
                  <a:srgbClr val="E1A55A"/>
                </a:solidFill>
              </a:rPr>
              <a:t>30</a:t>
            </a:r>
            <a:r>
              <a:rPr lang="en-US" sz="1800" b="1">
                <a:solidFill>
                  <a:srgbClr val="FFE633"/>
                </a:solidFill>
              </a:rPr>
              <a:t> </a:t>
            </a:r>
            <a:r>
              <a:rPr lang="en-US" sz="1800" b="1"/>
              <a:t>Lenses</a:t>
            </a:r>
          </a:p>
        </p:txBody>
      </p:sp>
      <p:sp>
        <p:nvSpPr>
          <p:cNvPr id="1041" name="AutoShape 17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8128000" y="6413500"/>
            <a:ext cx="381000" cy="381000"/>
          </a:xfrm>
          <a:prstGeom prst="actionButtonBlank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848600" cy="2457450"/>
          </a:xfrm>
        </p:spPr>
        <p:txBody>
          <a:bodyPr/>
          <a:lstStyle/>
          <a:p>
            <a:r>
              <a:rPr lang="en-US" sz="6600" dirty="0" smtClean="0"/>
              <a:t>Ray Diagrams Notes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5346" name="Rectangle 2"/>
          <p:cNvSpPr>
            <a:spLocks noChangeArrowheads="1"/>
          </p:cNvSpPr>
          <p:nvPr/>
        </p:nvSpPr>
        <p:spPr bwMode="auto">
          <a:xfrm>
            <a:off x="227013" y="1196975"/>
            <a:ext cx="8154987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For a diverging lens, an incident beam of light parallel to the principal axis is diverged so that the light appears to originate from a single point. 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b="1" dirty="0">
                <a:solidFill>
                  <a:srgbClr val="000000"/>
                </a:solidFill>
              </a:rPr>
              <a:t>focal length </a:t>
            </a:r>
            <a:r>
              <a:rPr lang="en-US" dirty="0">
                <a:solidFill>
                  <a:srgbClr val="000000"/>
                </a:solidFill>
              </a:rPr>
              <a:t>of a lens, whether converging or diverging, is the distance between the center of the lens and its focal point. 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When the lens is thin, the focal lengths on either side are equal, even when the curvatures on the two sides are not.</a:t>
            </a:r>
          </a:p>
        </p:txBody>
      </p:sp>
      <p:sp>
        <p:nvSpPr>
          <p:cNvPr id="5945347" name="Rectangle 3"/>
          <p:cNvSpPr>
            <a:spLocks noChangeArrowheads="1"/>
          </p:cNvSpPr>
          <p:nvPr/>
        </p:nvSpPr>
        <p:spPr bwMode="auto">
          <a:xfrm>
            <a:off x="230188" y="623888"/>
            <a:ext cx="83804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Diverging </a:t>
            </a:r>
            <a:r>
              <a:rPr lang="en-US" sz="2800" b="1" dirty="0">
                <a:solidFill>
                  <a:srgbClr val="E63219"/>
                </a:solidFill>
              </a:rPr>
              <a:t>Lenses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9442" name="Picture 2" descr="cs-section-chec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5" y="533400"/>
            <a:ext cx="9140825" cy="5761038"/>
          </a:xfrm>
          <a:prstGeom prst="rect">
            <a:avLst/>
          </a:prstGeom>
          <a:noFill/>
        </p:spPr>
      </p:pic>
      <p:sp>
        <p:nvSpPr>
          <p:cNvPr id="594944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990600" y="2628900"/>
            <a:ext cx="6934200" cy="11874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ea typeface="Times New Roman" pitchFamily="18" charset="0"/>
                <a:cs typeface="Minion-Bold" charset="0"/>
              </a:rPr>
              <a:t>The type of image formed by a lens depends on the shape of the lens and the position of the object. </a:t>
            </a:r>
          </a:p>
        </p:txBody>
      </p:sp>
      <p:sp>
        <p:nvSpPr>
          <p:cNvPr id="5949444" name="Rectangle 4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Image </a:t>
            </a:r>
            <a:r>
              <a:rPr lang="en-US" sz="2800" b="1" dirty="0">
                <a:solidFill>
                  <a:srgbClr val="E63219"/>
                </a:solidFill>
              </a:rPr>
              <a:t>Formation by a Lens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1490" name="Rectangle 2"/>
          <p:cNvSpPr>
            <a:spLocks noChangeArrowheads="1"/>
          </p:cNvSpPr>
          <p:nvPr/>
        </p:nvSpPr>
        <p:spPr bwMode="auto">
          <a:xfrm>
            <a:off x="227013" y="1196975"/>
            <a:ext cx="7240587" cy="533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With unaided vision, a far away object is seen through a relatively small angle of view. 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When you are closer, the object is seen through a larger angle of view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Magnification occurs when the use of a lens allows an image to be observed through a wider angle than would be observed without the lens. 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 magnifying glass is simply a converging lens that increases the angle of view and allows more detail to be seen. </a:t>
            </a:r>
          </a:p>
        </p:txBody>
      </p:sp>
      <p:sp>
        <p:nvSpPr>
          <p:cNvPr id="5951492" name="Rectangle 4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Image </a:t>
            </a:r>
            <a:r>
              <a:rPr lang="en-US" sz="2800" b="1" dirty="0">
                <a:solidFill>
                  <a:srgbClr val="E63219"/>
                </a:solidFill>
              </a:rPr>
              <a:t>Formation by a Lens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5586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1196975"/>
            <a:ext cx="8686800" cy="5191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800" b="1" dirty="0">
                <a:solidFill>
                  <a:schemeClr val="hlink"/>
                </a:solidFill>
                <a:ea typeface="Times New Roman" pitchFamily="18" charset="0"/>
                <a:cs typeface="Minion-Regular" charset="0"/>
              </a:rPr>
              <a:t>Images Formed by Converging Lenses</a:t>
            </a:r>
          </a:p>
        </p:txBody>
      </p:sp>
      <p:sp>
        <p:nvSpPr>
          <p:cNvPr id="5955587" name="Rectangle 3"/>
          <p:cNvSpPr>
            <a:spLocks noChangeArrowheads="1"/>
          </p:cNvSpPr>
          <p:nvPr/>
        </p:nvSpPr>
        <p:spPr bwMode="auto">
          <a:xfrm>
            <a:off x="227013" y="1766888"/>
            <a:ext cx="8688387" cy="334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When you use a magnifying glass, you hold it close to the object you wish to see magnified. </a:t>
            </a:r>
            <a:endParaRPr lang="en-US" dirty="0" smtClean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endParaRPr lang="en-US" dirty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A converging lens will magnify only when the object is between the focal point and the lens. </a:t>
            </a:r>
            <a:endParaRPr lang="en-US" dirty="0" smtClean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endParaRPr lang="en-US" dirty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magnified image will be farther from the lens than the object and right-side up.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7634" name="Rectangle 2"/>
          <p:cNvSpPr>
            <a:spLocks noChangeArrowheads="1"/>
          </p:cNvSpPr>
          <p:nvPr/>
        </p:nvSpPr>
        <p:spPr bwMode="auto">
          <a:xfrm>
            <a:off x="227013" y="1196975"/>
            <a:ext cx="7240587" cy="2825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If a screen were placed at the image distance, no image would appear on the screen because no light is actually directed to the image position. 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The rays that reach your eye, however, behave </a:t>
            </a:r>
            <a:r>
              <a:rPr lang="en-US" i="1" dirty="0">
                <a:solidFill>
                  <a:srgbClr val="000000"/>
                </a:solidFill>
              </a:rPr>
              <a:t>as if </a:t>
            </a:r>
            <a:r>
              <a:rPr lang="en-US" dirty="0">
                <a:solidFill>
                  <a:srgbClr val="000000"/>
                </a:solidFill>
              </a:rPr>
              <a:t>they came from the image position, so the image is a virtual image.</a:t>
            </a:r>
          </a:p>
        </p:txBody>
      </p:sp>
      <p:sp>
        <p:nvSpPr>
          <p:cNvPr id="5957635" name="Rectangle 3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indent="0">
              <a:buFontTx/>
              <a:buNone/>
            </a:pPr>
            <a:r>
              <a:rPr lang="en-US" sz="2800" b="1" dirty="0" smtClean="0">
                <a:solidFill>
                  <a:schemeClr val="hlink"/>
                </a:solidFill>
                <a:ea typeface="Times New Roman" pitchFamily="18" charset="0"/>
                <a:cs typeface="Minion-Regular" charset="0"/>
              </a:rPr>
              <a:t>Images Formed by Converging Lenses</a:t>
            </a:r>
            <a:endParaRPr lang="en-US" sz="2800" b="1" dirty="0">
              <a:solidFill>
                <a:schemeClr val="hlink"/>
              </a:solidFill>
              <a:ea typeface="Times New Roman" pitchFamily="18" charset="0"/>
              <a:cs typeface="Minion-Regula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682" name="Rectangle 2"/>
          <p:cNvSpPr>
            <a:spLocks noChangeArrowheads="1"/>
          </p:cNvSpPr>
          <p:nvPr/>
        </p:nvSpPr>
        <p:spPr bwMode="auto">
          <a:xfrm>
            <a:off x="227013" y="1196975"/>
            <a:ext cx="77739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 converging lens can be used as a magnifying glass to produce a virtual image of a nearby object.</a:t>
            </a:r>
          </a:p>
        </p:txBody>
      </p:sp>
      <p:sp>
        <p:nvSpPr>
          <p:cNvPr id="5959683" name="Rectangle 3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indent="0">
              <a:buFontTx/>
              <a:buNone/>
            </a:pPr>
            <a:r>
              <a:rPr lang="en-US" sz="2800" b="1" dirty="0" smtClean="0">
                <a:solidFill>
                  <a:schemeClr val="hlink"/>
                </a:solidFill>
                <a:ea typeface="Times New Roman" pitchFamily="18" charset="0"/>
                <a:cs typeface="Minion-Regular" charset="0"/>
              </a:rPr>
              <a:t>Images Formed by Converging Lenses</a:t>
            </a:r>
            <a:endParaRPr lang="en-US" sz="2800" b="1" dirty="0">
              <a:solidFill>
                <a:schemeClr val="hlink"/>
              </a:solidFill>
              <a:ea typeface="Times New Roman" pitchFamily="18" charset="0"/>
              <a:cs typeface="Minion-Regular" charset="0"/>
            </a:endParaRPr>
          </a:p>
        </p:txBody>
      </p:sp>
      <p:pic>
        <p:nvPicPr>
          <p:cNvPr id="5959684" name="Picture 4" descr="CPPE-Ch30-2_p605-ClAsMa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5988" y="2043113"/>
            <a:ext cx="7313612" cy="42052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3778" name="Rectangle 2"/>
          <p:cNvSpPr>
            <a:spLocks noChangeArrowheads="1"/>
          </p:cNvSpPr>
          <p:nvPr/>
        </p:nvSpPr>
        <p:spPr bwMode="auto">
          <a:xfrm>
            <a:off x="227013" y="1196975"/>
            <a:ext cx="8612187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When the object is beyond the focal point of a converging lens, light converges and can be focused on a screen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An image formed by converging light is called a </a:t>
            </a:r>
            <a:r>
              <a:rPr lang="en-US" sz="2000" b="1" dirty="0">
                <a:solidFill>
                  <a:srgbClr val="000000"/>
                </a:solidFill>
              </a:rPr>
              <a:t>real image. </a:t>
            </a:r>
            <a:endParaRPr lang="en-US" sz="2000" b="1" dirty="0" smtClean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A real image formed by a single converging lens is upside down. </a:t>
            </a:r>
            <a:endParaRPr lang="en-US" sz="2000" dirty="0" smtClean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Converging lenses are used for projecting pictures on a screen.</a:t>
            </a:r>
          </a:p>
        </p:txBody>
      </p:sp>
      <p:sp>
        <p:nvSpPr>
          <p:cNvPr id="5963779" name="Rectangle 3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indent="0">
              <a:buFontTx/>
              <a:buNone/>
            </a:pPr>
            <a:r>
              <a:rPr lang="en-US" sz="2800" b="1" dirty="0" smtClean="0">
                <a:solidFill>
                  <a:schemeClr val="hlink"/>
                </a:solidFill>
                <a:ea typeface="Times New Roman" pitchFamily="18" charset="0"/>
                <a:cs typeface="Minion-Regular" charset="0"/>
              </a:rPr>
              <a:t>Images Formed by Converging Lenses</a:t>
            </a:r>
            <a:endParaRPr lang="en-US" sz="2800" b="1" dirty="0">
              <a:solidFill>
                <a:schemeClr val="hlink"/>
              </a:solidFill>
              <a:ea typeface="Times New Roman" pitchFamily="18" charset="0"/>
              <a:cs typeface="Minion-Regular" charset="0"/>
            </a:endParaRPr>
          </a:p>
        </p:txBody>
      </p:sp>
      <p:pic>
        <p:nvPicPr>
          <p:cNvPr id="5963780" name="Picture 4" descr="CPPE-Ch30-2_p605-RealIm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4191000"/>
            <a:ext cx="5637213" cy="3140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5826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1196975"/>
            <a:ext cx="8686800" cy="5191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800" b="1" dirty="0">
                <a:solidFill>
                  <a:schemeClr val="hlink"/>
                </a:solidFill>
                <a:ea typeface="Times New Roman" pitchFamily="18" charset="0"/>
                <a:cs typeface="Minion-Regular" charset="0"/>
              </a:rPr>
              <a:t>Images Formed by Diverging Lenses</a:t>
            </a:r>
          </a:p>
        </p:txBody>
      </p:sp>
      <p:sp>
        <p:nvSpPr>
          <p:cNvPr id="5965827" name="Rectangle 3"/>
          <p:cNvSpPr>
            <a:spLocks noChangeArrowheads="1"/>
          </p:cNvSpPr>
          <p:nvPr/>
        </p:nvSpPr>
        <p:spPr bwMode="auto">
          <a:xfrm>
            <a:off x="227013" y="1766888"/>
            <a:ext cx="4116387" cy="4450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When a diverging lens is used alone, the image is always virtual, right-side up, and smaller than the object.</a:t>
            </a:r>
          </a:p>
          <a:p>
            <a:endParaRPr lang="en-US" dirty="0" smtClean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makes no difference how far or how near the object is. </a:t>
            </a:r>
          </a:p>
          <a:p>
            <a:endParaRPr lang="en-US" dirty="0" smtClean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A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diverging lens is often used for the viewfinder on a camera. </a:t>
            </a:r>
          </a:p>
        </p:txBody>
      </p:sp>
      <p:pic>
        <p:nvPicPr>
          <p:cNvPr id="5965829" name="Picture 5" descr="CPPE-Ch30-2_p606-Divrg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905000"/>
            <a:ext cx="4457700" cy="3771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4018" name="Picture 2" descr="cs-section-chec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5" y="533400"/>
            <a:ext cx="9140825" cy="5761038"/>
          </a:xfrm>
          <a:prstGeom prst="rect">
            <a:avLst/>
          </a:prstGeom>
          <a:noFill/>
        </p:spPr>
      </p:pic>
      <p:sp>
        <p:nvSpPr>
          <p:cNvPr id="597401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990600" y="2451100"/>
            <a:ext cx="6934200" cy="15525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ea typeface="Times New Roman" pitchFamily="18" charset="0"/>
                <a:cs typeface="Minion-Bold" charset="0"/>
              </a:rPr>
              <a:t>The size and location of the object, its distance from the center of the lens, and the focal length of the lens are used to construct a ray diagram. </a:t>
            </a:r>
          </a:p>
        </p:txBody>
      </p:sp>
      <p:sp>
        <p:nvSpPr>
          <p:cNvPr id="5974020" name="Rectangle 4"/>
          <p:cNvSpPr>
            <a:spLocks noChangeArrowheads="1"/>
          </p:cNvSpPr>
          <p:nvPr/>
        </p:nvSpPr>
        <p:spPr bwMode="auto">
          <a:xfrm>
            <a:off x="230188" y="623888"/>
            <a:ext cx="89138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Constructing </a:t>
            </a:r>
            <a:r>
              <a:rPr lang="en-US" sz="2800" b="1" dirty="0">
                <a:solidFill>
                  <a:srgbClr val="E63219"/>
                </a:solidFill>
              </a:rPr>
              <a:t>Images Through Ray Diagrams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1394" name="Rectangle 2"/>
          <p:cNvSpPr>
            <a:spLocks noChangeArrowheads="1"/>
          </p:cNvSpPr>
          <p:nvPr/>
        </p:nvSpPr>
        <p:spPr bwMode="auto">
          <a:xfrm>
            <a:off x="227013" y="1196975"/>
            <a:ext cx="8002587" cy="245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Ray diagrams </a:t>
            </a:r>
            <a:r>
              <a:rPr lang="en-US" dirty="0">
                <a:solidFill>
                  <a:srgbClr val="000000"/>
                </a:solidFill>
              </a:rPr>
              <a:t>show the principal rays that can be used to determine the size and location of an image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The size and location of the object, distance from the center of the lens, and the focal length are used to construct the ray diagram.</a:t>
            </a:r>
          </a:p>
        </p:txBody>
      </p:sp>
      <p:sp>
        <p:nvSpPr>
          <p:cNvPr id="5691397" name="Rectangle 5"/>
          <p:cNvSpPr>
            <a:spLocks noChangeArrowheads="1"/>
          </p:cNvSpPr>
          <p:nvPr/>
        </p:nvSpPr>
        <p:spPr bwMode="auto">
          <a:xfrm>
            <a:off x="230188" y="623888"/>
            <a:ext cx="89138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Constructing </a:t>
            </a:r>
            <a:r>
              <a:rPr lang="en-US" sz="2800" b="1" dirty="0">
                <a:solidFill>
                  <a:srgbClr val="E63219"/>
                </a:solidFill>
              </a:rPr>
              <a:t>Images Through Ray Diagrams</a:t>
            </a:r>
          </a:p>
        </p:txBody>
      </p:sp>
      <p:pic>
        <p:nvPicPr>
          <p:cNvPr id="5691398" name="Picture 6" descr="CPPE-Ch30-3_p606-Ray1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886200"/>
            <a:ext cx="7313613" cy="22082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7" name="Picture 45" descr="cs-chapter-open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5" y="533400"/>
            <a:ext cx="9140825" cy="5765800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886200" y="2863850"/>
            <a:ext cx="4038600" cy="9461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800" dirty="0">
                <a:solidFill>
                  <a:schemeClr val="hlink"/>
                </a:solidFill>
              </a:rPr>
              <a:t>Lenses change the paths of light.</a:t>
            </a:r>
          </a:p>
        </p:txBody>
      </p:sp>
      <p:pic>
        <p:nvPicPr>
          <p:cNvPr id="3140" name="Picture 68" descr="CPPE_BigIdea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2654300"/>
            <a:ext cx="2130425" cy="1460500"/>
          </a:xfrm>
          <a:prstGeom prst="rect">
            <a:avLst/>
          </a:prstGeom>
          <a:noFill/>
        </p:spPr>
      </p:pic>
      <p:pic>
        <p:nvPicPr>
          <p:cNvPr id="3146" name="Picture 74" descr="CPPE-Ch30_p602-BigIde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2708275"/>
            <a:ext cx="1333500" cy="1177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4306" name="Rectangle 2"/>
          <p:cNvSpPr>
            <a:spLocks noChangeArrowheads="1"/>
          </p:cNvSpPr>
          <p:nvPr/>
        </p:nvSpPr>
        <p:spPr bwMode="auto">
          <a:xfrm>
            <a:off x="227013" y="1196975"/>
            <a:ext cx="8002587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An arrow is used to represent the object.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For </a:t>
            </a:r>
            <a:r>
              <a:rPr lang="en-US" dirty="0">
                <a:solidFill>
                  <a:srgbClr val="000000"/>
                </a:solidFill>
              </a:rPr>
              <a:t>simplicity, one end of the object is placed right on the principal axis.</a:t>
            </a:r>
          </a:p>
        </p:txBody>
      </p:sp>
      <p:sp>
        <p:nvSpPr>
          <p:cNvPr id="6114307" name="Rectangle 3"/>
          <p:cNvSpPr>
            <a:spLocks noChangeArrowheads="1"/>
          </p:cNvSpPr>
          <p:nvPr/>
        </p:nvSpPr>
        <p:spPr bwMode="auto">
          <a:xfrm>
            <a:off x="230188" y="623888"/>
            <a:ext cx="89138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Constructing </a:t>
            </a:r>
            <a:r>
              <a:rPr lang="en-US" sz="2800" b="1" dirty="0">
                <a:solidFill>
                  <a:srgbClr val="E63219"/>
                </a:solidFill>
              </a:rPr>
              <a:t>Images Through Ray Diagrams</a:t>
            </a:r>
          </a:p>
        </p:txBody>
      </p:sp>
      <p:pic>
        <p:nvPicPr>
          <p:cNvPr id="6114308" name="Picture 4" descr="CPPE-Ch30-3_p606-Ray1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733800"/>
            <a:ext cx="7313613" cy="22082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6066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1196975"/>
            <a:ext cx="8686800" cy="5191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800" b="1" dirty="0">
                <a:solidFill>
                  <a:schemeClr val="hlink"/>
                </a:solidFill>
                <a:ea typeface="Times New Roman" pitchFamily="18" charset="0"/>
                <a:cs typeface="Minion-Regular" charset="0"/>
              </a:rPr>
              <a:t>The Three Principal Rays</a:t>
            </a:r>
          </a:p>
        </p:txBody>
      </p:sp>
      <p:sp>
        <p:nvSpPr>
          <p:cNvPr id="5976067" name="Rectangle 3"/>
          <p:cNvSpPr>
            <a:spLocks noChangeArrowheads="1"/>
          </p:cNvSpPr>
          <p:nvPr/>
        </p:nvSpPr>
        <p:spPr bwMode="auto">
          <a:xfrm>
            <a:off x="227013" y="1766888"/>
            <a:ext cx="8688387" cy="252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 smtClean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To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locate the position of the image, you only have to know the paths of two rays from a point on the object. </a:t>
            </a:r>
          </a:p>
          <a:p>
            <a:endParaRPr lang="en-US" dirty="0" smtClean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Any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point except for the point on the principal axis will work, but it is customary to choose a point at the tip of the arrow.</a:t>
            </a:r>
          </a:p>
        </p:txBody>
      </p:sp>
      <p:sp>
        <p:nvSpPr>
          <p:cNvPr id="5976069" name="Rectangle 5"/>
          <p:cNvSpPr>
            <a:spLocks noChangeArrowheads="1"/>
          </p:cNvSpPr>
          <p:nvPr/>
        </p:nvSpPr>
        <p:spPr bwMode="auto">
          <a:xfrm>
            <a:off x="230188" y="623888"/>
            <a:ext cx="89138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Constructing </a:t>
            </a:r>
            <a:r>
              <a:rPr lang="en-US" sz="2800" b="1" dirty="0">
                <a:solidFill>
                  <a:srgbClr val="E63219"/>
                </a:solidFill>
              </a:rPr>
              <a:t>Images Through Ray Diagrams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2210" name="Rectangle 2"/>
          <p:cNvSpPr>
            <a:spLocks noChangeArrowheads="1"/>
          </p:cNvSpPr>
          <p:nvPr/>
        </p:nvSpPr>
        <p:spPr bwMode="auto">
          <a:xfrm>
            <a:off x="228600" y="2133600"/>
            <a:ext cx="86121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2575" indent="-282575">
              <a:buFontTx/>
              <a:buChar char="•"/>
            </a:pPr>
            <a:r>
              <a:rPr lang="en-US" dirty="0">
                <a:solidFill>
                  <a:schemeClr val="tx1"/>
                </a:solidFill>
              </a:rPr>
              <a:t>A ray parallel to the principal axis will be refracted by the lens to the focal point.</a:t>
            </a:r>
          </a:p>
        </p:txBody>
      </p:sp>
      <p:sp>
        <p:nvSpPr>
          <p:cNvPr id="5982211" name="Rectangle 3"/>
          <p:cNvSpPr>
            <a:spLocks noChangeArrowheads="1"/>
          </p:cNvSpPr>
          <p:nvPr/>
        </p:nvSpPr>
        <p:spPr bwMode="auto">
          <a:xfrm>
            <a:off x="230188" y="623888"/>
            <a:ext cx="89138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Constructing </a:t>
            </a:r>
            <a:r>
              <a:rPr lang="en-US" sz="2800" b="1" dirty="0">
                <a:solidFill>
                  <a:srgbClr val="E63219"/>
                </a:solidFill>
              </a:rPr>
              <a:t>Images Through Ray </a:t>
            </a:r>
            <a:r>
              <a:rPr lang="en-US" sz="2800" b="1" dirty="0" smtClean="0">
                <a:solidFill>
                  <a:srgbClr val="E63219"/>
                </a:solidFill>
              </a:rPr>
              <a:t>Diagrams</a:t>
            </a:r>
          </a:p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chemeClr val="hlink"/>
                </a:solidFill>
                <a:ea typeface="Times New Roman" pitchFamily="18" charset="0"/>
                <a:cs typeface="Minion-Regular" charset="0"/>
              </a:rPr>
              <a:t>The Three Principal Rays</a:t>
            </a:r>
          </a:p>
          <a:p>
            <a:pPr>
              <a:spcBef>
                <a:spcPct val="0"/>
              </a:spcBef>
            </a:pPr>
            <a:endParaRPr lang="en-US" sz="2800" b="1" dirty="0">
              <a:solidFill>
                <a:srgbClr val="E63219"/>
              </a:solidFill>
            </a:endParaRPr>
          </a:p>
        </p:txBody>
      </p:sp>
      <p:pic>
        <p:nvPicPr>
          <p:cNvPr id="5982213" name="Picture 5" descr="CPPE-Ch30-3_p607-Mou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3733800"/>
            <a:ext cx="1966913" cy="2405063"/>
          </a:xfrm>
          <a:prstGeom prst="rect">
            <a:avLst/>
          </a:prstGeom>
          <a:noFill/>
        </p:spPr>
      </p:pic>
      <p:pic>
        <p:nvPicPr>
          <p:cNvPr id="5982214" name="Picture 6" descr="CPPE-Ch30-3_p606-Ray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3505200"/>
            <a:ext cx="5942012" cy="1793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4258" name="Rectangle 2"/>
          <p:cNvSpPr>
            <a:spLocks noChangeArrowheads="1"/>
          </p:cNvSpPr>
          <p:nvPr/>
        </p:nvSpPr>
        <p:spPr bwMode="auto">
          <a:xfrm>
            <a:off x="228600" y="1752600"/>
            <a:ext cx="8612187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2575" indent="-282575">
              <a:buFontTx/>
              <a:buChar char="•"/>
            </a:pPr>
            <a:r>
              <a:rPr lang="en-US" dirty="0">
                <a:solidFill>
                  <a:schemeClr val="tx1"/>
                </a:solidFill>
              </a:rPr>
              <a:t>A ray parallel to the principal axis will be refracted by the lens to the focal point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2575" indent="-282575">
              <a:buFontTx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2575" indent="-282575">
              <a:buFontTx/>
              <a:buChar char="•"/>
            </a:pPr>
            <a:r>
              <a:rPr lang="en-US" dirty="0">
                <a:solidFill>
                  <a:schemeClr val="tx1"/>
                </a:solidFill>
              </a:rPr>
              <a:t>A ray will pass through the center with no appreciable change in direction.</a:t>
            </a:r>
          </a:p>
        </p:txBody>
      </p:sp>
      <p:sp>
        <p:nvSpPr>
          <p:cNvPr id="5984259" name="Rectangle 3"/>
          <p:cNvSpPr>
            <a:spLocks noChangeArrowheads="1"/>
          </p:cNvSpPr>
          <p:nvPr/>
        </p:nvSpPr>
        <p:spPr bwMode="auto">
          <a:xfrm>
            <a:off x="230188" y="623888"/>
            <a:ext cx="89138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Constructing </a:t>
            </a:r>
            <a:r>
              <a:rPr lang="en-US" sz="2800" b="1" dirty="0">
                <a:solidFill>
                  <a:srgbClr val="E63219"/>
                </a:solidFill>
              </a:rPr>
              <a:t>Images Through Ray </a:t>
            </a:r>
            <a:r>
              <a:rPr lang="en-US" sz="2800" b="1" dirty="0" smtClean="0">
                <a:solidFill>
                  <a:srgbClr val="E63219"/>
                </a:solidFill>
              </a:rPr>
              <a:t>Diagrams</a:t>
            </a:r>
          </a:p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chemeClr val="hlink"/>
                </a:solidFill>
                <a:ea typeface="Times New Roman" pitchFamily="18" charset="0"/>
                <a:cs typeface="Minion-Regular" charset="0"/>
              </a:rPr>
              <a:t>The Three Principal Rays</a:t>
            </a:r>
          </a:p>
          <a:p>
            <a:pPr>
              <a:spcBef>
                <a:spcPct val="0"/>
              </a:spcBef>
            </a:pPr>
            <a:endParaRPr lang="en-US" sz="2800" b="1" dirty="0">
              <a:solidFill>
                <a:srgbClr val="E63219"/>
              </a:solidFill>
            </a:endParaRPr>
          </a:p>
        </p:txBody>
      </p:sp>
      <p:pic>
        <p:nvPicPr>
          <p:cNvPr id="5984261" name="Picture 5" descr="CPPE-Ch30-3_p607-Mou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3733800"/>
            <a:ext cx="1966913" cy="2405063"/>
          </a:xfrm>
          <a:prstGeom prst="rect">
            <a:avLst/>
          </a:prstGeom>
          <a:noFill/>
        </p:spPr>
      </p:pic>
      <p:pic>
        <p:nvPicPr>
          <p:cNvPr id="5984262" name="Picture 6" descr="CPPE-Ch30-3_p606-Ray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191000"/>
            <a:ext cx="5942012" cy="1793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6306" name="Rectangle 2"/>
          <p:cNvSpPr>
            <a:spLocks noChangeArrowheads="1"/>
          </p:cNvSpPr>
          <p:nvPr/>
        </p:nvSpPr>
        <p:spPr bwMode="auto">
          <a:xfrm>
            <a:off x="0" y="1295400"/>
            <a:ext cx="8612187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2575" indent="-282575">
              <a:buFontTx/>
              <a:buChar char="•"/>
            </a:pPr>
            <a:r>
              <a:rPr lang="en-US" dirty="0">
                <a:solidFill>
                  <a:schemeClr val="tx1"/>
                </a:solidFill>
              </a:rPr>
              <a:t>A ray parallel to the principal axis will be refracted by the lens to the focal point.</a:t>
            </a:r>
          </a:p>
          <a:p>
            <a:pPr marL="282575" indent="-282575">
              <a:buFontTx/>
              <a:buChar char="•"/>
            </a:pPr>
            <a:r>
              <a:rPr lang="en-US" dirty="0">
                <a:solidFill>
                  <a:schemeClr val="tx1"/>
                </a:solidFill>
              </a:rPr>
              <a:t>A ray will pass through the center with no appreciable change in direction.</a:t>
            </a:r>
          </a:p>
          <a:p>
            <a:pPr marL="282575" indent="-282575">
              <a:buFontTx/>
              <a:buChar char="•"/>
            </a:pPr>
            <a:r>
              <a:rPr lang="en-US" dirty="0">
                <a:solidFill>
                  <a:schemeClr val="tx1"/>
                </a:solidFill>
              </a:rPr>
              <a:t>A ray that passes through the focal point in front of the lens emerges from the lens parallel to the principal axis.</a:t>
            </a:r>
          </a:p>
        </p:txBody>
      </p:sp>
      <p:sp>
        <p:nvSpPr>
          <p:cNvPr id="5986307" name="Rectangle 3"/>
          <p:cNvSpPr>
            <a:spLocks noChangeArrowheads="1"/>
          </p:cNvSpPr>
          <p:nvPr/>
        </p:nvSpPr>
        <p:spPr bwMode="auto">
          <a:xfrm>
            <a:off x="230188" y="304800"/>
            <a:ext cx="89138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Constructing </a:t>
            </a:r>
            <a:r>
              <a:rPr lang="en-US" sz="2800" b="1" dirty="0">
                <a:solidFill>
                  <a:srgbClr val="E63219"/>
                </a:solidFill>
              </a:rPr>
              <a:t>Images Through Ray </a:t>
            </a:r>
            <a:r>
              <a:rPr lang="en-US" sz="2800" b="1" dirty="0" smtClean="0">
                <a:solidFill>
                  <a:srgbClr val="E63219"/>
                </a:solidFill>
              </a:rPr>
              <a:t>Diagrams</a:t>
            </a:r>
          </a:p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chemeClr val="hlink"/>
                </a:solidFill>
                <a:ea typeface="Times New Roman" pitchFamily="18" charset="0"/>
                <a:cs typeface="Minion-Regular" charset="0"/>
              </a:rPr>
              <a:t>The Three Principal Rays</a:t>
            </a:r>
          </a:p>
          <a:p>
            <a:pPr>
              <a:spcBef>
                <a:spcPct val="0"/>
              </a:spcBef>
            </a:pPr>
            <a:endParaRPr lang="en-US" sz="2800" b="1" dirty="0">
              <a:solidFill>
                <a:srgbClr val="E63219"/>
              </a:solidFill>
            </a:endParaRPr>
          </a:p>
        </p:txBody>
      </p:sp>
      <p:pic>
        <p:nvPicPr>
          <p:cNvPr id="5986308" name="Picture 4" descr="CPPE-Ch30-3_p606-Ray1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038600"/>
            <a:ext cx="5942013" cy="1793875"/>
          </a:xfrm>
          <a:prstGeom prst="rect">
            <a:avLst/>
          </a:prstGeom>
          <a:noFill/>
        </p:spPr>
      </p:pic>
      <p:pic>
        <p:nvPicPr>
          <p:cNvPr id="5986309" name="Picture 5" descr="CPPE-Ch30-3_p607-Mous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4038600"/>
            <a:ext cx="1966913" cy="24050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8354" name="Rectangle 2"/>
          <p:cNvSpPr>
            <a:spLocks noChangeArrowheads="1"/>
          </p:cNvSpPr>
          <p:nvPr/>
        </p:nvSpPr>
        <p:spPr bwMode="auto">
          <a:xfrm>
            <a:off x="227013" y="1196975"/>
            <a:ext cx="800258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image is located where the three rays intersect. Any two of these three rays is sufficient to locate the relative size and location of the image.</a:t>
            </a:r>
          </a:p>
        </p:txBody>
      </p:sp>
      <p:sp>
        <p:nvSpPr>
          <p:cNvPr id="5988355" name="Rectangle 3"/>
          <p:cNvSpPr>
            <a:spLocks noChangeArrowheads="1"/>
          </p:cNvSpPr>
          <p:nvPr/>
        </p:nvSpPr>
        <p:spPr bwMode="auto">
          <a:xfrm>
            <a:off x="230188" y="623888"/>
            <a:ext cx="89138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Constructing </a:t>
            </a:r>
            <a:r>
              <a:rPr lang="en-US" sz="2800" b="1" dirty="0">
                <a:solidFill>
                  <a:srgbClr val="E63219"/>
                </a:solidFill>
              </a:rPr>
              <a:t>Images Through Ray Diagrams</a:t>
            </a:r>
          </a:p>
        </p:txBody>
      </p:sp>
      <p:pic>
        <p:nvPicPr>
          <p:cNvPr id="5988356" name="Picture 4" descr="CPPE-Ch30-3_p606-Ray1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125788"/>
            <a:ext cx="7313613" cy="22082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02" name="Rectangle 2"/>
          <p:cNvSpPr>
            <a:spLocks noChangeArrowheads="1"/>
          </p:cNvSpPr>
          <p:nvPr/>
        </p:nvSpPr>
        <p:spPr bwMode="auto">
          <a:xfrm>
            <a:off x="0" y="685800"/>
            <a:ext cx="8991600" cy="4395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0B4394"/>
                </a:solidFill>
                <a:ea typeface="Times New Roman" pitchFamily="18" charset="0"/>
                <a:cs typeface="Minion-Regular" charset="0"/>
              </a:rPr>
              <a:t>Location of object</a:t>
            </a:r>
          </a:p>
          <a:p>
            <a:r>
              <a:rPr lang="en-US" sz="2200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If </a:t>
            </a:r>
            <a:r>
              <a:rPr lang="en-US" sz="22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distance from the lens to the object is less than the focal length, the rays diverge as they leave the lens. </a:t>
            </a:r>
          </a:p>
          <a:p>
            <a:endParaRPr lang="en-US" sz="2200" dirty="0" smtClean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</a:t>
            </a:r>
            <a:r>
              <a:rPr lang="en-US" sz="22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rays of light appear to come from a point in front of the lens. </a:t>
            </a:r>
          </a:p>
          <a:p>
            <a:endParaRPr lang="en-US" sz="2200" dirty="0" smtClean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</a:t>
            </a:r>
            <a:r>
              <a:rPr lang="en-US" sz="2200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location of the image is found by extending the rays backward to the point where they converge. </a:t>
            </a:r>
            <a:endParaRPr lang="en-US" sz="2200" dirty="0" smtClean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endParaRPr lang="en-US" sz="2200" dirty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virtual image that is formed is magnified and right-side up.</a:t>
            </a:r>
          </a:p>
          <a:p>
            <a:endParaRPr lang="en-US" dirty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</p:txBody>
      </p:sp>
      <p:sp>
        <p:nvSpPr>
          <p:cNvPr id="5990403" name="Rectangle 3"/>
          <p:cNvSpPr>
            <a:spLocks noChangeArrowheads="1"/>
          </p:cNvSpPr>
          <p:nvPr/>
        </p:nvSpPr>
        <p:spPr bwMode="auto">
          <a:xfrm>
            <a:off x="230188" y="152400"/>
            <a:ext cx="89138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Constructing </a:t>
            </a:r>
            <a:r>
              <a:rPr lang="en-US" sz="2800" b="1" dirty="0">
                <a:solidFill>
                  <a:srgbClr val="E63219"/>
                </a:solidFill>
              </a:rPr>
              <a:t>Images Through Ray Diagrams</a:t>
            </a:r>
          </a:p>
        </p:txBody>
      </p:sp>
      <p:pic>
        <p:nvPicPr>
          <p:cNvPr id="5990405" name="Picture 5" descr="CPPE-Ch30-3_p607-Dst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4572000"/>
            <a:ext cx="3871073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6547" name="Rectangle 3"/>
          <p:cNvSpPr>
            <a:spLocks noChangeArrowheads="1"/>
          </p:cNvSpPr>
          <p:nvPr/>
        </p:nvSpPr>
        <p:spPr bwMode="auto">
          <a:xfrm>
            <a:off x="228600" y="1219200"/>
            <a:ext cx="4343400" cy="467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For a converging lens, as an object, initially at the focal point, is moved away from the lens along the principal axis, the image size and distance from the lens changes</a:t>
            </a:r>
            <a:r>
              <a:rPr lang="en-US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For a converging lens, if the object is not located between the focal point and the lens, the images that are formed are real and inverted.</a:t>
            </a:r>
          </a:p>
        </p:txBody>
      </p:sp>
      <p:sp>
        <p:nvSpPr>
          <p:cNvPr id="5996548" name="Rectangle 4"/>
          <p:cNvSpPr>
            <a:spLocks noChangeArrowheads="1"/>
          </p:cNvSpPr>
          <p:nvPr/>
        </p:nvSpPr>
        <p:spPr bwMode="auto">
          <a:xfrm>
            <a:off x="230188" y="623888"/>
            <a:ext cx="89138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Constructing </a:t>
            </a:r>
            <a:r>
              <a:rPr lang="en-US" sz="2800" b="1" dirty="0">
                <a:solidFill>
                  <a:srgbClr val="E63219"/>
                </a:solidFill>
              </a:rPr>
              <a:t>Images Through Ray Diagrams</a:t>
            </a:r>
          </a:p>
        </p:txBody>
      </p:sp>
      <p:pic>
        <p:nvPicPr>
          <p:cNvPr id="5996549" name="Picture 5" descr="CPPE-Ch30-3_p608-RyDgrm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112963"/>
            <a:ext cx="4265613" cy="30686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4498" name="Rectangle 2"/>
          <p:cNvSpPr>
            <a:spLocks noChangeArrowheads="1"/>
          </p:cNvSpPr>
          <p:nvPr/>
        </p:nvSpPr>
        <p:spPr bwMode="auto">
          <a:xfrm>
            <a:off x="228600" y="1676400"/>
            <a:ext cx="5792787" cy="432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three rays useful for the construction of a ray diagram are:</a:t>
            </a:r>
          </a:p>
          <a:p>
            <a:pPr marL="741363" lvl="1" indent="-284163"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A ray parallel to the principal axis that passes through the focal point on the opposite side.</a:t>
            </a:r>
          </a:p>
          <a:p>
            <a:pPr marL="741363" lvl="1" indent="-284163"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A ray passing through the center of the lens that is </a:t>
            </a:r>
            <a:r>
              <a:rPr lang="en-US" dirty="0" err="1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undeflected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.</a:t>
            </a:r>
          </a:p>
          <a:p>
            <a:pPr marL="741363" lvl="1" indent="-284163"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A ray through the focal point in front of the lens that emerges parallel to the principal axis after refraction by the lens.</a:t>
            </a:r>
          </a:p>
        </p:txBody>
      </p:sp>
      <p:sp>
        <p:nvSpPr>
          <p:cNvPr id="5994499" name="Rectangle 3"/>
          <p:cNvSpPr>
            <a:spLocks noChangeArrowheads="1"/>
          </p:cNvSpPr>
          <p:nvPr/>
        </p:nvSpPr>
        <p:spPr bwMode="auto">
          <a:xfrm>
            <a:off x="0" y="623888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Constructing </a:t>
            </a:r>
            <a:r>
              <a:rPr lang="en-US" sz="2800" b="1" dirty="0">
                <a:solidFill>
                  <a:srgbClr val="E63219"/>
                </a:solidFill>
              </a:rPr>
              <a:t>Images Through Ray </a:t>
            </a:r>
            <a:r>
              <a:rPr lang="en-US" sz="2800" b="1" dirty="0" smtClean="0">
                <a:solidFill>
                  <a:srgbClr val="E63219"/>
                </a:solidFill>
              </a:rPr>
              <a:t>Diagrams RULES</a:t>
            </a:r>
            <a:endParaRPr lang="en-US" sz="2800" b="1" dirty="0">
              <a:solidFill>
                <a:srgbClr val="E63219"/>
              </a:solidFill>
            </a:endParaRPr>
          </a:p>
        </p:txBody>
      </p:sp>
      <p:pic>
        <p:nvPicPr>
          <p:cNvPr id="5994500" name="Picture 4" descr="CPPE-Ch30-3_p609-Mou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2362200"/>
            <a:ext cx="27686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8594" name="Rectangle 2"/>
          <p:cNvSpPr>
            <a:spLocks noChangeArrowheads="1"/>
          </p:cNvSpPr>
          <p:nvPr/>
        </p:nvSpPr>
        <p:spPr bwMode="auto">
          <a:xfrm>
            <a:off x="227013" y="1196975"/>
            <a:ext cx="8078787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B4394"/>
                </a:solidFill>
                <a:ea typeface="Times New Roman" pitchFamily="18" charset="0"/>
                <a:cs typeface="Minion-Regular" charset="0"/>
              </a:rPr>
              <a:t>Diverging Lenses</a:t>
            </a:r>
          </a:p>
          <a:p>
            <a:endParaRPr lang="en-US" dirty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method of drawing ray diagrams applies to diverging lenses.</a:t>
            </a: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A ray parallel to the principal axis from the tip of the arrow will be bent by the lens as if it had come from the focal point. </a:t>
            </a: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A ray through the center goes straight through. </a:t>
            </a: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A ray heading for the focal point on the far side of the lens is bent so that it emerges parallel to the axis of the lens.</a:t>
            </a:r>
          </a:p>
        </p:txBody>
      </p:sp>
      <p:sp>
        <p:nvSpPr>
          <p:cNvPr id="5998595" name="Rectangle 3"/>
          <p:cNvSpPr>
            <a:spLocks noChangeArrowheads="1"/>
          </p:cNvSpPr>
          <p:nvPr/>
        </p:nvSpPr>
        <p:spPr bwMode="auto">
          <a:xfrm>
            <a:off x="230188" y="623888"/>
            <a:ext cx="89138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Constructing </a:t>
            </a:r>
            <a:r>
              <a:rPr lang="en-US" sz="2800" b="1" dirty="0">
                <a:solidFill>
                  <a:srgbClr val="E63219"/>
                </a:solidFill>
              </a:rPr>
              <a:t>Images Through Ray Diagrams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6834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04800" y="762000"/>
            <a:ext cx="3887787" cy="437658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262626"/>
                </a:solidFill>
                <a:ea typeface="Times New Roman" pitchFamily="18" charset="0"/>
                <a:cs typeface="Avenir-Heavy" charset="0"/>
              </a:rPr>
              <a:t>Lenses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 b="1" dirty="0">
              <a:solidFill>
                <a:srgbClr val="262626"/>
              </a:solidFill>
              <a:ea typeface="Times New Roman" pitchFamily="18" charset="0"/>
              <a:cs typeface="Avenir-Heavy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262626"/>
                </a:solidFill>
                <a:ea typeface="Times New Roman" pitchFamily="18" charset="0"/>
                <a:cs typeface="Avenir-Heavy" charset="0"/>
              </a:rPr>
              <a:t>A </a:t>
            </a:r>
            <a:r>
              <a:rPr lang="en-US" sz="2400" b="1" dirty="0">
                <a:solidFill>
                  <a:srgbClr val="262626"/>
                </a:solidFill>
                <a:ea typeface="Times New Roman" pitchFamily="18" charset="0"/>
                <a:cs typeface="Avenir-Heavy" charset="0"/>
              </a:rPr>
              <a:t>light ray bends as it enters glass and bends again as it leaves. </a:t>
            </a:r>
            <a:endParaRPr lang="en-US" sz="2400" b="1" dirty="0" smtClean="0">
              <a:solidFill>
                <a:srgbClr val="262626"/>
              </a:solidFill>
              <a:ea typeface="Times New Roman" pitchFamily="18" charset="0"/>
              <a:cs typeface="Avenir-Heavy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 b="1" dirty="0">
              <a:solidFill>
                <a:srgbClr val="262626"/>
              </a:solidFill>
              <a:ea typeface="Times New Roman" pitchFamily="18" charset="0"/>
              <a:cs typeface="Avenir-Heavy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262626"/>
                </a:solidFill>
                <a:ea typeface="Times New Roman" pitchFamily="18" charset="0"/>
                <a:cs typeface="Avenir-Heavy" charset="0"/>
              </a:rPr>
              <a:t>Light </a:t>
            </a:r>
            <a:r>
              <a:rPr lang="en-US" sz="2400" b="1" dirty="0">
                <a:solidFill>
                  <a:srgbClr val="262626"/>
                </a:solidFill>
                <a:ea typeface="Times New Roman" pitchFamily="18" charset="0"/>
                <a:cs typeface="Avenir-Heavy" charset="0"/>
              </a:rPr>
              <a:t>passing through glass of a certain shape can form an image that appears larger, smaller, closer, or farther than the object being viewed. </a:t>
            </a:r>
          </a:p>
        </p:txBody>
      </p:sp>
      <p:pic>
        <p:nvPicPr>
          <p:cNvPr id="2936852" name="Picture 20" descr="CPPE-Ch30_p602-Mgnf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685800"/>
            <a:ext cx="6724650" cy="55610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42" name="Rectangle 2"/>
          <p:cNvSpPr>
            <a:spLocks noChangeArrowheads="1"/>
          </p:cNvSpPr>
          <p:nvPr/>
        </p:nvSpPr>
        <p:spPr bwMode="auto">
          <a:xfrm>
            <a:off x="304800" y="1219200"/>
            <a:ext cx="8610600" cy="334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On emerging from the lens, the three rays appear to come from a point on the same side of the lens as the object</a:t>
            </a:r>
            <a:r>
              <a:rPr lang="en-US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This is the position of the virtual image. The image is nearer to the lens than the object</a:t>
            </a:r>
            <a:r>
              <a:rPr lang="en-US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image formed by a diverging lens is always virtual, reduced, and right-side up.</a:t>
            </a:r>
          </a:p>
        </p:txBody>
      </p:sp>
      <p:sp>
        <p:nvSpPr>
          <p:cNvPr id="6000643" name="Rectangle 3"/>
          <p:cNvSpPr>
            <a:spLocks noChangeArrowheads="1"/>
          </p:cNvSpPr>
          <p:nvPr/>
        </p:nvSpPr>
        <p:spPr bwMode="auto">
          <a:xfrm>
            <a:off x="230188" y="152400"/>
            <a:ext cx="89138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Constructing </a:t>
            </a:r>
            <a:r>
              <a:rPr lang="en-US" sz="2800" b="1" dirty="0">
                <a:solidFill>
                  <a:srgbClr val="E63219"/>
                </a:solidFill>
              </a:rPr>
              <a:t>Images Through Ray </a:t>
            </a:r>
            <a:r>
              <a:rPr lang="en-US" sz="2800" b="1" dirty="0" smtClean="0">
                <a:solidFill>
                  <a:srgbClr val="E63219"/>
                </a:solidFill>
              </a:rPr>
              <a:t>Diagrams</a:t>
            </a:r>
          </a:p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0B4394"/>
                </a:solidFill>
                <a:ea typeface="Times New Roman" pitchFamily="18" charset="0"/>
                <a:cs typeface="Minion-Regular" charset="0"/>
              </a:rPr>
              <a:t>Diverging Lenses</a:t>
            </a:r>
          </a:p>
          <a:p>
            <a:pPr>
              <a:spcBef>
                <a:spcPct val="0"/>
              </a:spcBef>
            </a:pPr>
            <a:endParaRPr lang="en-US" sz="2800" b="1" dirty="0">
              <a:solidFill>
                <a:srgbClr val="E63219"/>
              </a:solidFill>
            </a:endParaRPr>
          </a:p>
        </p:txBody>
      </p:sp>
      <p:pic>
        <p:nvPicPr>
          <p:cNvPr id="6000644" name="Picture 4" descr="CPPE-Ch30-3_p609-3Ray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4495800"/>
            <a:ext cx="4646612" cy="2200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4738" name="Picture 2" descr="cs-section-chec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5" y="533400"/>
            <a:ext cx="9140825" cy="5761038"/>
          </a:xfrm>
          <a:prstGeom prst="rect">
            <a:avLst/>
          </a:prstGeom>
          <a:noFill/>
        </p:spPr>
      </p:pic>
      <p:sp>
        <p:nvSpPr>
          <p:cNvPr id="600473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990600" y="2628900"/>
            <a:ext cx="6934200" cy="11874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400" b="1">
                <a:solidFill>
                  <a:srgbClr val="000000"/>
                </a:solidFill>
                <a:ea typeface="Times New Roman" pitchFamily="18" charset="0"/>
                <a:cs typeface="Minion-Bold" charset="0"/>
              </a:rPr>
              <a:t>A converging lens forms either a real or a virtual image. A diverging lens always forms a virtual image. </a:t>
            </a:r>
          </a:p>
        </p:txBody>
      </p:sp>
      <p:sp>
        <p:nvSpPr>
          <p:cNvPr id="6004740" name="Rectangle 4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Image </a:t>
            </a:r>
            <a:r>
              <a:rPr lang="en-US" sz="2800" b="1" dirty="0">
                <a:solidFill>
                  <a:srgbClr val="E63219"/>
                </a:solidFill>
              </a:rPr>
              <a:t>Formation Summarized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6786" name="Rectangle 2"/>
          <p:cNvSpPr>
            <a:spLocks noChangeArrowheads="1"/>
          </p:cNvSpPr>
          <p:nvPr/>
        </p:nvSpPr>
        <p:spPr bwMode="auto">
          <a:xfrm>
            <a:off x="227013" y="1196975"/>
            <a:ext cx="7469187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For a converging lens, when the object is within one focal length of the lens, the image is then virtual, magnified, and right-side up. </a:t>
            </a:r>
          </a:p>
          <a:p>
            <a:endParaRPr lang="en-US" dirty="0" smtClean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When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object is beyond one focal length, a converging lens produces a real, inverted image.</a:t>
            </a: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If the object is close to (but slightly beyond) the focal point, the image is far away. </a:t>
            </a: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If the object is far from the focal point, the image is nearer. </a:t>
            </a: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In all cases where a real image is formed, the object and the image are on opposite sides of the lens.</a:t>
            </a:r>
          </a:p>
        </p:txBody>
      </p:sp>
      <p:sp>
        <p:nvSpPr>
          <p:cNvPr id="6006788" name="Rectangle 4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Image </a:t>
            </a:r>
            <a:r>
              <a:rPr lang="en-US" sz="2800" b="1" dirty="0">
                <a:solidFill>
                  <a:srgbClr val="E63219"/>
                </a:solidFill>
              </a:rPr>
              <a:t>Formation Summarized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8834" name="Rectangle 2"/>
          <p:cNvSpPr>
            <a:spLocks noChangeArrowheads="1"/>
          </p:cNvSpPr>
          <p:nvPr/>
        </p:nvSpPr>
        <p:spPr bwMode="auto">
          <a:xfrm>
            <a:off x="227013" y="1196975"/>
            <a:ext cx="8307387" cy="2973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When the object is viewed with a diverging lens, the image is virtual, reduced, and right-side up. </a:t>
            </a:r>
          </a:p>
          <a:p>
            <a:endParaRPr lang="en-US" dirty="0" smtClean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This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is true for all locations of the object. </a:t>
            </a:r>
          </a:p>
          <a:p>
            <a:endParaRPr lang="en-US" dirty="0" smtClean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dirty="0" smtClean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In 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all cases where a virtual image is formed, the object and the image are on the same side of the lens.</a:t>
            </a:r>
          </a:p>
        </p:txBody>
      </p:sp>
      <p:sp>
        <p:nvSpPr>
          <p:cNvPr id="6008835" name="Rectangle 3"/>
          <p:cNvSpPr>
            <a:spLocks noChangeArrowheads="1"/>
          </p:cNvSpPr>
          <p:nvPr/>
        </p:nvSpPr>
        <p:spPr bwMode="auto">
          <a:xfrm>
            <a:off x="230188" y="623888"/>
            <a:ext cx="8685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Image </a:t>
            </a:r>
            <a:r>
              <a:rPr lang="en-US" sz="2800" b="1" dirty="0">
                <a:solidFill>
                  <a:srgbClr val="E63219"/>
                </a:solidFill>
              </a:rPr>
              <a:t>Formation Summarized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6754" name="Rectangle 2"/>
          <p:cNvSpPr>
            <a:spLocks noChangeArrowheads="1"/>
          </p:cNvSpPr>
          <p:nvPr/>
        </p:nvSpPr>
        <p:spPr bwMode="auto">
          <a:xfrm>
            <a:off x="228600" y="1371600"/>
            <a:ext cx="8688387" cy="216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Bold" charset="0"/>
              </a:rPr>
              <a:t>A lens forms an image by bending parallel rays of light that pass through it. 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 </a:t>
            </a:r>
            <a:r>
              <a:rPr lang="en-US" dirty="0">
                <a:solidFill>
                  <a:srgbClr val="000000"/>
                </a:solidFill>
              </a:rPr>
              <a:t>lens is a piece of glass or plastic that refracts light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66760" name="Rectangle 8"/>
          <p:cNvSpPr>
            <a:spLocks noChangeArrowheads="1"/>
          </p:cNvSpPr>
          <p:nvPr/>
        </p:nvSpPr>
        <p:spPr bwMode="auto">
          <a:xfrm>
            <a:off x="230188" y="623888"/>
            <a:ext cx="83804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Converging </a:t>
            </a:r>
            <a:r>
              <a:rPr lang="en-US" sz="2800" b="1" dirty="0">
                <a:solidFill>
                  <a:srgbClr val="E63219"/>
                </a:solidFill>
              </a:rPr>
              <a:t>and Diverging Lenses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3058" name="Rectangle 2"/>
          <p:cNvSpPr>
            <a:spLocks noChangeArrowheads="1"/>
          </p:cNvSpPr>
          <p:nvPr/>
        </p:nvSpPr>
        <p:spPr bwMode="auto">
          <a:xfrm>
            <a:off x="227013" y="1196975"/>
            <a:ext cx="8154987" cy="2825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6125" lvl="1" indent="-285750"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 </a:t>
            </a:r>
            <a:r>
              <a:rPr lang="en-US" b="1" dirty="0">
                <a:solidFill>
                  <a:srgbClr val="000000"/>
                </a:solidFill>
              </a:rPr>
              <a:t>converging lens, </a:t>
            </a:r>
            <a:r>
              <a:rPr lang="en-US" dirty="0">
                <a:solidFill>
                  <a:srgbClr val="000000"/>
                </a:solidFill>
              </a:rPr>
              <a:t>also known as a </a:t>
            </a:r>
            <a:r>
              <a:rPr lang="en-US" b="1" dirty="0">
                <a:solidFill>
                  <a:srgbClr val="000000"/>
                </a:solidFill>
              </a:rPr>
              <a:t>convex lens, </a:t>
            </a:r>
            <a:r>
              <a:rPr lang="en-US" dirty="0">
                <a:solidFill>
                  <a:srgbClr val="000000"/>
                </a:solidFill>
              </a:rPr>
              <a:t>is thicker in the middle, causing rays of light that are initially parallel to meet at a single point. </a:t>
            </a:r>
            <a:endParaRPr lang="en-US" dirty="0" smtClean="0">
              <a:solidFill>
                <a:srgbClr val="000000"/>
              </a:solidFill>
            </a:endParaRPr>
          </a:p>
          <a:p>
            <a:pPr marL="746125" lvl="1" indent="-285750"/>
            <a:endParaRPr lang="en-US" dirty="0">
              <a:solidFill>
                <a:srgbClr val="000000"/>
              </a:solidFill>
            </a:endParaRPr>
          </a:p>
          <a:p>
            <a:pPr marL="746125" lvl="1" indent="-285750"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A </a:t>
            </a:r>
            <a:r>
              <a:rPr lang="en-US" b="1" dirty="0">
                <a:solidFill>
                  <a:srgbClr val="000000"/>
                </a:solidFill>
              </a:rPr>
              <a:t>diverging lens, </a:t>
            </a:r>
            <a:r>
              <a:rPr lang="en-US" dirty="0">
                <a:solidFill>
                  <a:srgbClr val="000000"/>
                </a:solidFill>
              </a:rPr>
              <a:t>also known as a </a:t>
            </a:r>
            <a:r>
              <a:rPr lang="en-US" b="1" dirty="0">
                <a:solidFill>
                  <a:srgbClr val="000000"/>
                </a:solidFill>
              </a:rPr>
              <a:t>concave lens, </a:t>
            </a:r>
            <a:r>
              <a:rPr lang="en-US" dirty="0">
                <a:solidFill>
                  <a:srgbClr val="000000"/>
                </a:solidFill>
              </a:rPr>
              <a:t>is thinner in the middle, causing the rays of light to appear to originate from a single point.</a:t>
            </a:r>
          </a:p>
        </p:txBody>
      </p:sp>
      <p:sp>
        <p:nvSpPr>
          <p:cNvPr id="5933059" name="Rectangle 3"/>
          <p:cNvSpPr>
            <a:spLocks noChangeArrowheads="1"/>
          </p:cNvSpPr>
          <p:nvPr/>
        </p:nvSpPr>
        <p:spPr bwMode="auto">
          <a:xfrm>
            <a:off x="230188" y="623888"/>
            <a:ext cx="83804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Converging </a:t>
            </a:r>
            <a:r>
              <a:rPr lang="en-US" sz="2800" b="1" dirty="0">
                <a:solidFill>
                  <a:srgbClr val="E63219"/>
                </a:solidFill>
              </a:rPr>
              <a:t>and Diverging Lenses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7154" name="Rectangle 2"/>
          <p:cNvSpPr>
            <a:spLocks noChangeArrowheads="1"/>
          </p:cNvSpPr>
          <p:nvPr/>
        </p:nvSpPr>
        <p:spPr bwMode="auto">
          <a:xfrm>
            <a:off x="227013" y="1196975"/>
            <a:ext cx="7926387" cy="245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33400" indent="-533400"/>
            <a:r>
              <a:rPr lang="en-US" dirty="0">
                <a:solidFill>
                  <a:srgbClr val="000000"/>
                </a:solidFill>
              </a:rPr>
              <a:t>Wave fronts travel more slowly in glass than in air.</a:t>
            </a:r>
            <a:endParaRPr lang="en-US" b="1" dirty="0">
              <a:solidFill>
                <a:srgbClr val="000000"/>
              </a:solidFill>
            </a:endParaRPr>
          </a:p>
          <a:p>
            <a:pPr marL="917575" lvl="1" indent="-457200">
              <a:buFontTx/>
              <a:buAutoNum type="alphaLcPeriod"/>
            </a:pPr>
            <a:r>
              <a:rPr lang="en-US" dirty="0">
                <a:solidFill>
                  <a:srgbClr val="000000"/>
                </a:solidFill>
              </a:rPr>
              <a:t>In the converging lens, the wave fronts </a:t>
            </a:r>
            <a:r>
              <a:rPr lang="en-US">
                <a:solidFill>
                  <a:srgbClr val="000000"/>
                </a:solidFill>
              </a:rPr>
              <a:t>are </a:t>
            </a:r>
            <a:r>
              <a:rPr lang="en-US" smtClean="0">
                <a:solidFill>
                  <a:srgbClr val="000000"/>
                </a:solidFill>
              </a:rPr>
              <a:t>hindered </a:t>
            </a:r>
            <a:r>
              <a:rPr lang="en-US" dirty="0">
                <a:solidFill>
                  <a:srgbClr val="000000"/>
                </a:solidFill>
              </a:rPr>
              <a:t>more through the center of the lens, and the light converges. </a:t>
            </a:r>
            <a:endParaRPr lang="en-US" b="1" dirty="0">
              <a:solidFill>
                <a:srgbClr val="000000"/>
              </a:solidFill>
            </a:endParaRPr>
          </a:p>
          <a:p>
            <a:pPr marL="917575" lvl="1" indent="-457200">
              <a:buFontTx/>
              <a:buAutoNum type="alphaLcPeriod"/>
            </a:pPr>
            <a:r>
              <a:rPr lang="en-US" dirty="0">
                <a:solidFill>
                  <a:srgbClr val="000000"/>
                </a:solidFill>
              </a:rPr>
              <a:t>In the diverging lens, the waves are </a:t>
            </a:r>
            <a:r>
              <a:rPr lang="en-US" dirty="0" smtClean="0">
                <a:solidFill>
                  <a:srgbClr val="000000"/>
                </a:solidFill>
              </a:rPr>
              <a:t>hindered </a:t>
            </a:r>
            <a:r>
              <a:rPr lang="en-US" dirty="0">
                <a:solidFill>
                  <a:srgbClr val="000000"/>
                </a:solidFill>
              </a:rPr>
              <a:t>more at the edges, and the light diverges.</a:t>
            </a:r>
          </a:p>
        </p:txBody>
      </p:sp>
      <p:sp>
        <p:nvSpPr>
          <p:cNvPr id="5937155" name="Rectangle 3"/>
          <p:cNvSpPr>
            <a:spLocks noChangeArrowheads="1"/>
          </p:cNvSpPr>
          <p:nvPr/>
        </p:nvSpPr>
        <p:spPr bwMode="auto">
          <a:xfrm>
            <a:off x="230188" y="623888"/>
            <a:ext cx="83804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Converging </a:t>
            </a:r>
            <a:r>
              <a:rPr lang="en-US" sz="2800" b="1" dirty="0">
                <a:solidFill>
                  <a:srgbClr val="E63219"/>
                </a:solidFill>
              </a:rPr>
              <a:t>and Diverging Lenses</a:t>
            </a:r>
          </a:p>
        </p:txBody>
      </p:sp>
      <p:pic>
        <p:nvPicPr>
          <p:cNvPr id="5937156" name="Picture 4" descr="CPPE-Ch30-1_p603-WveFrntA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657600"/>
            <a:ext cx="7313613" cy="26463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02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1196975"/>
            <a:ext cx="8686800" cy="5191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Tx/>
              <a:buNone/>
            </a:pPr>
            <a:r>
              <a:rPr lang="en-US" sz="2800" b="1" dirty="0">
                <a:solidFill>
                  <a:schemeClr val="hlink"/>
                </a:solidFill>
                <a:ea typeface="Times New Roman" pitchFamily="18" charset="0"/>
                <a:cs typeface="Minion-Regular" charset="0"/>
              </a:rPr>
              <a:t>Key Features of Lenses</a:t>
            </a:r>
          </a:p>
        </p:txBody>
      </p:sp>
      <p:sp>
        <p:nvSpPr>
          <p:cNvPr id="5939203" name="Rectangle 3"/>
          <p:cNvSpPr>
            <a:spLocks noChangeArrowheads="1"/>
          </p:cNvSpPr>
          <p:nvPr/>
        </p:nvSpPr>
        <p:spPr bwMode="auto">
          <a:xfrm>
            <a:off x="227013" y="1766888"/>
            <a:ext cx="8688387" cy="334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</a:t>
            </a:r>
            <a:r>
              <a:rPr lang="en-US" b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principal axis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 of a lens is the line joining the centers of curvature of its surfaces. </a:t>
            </a:r>
            <a:endParaRPr lang="en-US" dirty="0" smtClean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endParaRPr lang="en-US" dirty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For a converging lens, the </a:t>
            </a:r>
            <a:r>
              <a:rPr lang="en-US" b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focal point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 is the point at which a beam of light parallel to the principal axis converges. </a:t>
            </a:r>
            <a:endParaRPr lang="en-US" dirty="0" smtClean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endParaRPr lang="en-US" dirty="0">
              <a:solidFill>
                <a:srgbClr val="000000"/>
              </a:solidFill>
              <a:ea typeface="Times New Roman" pitchFamily="18" charset="0"/>
              <a:cs typeface="Minion-Regular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The </a:t>
            </a:r>
            <a:r>
              <a:rPr lang="en-US" b="1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focal plane</a:t>
            </a:r>
            <a:r>
              <a:rPr lang="en-US" dirty="0">
                <a:solidFill>
                  <a:srgbClr val="000000"/>
                </a:solidFill>
                <a:ea typeface="Times New Roman" pitchFamily="18" charset="0"/>
                <a:cs typeface="Minion-Regular" charset="0"/>
              </a:rPr>
              <a:t> is a plane perpendicular to the principal axis that passes through either focal point of a lens.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1250" name="Rectangle 2"/>
          <p:cNvSpPr>
            <a:spLocks noChangeArrowheads="1"/>
          </p:cNvSpPr>
          <p:nvPr/>
        </p:nvSpPr>
        <p:spPr bwMode="auto">
          <a:xfrm>
            <a:off x="227013" y="1196975"/>
            <a:ext cx="8154987" cy="2973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For a converging lens, any incident parallel beam converges to a point on the focal plane. 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 </a:t>
            </a:r>
            <a:r>
              <a:rPr lang="en-US" dirty="0">
                <a:solidFill>
                  <a:srgbClr val="000000"/>
                </a:solidFill>
              </a:rPr>
              <a:t>lens has two focal points and two focal planes. 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When </a:t>
            </a:r>
            <a:r>
              <a:rPr lang="en-US" dirty="0">
                <a:solidFill>
                  <a:srgbClr val="000000"/>
                </a:solidFill>
              </a:rPr>
              <a:t>the lens of a camera is set for distant objects, the film is in the focal plane behind the lens in the camera.</a:t>
            </a:r>
          </a:p>
        </p:txBody>
      </p:sp>
      <p:sp>
        <p:nvSpPr>
          <p:cNvPr id="5941251" name="Rectangle 3"/>
          <p:cNvSpPr>
            <a:spLocks noChangeArrowheads="1"/>
          </p:cNvSpPr>
          <p:nvPr/>
        </p:nvSpPr>
        <p:spPr bwMode="auto">
          <a:xfrm>
            <a:off x="230188" y="623888"/>
            <a:ext cx="83804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Converging Lenses</a:t>
            </a:r>
            <a:endParaRPr lang="en-US" sz="2800" b="1" dirty="0">
              <a:solidFill>
                <a:srgbClr val="E6321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3298" name="Rectangle 2"/>
          <p:cNvSpPr>
            <a:spLocks noChangeArrowheads="1"/>
          </p:cNvSpPr>
          <p:nvPr/>
        </p:nvSpPr>
        <p:spPr bwMode="auto">
          <a:xfrm>
            <a:off x="227013" y="1196975"/>
            <a:ext cx="81549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 key features of a converging lens include the principal axis, focal point, and focal plane.</a:t>
            </a:r>
          </a:p>
        </p:txBody>
      </p:sp>
      <p:sp>
        <p:nvSpPr>
          <p:cNvPr id="5943299" name="Rectangle 3"/>
          <p:cNvSpPr>
            <a:spLocks noChangeArrowheads="1"/>
          </p:cNvSpPr>
          <p:nvPr/>
        </p:nvSpPr>
        <p:spPr bwMode="auto">
          <a:xfrm>
            <a:off x="230188" y="623888"/>
            <a:ext cx="83804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E63219"/>
                </a:solidFill>
              </a:rPr>
              <a:t>Converging Lenses</a:t>
            </a:r>
            <a:endParaRPr lang="en-US" sz="2800" b="1" dirty="0">
              <a:solidFill>
                <a:srgbClr val="E63219"/>
              </a:solidFill>
            </a:endParaRPr>
          </a:p>
        </p:txBody>
      </p:sp>
      <p:pic>
        <p:nvPicPr>
          <p:cNvPr id="5943300" name="Picture 4" descr="CPPE-Ch30-1_p604-CnvrgL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876550"/>
            <a:ext cx="7313613" cy="2305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itchFamily="34" charset="0"/>
            <a:ea typeface="Times New Roman" pitchFamily="18" charset="0"/>
            <a:cs typeface="Minion-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itchFamily="34" charset="0"/>
            <a:ea typeface="Times New Roman" pitchFamily="18" charset="0"/>
            <a:cs typeface="Minion-Regular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7418</TotalTime>
  <Words>1765</Words>
  <Application>Microsoft Office PowerPoint</Application>
  <PresentationFormat>On-screen Show (4:3)</PresentationFormat>
  <Paragraphs>185</Paragraphs>
  <Slides>33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Default Design</vt:lpstr>
      <vt:lpstr>Ray Diagrams Notes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Company>*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Nathan Zurakowski</dc:creator>
  <cp:lastModifiedBy>Tablet PC</cp:lastModifiedBy>
  <cp:revision>172</cp:revision>
  <dcterms:created xsi:type="dcterms:W3CDTF">2007-03-02T21:05:08Z</dcterms:created>
  <dcterms:modified xsi:type="dcterms:W3CDTF">2010-12-10T20:41:38Z</dcterms:modified>
</cp:coreProperties>
</file>