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6" r:id="rId9"/>
    <p:sldId id="265" r:id="rId10"/>
    <p:sldId id="267" r:id="rId11"/>
    <p:sldId id="269" r:id="rId12"/>
    <p:sldId id="268" r:id="rId13"/>
    <p:sldId id="270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15" autoAdjust="0"/>
    <p:restoredTop sz="94737" autoAdjust="0"/>
  </p:normalViewPr>
  <p:slideViewPr>
    <p:cSldViewPr>
      <p:cViewPr varScale="1">
        <p:scale>
          <a:sx n="69" d="100"/>
          <a:sy n="69" d="100"/>
        </p:scale>
        <p:origin x="-53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68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812EC5-5C77-45EB-9801-2EC155DEEDC3}" type="datetimeFigureOut">
              <a:rPr lang="en-US" smtClean="0"/>
              <a:pPr/>
              <a:t>9/19/2011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F83E30-BCD0-4907-BA28-21CC29958FB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F83E30-BCD0-4907-BA28-21CC29958FB3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66638-588A-4937-B8F1-92A7A70BF9B1}" type="datetimeFigureOut">
              <a:rPr lang="en-US" smtClean="0"/>
              <a:pPr/>
              <a:t>9/19/2011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7A115-1857-4A0D-AA37-E3838882BA0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66638-588A-4937-B8F1-92A7A70BF9B1}" type="datetimeFigureOut">
              <a:rPr lang="en-US" smtClean="0"/>
              <a:pPr/>
              <a:t>9/19/2011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7A115-1857-4A0D-AA37-E3838882BA0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66638-588A-4937-B8F1-92A7A70BF9B1}" type="datetimeFigureOut">
              <a:rPr lang="en-US" smtClean="0"/>
              <a:pPr/>
              <a:t>9/19/2011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7A115-1857-4A0D-AA37-E3838882BA0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66638-588A-4937-B8F1-92A7A70BF9B1}" type="datetimeFigureOut">
              <a:rPr lang="en-US" smtClean="0"/>
              <a:pPr/>
              <a:t>9/19/2011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7A115-1857-4A0D-AA37-E3838882BA0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66638-588A-4937-B8F1-92A7A70BF9B1}" type="datetimeFigureOut">
              <a:rPr lang="en-US" smtClean="0"/>
              <a:pPr/>
              <a:t>9/19/2011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7A115-1857-4A0D-AA37-E3838882BA0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66638-588A-4937-B8F1-92A7A70BF9B1}" type="datetimeFigureOut">
              <a:rPr lang="en-US" smtClean="0"/>
              <a:pPr/>
              <a:t>9/19/2011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7A115-1857-4A0D-AA37-E3838882BA0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66638-588A-4937-B8F1-92A7A70BF9B1}" type="datetimeFigureOut">
              <a:rPr lang="en-US" smtClean="0"/>
              <a:pPr/>
              <a:t>9/19/2011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7A115-1857-4A0D-AA37-E3838882BA0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66638-588A-4937-B8F1-92A7A70BF9B1}" type="datetimeFigureOut">
              <a:rPr lang="en-US" smtClean="0"/>
              <a:pPr/>
              <a:t>9/19/2011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7A115-1857-4A0D-AA37-E3838882BA0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66638-588A-4937-B8F1-92A7A70BF9B1}" type="datetimeFigureOut">
              <a:rPr lang="en-US" smtClean="0"/>
              <a:pPr/>
              <a:t>9/19/2011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7A115-1857-4A0D-AA37-E3838882BA0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66638-588A-4937-B8F1-92A7A70BF9B1}" type="datetimeFigureOut">
              <a:rPr lang="en-US" smtClean="0"/>
              <a:pPr/>
              <a:t>9/19/2011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7A115-1857-4A0D-AA37-E3838882BA0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66638-588A-4937-B8F1-92A7A70BF9B1}" type="datetimeFigureOut">
              <a:rPr lang="en-US" smtClean="0"/>
              <a:pPr/>
              <a:t>9/19/2011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7A115-1857-4A0D-AA37-E3838882BA0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966638-588A-4937-B8F1-92A7A70BF9B1}" type="datetimeFigureOut">
              <a:rPr lang="en-US" smtClean="0"/>
              <a:pPr/>
              <a:t>9/19/2011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A7A115-1857-4A0D-AA37-E3838882BA0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66800"/>
            <a:ext cx="7772400" cy="1470025"/>
          </a:xfrm>
        </p:spPr>
        <p:txBody>
          <a:bodyPr>
            <a:noAutofit/>
          </a:bodyPr>
          <a:lstStyle/>
          <a:p>
            <a:r>
              <a:rPr lang="en-US" sz="5400" dirty="0" smtClean="0"/>
              <a:t>Projectile Motion  Notes</a:t>
            </a:r>
            <a:endParaRPr lang="en-US" sz="5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 descr="Anim'n of a Projectile Launched at Angle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838200"/>
            <a:ext cx="8253041" cy="4876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66801"/>
            <a:ext cx="9144000" cy="41910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Suppose a rescue airplane drops a relief package while it is moving with a constant horizontal speed at an elevated height. Assuming that air resistance is negligible, where will the relief package land relative to the plane?</a:t>
            </a:r>
            <a:endParaRPr lang="en-US" dirty="0"/>
          </a:p>
        </p:txBody>
      </p:sp>
      <p:pic>
        <p:nvPicPr>
          <p:cNvPr id="39938" name="Picture 2" descr="http://www.physicsclassroom.com/Class/vectors/u3l2b8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3657600"/>
            <a:ext cx="6858000" cy="299054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 descr="Anim'n of a Package Dropped from a Moving Plane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762000"/>
            <a:ext cx="8038070" cy="499846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onlinephys.com/foxtrotprojectile9pk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094694" cy="64420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What is a projectile?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458200" cy="5410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A projectile is any object which once </a:t>
            </a:r>
            <a:r>
              <a:rPr lang="en-US" i="1" dirty="0" smtClean="0"/>
              <a:t>projected</a:t>
            </a:r>
            <a:r>
              <a:rPr lang="en-US" dirty="0" smtClean="0"/>
              <a:t> or dropped continues in motion by its own inertia and is influenced only by the downward force of gravity.</a:t>
            </a:r>
          </a:p>
        </p:txBody>
      </p:sp>
      <p:pic>
        <p:nvPicPr>
          <p:cNvPr id="2054" name="Picture 6" descr="http://www.physics.ucla.edu/demoweb/demomanual/mechanics/ballistics/monkey_and_hunter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0" y="2667000"/>
            <a:ext cx="5238750" cy="39528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581400"/>
            <a:ext cx="9144000" cy="3276600"/>
          </a:xfrm>
        </p:spPr>
        <p:txBody>
          <a:bodyPr>
            <a:normAutofit fontScale="92500"/>
          </a:bodyPr>
          <a:lstStyle/>
          <a:p>
            <a:r>
              <a:rPr lang="en-US" sz="2800" dirty="0" smtClean="0"/>
              <a:t>An object dropped from rest is a projectile (provided that the influence of air resistance is negligible). </a:t>
            </a:r>
          </a:p>
          <a:p>
            <a:r>
              <a:rPr lang="en-US" sz="2800" dirty="0" smtClean="0"/>
              <a:t>An object which is thrown vertically upward is also a projectile (provided that the influence of air resistance is negligible). </a:t>
            </a:r>
          </a:p>
          <a:p>
            <a:r>
              <a:rPr lang="en-US" sz="2800" dirty="0" smtClean="0"/>
              <a:t>An object is which thrown upward at an angle to the horizontal is also a projectile (provided that the influence of air resistance is negligible). 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28674" name="Picture 2" descr="http://www.physicsclassroom.com/Class/vectors/u3l2a2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0"/>
            <a:ext cx="6896801" cy="3505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Projectile Motion</a:t>
            </a:r>
            <a:endParaRPr lang="en-US" dirty="0"/>
          </a:p>
        </p:txBody>
      </p:sp>
      <p:pic>
        <p:nvPicPr>
          <p:cNvPr id="29698" name="Picture 2" descr="http://www.physicsclassroom.com/Class/vectors/u3l2a4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371600"/>
            <a:ext cx="7467599" cy="4800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Projectile Motion</a:t>
            </a:r>
            <a:endParaRPr lang="en-US" dirty="0"/>
          </a:p>
        </p:txBody>
      </p:sp>
      <p:pic>
        <p:nvPicPr>
          <p:cNvPr id="30722" name="Picture 2" descr="http://www.physicsclassroom.com/Class/vectors/u3l2a5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295400"/>
            <a:ext cx="8408463" cy="50366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 descr="http://www.physicsclassroom.com/Class/vectors/u3l2b1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1852" y="3124201"/>
            <a:ext cx="5402149" cy="347106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Characteristics of a Projectile's Trajectory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86868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Many projectiles not only undergo a vertical motion, but also undergo a horizontal motion. That is, as they move upward or downward they are also moving horizontally. </a:t>
            </a:r>
          </a:p>
          <a:p>
            <a:r>
              <a:rPr lang="en-US" dirty="0" smtClean="0"/>
              <a:t>There are the two </a:t>
            </a:r>
          </a:p>
          <a:p>
            <a:pPr>
              <a:buNone/>
            </a:pPr>
            <a:r>
              <a:rPr lang="en-US" dirty="0" smtClean="0"/>
              <a:t>	components of the </a:t>
            </a:r>
          </a:p>
          <a:p>
            <a:pPr>
              <a:buNone/>
            </a:pPr>
            <a:r>
              <a:rPr lang="en-US" dirty="0" smtClean="0"/>
              <a:t>	projectile's motion – </a:t>
            </a:r>
          </a:p>
          <a:p>
            <a:pPr>
              <a:buNone/>
            </a:pPr>
            <a:r>
              <a:rPr lang="en-US" dirty="0" smtClean="0"/>
              <a:t>	horizontal and vertical 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motion.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 smtClean="0"/>
              <a:t>Horizontally Launched Projectiles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Consider a cannonball projected horizontally by a cannon from the top of a very high cliff. </a:t>
            </a:r>
          </a:p>
          <a:p>
            <a:pPr>
              <a:buNone/>
            </a:pPr>
            <a:r>
              <a:rPr lang="en-US" dirty="0" smtClean="0"/>
              <a:t>The projectile travels with a constant horizontal velocity and a downward vertical acceleration.</a:t>
            </a:r>
          </a:p>
          <a:p>
            <a:endParaRPr lang="en-US" dirty="0"/>
          </a:p>
        </p:txBody>
      </p:sp>
      <p:pic>
        <p:nvPicPr>
          <p:cNvPr id="34818" name="Picture 2" descr="http://www.physicsclassroom.com/Class/vectors/u3l2b3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49908" y="3200401"/>
            <a:ext cx="5355768" cy="3657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 descr="Anim'n of a Cannonball Launched from a Clif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762000"/>
            <a:ext cx="8509000" cy="5105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Non-Horizontally Launched Projectiles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458200" cy="47545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Consider the cannon is aimed upward and shot at an angle to the horizontal from the same cliff. </a:t>
            </a:r>
          </a:p>
          <a:p>
            <a:pPr>
              <a:buNone/>
            </a:pPr>
            <a:r>
              <a:rPr lang="en-US" dirty="0" smtClean="0"/>
              <a:t>The projectile would travel 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with a </a:t>
            </a:r>
            <a:r>
              <a:rPr lang="en-US" i="1" dirty="0" smtClean="0"/>
              <a:t>parabolic</a:t>
            </a:r>
            <a:r>
              <a:rPr lang="en-US" dirty="0" smtClean="0"/>
              <a:t> </a:t>
            </a:r>
            <a:r>
              <a:rPr lang="en-US" i="1" dirty="0" smtClean="0"/>
              <a:t>trajectory</a:t>
            </a:r>
            <a:r>
              <a:rPr lang="en-US" dirty="0" smtClean="0"/>
              <a:t>. </a:t>
            </a:r>
            <a:endParaRPr lang="en-US" dirty="0"/>
          </a:p>
        </p:txBody>
      </p:sp>
      <p:pic>
        <p:nvPicPr>
          <p:cNvPr id="36866" name="Picture 2" descr="http://www.physicsclassroom.com/Class/vectors/u3l2b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66360" y="2305050"/>
            <a:ext cx="3642359" cy="45529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</TotalTime>
  <Words>250</Words>
  <Application>Microsoft Office PowerPoint</Application>
  <PresentationFormat>On-screen Show (4:3)</PresentationFormat>
  <Paragraphs>25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Projectile Motion  Notes</vt:lpstr>
      <vt:lpstr>What is a projectile?</vt:lpstr>
      <vt:lpstr>Slide 3</vt:lpstr>
      <vt:lpstr>Projectile Motion</vt:lpstr>
      <vt:lpstr>Projectile Motion</vt:lpstr>
      <vt:lpstr>Characteristics of a Projectile's Trajectory</vt:lpstr>
      <vt:lpstr>Horizontally Launched Projectiles</vt:lpstr>
      <vt:lpstr>Slide 8</vt:lpstr>
      <vt:lpstr>Non-Horizontally Launched Projectiles</vt:lpstr>
      <vt:lpstr>Slide 10</vt:lpstr>
      <vt:lpstr>Practice</vt:lpstr>
      <vt:lpstr>Slide 12</vt:lpstr>
      <vt:lpstr>Slide 13</vt:lpstr>
    </vt:vector>
  </TitlesOfParts>
  <Company>SDUHSD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Vector  Fundamentals  Notes</dc:title>
  <dc:creator>Tablet PC</dc:creator>
  <cp:lastModifiedBy>user</cp:lastModifiedBy>
  <cp:revision>61</cp:revision>
  <dcterms:created xsi:type="dcterms:W3CDTF">2010-05-29T02:48:01Z</dcterms:created>
  <dcterms:modified xsi:type="dcterms:W3CDTF">2011-09-19T20:01:18Z</dcterms:modified>
</cp:coreProperties>
</file>