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4"/>
  </p:notesMasterIdLst>
  <p:sldIdLst>
    <p:sldId id="256" r:id="rId2"/>
    <p:sldId id="257" r:id="rId3"/>
    <p:sldId id="261" r:id="rId4"/>
    <p:sldId id="258" r:id="rId5"/>
    <p:sldId id="259" r:id="rId6"/>
    <p:sldId id="260" r:id="rId7"/>
    <p:sldId id="262" r:id="rId8"/>
    <p:sldId id="265" r:id="rId9"/>
    <p:sldId id="292" r:id="rId10"/>
    <p:sldId id="269" r:id="rId11"/>
    <p:sldId id="270" r:id="rId12"/>
    <p:sldId id="293" r:id="rId13"/>
    <p:sldId id="271" r:id="rId14"/>
    <p:sldId id="272" r:id="rId15"/>
    <p:sldId id="279" r:id="rId16"/>
    <p:sldId id="280" r:id="rId17"/>
    <p:sldId id="281" r:id="rId18"/>
    <p:sldId id="282" r:id="rId19"/>
    <p:sldId id="283" r:id="rId20"/>
    <p:sldId id="284" r:id="rId21"/>
    <p:sldId id="285" r:id="rId22"/>
    <p:sldId id="29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37" autoAdjust="0"/>
  </p:normalViewPr>
  <p:slideViewPr>
    <p:cSldViewPr>
      <p:cViewPr varScale="1">
        <p:scale>
          <a:sx n="49" d="100"/>
          <a:sy n="49" d="100"/>
        </p:scale>
        <p:origin x="-102" y="-588"/>
      </p:cViewPr>
      <p:guideLst>
        <p:guide orient="horz" pos="2160"/>
        <p:guide pos="2880"/>
      </p:guideLst>
    </p:cSldViewPr>
  </p:slideViewPr>
  <p:outlineViewPr>
    <p:cViewPr>
      <p:scale>
        <a:sx n="33" d="100"/>
        <a:sy n="33" d="100"/>
      </p:scale>
      <p:origin x="0" y="612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19956-0797-42D4-AB5D-BB5DDC596F12}" type="datetimeFigureOut">
              <a:rPr lang="en-US" smtClean="0"/>
              <a:pPr/>
              <a:t>10/5/2011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665100-42F7-4D5D-8896-553358952D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964C4-5AD3-414F-B553-DFF9DD413551}" type="slidenum">
              <a:rPr lang="en-US"/>
              <a:pPr/>
              <a:t>7</a:t>
            </a:fld>
            <a:endParaRPr lang="en-US"/>
          </a:p>
        </p:txBody>
      </p:sp>
      <p:sp>
        <p:nvSpPr>
          <p:cNvPr id="2554882" name="Rectangle 2"/>
          <p:cNvSpPr>
            <a:spLocks noGrp="1" noRot="1" noChangeAspect="1" noChangeArrowheads="1" noTextEdit="1"/>
          </p:cNvSpPr>
          <p:nvPr>
            <p:ph type="sldImg"/>
          </p:nvPr>
        </p:nvSpPr>
        <p:spPr>
          <a:ln/>
        </p:spPr>
      </p:sp>
      <p:sp>
        <p:nvSpPr>
          <p:cNvPr id="2554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D3CA77-236D-4A1D-AA74-B787CC064DAD}" type="slidenum">
              <a:rPr lang="en-US"/>
              <a:pPr/>
              <a:t>16</a:t>
            </a:fld>
            <a:endParaRPr lang="en-US"/>
          </a:p>
        </p:txBody>
      </p:sp>
      <p:sp>
        <p:nvSpPr>
          <p:cNvPr id="2606082" name="Rectangle 2"/>
          <p:cNvSpPr>
            <a:spLocks noGrp="1" noRot="1" noChangeAspect="1" noChangeArrowheads="1" noTextEdit="1"/>
          </p:cNvSpPr>
          <p:nvPr>
            <p:ph type="sldImg"/>
          </p:nvPr>
        </p:nvSpPr>
        <p:spPr>
          <a:ln/>
        </p:spPr>
      </p:sp>
      <p:sp>
        <p:nvSpPr>
          <p:cNvPr id="260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598FD-E42E-48CA-A0BC-4A855A11C6FA}" type="slidenum">
              <a:rPr lang="en-US"/>
              <a:pPr/>
              <a:t>17</a:t>
            </a:fld>
            <a:endParaRPr lang="en-US"/>
          </a:p>
        </p:txBody>
      </p:sp>
      <p:sp>
        <p:nvSpPr>
          <p:cNvPr id="2669570" name="Rectangle 2"/>
          <p:cNvSpPr>
            <a:spLocks noGrp="1" noRot="1" noChangeAspect="1" noChangeArrowheads="1" noTextEdit="1"/>
          </p:cNvSpPr>
          <p:nvPr>
            <p:ph type="sldImg"/>
          </p:nvPr>
        </p:nvSpPr>
        <p:spPr>
          <a:ln/>
        </p:spPr>
      </p:sp>
      <p:sp>
        <p:nvSpPr>
          <p:cNvPr id="266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1F9EFA-23C3-4ABF-B236-24BECA35BB11}" type="slidenum">
              <a:rPr lang="en-US"/>
              <a:pPr/>
              <a:t>18</a:t>
            </a:fld>
            <a:endParaRPr lang="en-US"/>
          </a:p>
        </p:txBody>
      </p:sp>
      <p:sp>
        <p:nvSpPr>
          <p:cNvPr id="2608130" name="Rectangle 2"/>
          <p:cNvSpPr>
            <a:spLocks noGrp="1" noRot="1" noChangeAspect="1" noChangeArrowheads="1" noTextEdit="1"/>
          </p:cNvSpPr>
          <p:nvPr>
            <p:ph type="sldImg"/>
          </p:nvPr>
        </p:nvSpPr>
        <p:spPr>
          <a:ln/>
        </p:spPr>
      </p:sp>
      <p:sp>
        <p:nvSpPr>
          <p:cNvPr id="260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4EA55-B896-47F4-BEE5-5ED1A9C88072}" type="slidenum">
              <a:rPr lang="en-US"/>
              <a:pPr/>
              <a:t>19</a:t>
            </a:fld>
            <a:endParaRPr lang="en-US"/>
          </a:p>
        </p:txBody>
      </p:sp>
      <p:sp>
        <p:nvSpPr>
          <p:cNvPr id="2610178" name="Rectangle 2"/>
          <p:cNvSpPr>
            <a:spLocks noGrp="1" noRot="1" noChangeAspect="1" noChangeArrowheads="1" noTextEdit="1"/>
          </p:cNvSpPr>
          <p:nvPr>
            <p:ph type="sldImg"/>
          </p:nvPr>
        </p:nvSpPr>
        <p:spPr>
          <a:ln/>
        </p:spPr>
      </p:sp>
      <p:sp>
        <p:nvSpPr>
          <p:cNvPr id="261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4AFB76-2A36-4E80-A142-A7638900DCD0}" type="slidenum">
              <a:rPr lang="en-US"/>
              <a:pPr/>
              <a:t>20</a:t>
            </a:fld>
            <a:endParaRPr lang="en-US"/>
          </a:p>
        </p:txBody>
      </p:sp>
      <p:sp>
        <p:nvSpPr>
          <p:cNvPr id="2655234" name="Rectangle 2"/>
          <p:cNvSpPr>
            <a:spLocks noGrp="1" noRot="1" noChangeAspect="1" noChangeArrowheads="1" noTextEdit="1"/>
          </p:cNvSpPr>
          <p:nvPr>
            <p:ph type="sldImg"/>
          </p:nvPr>
        </p:nvSpPr>
        <p:spPr>
          <a:ln/>
        </p:spPr>
      </p:sp>
      <p:sp>
        <p:nvSpPr>
          <p:cNvPr id="265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0E04E-4345-4D46-AC7A-28F1D30C2A11}" type="slidenum">
              <a:rPr lang="en-US"/>
              <a:pPr/>
              <a:t>21</a:t>
            </a:fld>
            <a:endParaRPr lang="en-US"/>
          </a:p>
        </p:txBody>
      </p:sp>
      <p:sp>
        <p:nvSpPr>
          <p:cNvPr id="2612226" name="Rectangle 2"/>
          <p:cNvSpPr>
            <a:spLocks noGrp="1" noRot="1" noChangeAspect="1" noChangeArrowheads="1" noTextEdit="1"/>
          </p:cNvSpPr>
          <p:nvPr>
            <p:ph type="sldImg"/>
          </p:nvPr>
        </p:nvSpPr>
        <p:spPr>
          <a:ln/>
        </p:spPr>
      </p:sp>
      <p:sp>
        <p:nvSpPr>
          <p:cNvPr id="261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6786B-5EEF-43A2-AC70-FEDB44AC8131}" type="slidenum">
              <a:rPr lang="en-US"/>
              <a:pPr/>
              <a:t>22</a:t>
            </a:fld>
            <a:endParaRPr lang="en-US"/>
          </a:p>
        </p:txBody>
      </p:sp>
      <p:sp>
        <p:nvSpPr>
          <p:cNvPr id="2624514" name="Rectangle 2"/>
          <p:cNvSpPr>
            <a:spLocks noGrp="1" noRot="1" noChangeAspect="1" noChangeArrowheads="1" noTextEdit="1"/>
          </p:cNvSpPr>
          <p:nvPr>
            <p:ph type="sldImg"/>
          </p:nvPr>
        </p:nvSpPr>
        <p:spPr>
          <a:ln/>
        </p:spPr>
      </p:sp>
      <p:sp>
        <p:nvSpPr>
          <p:cNvPr id="262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07153-D3BF-446B-B025-FE2FBD895F58}" type="slidenum">
              <a:rPr lang="en-US"/>
              <a:pPr/>
              <a:t>8</a:t>
            </a:fld>
            <a:endParaRPr lang="en-US"/>
          </a:p>
        </p:txBody>
      </p:sp>
      <p:sp>
        <p:nvSpPr>
          <p:cNvPr id="2575362" name="Rectangle 2"/>
          <p:cNvSpPr>
            <a:spLocks noGrp="1" noRot="1" noChangeAspect="1" noChangeArrowheads="1" noTextEdit="1"/>
          </p:cNvSpPr>
          <p:nvPr>
            <p:ph type="sldImg"/>
          </p:nvPr>
        </p:nvSpPr>
        <p:spPr>
          <a:ln/>
        </p:spPr>
      </p:sp>
      <p:sp>
        <p:nvSpPr>
          <p:cNvPr id="257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07153-D3BF-446B-B025-FE2FBD895F58}" type="slidenum">
              <a:rPr lang="en-US"/>
              <a:pPr/>
              <a:t>9</a:t>
            </a:fld>
            <a:endParaRPr lang="en-US"/>
          </a:p>
        </p:txBody>
      </p:sp>
      <p:sp>
        <p:nvSpPr>
          <p:cNvPr id="2575362" name="Rectangle 2"/>
          <p:cNvSpPr>
            <a:spLocks noGrp="1" noRot="1" noChangeAspect="1" noChangeArrowheads="1" noTextEdit="1"/>
          </p:cNvSpPr>
          <p:nvPr>
            <p:ph type="sldImg"/>
          </p:nvPr>
        </p:nvSpPr>
        <p:spPr>
          <a:ln/>
        </p:spPr>
      </p:sp>
      <p:sp>
        <p:nvSpPr>
          <p:cNvPr id="257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35C08E-3813-4283-B398-AFE8541CC0EA}" type="slidenum">
              <a:rPr lang="en-US"/>
              <a:pPr/>
              <a:t>10</a:t>
            </a:fld>
            <a:endParaRPr lang="en-US"/>
          </a:p>
        </p:txBody>
      </p:sp>
      <p:sp>
        <p:nvSpPr>
          <p:cNvPr id="2581506" name="Rectangle 2"/>
          <p:cNvSpPr>
            <a:spLocks noGrp="1" noRot="1" noChangeAspect="1" noChangeArrowheads="1" noTextEdit="1"/>
          </p:cNvSpPr>
          <p:nvPr>
            <p:ph type="sldImg"/>
          </p:nvPr>
        </p:nvSpPr>
        <p:spPr>
          <a:ln/>
        </p:spPr>
      </p:sp>
      <p:sp>
        <p:nvSpPr>
          <p:cNvPr id="258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B5B1A-C682-45CB-918F-9CF612134D40}" type="slidenum">
              <a:rPr lang="en-US"/>
              <a:pPr/>
              <a:t>11</a:t>
            </a:fld>
            <a:endParaRPr lang="en-US"/>
          </a:p>
        </p:txBody>
      </p:sp>
      <p:sp>
        <p:nvSpPr>
          <p:cNvPr id="2585602" name="Rectangle 2"/>
          <p:cNvSpPr>
            <a:spLocks noGrp="1" noRot="1" noChangeAspect="1" noChangeArrowheads="1" noTextEdit="1"/>
          </p:cNvSpPr>
          <p:nvPr>
            <p:ph type="sldImg"/>
          </p:nvPr>
        </p:nvSpPr>
        <p:spPr>
          <a:ln/>
        </p:spPr>
      </p:sp>
      <p:sp>
        <p:nvSpPr>
          <p:cNvPr id="258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07153-D3BF-446B-B025-FE2FBD895F58}" type="slidenum">
              <a:rPr lang="en-US"/>
              <a:pPr/>
              <a:t>12</a:t>
            </a:fld>
            <a:endParaRPr lang="en-US"/>
          </a:p>
        </p:txBody>
      </p:sp>
      <p:sp>
        <p:nvSpPr>
          <p:cNvPr id="2575362" name="Rectangle 2"/>
          <p:cNvSpPr>
            <a:spLocks noGrp="1" noRot="1" noChangeAspect="1" noChangeArrowheads="1" noTextEdit="1"/>
          </p:cNvSpPr>
          <p:nvPr>
            <p:ph type="sldImg"/>
          </p:nvPr>
        </p:nvSpPr>
        <p:spPr>
          <a:ln/>
        </p:spPr>
      </p:sp>
      <p:sp>
        <p:nvSpPr>
          <p:cNvPr id="257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3707D-5CD7-4B92-B762-F6FD269BD98E}" type="slidenum">
              <a:rPr lang="en-US"/>
              <a:pPr/>
              <a:t>13</a:t>
            </a:fld>
            <a:endParaRPr lang="en-US"/>
          </a:p>
        </p:txBody>
      </p:sp>
      <p:sp>
        <p:nvSpPr>
          <p:cNvPr id="2587650" name="Rectangle 2"/>
          <p:cNvSpPr>
            <a:spLocks noGrp="1" noRot="1" noChangeAspect="1" noChangeArrowheads="1" noTextEdit="1"/>
          </p:cNvSpPr>
          <p:nvPr>
            <p:ph type="sldImg"/>
          </p:nvPr>
        </p:nvSpPr>
        <p:spPr>
          <a:ln/>
        </p:spPr>
      </p:sp>
      <p:sp>
        <p:nvSpPr>
          <p:cNvPr id="258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28CB0-6EA3-4693-B17D-B85E468937CE}" type="slidenum">
              <a:rPr lang="en-US"/>
              <a:pPr/>
              <a:t>14</a:t>
            </a:fld>
            <a:endParaRPr lang="en-US"/>
          </a:p>
        </p:txBody>
      </p:sp>
      <p:sp>
        <p:nvSpPr>
          <p:cNvPr id="2589698" name="Rectangle 2"/>
          <p:cNvSpPr>
            <a:spLocks noGrp="1" noRot="1" noChangeAspect="1" noChangeArrowheads="1" noTextEdit="1"/>
          </p:cNvSpPr>
          <p:nvPr>
            <p:ph type="sldImg"/>
          </p:nvPr>
        </p:nvSpPr>
        <p:spPr>
          <a:ln/>
        </p:spPr>
      </p:sp>
      <p:sp>
        <p:nvSpPr>
          <p:cNvPr id="258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D8871-1AA1-4E64-ACDD-96F263482734}" type="slidenum">
              <a:rPr lang="en-US"/>
              <a:pPr/>
              <a:t>15</a:t>
            </a:fld>
            <a:endParaRPr lang="en-US"/>
          </a:p>
        </p:txBody>
      </p:sp>
      <p:sp>
        <p:nvSpPr>
          <p:cNvPr id="2604034" name="Rectangle 2"/>
          <p:cNvSpPr>
            <a:spLocks noGrp="1" noRot="1" noChangeAspect="1" noChangeArrowheads="1" noTextEdit="1"/>
          </p:cNvSpPr>
          <p:nvPr>
            <p:ph type="sldImg"/>
          </p:nvPr>
        </p:nvSpPr>
        <p:spPr>
          <a:ln/>
        </p:spPr>
      </p:sp>
      <p:sp>
        <p:nvSpPr>
          <p:cNvPr id="26040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BA6A1D-64C9-45B9-8B62-E47ACC4D3BA7}" type="datetimeFigureOut">
              <a:rPr lang="en-US" smtClean="0"/>
              <a:pPr/>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A6A1D-64C9-45B9-8B62-E47ACC4D3BA7}" type="datetimeFigureOut">
              <a:rPr lang="en-US" smtClean="0"/>
              <a:pPr/>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A6A1D-64C9-45B9-8B62-E47ACC4D3BA7}" type="datetimeFigureOut">
              <a:rPr lang="en-US" smtClean="0"/>
              <a:pPr/>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A6A1D-64C9-45B9-8B62-E47ACC4D3BA7}" type="datetimeFigureOut">
              <a:rPr lang="en-US" smtClean="0"/>
              <a:pPr/>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A6A1D-64C9-45B9-8B62-E47ACC4D3BA7}" type="datetimeFigureOut">
              <a:rPr lang="en-US" smtClean="0"/>
              <a:pPr/>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BA6A1D-64C9-45B9-8B62-E47ACC4D3BA7}" type="datetimeFigureOut">
              <a:rPr lang="en-US" smtClean="0"/>
              <a:pPr/>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BA6A1D-64C9-45B9-8B62-E47ACC4D3BA7}" type="datetimeFigureOut">
              <a:rPr lang="en-US" smtClean="0"/>
              <a:pPr/>
              <a:t>10/5/2011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BA6A1D-64C9-45B9-8B62-E47ACC4D3BA7}" type="datetimeFigureOut">
              <a:rPr lang="en-US" smtClean="0"/>
              <a:pPr/>
              <a:t>10/5/2011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A6A1D-64C9-45B9-8B62-E47ACC4D3BA7}" type="datetimeFigureOut">
              <a:rPr lang="en-US" smtClean="0"/>
              <a:pPr/>
              <a:t>10/5/2011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A6A1D-64C9-45B9-8B62-E47ACC4D3BA7}" type="datetimeFigureOut">
              <a:rPr lang="en-US" smtClean="0"/>
              <a:pPr/>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A6A1D-64C9-45B9-8B62-E47ACC4D3BA7}" type="datetimeFigureOut">
              <a:rPr lang="en-US" smtClean="0"/>
              <a:pPr/>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8BC57-E5C7-44E8-AE92-957994FF41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A6A1D-64C9-45B9-8B62-E47ACC4D3BA7}" type="datetimeFigureOut">
              <a:rPr lang="en-US" smtClean="0"/>
              <a:pPr/>
              <a:t>10/5/2011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8BC57-E5C7-44E8-AE92-957994FF41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362200"/>
          </a:xfrm>
        </p:spPr>
        <p:txBody>
          <a:bodyPr>
            <a:noAutofit/>
          </a:bodyPr>
          <a:lstStyle/>
          <a:p>
            <a:r>
              <a:rPr lang="en-US" sz="5000" dirty="0" smtClean="0"/>
              <a:t>Momentum </a:t>
            </a:r>
            <a:br>
              <a:rPr lang="en-US" sz="5000" dirty="0" smtClean="0"/>
            </a:br>
            <a:r>
              <a:rPr lang="en-US" sz="5000" dirty="0" smtClean="0"/>
              <a:t>Conservations </a:t>
            </a:r>
            <a:br>
              <a:rPr lang="en-US" sz="5000" dirty="0" smtClean="0"/>
            </a:br>
            <a:r>
              <a:rPr lang="en-US" sz="5000" dirty="0" smtClean="0"/>
              <a:t>Notes</a:t>
            </a:r>
            <a:endParaRPr lang="en-US" sz="5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82" name="Rectangle 2"/>
          <p:cNvSpPr>
            <a:spLocks noChangeArrowheads="1"/>
          </p:cNvSpPr>
          <p:nvPr/>
        </p:nvSpPr>
        <p:spPr bwMode="auto">
          <a:xfrm>
            <a:off x="227013" y="1196975"/>
            <a:ext cx="8535987" cy="1200329"/>
          </a:xfrm>
          <a:prstGeom prst="rect">
            <a:avLst/>
          </a:prstGeom>
          <a:noFill/>
          <a:ln w="9525">
            <a:noFill/>
            <a:miter lim="800000"/>
            <a:headEnd/>
            <a:tailEnd/>
          </a:ln>
          <a:effectLst/>
        </p:spPr>
        <p:txBody>
          <a:bodyPr>
            <a:spAutoFit/>
          </a:bodyPr>
          <a:lstStyle/>
          <a:p>
            <a:pPr marL="533400" indent="-533400">
              <a:buFontTx/>
              <a:buAutoNum type="alphaLcPeriod"/>
            </a:pPr>
            <a:r>
              <a:rPr lang="en-US" sz="2400" dirty="0">
                <a:ea typeface="Times New Roman" pitchFamily="18" charset="0"/>
                <a:cs typeface="Minion-Regular" charset="0"/>
              </a:rPr>
              <a:t>A moving ball strikes a ball at rest.</a:t>
            </a:r>
            <a:endParaRPr lang="en-US" sz="2400" b="1" dirty="0">
              <a:ea typeface="Times New Roman" pitchFamily="18" charset="0"/>
              <a:cs typeface="Minion-Regular" charset="0"/>
            </a:endParaRPr>
          </a:p>
          <a:p>
            <a:pPr marL="533400" indent="-533400">
              <a:buFontTx/>
              <a:buAutoNum type="alphaLcPeriod"/>
            </a:pPr>
            <a:r>
              <a:rPr lang="en-US" sz="2400" dirty="0">
                <a:ea typeface="Times New Roman" pitchFamily="18" charset="0"/>
                <a:cs typeface="Minion-Regular" charset="0"/>
              </a:rPr>
              <a:t>Two moving balls collide head-on. </a:t>
            </a:r>
            <a:endParaRPr lang="en-US" sz="2400" b="1" dirty="0">
              <a:ea typeface="Times New Roman" pitchFamily="18" charset="0"/>
              <a:cs typeface="Minion-Regular" charset="0"/>
            </a:endParaRPr>
          </a:p>
          <a:p>
            <a:pPr marL="533400" indent="-533400">
              <a:buFontTx/>
              <a:buAutoNum type="alphaLcPeriod"/>
            </a:pPr>
            <a:r>
              <a:rPr lang="en-US" sz="2400" dirty="0">
                <a:ea typeface="Times New Roman" pitchFamily="18" charset="0"/>
                <a:cs typeface="Minion-Regular" charset="0"/>
              </a:rPr>
              <a:t>Two balls moving in the same direction collide. </a:t>
            </a:r>
          </a:p>
        </p:txBody>
      </p:sp>
      <p:pic>
        <p:nvPicPr>
          <p:cNvPr id="2580484" name="Picture 4" descr="CPPE-Ch8-5_p132-Cllsn3"/>
          <p:cNvPicPr>
            <a:picLocks noChangeAspect="1" noChangeArrowheads="1"/>
          </p:cNvPicPr>
          <p:nvPr/>
        </p:nvPicPr>
        <p:blipFill>
          <a:blip r:embed="rId3" cstate="print"/>
          <a:srcRect/>
          <a:stretch>
            <a:fillRect/>
          </a:stretch>
        </p:blipFill>
        <p:spPr bwMode="auto">
          <a:xfrm>
            <a:off x="381000" y="2743200"/>
            <a:ext cx="8226425" cy="3375025"/>
          </a:xfrm>
          <a:prstGeom prst="rect">
            <a:avLst/>
          </a:prstGeom>
          <a:noFill/>
        </p:spPr>
      </p:pic>
      <p:sp>
        <p:nvSpPr>
          <p:cNvPr id="5" name="Rectangle 2"/>
          <p:cNvSpPr>
            <a:spLocks noGrp="1" noChangeArrowheads="1"/>
          </p:cNvSpPr>
          <p:nvPr>
            <p:ph type="body" sz="half" idx="1"/>
          </p:nvPr>
        </p:nvSpPr>
        <p:spPr bwMode="auto">
          <a:xfrm>
            <a:off x="228600" y="381000"/>
            <a:ext cx="7620000" cy="707886"/>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chemeClr val="hlink"/>
                </a:solidFill>
                <a:ea typeface="Times New Roman" pitchFamily="18" charset="0"/>
                <a:cs typeface="Minion-Regular" charset="0"/>
              </a:rPr>
              <a:t>Elastic </a:t>
            </a:r>
            <a:r>
              <a:rPr lang="en-US" sz="4000" b="1" dirty="0" smtClean="0">
                <a:solidFill>
                  <a:schemeClr val="hlink"/>
                </a:solidFill>
                <a:ea typeface="Times New Roman" pitchFamily="18" charset="0"/>
                <a:cs typeface="Minion-Regular" charset="0"/>
              </a:rPr>
              <a:t>Collisions Samples</a:t>
            </a:r>
            <a:endParaRPr lang="en-US" sz="4000" b="1" dirty="0">
              <a:solidFill>
                <a:schemeClr val="hlink"/>
              </a:solidFill>
              <a:ea typeface="Times New Roman" pitchFamily="18" charset="0"/>
              <a:cs typeface="Minion-Regular"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4578" name="Rectangle 2"/>
          <p:cNvSpPr>
            <a:spLocks noGrp="1" noChangeArrowheads="1"/>
          </p:cNvSpPr>
          <p:nvPr>
            <p:ph type="body" sz="half" idx="1"/>
          </p:nvPr>
        </p:nvSpPr>
        <p:spPr bwMode="auto">
          <a:xfrm>
            <a:off x="228600" y="457200"/>
            <a:ext cx="7620000" cy="707886"/>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chemeClr val="hlink"/>
                </a:solidFill>
                <a:ea typeface="Times New Roman" pitchFamily="18" charset="0"/>
                <a:cs typeface="Minion-Regular" charset="0"/>
              </a:rPr>
              <a:t>Inelastic Collisions</a:t>
            </a:r>
          </a:p>
        </p:txBody>
      </p:sp>
      <p:sp>
        <p:nvSpPr>
          <p:cNvPr id="2584579" name="Rectangle 3"/>
          <p:cNvSpPr>
            <a:spLocks noChangeArrowheads="1"/>
          </p:cNvSpPr>
          <p:nvPr/>
        </p:nvSpPr>
        <p:spPr bwMode="auto">
          <a:xfrm>
            <a:off x="228600" y="1295400"/>
            <a:ext cx="8612187" cy="2308324"/>
          </a:xfrm>
          <a:prstGeom prst="rect">
            <a:avLst/>
          </a:prstGeom>
          <a:noFill/>
          <a:ln w="9525">
            <a:noFill/>
            <a:miter lim="800000"/>
            <a:headEnd/>
            <a:tailEnd/>
          </a:ln>
          <a:effectLst/>
        </p:spPr>
        <p:txBody>
          <a:bodyPr>
            <a:spAutoFit/>
          </a:bodyPr>
          <a:lstStyle/>
          <a:p>
            <a:r>
              <a:rPr lang="en-US" sz="2400" dirty="0">
                <a:ea typeface="Times New Roman" pitchFamily="18" charset="0"/>
                <a:cs typeface="Minion-Bold" charset="0"/>
              </a:rPr>
              <a:t>A collision in which the colliding objects become distorted and generate heat during the collision is an </a:t>
            </a:r>
            <a:r>
              <a:rPr lang="en-US" sz="2400" b="1" dirty="0">
                <a:ea typeface="Times New Roman" pitchFamily="18" charset="0"/>
                <a:cs typeface="Minion-Bold" charset="0"/>
              </a:rPr>
              <a:t>inelastic collision. </a:t>
            </a:r>
            <a:endParaRPr lang="en-US" sz="2400" b="1" dirty="0" smtClean="0">
              <a:ea typeface="Times New Roman" pitchFamily="18" charset="0"/>
              <a:cs typeface="Minion-Bold" charset="0"/>
            </a:endParaRPr>
          </a:p>
          <a:p>
            <a:endParaRPr lang="en-US" sz="2400" dirty="0">
              <a:ea typeface="Times New Roman" pitchFamily="18" charset="0"/>
              <a:cs typeface="Minion-Bold" charset="0"/>
            </a:endParaRPr>
          </a:p>
          <a:p>
            <a:r>
              <a:rPr lang="en-US" sz="2400" dirty="0">
                <a:ea typeface="Times New Roman" pitchFamily="18" charset="0"/>
                <a:cs typeface="Minion-Bold" charset="0"/>
              </a:rPr>
              <a:t>Momentum conservation holds true even in inelastic collisions. </a:t>
            </a:r>
          </a:p>
          <a:p>
            <a:r>
              <a:rPr lang="en-US" sz="2400" dirty="0">
                <a:ea typeface="Times New Roman" pitchFamily="18" charset="0"/>
                <a:cs typeface="Minion-Bold" charset="0"/>
              </a:rPr>
              <a:t>Whenever colliding objects become tangled or couple together, a totally inelastic collision occurs.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4338" name="Rectangle 2"/>
          <p:cNvSpPr>
            <a:spLocks noGrp="1" noChangeArrowheads="1"/>
          </p:cNvSpPr>
          <p:nvPr>
            <p:ph type="body" sz="half" idx="1"/>
          </p:nvPr>
        </p:nvSpPr>
        <p:spPr bwMode="auto">
          <a:xfrm>
            <a:off x="228600" y="381000"/>
            <a:ext cx="7620000" cy="707886"/>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smtClean="0">
                <a:solidFill>
                  <a:schemeClr val="hlink"/>
                </a:solidFill>
                <a:ea typeface="Times New Roman" pitchFamily="18" charset="0"/>
                <a:cs typeface="Minion-Regular" charset="0"/>
              </a:rPr>
              <a:t>Ine</a:t>
            </a:r>
            <a:r>
              <a:rPr lang="en-US" sz="4000" b="1" dirty="0" smtClean="0">
                <a:solidFill>
                  <a:schemeClr val="hlink"/>
                </a:solidFill>
                <a:ea typeface="Times New Roman" pitchFamily="18" charset="0"/>
                <a:cs typeface="Minion-Regular" charset="0"/>
              </a:rPr>
              <a:t>lastic Collisions Calculation</a:t>
            </a:r>
            <a:endParaRPr lang="en-US" sz="4000" b="1" dirty="0">
              <a:solidFill>
                <a:schemeClr val="hlink"/>
              </a:solidFill>
              <a:ea typeface="Times New Roman" pitchFamily="18" charset="0"/>
              <a:cs typeface="Minion-Regular" charset="0"/>
            </a:endParaRPr>
          </a:p>
        </p:txBody>
      </p:sp>
      <p:sp>
        <p:nvSpPr>
          <p:cNvPr id="2574339" name="Rectangle 3"/>
          <p:cNvSpPr>
            <a:spLocks noChangeArrowheads="1"/>
          </p:cNvSpPr>
          <p:nvPr/>
        </p:nvSpPr>
        <p:spPr bwMode="auto">
          <a:xfrm>
            <a:off x="228600" y="1295400"/>
            <a:ext cx="8612187" cy="369332"/>
          </a:xfrm>
          <a:prstGeom prst="rect">
            <a:avLst/>
          </a:prstGeom>
          <a:noFill/>
          <a:ln w="9525">
            <a:noFill/>
            <a:miter lim="800000"/>
            <a:headEnd/>
            <a:tailEnd/>
          </a:ln>
          <a:effectLst/>
        </p:spPr>
        <p:txBody>
          <a:bodyPr>
            <a:spAutoFit/>
          </a:bodyPr>
          <a:lstStyle/>
          <a:p>
            <a:r>
              <a:rPr lang="en-US" dirty="0" smtClean="0">
                <a:ea typeface="Times New Roman" pitchFamily="18" charset="0"/>
                <a:cs typeface="Minion-Bold" charset="0"/>
              </a:rPr>
              <a:t> </a:t>
            </a:r>
            <a:endParaRPr lang="en-US" dirty="0">
              <a:ea typeface="Times New Roman" pitchFamily="18" charset="0"/>
              <a:cs typeface="Minion-Bold" charset="0"/>
            </a:endParaRPr>
          </a:p>
        </p:txBody>
      </p:sp>
      <p:sp>
        <p:nvSpPr>
          <p:cNvPr id="4" name="TextBox 3"/>
          <p:cNvSpPr txBox="1"/>
          <p:nvPr/>
        </p:nvSpPr>
        <p:spPr>
          <a:xfrm>
            <a:off x="533400" y="1371600"/>
            <a:ext cx="8229600" cy="1938992"/>
          </a:xfrm>
          <a:prstGeom prst="rect">
            <a:avLst/>
          </a:prstGeom>
          <a:noFill/>
        </p:spPr>
        <p:txBody>
          <a:bodyPr wrap="square" rtlCol="0">
            <a:spAutoFit/>
          </a:bodyPr>
          <a:lstStyle/>
          <a:p>
            <a:r>
              <a:rPr lang="en-US" sz="4000" dirty="0" smtClean="0">
                <a:solidFill>
                  <a:schemeClr val="tx1">
                    <a:lumMod val="50000"/>
                    <a:lumOff val="50000"/>
                  </a:schemeClr>
                </a:solidFill>
              </a:rPr>
              <a:t>net </a:t>
            </a:r>
            <a:r>
              <a:rPr lang="en-US" sz="4000" dirty="0" smtClean="0">
                <a:solidFill>
                  <a:schemeClr val="tx1">
                    <a:lumMod val="50000"/>
                    <a:lumOff val="50000"/>
                  </a:schemeClr>
                </a:solidFill>
              </a:rPr>
              <a:t>P</a:t>
            </a:r>
            <a:r>
              <a:rPr lang="en-US" sz="4000" baseline="-25000" dirty="0" smtClean="0">
                <a:solidFill>
                  <a:schemeClr val="tx1">
                    <a:lumMod val="50000"/>
                    <a:lumOff val="50000"/>
                  </a:schemeClr>
                </a:solidFill>
              </a:rPr>
              <a:t>before</a:t>
            </a:r>
            <a:r>
              <a:rPr lang="en-US" sz="4000" dirty="0" smtClean="0">
                <a:solidFill>
                  <a:schemeClr val="tx1">
                    <a:lumMod val="50000"/>
                    <a:lumOff val="50000"/>
                  </a:schemeClr>
                </a:solidFill>
              </a:rPr>
              <a:t> </a:t>
            </a:r>
            <a:r>
              <a:rPr lang="en-US" sz="4000" dirty="0" smtClean="0">
                <a:solidFill>
                  <a:schemeClr val="tx1">
                    <a:lumMod val="50000"/>
                    <a:lumOff val="50000"/>
                  </a:schemeClr>
                </a:solidFill>
              </a:rPr>
              <a:t>= net P</a:t>
            </a:r>
            <a:r>
              <a:rPr lang="en-US" sz="4000" baseline="-25000" dirty="0" smtClean="0">
                <a:solidFill>
                  <a:schemeClr val="tx1">
                    <a:lumMod val="50000"/>
                    <a:lumOff val="50000"/>
                  </a:schemeClr>
                </a:solidFill>
              </a:rPr>
              <a:t>after</a:t>
            </a:r>
          </a:p>
          <a:p>
            <a:endParaRPr lang="en-US" sz="4000" dirty="0" smtClean="0"/>
          </a:p>
          <a:p>
            <a:r>
              <a:rPr lang="en-US" sz="4000" dirty="0" smtClean="0"/>
              <a:t>(m</a:t>
            </a:r>
            <a:r>
              <a:rPr lang="en-US" sz="4000" baseline="-25000" dirty="0" smtClean="0"/>
              <a:t>1</a:t>
            </a:r>
            <a:r>
              <a:rPr lang="en-US" sz="4000" dirty="0" smtClean="0"/>
              <a:t>v</a:t>
            </a:r>
            <a:r>
              <a:rPr lang="en-US" sz="4000" baseline="-25000" dirty="0" smtClean="0"/>
              <a:t>1</a:t>
            </a:r>
            <a:r>
              <a:rPr lang="en-US" sz="4000" dirty="0" smtClean="0"/>
              <a:t> + m</a:t>
            </a:r>
            <a:r>
              <a:rPr lang="en-US" sz="4000" baseline="-25000" dirty="0" smtClean="0"/>
              <a:t>2</a:t>
            </a:r>
            <a:r>
              <a:rPr lang="en-US" sz="4000" dirty="0" smtClean="0"/>
              <a:t>v</a:t>
            </a:r>
            <a:r>
              <a:rPr lang="en-US" sz="4000" baseline="-25000" dirty="0" smtClean="0"/>
              <a:t>2</a:t>
            </a:r>
            <a:r>
              <a:rPr lang="en-US" sz="4000" dirty="0" smtClean="0"/>
              <a:t>)</a:t>
            </a:r>
            <a:r>
              <a:rPr lang="en-US" sz="4000" baseline="-25000" dirty="0" smtClean="0"/>
              <a:t> before</a:t>
            </a:r>
            <a:r>
              <a:rPr lang="en-US" sz="4000" dirty="0" smtClean="0"/>
              <a:t> = (</a:t>
            </a:r>
            <a:r>
              <a:rPr lang="en-US" sz="4000" dirty="0" err="1" smtClean="0"/>
              <a:t>m</a:t>
            </a:r>
            <a:r>
              <a:rPr lang="en-US" sz="4000" baseline="-25000" dirty="0" err="1" smtClean="0"/>
              <a:t>T</a:t>
            </a:r>
            <a:r>
              <a:rPr lang="en-US" sz="4000" dirty="0" err="1" smtClean="0"/>
              <a:t>v</a:t>
            </a:r>
            <a:r>
              <a:rPr lang="en-US" sz="4000" baseline="-25000" dirty="0" err="1" smtClean="0"/>
              <a:t>T</a:t>
            </a:r>
            <a:r>
              <a:rPr lang="en-US" sz="4000" dirty="0" smtClean="0"/>
              <a:t>)</a:t>
            </a:r>
            <a:r>
              <a:rPr lang="en-US" sz="4000" baseline="-25000" dirty="0" smtClean="0"/>
              <a:t> </a:t>
            </a:r>
            <a:r>
              <a:rPr lang="en-US" sz="4000" baseline="-25000" dirty="0" smtClean="0"/>
              <a:t>after</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6626" name="Rectangle 2"/>
          <p:cNvSpPr>
            <a:spLocks noChangeArrowheads="1"/>
          </p:cNvSpPr>
          <p:nvPr/>
        </p:nvSpPr>
        <p:spPr bwMode="auto">
          <a:xfrm>
            <a:off x="227013" y="457200"/>
            <a:ext cx="8535987" cy="2431435"/>
          </a:xfrm>
          <a:prstGeom prst="rect">
            <a:avLst/>
          </a:prstGeom>
          <a:noFill/>
          <a:ln w="9525">
            <a:noFill/>
            <a:miter lim="800000"/>
            <a:headEnd/>
            <a:tailEnd/>
          </a:ln>
          <a:effectLst/>
        </p:spPr>
        <p:txBody>
          <a:bodyPr wrap="square">
            <a:spAutoFit/>
          </a:bodyPr>
          <a:lstStyle/>
          <a:p>
            <a:r>
              <a:rPr lang="en-US" sz="4000" b="1" dirty="0" smtClean="0">
                <a:solidFill>
                  <a:schemeClr val="hlink"/>
                </a:solidFill>
                <a:ea typeface="Times New Roman" pitchFamily="18" charset="0"/>
                <a:cs typeface="Minion-Regular" charset="0"/>
              </a:rPr>
              <a:t>Inelastic Collisions </a:t>
            </a:r>
            <a:r>
              <a:rPr lang="en-US" sz="4000" b="1" dirty="0" smtClean="0">
                <a:solidFill>
                  <a:schemeClr val="hlink"/>
                </a:solidFill>
                <a:ea typeface="Times New Roman" pitchFamily="18" charset="0"/>
                <a:cs typeface="Minion-Regular" charset="0"/>
              </a:rPr>
              <a:t>Sample</a:t>
            </a:r>
            <a:endParaRPr lang="en-US" sz="4000" b="1" dirty="0" smtClean="0">
              <a:solidFill>
                <a:schemeClr val="hlink"/>
              </a:solidFill>
              <a:ea typeface="Times New Roman" pitchFamily="18" charset="0"/>
              <a:cs typeface="Minion-Regular" charset="0"/>
            </a:endParaRPr>
          </a:p>
          <a:p>
            <a:r>
              <a:rPr lang="en-US" sz="4000" dirty="0" smtClean="0">
                <a:ea typeface="Times New Roman" pitchFamily="18" charset="0"/>
                <a:cs typeface="Minion-Regular" charset="0"/>
              </a:rPr>
              <a:t>Freight </a:t>
            </a:r>
            <a:r>
              <a:rPr lang="en-US" sz="4000" dirty="0" smtClean="0">
                <a:ea typeface="Times New Roman" pitchFamily="18" charset="0"/>
                <a:cs typeface="Minion-Regular" charset="0"/>
              </a:rPr>
              <a:t>Car Example</a:t>
            </a:r>
          </a:p>
          <a:p>
            <a:endParaRPr lang="en-US" sz="2400" dirty="0" smtClean="0">
              <a:ea typeface="Times New Roman" pitchFamily="18" charset="0"/>
              <a:cs typeface="Minion-Regular" charset="0"/>
            </a:endParaRPr>
          </a:p>
          <a:p>
            <a:r>
              <a:rPr lang="en-US" sz="2400" dirty="0" smtClean="0">
                <a:ea typeface="Times New Roman" pitchFamily="18" charset="0"/>
                <a:cs typeface="Minion-Regular" charset="0"/>
              </a:rPr>
              <a:t>In </a:t>
            </a:r>
            <a:r>
              <a:rPr lang="en-US" sz="2400" dirty="0">
                <a:ea typeface="Times New Roman" pitchFamily="18" charset="0"/>
                <a:cs typeface="Minion-Regular" charset="0"/>
              </a:rPr>
              <a:t>an inelastic collision between two freight cars, the momentum of the freight car on the left is shared with the freight car on the right. </a:t>
            </a:r>
          </a:p>
        </p:txBody>
      </p:sp>
      <p:pic>
        <p:nvPicPr>
          <p:cNvPr id="2586628" name="Picture 4" descr="CPPE-Ch8-5_p133-Train"/>
          <p:cNvPicPr>
            <a:picLocks noChangeAspect="1" noChangeArrowheads="1"/>
          </p:cNvPicPr>
          <p:nvPr/>
        </p:nvPicPr>
        <p:blipFill>
          <a:blip r:embed="rId3" cstate="print"/>
          <a:srcRect/>
          <a:stretch>
            <a:fillRect/>
          </a:stretch>
        </p:blipFill>
        <p:spPr bwMode="auto">
          <a:xfrm>
            <a:off x="304800" y="3200400"/>
            <a:ext cx="8226425" cy="2921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8674" name="Rectangle 2"/>
          <p:cNvSpPr>
            <a:spLocks noChangeArrowheads="1"/>
          </p:cNvSpPr>
          <p:nvPr/>
        </p:nvSpPr>
        <p:spPr bwMode="auto">
          <a:xfrm>
            <a:off x="228600" y="1371600"/>
            <a:ext cx="8535987" cy="4431983"/>
          </a:xfrm>
          <a:prstGeom prst="rect">
            <a:avLst/>
          </a:prstGeom>
          <a:noFill/>
          <a:ln w="9525">
            <a:noFill/>
            <a:miter lim="800000"/>
            <a:headEnd/>
            <a:tailEnd/>
          </a:ln>
          <a:effectLst/>
        </p:spPr>
        <p:txBody>
          <a:bodyPr>
            <a:spAutoFit/>
          </a:bodyPr>
          <a:lstStyle/>
          <a:p>
            <a:r>
              <a:rPr lang="en-US" sz="2400" dirty="0">
                <a:ea typeface="Times New Roman" pitchFamily="18" charset="0"/>
                <a:cs typeface="Minion-Regular" charset="0"/>
              </a:rPr>
              <a:t>The freight cars are of equal mass </a:t>
            </a:r>
            <a:r>
              <a:rPr lang="en-US" sz="2400" i="1" dirty="0">
                <a:ea typeface="Times New Roman" pitchFamily="18" charset="0"/>
                <a:cs typeface="Minion-Regular" charset="0"/>
              </a:rPr>
              <a:t>m, </a:t>
            </a:r>
            <a:r>
              <a:rPr lang="en-US" sz="2400" dirty="0">
                <a:ea typeface="Times New Roman" pitchFamily="18" charset="0"/>
                <a:cs typeface="Minion-Regular" charset="0"/>
              </a:rPr>
              <a:t>and one car moves at 4 m/s toward the other car that is at rest. </a:t>
            </a:r>
          </a:p>
          <a:p>
            <a:r>
              <a:rPr lang="en-US" sz="2400" dirty="0" smtClean="0">
                <a:ea typeface="Times New Roman" pitchFamily="18" charset="0"/>
                <a:cs typeface="Minion-Regular" charset="0"/>
              </a:rPr>
              <a:t>	net </a:t>
            </a:r>
            <a:r>
              <a:rPr lang="en-US" sz="2400" dirty="0">
                <a:ea typeface="Times New Roman" pitchFamily="18" charset="0"/>
                <a:cs typeface="Minion-Regular" charset="0"/>
              </a:rPr>
              <a:t>momentum </a:t>
            </a:r>
            <a:r>
              <a:rPr lang="en-US" sz="2400" baseline="-30000" dirty="0">
                <a:ea typeface="Times New Roman" pitchFamily="18" charset="0"/>
                <a:cs typeface="Minion-Regular" charset="0"/>
              </a:rPr>
              <a:t>before collision</a:t>
            </a:r>
            <a:r>
              <a:rPr lang="en-US" sz="2400" dirty="0">
                <a:ea typeface="Times New Roman" pitchFamily="18" charset="0"/>
                <a:cs typeface="Minion-Regular" charset="0"/>
              </a:rPr>
              <a:t> = net momentum </a:t>
            </a:r>
            <a:r>
              <a:rPr lang="en-US" sz="2400" baseline="-30000" dirty="0">
                <a:ea typeface="Times New Roman" pitchFamily="18" charset="0"/>
                <a:cs typeface="Minion-Regular" charset="0"/>
              </a:rPr>
              <a:t>after collision</a:t>
            </a:r>
            <a:endParaRPr lang="en-US" sz="2400" dirty="0">
              <a:ea typeface="Times New Roman" pitchFamily="18" charset="0"/>
              <a:cs typeface="Minion-Regular" charset="0"/>
            </a:endParaRPr>
          </a:p>
          <a:p>
            <a:r>
              <a:rPr lang="en-US" sz="2400" dirty="0" smtClean="0">
                <a:ea typeface="Times New Roman" pitchFamily="18" charset="0"/>
                <a:cs typeface="Minion-Regular" charset="0"/>
              </a:rPr>
              <a:t>	(</a:t>
            </a:r>
            <a:r>
              <a:rPr lang="en-US" sz="2400" dirty="0">
                <a:ea typeface="Times New Roman" pitchFamily="18" charset="0"/>
                <a:cs typeface="Minion-Regular" charset="0"/>
              </a:rPr>
              <a:t>net </a:t>
            </a:r>
            <a:r>
              <a:rPr lang="en-US" sz="2400" i="1" dirty="0" err="1">
                <a:ea typeface="Times New Roman" pitchFamily="18" charset="0"/>
                <a:cs typeface="Minion-Regular" charset="0"/>
              </a:rPr>
              <a:t>mv</a:t>
            </a:r>
            <a:r>
              <a:rPr lang="en-US" sz="2400" dirty="0">
                <a:ea typeface="Times New Roman" pitchFamily="18" charset="0"/>
                <a:cs typeface="Minion-Regular" charset="0"/>
              </a:rPr>
              <a:t>)</a:t>
            </a:r>
            <a:r>
              <a:rPr lang="en-US" sz="2400" baseline="-30000" dirty="0">
                <a:ea typeface="Times New Roman" pitchFamily="18" charset="0"/>
                <a:cs typeface="Minion-Regular" charset="0"/>
              </a:rPr>
              <a:t>before</a:t>
            </a:r>
            <a:r>
              <a:rPr lang="en-US" sz="2400" dirty="0">
                <a:ea typeface="Times New Roman" pitchFamily="18" charset="0"/>
                <a:cs typeface="Minion-Regular" charset="0"/>
              </a:rPr>
              <a:t> = (net </a:t>
            </a:r>
            <a:r>
              <a:rPr lang="en-US" sz="2400" i="1" dirty="0" err="1">
                <a:ea typeface="Times New Roman" pitchFamily="18" charset="0"/>
                <a:cs typeface="Minion-Regular" charset="0"/>
              </a:rPr>
              <a:t>mv</a:t>
            </a:r>
            <a:r>
              <a:rPr lang="en-US" sz="2400" dirty="0">
                <a:ea typeface="Times New Roman" pitchFamily="18" charset="0"/>
                <a:cs typeface="Minion-Regular" charset="0"/>
              </a:rPr>
              <a:t>)</a:t>
            </a:r>
            <a:r>
              <a:rPr lang="en-US" sz="2400" baseline="-30000" dirty="0">
                <a:ea typeface="Times New Roman" pitchFamily="18" charset="0"/>
                <a:cs typeface="Minion-Regular" charset="0"/>
              </a:rPr>
              <a:t>after</a:t>
            </a:r>
            <a:endParaRPr lang="en-US" sz="2400" dirty="0">
              <a:ea typeface="Times New Roman" pitchFamily="18" charset="0"/>
              <a:cs typeface="Minion-Regular" charset="0"/>
            </a:endParaRPr>
          </a:p>
          <a:p>
            <a:r>
              <a:rPr lang="en-US" sz="2400" dirty="0" smtClean="0">
                <a:ea typeface="Times New Roman" pitchFamily="18" charset="0"/>
                <a:cs typeface="Minion-Regular" charset="0"/>
              </a:rPr>
              <a:t>	(</a:t>
            </a:r>
            <a:r>
              <a:rPr lang="en-US" sz="2400" i="1" dirty="0">
                <a:ea typeface="Times New Roman" pitchFamily="18" charset="0"/>
                <a:cs typeface="Minion-Regular" charset="0"/>
              </a:rPr>
              <a:t>m</a:t>
            </a:r>
            <a:r>
              <a:rPr lang="en-US" sz="2400" dirty="0">
                <a:ea typeface="Times New Roman" pitchFamily="18" charset="0"/>
                <a:cs typeface="Minion-Regular" charset="0"/>
              </a:rPr>
              <a:t>)(4 m/s) + (</a:t>
            </a:r>
            <a:r>
              <a:rPr lang="en-US" sz="2400" i="1" dirty="0">
                <a:ea typeface="Times New Roman" pitchFamily="18" charset="0"/>
                <a:cs typeface="Minion-Regular" charset="0"/>
              </a:rPr>
              <a:t>m</a:t>
            </a:r>
            <a:r>
              <a:rPr lang="en-US" sz="2400" dirty="0">
                <a:ea typeface="Times New Roman" pitchFamily="18" charset="0"/>
                <a:cs typeface="Minion-Regular" charset="0"/>
              </a:rPr>
              <a:t>)(0 m/s) = (2</a:t>
            </a:r>
            <a:r>
              <a:rPr lang="en-US" sz="2400" i="1" dirty="0">
                <a:ea typeface="Times New Roman" pitchFamily="18" charset="0"/>
                <a:cs typeface="Minion-Regular" charset="0"/>
              </a:rPr>
              <a:t>m</a:t>
            </a:r>
            <a:r>
              <a:rPr lang="en-US" sz="2400" dirty="0">
                <a:ea typeface="Times New Roman" pitchFamily="18" charset="0"/>
                <a:cs typeface="Minion-Regular" charset="0"/>
              </a:rPr>
              <a:t>)(</a:t>
            </a:r>
            <a:r>
              <a:rPr lang="en-US" sz="2400" i="1" dirty="0" err="1">
                <a:ea typeface="Times New Roman" pitchFamily="18" charset="0"/>
                <a:cs typeface="Minion-Regular" charset="0"/>
              </a:rPr>
              <a:t>v</a:t>
            </a:r>
            <a:r>
              <a:rPr lang="en-US" sz="2400" baseline="-30000" dirty="0" err="1">
                <a:ea typeface="Times New Roman" pitchFamily="18" charset="0"/>
                <a:cs typeface="Minion-Regular" charset="0"/>
              </a:rPr>
              <a:t>after</a:t>
            </a:r>
            <a:r>
              <a:rPr lang="en-US" sz="2400" dirty="0" smtClean="0">
                <a:ea typeface="Times New Roman" pitchFamily="18" charset="0"/>
                <a:cs typeface="Minion-Regular" charset="0"/>
              </a:rPr>
              <a:t>)</a:t>
            </a:r>
          </a:p>
          <a:p>
            <a:endParaRPr lang="en-US" sz="2400" dirty="0" smtClean="0">
              <a:ea typeface="Times New Roman" pitchFamily="18" charset="0"/>
              <a:cs typeface="Minion-Regular" charset="0"/>
            </a:endParaRPr>
          </a:p>
          <a:p>
            <a:r>
              <a:rPr lang="en-US" sz="2400" dirty="0" smtClean="0">
                <a:ea typeface="Times New Roman" pitchFamily="18" charset="0"/>
                <a:cs typeface="Minion-Regular" charset="0"/>
              </a:rPr>
              <a:t>Twice as much mass is moving after the collision, so the velocity, </a:t>
            </a:r>
            <a:r>
              <a:rPr lang="en-US" sz="2400" i="1" dirty="0" err="1" smtClean="0">
                <a:ea typeface="Times New Roman" pitchFamily="18" charset="0"/>
                <a:cs typeface="Minion-Regular" charset="0"/>
              </a:rPr>
              <a:t>v</a:t>
            </a:r>
            <a:r>
              <a:rPr lang="en-US" sz="2400" baseline="-30000" dirty="0" err="1" smtClean="0">
                <a:ea typeface="Times New Roman" pitchFamily="18" charset="0"/>
                <a:cs typeface="Minion-Regular" charset="0"/>
              </a:rPr>
              <a:t>after</a:t>
            </a:r>
            <a:r>
              <a:rPr lang="en-US" sz="2400" dirty="0" smtClean="0">
                <a:ea typeface="Times New Roman" pitchFamily="18" charset="0"/>
                <a:cs typeface="Minion-Regular" charset="0"/>
              </a:rPr>
              <a:t>, must be one half of 4 m/s.</a:t>
            </a:r>
            <a:endParaRPr lang="en-US" sz="2400" i="1" dirty="0" smtClean="0">
              <a:ea typeface="Times New Roman" pitchFamily="18" charset="0"/>
              <a:cs typeface="Minion-Regular" charset="0"/>
            </a:endParaRPr>
          </a:p>
          <a:p>
            <a:endParaRPr lang="en-US" sz="2400" i="1" dirty="0" smtClean="0">
              <a:ea typeface="Times New Roman" pitchFamily="18" charset="0"/>
              <a:cs typeface="Minion-Regular" charset="0"/>
            </a:endParaRPr>
          </a:p>
          <a:p>
            <a:r>
              <a:rPr lang="en-US" sz="2400" i="1" dirty="0" err="1" smtClean="0">
                <a:ea typeface="Times New Roman" pitchFamily="18" charset="0"/>
                <a:cs typeface="Minion-Regular" charset="0"/>
              </a:rPr>
              <a:t>v</a:t>
            </a:r>
            <a:r>
              <a:rPr lang="en-US" sz="2400" baseline="-30000" dirty="0" err="1" smtClean="0">
                <a:ea typeface="Times New Roman" pitchFamily="18" charset="0"/>
                <a:cs typeface="Minion-Regular" charset="0"/>
              </a:rPr>
              <a:t>after</a:t>
            </a:r>
            <a:r>
              <a:rPr lang="en-US" sz="2400" dirty="0" smtClean="0">
                <a:ea typeface="Times New Roman" pitchFamily="18" charset="0"/>
                <a:cs typeface="Minion-Regular" charset="0"/>
              </a:rPr>
              <a:t> = 2 m/s in the same direction as the velocity before the collision, </a:t>
            </a:r>
            <a:r>
              <a:rPr lang="en-US" sz="2400" i="1" dirty="0" err="1" smtClean="0">
                <a:ea typeface="Times New Roman" pitchFamily="18" charset="0"/>
                <a:cs typeface="Minion-Regular" charset="0"/>
              </a:rPr>
              <a:t>v</a:t>
            </a:r>
            <a:r>
              <a:rPr lang="en-US" sz="2400" baseline="-30000" dirty="0" err="1" smtClean="0">
                <a:ea typeface="Times New Roman" pitchFamily="18" charset="0"/>
                <a:cs typeface="Minion-Regular" charset="0"/>
              </a:rPr>
              <a:t>before</a:t>
            </a:r>
            <a:r>
              <a:rPr lang="en-US" sz="2400" dirty="0" smtClean="0">
                <a:ea typeface="Times New Roman" pitchFamily="18" charset="0"/>
                <a:cs typeface="Minion-Regular" charset="0"/>
              </a:rPr>
              <a:t>. </a:t>
            </a:r>
          </a:p>
          <a:p>
            <a:endParaRPr lang="en-US" dirty="0">
              <a:ea typeface="Times New Roman" pitchFamily="18" charset="0"/>
              <a:cs typeface="Minion-Regular" charset="0"/>
            </a:endParaRPr>
          </a:p>
        </p:txBody>
      </p:sp>
      <p:sp>
        <p:nvSpPr>
          <p:cNvPr id="4" name="Rectangle 3"/>
          <p:cNvSpPr/>
          <p:nvPr/>
        </p:nvSpPr>
        <p:spPr>
          <a:xfrm>
            <a:off x="304800" y="533400"/>
            <a:ext cx="4333302" cy="707886"/>
          </a:xfrm>
          <a:prstGeom prst="rect">
            <a:avLst/>
          </a:prstGeom>
        </p:spPr>
        <p:txBody>
          <a:bodyPr wrap="none">
            <a:spAutoFit/>
          </a:bodyPr>
          <a:lstStyle/>
          <a:p>
            <a:r>
              <a:rPr lang="en-US" sz="4000" dirty="0" smtClean="0">
                <a:ea typeface="Times New Roman" pitchFamily="18" charset="0"/>
                <a:cs typeface="Minion-Regular" charset="0"/>
              </a:rPr>
              <a:t>Freight Car Example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3010" name="Rectangle 2"/>
          <p:cNvSpPr>
            <a:spLocks noGrp="1" noChangeArrowheads="1"/>
          </p:cNvSpPr>
          <p:nvPr>
            <p:ph type="body" sz="half" idx="1"/>
          </p:nvPr>
        </p:nvSpPr>
        <p:spPr bwMode="auto">
          <a:xfrm>
            <a:off x="228600" y="533400"/>
            <a:ext cx="8610600" cy="484440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rgbClr val="FF4637"/>
                </a:solidFill>
                <a:ea typeface="Times New Roman" pitchFamily="18" charset="0"/>
                <a:cs typeface="Minion-Regular" charset="0"/>
              </a:rPr>
              <a:t>think!</a:t>
            </a:r>
          </a:p>
          <a:p>
            <a:pPr marL="0" indent="0">
              <a:buFontTx/>
              <a:buNone/>
            </a:pPr>
            <a:r>
              <a:rPr lang="en-US" sz="2400" dirty="0">
                <a:ea typeface="Times New Roman" pitchFamily="18" charset="0"/>
                <a:cs typeface="Minion-Regular" charset="0"/>
              </a:rPr>
              <a:t>One glider is loaded so it has three times the mass of another glider. The loaded glider is initially at rest. The unloaded glider collides with the loaded glider and the two gliders stick together. Describe the motion of the gliders after the collision. </a:t>
            </a:r>
            <a:br>
              <a:rPr lang="en-US" sz="2400" dirty="0">
                <a:ea typeface="Times New Roman" pitchFamily="18" charset="0"/>
                <a:cs typeface="Minion-Regular" charset="0"/>
              </a:rPr>
            </a:br>
            <a:endParaRPr lang="en-US" sz="2400" i="1" dirty="0">
              <a:solidFill>
                <a:srgbClr val="00DA9A"/>
              </a:solidFill>
              <a:ea typeface="Times New Roman" pitchFamily="18" charset="0"/>
              <a:cs typeface="Minion-Regular" charset="0"/>
            </a:endParaRPr>
          </a:p>
          <a:p>
            <a:pPr marL="0" indent="0">
              <a:buFontTx/>
              <a:buNone/>
            </a:pPr>
            <a:r>
              <a:rPr lang="en-US" sz="4000" i="1" dirty="0">
                <a:solidFill>
                  <a:srgbClr val="00DA9A"/>
                </a:solidFill>
                <a:ea typeface="Times New Roman" pitchFamily="18" charset="0"/>
                <a:cs typeface="Minion-Regular" charset="0"/>
              </a:rPr>
              <a:t>Answer:</a:t>
            </a:r>
            <a:r>
              <a:rPr lang="en-US" sz="4000" b="1" i="1" dirty="0">
                <a:solidFill>
                  <a:srgbClr val="00DA9A"/>
                </a:solidFill>
                <a:ea typeface="Times New Roman" pitchFamily="18" charset="0"/>
                <a:cs typeface="Minion-Regular" charset="0"/>
              </a:rPr>
              <a:t> </a:t>
            </a:r>
            <a:r>
              <a:rPr lang="en-US" sz="2400" dirty="0">
                <a:ea typeface="Times New Roman" pitchFamily="18" charset="0"/>
                <a:cs typeface="Minion-Regular" charset="0"/>
              </a:rPr>
              <a:t>The mass of the stuck-together gliders is four times that of the unloaded glider. The velocity of the stuck-together gliders is one fourth of the unloaded glider’s velocity before collision. This velocity is in the same direction as before, since the direction as well as the amount of momentum is conserved.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03010">
                                            <p:txEl>
                                              <p:pRg st="2" end="2"/>
                                            </p:txEl>
                                          </p:spTgt>
                                        </p:tgtEl>
                                        <p:attrNameLst>
                                          <p:attrName>style.visibility</p:attrName>
                                        </p:attrNameLst>
                                      </p:cBhvr>
                                      <p:to>
                                        <p:strVal val="visible"/>
                                      </p:to>
                                    </p:set>
                                    <p:animEffect transition="in" filter="checkerboard(across)">
                                      <p:cBhvr>
                                        <p:cTn id="7" dur="500"/>
                                        <p:tgtEl>
                                          <p:spTgt spid="26030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5058" name="Rectangle 2"/>
          <p:cNvSpPr>
            <a:spLocks noGrp="1" noChangeArrowheads="1"/>
          </p:cNvSpPr>
          <p:nvPr>
            <p:ph type="body" sz="half" idx="1"/>
          </p:nvPr>
        </p:nvSpPr>
        <p:spPr bwMode="auto">
          <a:xfrm>
            <a:off x="228600" y="990600"/>
            <a:ext cx="8610600" cy="3588675"/>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rgbClr val="FF4637"/>
                </a:solidFill>
                <a:ea typeface="Times New Roman" pitchFamily="18" charset="0"/>
                <a:cs typeface="Minion-Regular" charset="0"/>
              </a:rPr>
              <a:t>do the math!</a:t>
            </a:r>
          </a:p>
          <a:p>
            <a:pPr marL="0" indent="0">
              <a:buFontTx/>
              <a:buNone/>
            </a:pPr>
            <a:r>
              <a:rPr lang="en-US" sz="2400" b="1" dirty="0">
                <a:ea typeface="Times New Roman" pitchFamily="18" charset="0"/>
                <a:cs typeface="Minion-Regular" charset="0"/>
              </a:rPr>
              <a:t>Consider a 6-kg fish that swims toward and swallows a </a:t>
            </a:r>
            <a:br>
              <a:rPr lang="en-US" sz="2400" b="1" dirty="0">
                <a:ea typeface="Times New Roman" pitchFamily="18" charset="0"/>
                <a:cs typeface="Minion-Regular" charset="0"/>
              </a:rPr>
            </a:br>
            <a:r>
              <a:rPr lang="en-US" sz="2400" b="1" dirty="0">
                <a:ea typeface="Times New Roman" pitchFamily="18" charset="0"/>
                <a:cs typeface="Minion-Regular" charset="0"/>
              </a:rPr>
              <a:t>2-kg fish that is at rest. If the larger fish swims at 1 m/s, what is its velocity immediately after lunch?</a:t>
            </a:r>
            <a:r>
              <a:rPr lang="en-US" sz="2400" dirty="0">
                <a:ea typeface="Times New Roman" pitchFamily="18" charset="0"/>
                <a:cs typeface="Minion-Regular" charset="0"/>
              </a:rPr>
              <a:t/>
            </a:r>
            <a:br>
              <a:rPr lang="en-US" sz="2400" dirty="0">
                <a:ea typeface="Times New Roman" pitchFamily="18" charset="0"/>
                <a:cs typeface="Minion-Regular" charset="0"/>
              </a:rPr>
            </a:br>
            <a:endParaRPr lang="en-US" sz="2400" i="1" dirty="0">
              <a:solidFill>
                <a:srgbClr val="00DA9A"/>
              </a:solidFill>
              <a:ea typeface="Times New Roman" pitchFamily="18" charset="0"/>
              <a:cs typeface="Minion-Regular" charset="0"/>
            </a:endParaRPr>
          </a:p>
          <a:p>
            <a:pPr marL="0" indent="0">
              <a:buFontTx/>
              <a:buNone/>
            </a:pPr>
            <a:endParaRPr lang="en-US" sz="2400" dirty="0">
              <a:ea typeface="Times New Roman" pitchFamily="18" charset="0"/>
              <a:cs typeface="Minion-Regular" charset="0"/>
            </a:endParaRPr>
          </a:p>
          <a:p>
            <a:pPr marL="0" indent="0">
              <a:buFontTx/>
              <a:buNone/>
            </a:pPr>
            <a:endParaRPr lang="en-US" sz="2400" dirty="0">
              <a:ea typeface="Times New Roman" pitchFamily="18" charset="0"/>
              <a:cs typeface="Minion-Regular" charset="0"/>
            </a:endParaRPr>
          </a:p>
          <a:p>
            <a:pPr marL="0" indent="0">
              <a:buFontTx/>
              <a:buNone/>
            </a:pPr>
            <a:endParaRPr lang="en-US" sz="2400" dirty="0">
              <a:ea typeface="Times New Roman" pitchFamily="18" charset="0"/>
              <a:cs typeface="Minion-Regular" charset="0"/>
            </a:endParaRPr>
          </a:p>
        </p:txBody>
      </p:sp>
      <p:pic>
        <p:nvPicPr>
          <p:cNvPr id="2605060" name="Picture 4" descr="CPPE-Ch8-5_p135-Fish"/>
          <p:cNvPicPr>
            <a:picLocks noChangeAspect="1" noChangeArrowheads="1"/>
          </p:cNvPicPr>
          <p:nvPr/>
        </p:nvPicPr>
        <p:blipFill>
          <a:blip r:embed="rId3" cstate="print"/>
          <a:srcRect/>
          <a:stretch>
            <a:fillRect/>
          </a:stretch>
        </p:blipFill>
        <p:spPr bwMode="auto">
          <a:xfrm>
            <a:off x="2667000" y="3581400"/>
            <a:ext cx="3657600" cy="14001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546" name="Rectangle 2"/>
          <p:cNvSpPr>
            <a:spLocks noGrp="1" noChangeArrowheads="1"/>
          </p:cNvSpPr>
          <p:nvPr>
            <p:ph type="body" sz="half" idx="1"/>
          </p:nvPr>
        </p:nvSpPr>
        <p:spPr bwMode="auto">
          <a:xfrm>
            <a:off x="228600" y="914400"/>
            <a:ext cx="8610600" cy="4770537"/>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rgbClr val="FF4637"/>
                </a:solidFill>
                <a:ea typeface="Times New Roman" pitchFamily="18" charset="0"/>
                <a:cs typeface="Minion-Regular" charset="0"/>
              </a:rPr>
              <a:t>do the math!</a:t>
            </a:r>
          </a:p>
          <a:p>
            <a:pPr marL="0" indent="0">
              <a:buFontTx/>
              <a:buNone/>
            </a:pPr>
            <a:r>
              <a:rPr lang="en-US" sz="2400" b="1" dirty="0">
                <a:ea typeface="Times New Roman" pitchFamily="18" charset="0"/>
                <a:cs typeface="Minion-Regular" charset="0"/>
              </a:rPr>
              <a:t>Consider a 6-kg fish that swims toward and swallows a </a:t>
            </a:r>
            <a:br>
              <a:rPr lang="en-US" sz="2400" b="1" dirty="0">
                <a:ea typeface="Times New Roman" pitchFamily="18" charset="0"/>
                <a:cs typeface="Minion-Regular" charset="0"/>
              </a:rPr>
            </a:br>
            <a:r>
              <a:rPr lang="en-US" sz="2400" b="1" dirty="0">
                <a:ea typeface="Times New Roman" pitchFamily="18" charset="0"/>
                <a:cs typeface="Minion-Regular" charset="0"/>
              </a:rPr>
              <a:t>2-kg fish that is at rest. If the larger fish swims at 1 m/s, what is its velocity immediately after lunch?</a:t>
            </a:r>
            <a:r>
              <a:rPr lang="en-US" sz="2400" dirty="0">
                <a:ea typeface="Times New Roman" pitchFamily="18" charset="0"/>
                <a:cs typeface="Minion-Regular" charset="0"/>
              </a:rPr>
              <a:t/>
            </a:r>
            <a:br>
              <a:rPr lang="en-US" sz="2400" dirty="0">
                <a:ea typeface="Times New Roman" pitchFamily="18" charset="0"/>
                <a:cs typeface="Minion-Regular" charset="0"/>
              </a:rPr>
            </a:br>
            <a:endParaRPr lang="en-US" sz="2400" i="1" dirty="0">
              <a:solidFill>
                <a:srgbClr val="00DA9A"/>
              </a:solidFill>
              <a:ea typeface="Times New Roman" pitchFamily="18" charset="0"/>
              <a:cs typeface="Minion-Regular" charset="0"/>
            </a:endParaRPr>
          </a:p>
          <a:p>
            <a:pPr marL="0" indent="0">
              <a:buFontTx/>
              <a:buNone/>
            </a:pPr>
            <a:endParaRPr lang="en-US" sz="2400" dirty="0">
              <a:ea typeface="Times New Roman" pitchFamily="18" charset="0"/>
              <a:cs typeface="Minion-Regular" charset="0"/>
            </a:endParaRPr>
          </a:p>
          <a:p>
            <a:pPr marL="0" indent="0">
              <a:buFontTx/>
              <a:buNone/>
            </a:pPr>
            <a:endParaRPr lang="en-US" sz="2400" dirty="0">
              <a:ea typeface="Times New Roman" pitchFamily="18" charset="0"/>
              <a:cs typeface="Minion-Regular" charset="0"/>
            </a:endParaRPr>
          </a:p>
          <a:p>
            <a:pPr marL="0" indent="0">
              <a:buFontTx/>
              <a:buNone/>
            </a:pPr>
            <a:endParaRPr lang="en-US" sz="2400" dirty="0">
              <a:ea typeface="Times New Roman" pitchFamily="18" charset="0"/>
              <a:cs typeface="Minion-Regular" charset="0"/>
            </a:endParaRPr>
          </a:p>
          <a:p>
            <a:pPr marL="0" indent="0">
              <a:buFontTx/>
              <a:buNone/>
            </a:pPr>
            <a:r>
              <a:rPr lang="en-US" sz="2400" dirty="0">
                <a:solidFill>
                  <a:srgbClr val="000000"/>
                </a:solidFill>
                <a:ea typeface="Times New Roman" pitchFamily="18" charset="0"/>
                <a:cs typeface="Minion-Regular" charset="0"/>
              </a:rPr>
              <a:t>Momentum is conserved from the instant before lunch until the instant after (in so brief an interval, water resistance does not have time to change the momentum).</a:t>
            </a:r>
          </a:p>
        </p:txBody>
      </p:sp>
      <p:pic>
        <p:nvPicPr>
          <p:cNvPr id="2668548" name="Picture 4" descr="CPPE-Ch8-5_p135-Fish"/>
          <p:cNvPicPr>
            <a:picLocks noChangeAspect="1" noChangeArrowheads="1"/>
          </p:cNvPicPr>
          <p:nvPr/>
        </p:nvPicPr>
        <p:blipFill>
          <a:blip r:embed="rId3" cstate="print"/>
          <a:srcRect/>
          <a:stretch>
            <a:fillRect/>
          </a:stretch>
        </p:blipFill>
        <p:spPr bwMode="auto">
          <a:xfrm>
            <a:off x="2743200" y="3019425"/>
            <a:ext cx="3657600" cy="14001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106" name="Rectangle 2"/>
          <p:cNvSpPr>
            <a:spLocks noGrp="1" noChangeArrowheads="1"/>
          </p:cNvSpPr>
          <p:nvPr>
            <p:ph type="body" sz="half" idx="1"/>
          </p:nvPr>
        </p:nvSpPr>
        <p:spPr bwMode="auto">
          <a:xfrm>
            <a:off x="228600" y="1196975"/>
            <a:ext cx="8610600" cy="707886"/>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rgbClr val="FF4637"/>
                </a:solidFill>
                <a:ea typeface="Times New Roman" pitchFamily="18" charset="0"/>
                <a:cs typeface="Minion-Regular" charset="0"/>
              </a:rPr>
              <a:t>do the math!</a:t>
            </a:r>
          </a:p>
        </p:txBody>
      </p:sp>
      <p:pic>
        <p:nvPicPr>
          <p:cNvPr id="2607109" name="Picture 5" descr="CPPE-Ch8-5_p135-Eq1"/>
          <p:cNvPicPr>
            <a:picLocks noChangeAspect="1" noChangeArrowheads="1"/>
          </p:cNvPicPr>
          <p:nvPr/>
        </p:nvPicPr>
        <p:blipFill>
          <a:blip r:embed="rId3" cstate="print"/>
          <a:srcRect/>
          <a:stretch>
            <a:fillRect/>
          </a:stretch>
        </p:blipFill>
        <p:spPr bwMode="auto">
          <a:xfrm>
            <a:off x="838200" y="1981200"/>
            <a:ext cx="7485062" cy="35369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54" name="Rectangle 2"/>
          <p:cNvSpPr>
            <a:spLocks noGrp="1" noChangeArrowheads="1"/>
          </p:cNvSpPr>
          <p:nvPr>
            <p:ph type="body" sz="half" idx="1"/>
          </p:nvPr>
        </p:nvSpPr>
        <p:spPr bwMode="auto">
          <a:xfrm>
            <a:off x="228600" y="1196975"/>
            <a:ext cx="8610600" cy="1520416"/>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rgbClr val="FF4637"/>
                </a:solidFill>
                <a:ea typeface="Times New Roman" pitchFamily="18" charset="0"/>
                <a:cs typeface="Minion-Regular" charset="0"/>
              </a:rPr>
              <a:t>do the math!</a:t>
            </a:r>
          </a:p>
          <a:p>
            <a:pPr marL="0" indent="0">
              <a:buFontTx/>
              <a:buNone/>
            </a:pPr>
            <a:r>
              <a:rPr lang="en-US" sz="2400" b="1" dirty="0">
                <a:solidFill>
                  <a:srgbClr val="000000"/>
                </a:solidFill>
                <a:ea typeface="Times New Roman" pitchFamily="18" charset="0"/>
                <a:cs typeface="Minion-Regular" charset="0"/>
              </a:rPr>
              <a:t>Suppose the small fish is not at rest but is swimming toward the large fish at 2 m/s.</a:t>
            </a:r>
            <a:endParaRPr lang="en-US" sz="2400" dirty="0">
              <a:solidFill>
                <a:srgbClr val="000000"/>
              </a:solidFill>
              <a:ea typeface="Times New Roman" pitchFamily="18" charset="0"/>
              <a:cs typeface="Minion-Regular"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Momentum Conservation Principle</a:t>
            </a:r>
            <a:endParaRPr lang="en-US" dirty="0"/>
          </a:p>
        </p:txBody>
      </p:sp>
      <p:sp>
        <p:nvSpPr>
          <p:cNvPr id="3" name="Content Placeholder 2"/>
          <p:cNvSpPr>
            <a:spLocks noGrp="1"/>
          </p:cNvSpPr>
          <p:nvPr>
            <p:ph idx="1"/>
          </p:nvPr>
        </p:nvSpPr>
        <p:spPr/>
        <p:txBody>
          <a:bodyPr>
            <a:normAutofit/>
          </a:bodyPr>
          <a:lstStyle/>
          <a:p>
            <a:pPr>
              <a:buNone/>
            </a:pPr>
            <a:r>
              <a:rPr lang="en-US" dirty="0" smtClean="0"/>
              <a:t>One of the most powerful laws in physics is the law of momentum conservation. </a:t>
            </a:r>
          </a:p>
          <a:p>
            <a:pPr>
              <a:buNone/>
            </a:pPr>
            <a:r>
              <a:rPr lang="en-US" dirty="0" smtClean="0"/>
              <a:t>For a collision occurring between object 1 and object 2 in an isolated system, the total momentum of the two objects </a:t>
            </a:r>
            <a:r>
              <a:rPr lang="en-US" b="1" dirty="0" smtClean="0"/>
              <a:t>before</a:t>
            </a:r>
            <a:r>
              <a:rPr lang="en-US" dirty="0" smtClean="0"/>
              <a:t> the collision is </a:t>
            </a:r>
            <a:r>
              <a:rPr lang="en-US" b="1" dirty="0" smtClean="0"/>
              <a:t>equal</a:t>
            </a:r>
            <a:r>
              <a:rPr lang="en-US" dirty="0" smtClean="0"/>
              <a:t> to the total momentum of the two objects </a:t>
            </a:r>
            <a:r>
              <a:rPr lang="en-US" b="1" dirty="0" smtClean="0"/>
              <a:t>after</a:t>
            </a:r>
            <a:r>
              <a:rPr lang="en-US" dirty="0" smtClean="0"/>
              <a:t> the collision.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4210" name="Rectangle 2"/>
          <p:cNvSpPr>
            <a:spLocks noGrp="1" noChangeArrowheads="1"/>
          </p:cNvSpPr>
          <p:nvPr>
            <p:ph type="body" sz="half" idx="1"/>
          </p:nvPr>
        </p:nvSpPr>
        <p:spPr bwMode="auto">
          <a:xfrm>
            <a:off x="228600" y="1196975"/>
            <a:ext cx="8610600" cy="2332946"/>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rgbClr val="FF4637"/>
                </a:solidFill>
                <a:ea typeface="Times New Roman" pitchFamily="18" charset="0"/>
                <a:cs typeface="Minion-Regular" charset="0"/>
              </a:rPr>
              <a:t>do the math!</a:t>
            </a:r>
          </a:p>
          <a:p>
            <a:pPr marL="0" indent="0">
              <a:buFontTx/>
              <a:buNone/>
            </a:pPr>
            <a:r>
              <a:rPr lang="en-US" sz="2400" b="1" dirty="0">
                <a:solidFill>
                  <a:srgbClr val="000000"/>
                </a:solidFill>
                <a:ea typeface="Times New Roman" pitchFamily="18" charset="0"/>
                <a:cs typeface="Minion-Regular" charset="0"/>
              </a:rPr>
              <a:t>Suppose the small fish is not at rest but is swimming toward the large fish at 2 m/s.</a:t>
            </a:r>
            <a:endParaRPr lang="en-US" sz="2400" dirty="0">
              <a:solidFill>
                <a:srgbClr val="000000"/>
              </a:solidFill>
              <a:ea typeface="Times New Roman" pitchFamily="18" charset="0"/>
              <a:cs typeface="Minion-Regular" charset="0"/>
            </a:endParaRPr>
          </a:p>
          <a:p>
            <a:pPr marL="0" indent="0">
              <a:buFontTx/>
              <a:buNone/>
            </a:pPr>
            <a:r>
              <a:rPr lang="en-US" sz="2400" dirty="0">
                <a:solidFill>
                  <a:srgbClr val="000000"/>
                </a:solidFill>
                <a:ea typeface="Times New Roman" pitchFamily="18" charset="0"/>
                <a:cs typeface="Minion-Regular" charset="0"/>
              </a:rPr>
              <a:t>If we consider the direction of the large fish as positive, then the velocity of the small fish is –2 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02" name="Rectangle 2"/>
          <p:cNvSpPr>
            <a:spLocks noGrp="1" noChangeArrowheads="1"/>
          </p:cNvSpPr>
          <p:nvPr>
            <p:ph type="body" sz="half" idx="1"/>
          </p:nvPr>
        </p:nvSpPr>
        <p:spPr bwMode="auto">
          <a:xfrm>
            <a:off x="228600" y="1196975"/>
            <a:ext cx="8610600" cy="1151084"/>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rgbClr val="FF4637"/>
                </a:solidFill>
                <a:ea typeface="Times New Roman" pitchFamily="18" charset="0"/>
                <a:cs typeface="Minion-Regular" charset="0"/>
              </a:rPr>
              <a:t>do the math!</a:t>
            </a:r>
          </a:p>
          <a:p>
            <a:pPr marL="0" indent="0">
              <a:buFontTx/>
              <a:buNone/>
            </a:pPr>
            <a:r>
              <a:rPr lang="en-US" sz="2400" dirty="0">
                <a:solidFill>
                  <a:srgbClr val="000000"/>
                </a:solidFill>
                <a:ea typeface="Times New Roman" pitchFamily="18" charset="0"/>
                <a:cs typeface="Minion-Regular" charset="0"/>
              </a:rPr>
              <a:t>The negative momentum of the small fish slows the large fish.</a:t>
            </a:r>
            <a:r>
              <a:rPr lang="en-US" sz="2400" b="1" dirty="0">
                <a:solidFill>
                  <a:srgbClr val="000000"/>
                </a:solidFill>
                <a:ea typeface="Times New Roman" pitchFamily="18" charset="0"/>
                <a:cs typeface="Minion-Regular" charset="0"/>
              </a:rPr>
              <a:t> </a:t>
            </a:r>
          </a:p>
        </p:txBody>
      </p:sp>
      <p:pic>
        <p:nvPicPr>
          <p:cNvPr id="2611205" name="Picture 5" descr="CPPE-Ch8-5_p135-Eq2"/>
          <p:cNvPicPr>
            <a:picLocks noChangeAspect="1" noChangeArrowheads="1"/>
          </p:cNvPicPr>
          <p:nvPr/>
        </p:nvPicPr>
        <p:blipFill>
          <a:blip r:embed="rId3" cstate="print"/>
          <a:srcRect/>
          <a:stretch>
            <a:fillRect/>
          </a:stretch>
        </p:blipFill>
        <p:spPr bwMode="auto">
          <a:xfrm>
            <a:off x="1143000" y="2819400"/>
            <a:ext cx="6591300" cy="258603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3490" name="Rectangle 2"/>
          <p:cNvSpPr>
            <a:spLocks noChangeArrowheads="1"/>
          </p:cNvSpPr>
          <p:nvPr/>
        </p:nvSpPr>
        <p:spPr bwMode="auto">
          <a:xfrm>
            <a:off x="227013" y="1196975"/>
            <a:ext cx="8154987" cy="1200329"/>
          </a:xfrm>
          <a:prstGeom prst="rect">
            <a:avLst/>
          </a:prstGeom>
          <a:noFill/>
          <a:ln w="9525">
            <a:noFill/>
            <a:miter lim="800000"/>
            <a:headEnd/>
            <a:tailEnd/>
          </a:ln>
          <a:effectLst/>
        </p:spPr>
        <p:txBody>
          <a:bodyPr>
            <a:spAutoFit/>
          </a:bodyPr>
          <a:lstStyle/>
          <a:p>
            <a:r>
              <a:rPr lang="en-US" dirty="0">
                <a:ea typeface="Times New Roman" pitchFamily="18" charset="0"/>
                <a:cs typeface="Minion-Regular" charset="0"/>
              </a:rPr>
              <a:t>Momentum is a vector quantity. </a:t>
            </a:r>
            <a:endParaRPr lang="en-US" dirty="0" smtClean="0">
              <a:ea typeface="Times New Roman" pitchFamily="18" charset="0"/>
              <a:cs typeface="Minion-Regular" charset="0"/>
            </a:endParaRPr>
          </a:p>
          <a:p>
            <a:endParaRPr lang="en-US" dirty="0" smtClean="0">
              <a:ea typeface="Times New Roman" pitchFamily="18" charset="0"/>
              <a:cs typeface="Minion-Regular" charset="0"/>
            </a:endParaRPr>
          </a:p>
          <a:p>
            <a:r>
              <a:rPr lang="en-US" dirty="0" smtClean="0">
                <a:ea typeface="Times New Roman" pitchFamily="18" charset="0"/>
                <a:cs typeface="Minion-Regular" charset="0"/>
              </a:rPr>
              <a:t>The </a:t>
            </a:r>
            <a:r>
              <a:rPr lang="en-US" dirty="0">
                <a:ea typeface="Times New Roman" pitchFamily="18" charset="0"/>
                <a:cs typeface="Minion-Regular" charset="0"/>
              </a:rPr>
              <a:t>momentum of the wreck is equal to the vector sum of the </a:t>
            </a:r>
            <a:r>
              <a:rPr lang="en-US" dirty="0" smtClean="0">
                <a:ea typeface="Times New Roman" pitchFamily="18" charset="0"/>
                <a:cs typeface="Minion-Regular" charset="0"/>
              </a:rPr>
              <a:t>momentum </a:t>
            </a:r>
            <a:r>
              <a:rPr lang="en-US" dirty="0">
                <a:ea typeface="Times New Roman" pitchFamily="18" charset="0"/>
                <a:cs typeface="Minion-Regular" charset="0"/>
              </a:rPr>
              <a:t>of car A and car B before the collision.</a:t>
            </a:r>
          </a:p>
        </p:txBody>
      </p:sp>
      <p:sp>
        <p:nvSpPr>
          <p:cNvPr id="2623491" name="Rectangle 3"/>
          <p:cNvSpPr>
            <a:spLocks noChangeArrowheads="1"/>
          </p:cNvSpPr>
          <p:nvPr/>
        </p:nvSpPr>
        <p:spPr bwMode="auto">
          <a:xfrm>
            <a:off x="230188" y="623888"/>
            <a:ext cx="6551612" cy="707886"/>
          </a:xfrm>
          <a:prstGeom prst="rect">
            <a:avLst/>
          </a:prstGeom>
          <a:noFill/>
          <a:ln w="9525">
            <a:noFill/>
            <a:miter lim="800000"/>
            <a:headEnd/>
            <a:tailEnd/>
          </a:ln>
          <a:effectLst/>
        </p:spPr>
        <p:txBody>
          <a:bodyPr>
            <a:spAutoFit/>
          </a:bodyPr>
          <a:lstStyle/>
          <a:p>
            <a:pPr>
              <a:spcBef>
                <a:spcPct val="0"/>
              </a:spcBef>
            </a:pPr>
            <a:r>
              <a:rPr lang="en-US" sz="4000" b="1" dirty="0" smtClean="0">
                <a:solidFill>
                  <a:srgbClr val="FF0000"/>
                </a:solidFill>
              </a:rPr>
              <a:t>Momentum </a:t>
            </a:r>
            <a:r>
              <a:rPr lang="en-US" sz="4000" b="1" dirty="0">
                <a:solidFill>
                  <a:srgbClr val="FF0000"/>
                </a:solidFill>
              </a:rPr>
              <a:t>Vectors</a:t>
            </a:r>
          </a:p>
        </p:txBody>
      </p:sp>
      <p:pic>
        <p:nvPicPr>
          <p:cNvPr id="2623492" name="Picture 4" descr="CPPE-Ch8-6_p136-Diagrm"/>
          <p:cNvPicPr>
            <a:picLocks noChangeAspect="1" noChangeArrowheads="1"/>
          </p:cNvPicPr>
          <p:nvPr/>
        </p:nvPicPr>
        <p:blipFill>
          <a:blip r:embed="rId3" cstate="print"/>
          <a:srcRect/>
          <a:stretch>
            <a:fillRect/>
          </a:stretch>
        </p:blipFill>
        <p:spPr bwMode="auto">
          <a:xfrm>
            <a:off x="533400" y="2590800"/>
            <a:ext cx="8077200" cy="29241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1"/>
            <a:ext cx="8229600" cy="6553200"/>
          </a:xfrm>
        </p:spPr>
        <p:txBody>
          <a:bodyPr>
            <a:normAutofit/>
          </a:bodyPr>
          <a:lstStyle/>
          <a:p>
            <a:r>
              <a:rPr lang="en-US" dirty="0" smtClean="0">
                <a:solidFill>
                  <a:srgbClr val="000000"/>
                </a:solidFill>
                <a:ea typeface="Times New Roman" pitchFamily="18" charset="0"/>
                <a:cs typeface="Minion-Bold" charset="0"/>
              </a:rPr>
              <a:t>The law of conservation of momentum states that, in the absence of an external force, the momentum of a system remains unchanged.</a:t>
            </a:r>
          </a:p>
          <a:p>
            <a:endParaRPr lang="en-US" b="1" dirty="0" smtClean="0">
              <a:solidFill>
                <a:srgbClr val="000000"/>
              </a:solidFill>
            </a:endParaRPr>
          </a:p>
          <a:p>
            <a:r>
              <a:rPr lang="en-US" dirty="0" smtClean="0">
                <a:ea typeface="Times New Roman" pitchFamily="18" charset="0"/>
                <a:cs typeface="Minion-Regular" charset="0"/>
              </a:rPr>
              <a:t>In every case, the momentum of a system cannot change unless it is acted on by external forces. </a:t>
            </a:r>
          </a:p>
          <a:p>
            <a:endParaRPr lang="en-US" dirty="0" smtClean="0">
              <a:ea typeface="Times New Roman" pitchFamily="18" charset="0"/>
              <a:cs typeface="Minion-Regular" charset="0"/>
            </a:endParaRPr>
          </a:p>
          <a:p>
            <a:r>
              <a:rPr lang="en-US" dirty="0" smtClean="0">
                <a:ea typeface="Times New Roman" pitchFamily="18" charset="0"/>
                <a:cs typeface="Minion-Regular" charset="0"/>
              </a:rPr>
              <a:t>When any quantity in physics does not change, we say it is </a:t>
            </a:r>
            <a:r>
              <a:rPr lang="en-US" i="1" dirty="0" smtClean="0">
                <a:ea typeface="Times New Roman" pitchFamily="18" charset="0"/>
                <a:cs typeface="Minion-Regular" charset="0"/>
              </a:rPr>
              <a:t>conserved.</a:t>
            </a:r>
            <a:r>
              <a:rPr lang="en-US" dirty="0" smtClean="0">
                <a:ea typeface="Times New Roman" pitchFamily="18" charset="0"/>
                <a:cs typeface="Minion-Regular" charset="0"/>
              </a:rPr>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Momentum Conservation Calculation</a:t>
            </a:r>
            <a:endParaRPr lang="en-US" dirty="0"/>
          </a:p>
        </p:txBody>
      </p:sp>
      <p:pic>
        <p:nvPicPr>
          <p:cNvPr id="1028" name="Picture 4" descr="http://www.physicsclassroom.com/Class/momentum/u4l2b6.gif"/>
          <p:cNvPicPr>
            <a:picLocks noChangeAspect="1" noChangeArrowheads="1"/>
          </p:cNvPicPr>
          <p:nvPr/>
        </p:nvPicPr>
        <p:blipFill>
          <a:blip r:embed="rId2" cstate="print"/>
          <a:srcRect/>
          <a:stretch>
            <a:fillRect/>
          </a:stretch>
        </p:blipFill>
        <p:spPr bwMode="auto">
          <a:xfrm>
            <a:off x="3926546" y="4038600"/>
            <a:ext cx="5217454" cy="2438400"/>
          </a:xfrm>
          <a:prstGeom prst="rect">
            <a:avLst/>
          </a:prstGeom>
          <a:noFill/>
        </p:spPr>
      </p:pic>
      <p:sp>
        <p:nvSpPr>
          <p:cNvPr id="5" name="TextBox 4"/>
          <p:cNvSpPr txBox="1"/>
          <p:nvPr/>
        </p:nvSpPr>
        <p:spPr>
          <a:xfrm>
            <a:off x="304800" y="1905000"/>
            <a:ext cx="8610600" cy="1323439"/>
          </a:xfrm>
          <a:prstGeom prst="rect">
            <a:avLst/>
          </a:prstGeom>
          <a:noFill/>
        </p:spPr>
        <p:txBody>
          <a:bodyPr wrap="square" rtlCol="0">
            <a:spAutoFit/>
          </a:bodyPr>
          <a:lstStyle/>
          <a:p>
            <a:r>
              <a:rPr lang="en-US" sz="8000" dirty="0" smtClean="0"/>
              <a:t>n</a:t>
            </a:r>
            <a:r>
              <a:rPr lang="en-US" sz="8000" dirty="0" smtClean="0"/>
              <a:t>et P</a:t>
            </a:r>
            <a:r>
              <a:rPr lang="en-US" sz="8000" baseline="-25000" dirty="0" smtClean="0"/>
              <a:t>before</a:t>
            </a:r>
            <a:r>
              <a:rPr lang="en-US" sz="8000" dirty="0" smtClean="0"/>
              <a:t> = net P</a:t>
            </a:r>
            <a:r>
              <a:rPr lang="en-US" sz="8000" baseline="-25000" dirty="0" smtClean="0"/>
              <a:t>after</a:t>
            </a:r>
            <a:endParaRPr lang="en-US" sz="8000" baseline="-25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23556" name="Picture 4" descr="http://www.physicsclassroom.com/mmedia/momentum/cbb.gif"/>
          <p:cNvPicPr>
            <a:picLocks noChangeAspect="1" noChangeArrowheads="1" noCrop="1"/>
          </p:cNvPicPr>
          <p:nvPr/>
        </p:nvPicPr>
        <p:blipFill>
          <a:blip r:embed="rId2" cstate="print"/>
          <a:srcRect/>
          <a:stretch>
            <a:fillRect/>
          </a:stretch>
        </p:blipFill>
        <p:spPr bwMode="auto">
          <a:xfrm>
            <a:off x="397934" y="1981200"/>
            <a:ext cx="8466662" cy="304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24578" name="Picture 2" descr="http://www.physicsclassroom.com/Class/momentum/u4l2b10.gif"/>
          <p:cNvPicPr>
            <a:picLocks noChangeAspect="1" noChangeArrowheads="1"/>
          </p:cNvPicPr>
          <p:nvPr/>
        </p:nvPicPr>
        <p:blipFill>
          <a:blip r:embed="rId2" cstate="print"/>
          <a:srcRect/>
          <a:stretch>
            <a:fillRect/>
          </a:stretch>
        </p:blipFill>
        <p:spPr bwMode="auto">
          <a:xfrm>
            <a:off x="1981200" y="1752600"/>
            <a:ext cx="4984186" cy="3124200"/>
          </a:xfrm>
          <a:prstGeom prst="rect">
            <a:avLst/>
          </a:prstGeom>
          <a:noFill/>
        </p:spPr>
      </p:pic>
      <p:pic>
        <p:nvPicPr>
          <p:cNvPr id="24580" name="Picture 4" descr="http://www.clipartheaven.com/clipart/sports/cartoons_(d_-_q)/football_player_05.gif"/>
          <p:cNvPicPr>
            <a:picLocks noChangeAspect="1" noChangeArrowheads="1"/>
          </p:cNvPicPr>
          <p:nvPr/>
        </p:nvPicPr>
        <p:blipFill>
          <a:blip r:embed="rId3" cstate="print"/>
          <a:srcRect/>
          <a:stretch>
            <a:fillRect/>
          </a:stretch>
        </p:blipFill>
        <p:spPr bwMode="auto">
          <a:xfrm>
            <a:off x="304800" y="3733800"/>
            <a:ext cx="2743200" cy="293914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3858" name="Rectangle 2"/>
          <p:cNvSpPr>
            <a:spLocks noChangeArrowheads="1"/>
          </p:cNvSpPr>
          <p:nvPr/>
        </p:nvSpPr>
        <p:spPr bwMode="auto">
          <a:xfrm>
            <a:off x="228600" y="0"/>
            <a:ext cx="8535987" cy="1815882"/>
          </a:xfrm>
          <a:prstGeom prst="rect">
            <a:avLst/>
          </a:prstGeom>
          <a:noFill/>
          <a:ln w="9525">
            <a:noFill/>
            <a:miter lim="800000"/>
            <a:headEnd/>
            <a:tailEnd/>
          </a:ln>
          <a:effectLst/>
        </p:spPr>
        <p:txBody>
          <a:bodyPr wrap="square">
            <a:spAutoFit/>
          </a:bodyPr>
          <a:lstStyle/>
          <a:p>
            <a:r>
              <a:rPr lang="en-US" sz="4000" dirty="0" smtClean="0">
                <a:ea typeface="Times New Roman" pitchFamily="18" charset="0"/>
                <a:cs typeface="Minion-Regular" charset="0"/>
              </a:rPr>
              <a:t>Cannon Example</a:t>
            </a:r>
          </a:p>
          <a:p>
            <a:r>
              <a:rPr lang="en-US" sz="2400" dirty="0" smtClean="0">
                <a:ea typeface="Times New Roman" pitchFamily="18" charset="0"/>
                <a:cs typeface="Minion-Regular" charset="0"/>
              </a:rPr>
              <a:t>The </a:t>
            </a:r>
            <a:r>
              <a:rPr lang="en-US" sz="2400" dirty="0">
                <a:ea typeface="Times New Roman" pitchFamily="18" charset="0"/>
                <a:cs typeface="Minion-Regular" charset="0"/>
              </a:rPr>
              <a:t>momentum before firing is zero. After firing, the net momentum is still zero because the momentum of the cannon is equal and opposite to the momentum of the cannonball.</a:t>
            </a:r>
          </a:p>
        </p:txBody>
      </p:sp>
      <p:pic>
        <p:nvPicPr>
          <p:cNvPr id="2553860" name="Picture 4" descr="CPPE-Ch8-4_p131-Shoot"/>
          <p:cNvPicPr>
            <a:picLocks noChangeAspect="1" noChangeArrowheads="1"/>
          </p:cNvPicPr>
          <p:nvPr/>
        </p:nvPicPr>
        <p:blipFill>
          <a:blip r:embed="rId3" cstate="print"/>
          <a:srcRect/>
          <a:stretch>
            <a:fillRect/>
          </a:stretch>
        </p:blipFill>
        <p:spPr bwMode="auto">
          <a:xfrm>
            <a:off x="1295400" y="1828800"/>
            <a:ext cx="4660729" cy="2319338"/>
          </a:xfrm>
          <a:prstGeom prst="rect">
            <a:avLst/>
          </a:prstGeom>
          <a:noFill/>
        </p:spPr>
      </p:pic>
      <p:pic>
        <p:nvPicPr>
          <p:cNvPr id="2553861" name="Picture 5" descr="CPPE-Ch8-4_p131-Mouse"/>
          <p:cNvPicPr>
            <a:picLocks noChangeAspect="1" noChangeArrowheads="1"/>
          </p:cNvPicPr>
          <p:nvPr/>
        </p:nvPicPr>
        <p:blipFill>
          <a:blip r:embed="rId4" cstate="print"/>
          <a:srcRect/>
          <a:stretch>
            <a:fillRect/>
          </a:stretch>
        </p:blipFill>
        <p:spPr bwMode="auto">
          <a:xfrm>
            <a:off x="6629400" y="1752600"/>
            <a:ext cx="2247900" cy="2266950"/>
          </a:xfrm>
          <a:prstGeom prst="rect">
            <a:avLst/>
          </a:prstGeom>
          <a:noFill/>
        </p:spPr>
      </p:pic>
      <p:sp>
        <p:nvSpPr>
          <p:cNvPr id="5" name="Rectangle 2"/>
          <p:cNvSpPr>
            <a:spLocks noChangeArrowheads="1"/>
          </p:cNvSpPr>
          <p:nvPr/>
        </p:nvSpPr>
        <p:spPr bwMode="auto">
          <a:xfrm>
            <a:off x="228600" y="4180344"/>
            <a:ext cx="8534400" cy="2677656"/>
          </a:xfrm>
          <a:prstGeom prst="rect">
            <a:avLst/>
          </a:prstGeom>
          <a:noFill/>
          <a:ln w="9525">
            <a:noFill/>
            <a:miter lim="800000"/>
            <a:headEnd/>
            <a:tailEnd/>
          </a:ln>
          <a:effectLst/>
        </p:spPr>
        <p:txBody>
          <a:bodyPr wrap="square">
            <a:spAutoFit/>
          </a:bodyPr>
          <a:lstStyle/>
          <a:p>
            <a:r>
              <a:rPr lang="en-US" sz="2400" dirty="0">
                <a:ea typeface="Times New Roman" pitchFamily="18" charset="0"/>
                <a:cs typeface="Minion-Regular" charset="0"/>
              </a:rPr>
              <a:t>The force on the cannonball inside the cannon barrel is equal and opposite to the force causing the cannon to recoil. The action and reaction forces are internal to the system so they don’t change the momentum of the cannon-cannonball system.</a:t>
            </a:r>
          </a:p>
          <a:p>
            <a:pPr marL="746125" lvl="1" indent="-285750">
              <a:buFontTx/>
              <a:buChar char="•"/>
            </a:pPr>
            <a:r>
              <a:rPr lang="en-US" sz="2400" dirty="0">
                <a:ea typeface="Times New Roman" pitchFamily="18" charset="0"/>
                <a:cs typeface="Minion-Regular" charset="0"/>
              </a:rPr>
              <a:t>Before the firing, the momentum is zero.</a:t>
            </a:r>
          </a:p>
          <a:p>
            <a:pPr marL="746125" lvl="1" indent="-285750">
              <a:buFontTx/>
              <a:buChar char="•"/>
            </a:pPr>
            <a:r>
              <a:rPr lang="en-US" sz="2400" dirty="0">
                <a:ea typeface="Times New Roman" pitchFamily="18" charset="0"/>
                <a:cs typeface="Minion-Regular" charset="0"/>
              </a:rPr>
              <a:t>After the firing, the net momentum is </a:t>
            </a:r>
            <a:r>
              <a:rPr lang="en-US" sz="2400" i="1" dirty="0">
                <a:ea typeface="Times New Roman" pitchFamily="18" charset="0"/>
                <a:cs typeface="Minion-Regular" charset="0"/>
              </a:rPr>
              <a:t>still </a:t>
            </a:r>
            <a:r>
              <a:rPr lang="en-US" sz="2400" dirty="0">
                <a:ea typeface="Times New Roman" pitchFamily="18" charset="0"/>
                <a:cs typeface="Minion-Regular" charset="0"/>
              </a:rPr>
              <a:t>zero.</a:t>
            </a:r>
          </a:p>
          <a:p>
            <a:pPr marL="746125" lvl="1" indent="-285750">
              <a:buFontTx/>
              <a:buChar char="•"/>
            </a:pPr>
            <a:r>
              <a:rPr lang="en-US" sz="2400" dirty="0">
                <a:ea typeface="Times New Roman" pitchFamily="18" charset="0"/>
                <a:cs typeface="Minion-Regular" charset="0"/>
              </a:rPr>
              <a:t>Net momentum is neither gained nor lost.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4338" name="Rectangle 2"/>
          <p:cNvSpPr>
            <a:spLocks noGrp="1" noChangeArrowheads="1"/>
          </p:cNvSpPr>
          <p:nvPr>
            <p:ph type="body" sz="half" idx="1"/>
          </p:nvPr>
        </p:nvSpPr>
        <p:spPr bwMode="auto">
          <a:xfrm>
            <a:off x="228600" y="381000"/>
            <a:ext cx="7620000" cy="707886"/>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chemeClr val="hlink"/>
                </a:solidFill>
                <a:ea typeface="Times New Roman" pitchFamily="18" charset="0"/>
                <a:cs typeface="Minion-Regular" charset="0"/>
              </a:rPr>
              <a:t>Elastic Collisions</a:t>
            </a:r>
          </a:p>
        </p:txBody>
      </p:sp>
      <p:sp>
        <p:nvSpPr>
          <p:cNvPr id="2574339" name="Rectangle 3"/>
          <p:cNvSpPr>
            <a:spLocks noChangeArrowheads="1"/>
          </p:cNvSpPr>
          <p:nvPr/>
        </p:nvSpPr>
        <p:spPr bwMode="auto">
          <a:xfrm>
            <a:off x="228600" y="1295400"/>
            <a:ext cx="8612187" cy="4062651"/>
          </a:xfrm>
          <a:prstGeom prst="rect">
            <a:avLst/>
          </a:prstGeom>
          <a:noFill/>
          <a:ln w="9525">
            <a:noFill/>
            <a:miter lim="800000"/>
            <a:headEnd/>
            <a:tailEnd/>
          </a:ln>
          <a:effectLst/>
        </p:spPr>
        <p:txBody>
          <a:bodyPr>
            <a:spAutoFit/>
          </a:bodyPr>
          <a:lstStyle/>
          <a:p>
            <a:r>
              <a:rPr lang="en-US" sz="2400" dirty="0">
                <a:ea typeface="Times New Roman" pitchFamily="18" charset="0"/>
                <a:cs typeface="Minion-Bold" charset="0"/>
              </a:rPr>
              <a:t>When a moving billiard ball collides head-on with a ball at rest, the first ball comes to rest and the second ball moves away with a velocity equal to the initial velocity of the first ball. </a:t>
            </a:r>
          </a:p>
          <a:p>
            <a:r>
              <a:rPr lang="en-US" sz="2400" dirty="0">
                <a:ea typeface="Times New Roman" pitchFamily="18" charset="0"/>
                <a:cs typeface="Minion-Bold" charset="0"/>
              </a:rPr>
              <a:t>Momentum is transferred from the first ball to the second ball</a:t>
            </a:r>
            <a:r>
              <a:rPr lang="en-US" sz="2400" dirty="0" smtClean="0">
                <a:ea typeface="Times New Roman" pitchFamily="18" charset="0"/>
                <a:cs typeface="Minion-Bold" charset="0"/>
              </a:rPr>
              <a:t>.</a:t>
            </a:r>
          </a:p>
          <a:p>
            <a:endParaRPr lang="en-US" sz="2400" dirty="0" smtClean="0">
              <a:ea typeface="Times New Roman" pitchFamily="18" charset="0"/>
              <a:cs typeface="Minion-Bold" charset="0"/>
            </a:endParaRPr>
          </a:p>
          <a:p>
            <a:r>
              <a:rPr lang="en-US" sz="2400" dirty="0" smtClean="0">
                <a:ea typeface="Times New Roman" pitchFamily="18" charset="0"/>
                <a:cs typeface="Minion-Regular" charset="0"/>
              </a:rPr>
              <a:t>When objects collide without being permanently deformed and without generating heat, the collision is an </a:t>
            </a:r>
            <a:r>
              <a:rPr lang="en-US" sz="2400" b="1" dirty="0" smtClean="0">
                <a:ea typeface="Times New Roman" pitchFamily="18" charset="0"/>
                <a:cs typeface="Minion-Regular" charset="0"/>
              </a:rPr>
              <a:t>elastic collision. </a:t>
            </a:r>
            <a:endParaRPr lang="en-US" sz="2400" dirty="0" smtClean="0">
              <a:ea typeface="Times New Roman" pitchFamily="18" charset="0"/>
              <a:cs typeface="Minion-Regular" charset="0"/>
            </a:endParaRPr>
          </a:p>
          <a:p>
            <a:r>
              <a:rPr lang="en-US" sz="2400" dirty="0" smtClean="0">
                <a:ea typeface="Times New Roman" pitchFamily="18" charset="0"/>
                <a:cs typeface="Minion-Regular" charset="0"/>
              </a:rPr>
              <a:t>Colliding objects bounce perfectly in perfect elastic collisions. </a:t>
            </a:r>
          </a:p>
          <a:p>
            <a:r>
              <a:rPr lang="en-US" sz="2400" dirty="0" smtClean="0">
                <a:ea typeface="Times New Roman" pitchFamily="18" charset="0"/>
                <a:cs typeface="Minion-Regular" charset="0"/>
              </a:rPr>
              <a:t>The sum of the momentum vectors is the same before and after each collision.</a:t>
            </a:r>
          </a:p>
          <a:p>
            <a:r>
              <a:rPr lang="en-US" dirty="0" smtClean="0">
                <a:ea typeface="Times New Roman" pitchFamily="18" charset="0"/>
                <a:cs typeface="Minion-Bold" charset="0"/>
              </a:rPr>
              <a:t> </a:t>
            </a:r>
            <a:endParaRPr lang="en-US" dirty="0">
              <a:ea typeface="Times New Roman" pitchFamily="18" charset="0"/>
              <a:cs typeface="Minion-Bold"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4338" name="Rectangle 2"/>
          <p:cNvSpPr>
            <a:spLocks noGrp="1" noChangeArrowheads="1"/>
          </p:cNvSpPr>
          <p:nvPr>
            <p:ph type="body" sz="half" idx="1"/>
          </p:nvPr>
        </p:nvSpPr>
        <p:spPr bwMode="auto">
          <a:xfrm>
            <a:off x="228600" y="381000"/>
            <a:ext cx="7620000" cy="707886"/>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4000" b="1" dirty="0">
                <a:solidFill>
                  <a:schemeClr val="hlink"/>
                </a:solidFill>
                <a:ea typeface="Times New Roman" pitchFamily="18" charset="0"/>
                <a:cs typeface="Minion-Regular" charset="0"/>
              </a:rPr>
              <a:t>Elastic </a:t>
            </a:r>
            <a:r>
              <a:rPr lang="en-US" sz="4000" b="1" dirty="0" smtClean="0">
                <a:solidFill>
                  <a:schemeClr val="hlink"/>
                </a:solidFill>
                <a:ea typeface="Times New Roman" pitchFamily="18" charset="0"/>
                <a:cs typeface="Minion-Regular" charset="0"/>
              </a:rPr>
              <a:t>Collisions Calculation</a:t>
            </a:r>
            <a:endParaRPr lang="en-US" sz="4000" b="1" dirty="0">
              <a:solidFill>
                <a:schemeClr val="hlink"/>
              </a:solidFill>
              <a:ea typeface="Times New Roman" pitchFamily="18" charset="0"/>
              <a:cs typeface="Minion-Regular" charset="0"/>
            </a:endParaRPr>
          </a:p>
        </p:txBody>
      </p:sp>
      <p:sp>
        <p:nvSpPr>
          <p:cNvPr id="2574339" name="Rectangle 3"/>
          <p:cNvSpPr>
            <a:spLocks noChangeArrowheads="1"/>
          </p:cNvSpPr>
          <p:nvPr/>
        </p:nvSpPr>
        <p:spPr bwMode="auto">
          <a:xfrm>
            <a:off x="228600" y="1295400"/>
            <a:ext cx="8612187" cy="369332"/>
          </a:xfrm>
          <a:prstGeom prst="rect">
            <a:avLst/>
          </a:prstGeom>
          <a:noFill/>
          <a:ln w="9525">
            <a:noFill/>
            <a:miter lim="800000"/>
            <a:headEnd/>
            <a:tailEnd/>
          </a:ln>
          <a:effectLst/>
        </p:spPr>
        <p:txBody>
          <a:bodyPr>
            <a:spAutoFit/>
          </a:bodyPr>
          <a:lstStyle/>
          <a:p>
            <a:r>
              <a:rPr lang="en-US" dirty="0" smtClean="0">
                <a:ea typeface="Times New Roman" pitchFamily="18" charset="0"/>
                <a:cs typeface="Minion-Bold" charset="0"/>
              </a:rPr>
              <a:t> </a:t>
            </a:r>
            <a:endParaRPr lang="en-US" dirty="0">
              <a:ea typeface="Times New Roman" pitchFamily="18" charset="0"/>
              <a:cs typeface="Minion-Bold" charset="0"/>
            </a:endParaRPr>
          </a:p>
        </p:txBody>
      </p:sp>
      <p:sp>
        <p:nvSpPr>
          <p:cNvPr id="4" name="TextBox 3"/>
          <p:cNvSpPr txBox="1"/>
          <p:nvPr/>
        </p:nvSpPr>
        <p:spPr>
          <a:xfrm>
            <a:off x="533400" y="1371600"/>
            <a:ext cx="8229600" cy="1938992"/>
          </a:xfrm>
          <a:prstGeom prst="rect">
            <a:avLst/>
          </a:prstGeom>
          <a:noFill/>
        </p:spPr>
        <p:txBody>
          <a:bodyPr wrap="square" rtlCol="0">
            <a:spAutoFit/>
          </a:bodyPr>
          <a:lstStyle/>
          <a:p>
            <a:r>
              <a:rPr lang="en-US" sz="4000" dirty="0" smtClean="0">
                <a:solidFill>
                  <a:schemeClr val="tx1">
                    <a:lumMod val="50000"/>
                    <a:lumOff val="50000"/>
                  </a:schemeClr>
                </a:solidFill>
              </a:rPr>
              <a:t>net </a:t>
            </a:r>
            <a:r>
              <a:rPr lang="en-US" sz="4000" dirty="0" smtClean="0">
                <a:solidFill>
                  <a:schemeClr val="tx1">
                    <a:lumMod val="50000"/>
                    <a:lumOff val="50000"/>
                  </a:schemeClr>
                </a:solidFill>
              </a:rPr>
              <a:t>P</a:t>
            </a:r>
            <a:r>
              <a:rPr lang="en-US" sz="4000" baseline="-25000" dirty="0" smtClean="0">
                <a:solidFill>
                  <a:schemeClr val="tx1">
                    <a:lumMod val="50000"/>
                    <a:lumOff val="50000"/>
                  </a:schemeClr>
                </a:solidFill>
              </a:rPr>
              <a:t>before</a:t>
            </a:r>
            <a:r>
              <a:rPr lang="en-US" sz="4000" dirty="0" smtClean="0">
                <a:solidFill>
                  <a:schemeClr val="tx1">
                    <a:lumMod val="50000"/>
                    <a:lumOff val="50000"/>
                  </a:schemeClr>
                </a:solidFill>
              </a:rPr>
              <a:t> </a:t>
            </a:r>
            <a:r>
              <a:rPr lang="en-US" sz="4000" dirty="0" smtClean="0">
                <a:solidFill>
                  <a:schemeClr val="tx1">
                    <a:lumMod val="50000"/>
                    <a:lumOff val="50000"/>
                  </a:schemeClr>
                </a:solidFill>
              </a:rPr>
              <a:t>= net P</a:t>
            </a:r>
            <a:r>
              <a:rPr lang="en-US" sz="4000" baseline="-25000" dirty="0" smtClean="0">
                <a:solidFill>
                  <a:schemeClr val="tx1">
                    <a:lumMod val="50000"/>
                    <a:lumOff val="50000"/>
                  </a:schemeClr>
                </a:solidFill>
              </a:rPr>
              <a:t>after</a:t>
            </a:r>
          </a:p>
          <a:p>
            <a:endParaRPr lang="en-US" sz="4000" dirty="0" smtClean="0"/>
          </a:p>
          <a:p>
            <a:r>
              <a:rPr lang="en-US" sz="4000" dirty="0" smtClean="0"/>
              <a:t>(m</a:t>
            </a:r>
            <a:r>
              <a:rPr lang="en-US" sz="4000" baseline="-25000" dirty="0" smtClean="0"/>
              <a:t>1</a:t>
            </a:r>
            <a:r>
              <a:rPr lang="en-US" sz="4000" dirty="0" smtClean="0"/>
              <a:t>v</a:t>
            </a:r>
            <a:r>
              <a:rPr lang="en-US" sz="4000" baseline="-25000" dirty="0" smtClean="0"/>
              <a:t>1</a:t>
            </a:r>
            <a:r>
              <a:rPr lang="en-US" sz="4000" dirty="0" smtClean="0"/>
              <a:t> + m</a:t>
            </a:r>
            <a:r>
              <a:rPr lang="en-US" sz="4000" baseline="-25000" dirty="0" smtClean="0"/>
              <a:t>2</a:t>
            </a:r>
            <a:r>
              <a:rPr lang="en-US" sz="4000" dirty="0" smtClean="0"/>
              <a:t>v</a:t>
            </a:r>
            <a:r>
              <a:rPr lang="en-US" sz="4000" baseline="-25000" dirty="0" smtClean="0"/>
              <a:t>2</a:t>
            </a:r>
            <a:r>
              <a:rPr lang="en-US" sz="4000" dirty="0" smtClean="0"/>
              <a:t>)</a:t>
            </a:r>
            <a:r>
              <a:rPr lang="en-US" sz="4000" baseline="-25000" dirty="0" smtClean="0"/>
              <a:t> before</a:t>
            </a:r>
            <a:r>
              <a:rPr lang="en-US" sz="4000" dirty="0" smtClean="0"/>
              <a:t> = (m</a:t>
            </a:r>
            <a:r>
              <a:rPr lang="en-US" sz="4000" baseline="-25000" dirty="0" smtClean="0"/>
              <a:t>1</a:t>
            </a:r>
            <a:r>
              <a:rPr lang="en-US" sz="4000" dirty="0" smtClean="0"/>
              <a:t>v</a:t>
            </a:r>
            <a:r>
              <a:rPr lang="en-US" sz="4000" baseline="-25000" dirty="0" smtClean="0"/>
              <a:t>1</a:t>
            </a:r>
            <a:r>
              <a:rPr lang="en-US" sz="4000" dirty="0" smtClean="0"/>
              <a:t> + m</a:t>
            </a:r>
            <a:r>
              <a:rPr lang="en-US" sz="4000" baseline="-25000" dirty="0" smtClean="0"/>
              <a:t>2</a:t>
            </a:r>
            <a:r>
              <a:rPr lang="en-US" sz="4000" dirty="0" smtClean="0"/>
              <a:t>v</a:t>
            </a:r>
            <a:r>
              <a:rPr lang="en-US" sz="4000" baseline="-25000" dirty="0" smtClean="0"/>
              <a:t>2</a:t>
            </a:r>
            <a:r>
              <a:rPr lang="en-US" sz="4000" dirty="0" smtClean="0"/>
              <a:t>)</a:t>
            </a:r>
            <a:r>
              <a:rPr lang="en-US" sz="4000" baseline="-25000" dirty="0" smtClean="0"/>
              <a:t> after</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723</Words>
  <Application>Microsoft Office PowerPoint</Application>
  <PresentationFormat>On-screen Show (4:3)</PresentationFormat>
  <Paragraphs>99</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Momentum  Conservations  Notes</vt:lpstr>
      <vt:lpstr>Momentum Conservation Principle</vt:lpstr>
      <vt:lpstr>Slide 3</vt:lpstr>
      <vt:lpstr>Momentum Conservation Calculation</vt:lpstr>
      <vt:lpstr>Examples</vt:lpstr>
      <vt:lpstr>Examples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SDUHSD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Momentum Notes</dc:title>
  <dc:creator>Tablet PC</dc:creator>
  <cp:lastModifiedBy>user</cp:lastModifiedBy>
  <cp:revision>35</cp:revision>
  <dcterms:created xsi:type="dcterms:W3CDTF">2010-05-31T03:51:52Z</dcterms:created>
  <dcterms:modified xsi:type="dcterms:W3CDTF">2011-10-06T03:47:34Z</dcterms:modified>
</cp:coreProperties>
</file>