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958" r:id="rId3"/>
    <p:sldId id="1049" r:id="rId4"/>
    <p:sldId id="1100" r:id="rId5"/>
    <p:sldId id="1101" r:id="rId6"/>
    <p:sldId id="1230" r:id="rId7"/>
    <p:sldId id="1231" r:id="rId8"/>
    <p:sldId id="1232" r:id="rId9"/>
    <p:sldId id="1233" r:id="rId10"/>
    <p:sldId id="1235" r:id="rId11"/>
    <p:sldId id="1234" r:id="rId12"/>
    <p:sldId id="1237" r:id="rId13"/>
    <p:sldId id="1236" r:id="rId14"/>
    <p:sldId id="1238" r:id="rId15"/>
    <p:sldId id="1240" r:id="rId16"/>
    <p:sldId id="1239" r:id="rId17"/>
    <p:sldId id="1052" r:id="rId18"/>
    <p:sldId id="1253" r:id="rId19"/>
    <p:sldId id="1254" r:id="rId20"/>
    <p:sldId id="1256" r:id="rId21"/>
    <p:sldId id="1257" r:id="rId22"/>
    <p:sldId id="1255" r:id="rId23"/>
    <p:sldId id="1258" r:id="rId24"/>
    <p:sldId id="1259" r:id="rId25"/>
    <p:sldId id="1260" r:id="rId26"/>
    <p:sldId id="1263" r:id="rId27"/>
    <p:sldId id="1273" r:id="rId28"/>
    <p:sldId id="1274" r:id="rId29"/>
    <p:sldId id="1275" r:id="rId30"/>
    <p:sldId id="1276" r:id="rId31"/>
    <p:sldId id="1277" r:id="rId32"/>
    <p:sldId id="1278" r:id="rId33"/>
    <p:sldId id="127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7"/>
    <a:srgbClr val="E63219"/>
    <a:srgbClr val="E1A55A"/>
    <a:srgbClr val="FF0000"/>
    <a:srgbClr val="0B4394"/>
    <a:srgbClr val="007B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52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AD29A7B1-B73F-4780-A1BA-68F0547949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4EC6C41-5315-469A-80A0-6EDE315ECB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0AC40-F9A4-4D4D-9CB0-E67EF15F1EB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48DC-F794-406E-B7BC-E89EF05F15EC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57659-426C-41E5-A0C2-6A40146A32E7}" type="slidenum">
              <a:rPr lang="en-US"/>
              <a:pPr/>
              <a:t>11</a:t>
            </a:fld>
            <a:endParaRPr lang="en-US"/>
          </a:p>
        </p:txBody>
      </p:sp>
      <p:sp>
        <p:nvSpPr>
          <p:cNvPr id="203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10D32-0915-4267-A1FD-1A4BC49FBDDE}" type="slidenum">
              <a:rPr lang="en-US"/>
              <a:pPr/>
              <a:t>12</a:t>
            </a:fld>
            <a:endParaRPr lang="en-US"/>
          </a:p>
        </p:txBody>
      </p:sp>
      <p:sp>
        <p:nvSpPr>
          <p:cNvPr id="204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FB54E-13F9-4F18-B5EA-19944830F164}" type="slidenum">
              <a:rPr lang="en-US"/>
              <a:pPr/>
              <a:t>13</a:t>
            </a:fld>
            <a:endParaRPr lang="en-US"/>
          </a:p>
        </p:txBody>
      </p:sp>
      <p:sp>
        <p:nvSpPr>
          <p:cNvPr id="203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A2199-50B8-4442-94DB-595E6164D5D5}" type="slidenum">
              <a:rPr lang="en-US"/>
              <a:pPr/>
              <a:t>14</a:t>
            </a:fld>
            <a:endParaRPr lang="en-US"/>
          </a:p>
        </p:txBody>
      </p:sp>
      <p:sp>
        <p:nvSpPr>
          <p:cNvPr id="204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DB70-E343-4282-B0C8-C477C43F18FC}" type="slidenum">
              <a:rPr lang="en-US"/>
              <a:pPr/>
              <a:t>15</a:t>
            </a:fld>
            <a:endParaRPr lang="en-US"/>
          </a:p>
        </p:txBody>
      </p:sp>
      <p:sp>
        <p:nvSpPr>
          <p:cNvPr id="204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436FD-20F1-4EF1-A208-98B5B8C4F4A6}" type="slidenum">
              <a:rPr lang="en-US"/>
              <a:pPr/>
              <a:t>16</a:t>
            </a:fld>
            <a:endParaRPr lang="en-US"/>
          </a:p>
        </p:txBody>
      </p:sp>
      <p:sp>
        <p:nvSpPr>
          <p:cNvPr id="204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EDE12-094F-46CC-BCD0-E3ED245928C4}" type="slidenum">
              <a:rPr lang="en-US"/>
              <a:pPr/>
              <a:t>17</a:t>
            </a:fld>
            <a:endParaRPr 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06C08-5AA7-420E-8582-9EE985591E66}" type="slidenum">
              <a:rPr lang="en-US"/>
              <a:pPr/>
              <a:t>18</a:t>
            </a:fld>
            <a:endParaRPr lang="en-US"/>
          </a:p>
        </p:txBody>
      </p:sp>
      <p:sp>
        <p:nvSpPr>
          <p:cNvPr id="207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08EA1-5848-419D-AF9C-871713718900}" type="slidenum">
              <a:rPr lang="en-US"/>
              <a:pPr/>
              <a:t>19</a:t>
            </a:fld>
            <a:endParaRPr lang="en-US"/>
          </a:p>
        </p:txBody>
      </p:sp>
      <p:sp>
        <p:nvSpPr>
          <p:cNvPr id="207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6330C-AADE-4C06-B647-B2F44FEC5922}" type="slidenum">
              <a:rPr lang="en-US"/>
              <a:pPr/>
              <a:t>2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9344F-C6DF-4820-B3B1-F0CBA389A463}" type="slidenum">
              <a:rPr lang="en-US"/>
              <a:pPr/>
              <a:t>20</a:t>
            </a:fld>
            <a:endParaRPr lang="en-US"/>
          </a:p>
        </p:txBody>
      </p:sp>
      <p:sp>
        <p:nvSpPr>
          <p:cNvPr id="208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19C90-29AB-4863-8545-56BC0540CDFC}" type="slidenum">
              <a:rPr lang="en-US"/>
              <a:pPr/>
              <a:t>21</a:t>
            </a:fld>
            <a:endParaRPr lang="en-US"/>
          </a:p>
        </p:txBody>
      </p:sp>
      <p:sp>
        <p:nvSpPr>
          <p:cNvPr id="208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23EA5-6519-4E18-A76D-10F3F6D53F1C}" type="slidenum">
              <a:rPr lang="en-US"/>
              <a:pPr/>
              <a:t>22</a:t>
            </a:fld>
            <a:endParaRPr lang="en-US"/>
          </a:p>
        </p:txBody>
      </p:sp>
      <p:sp>
        <p:nvSpPr>
          <p:cNvPr id="207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788EB-749C-48A4-AA66-DF7AA1162BB0}" type="slidenum">
              <a:rPr lang="en-US"/>
              <a:pPr/>
              <a:t>23</a:t>
            </a:fld>
            <a:endParaRPr lang="en-US"/>
          </a:p>
        </p:txBody>
      </p:sp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E46B3-FA1F-4DF5-97DD-7690B1F3830B}" type="slidenum">
              <a:rPr lang="en-US"/>
              <a:pPr/>
              <a:t>24</a:t>
            </a:fld>
            <a:endParaRPr lang="en-US"/>
          </a:p>
        </p:txBody>
      </p:sp>
      <p:sp>
        <p:nvSpPr>
          <p:cNvPr id="208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AC456-D7E2-4D84-8A37-1604CF03A845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B9C22-757B-472E-A47C-B3BB1AA4ED0B}" type="slidenum">
              <a:rPr lang="en-US"/>
              <a:pPr/>
              <a:t>26</a:t>
            </a:fld>
            <a:endParaRPr lang="en-US"/>
          </a:p>
        </p:txBody>
      </p:sp>
      <p:sp>
        <p:nvSpPr>
          <p:cNvPr id="209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551A5-978A-4E7A-8292-66E1F531AF08}" type="slidenum">
              <a:rPr lang="en-US"/>
              <a:pPr/>
              <a:t>27</a:t>
            </a:fld>
            <a:endParaRPr lang="en-US"/>
          </a:p>
        </p:txBody>
      </p:sp>
      <p:sp>
        <p:nvSpPr>
          <p:cNvPr id="211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8D805-0465-4C90-B8F6-66831C64157A}" type="slidenum">
              <a:rPr lang="en-US"/>
              <a:pPr/>
              <a:t>28</a:t>
            </a:fld>
            <a:endParaRPr lang="en-US"/>
          </a:p>
        </p:txBody>
      </p:sp>
      <p:sp>
        <p:nvSpPr>
          <p:cNvPr id="211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F44F3-3A74-40BC-91A3-13BFD1793A33}" type="slidenum">
              <a:rPr lang="en-US"/>
              <a:pPr/>
              <a:t>29</a:t>
            </a:fld>
            <a:endParaRPr lang="en-US"/>
          </a:p>
        </p:txBody>
      </p:sp>
      <p:sp>
        <p:nvSpPr>
          <p:cNvPr id="212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E4B9-470F-4F28-ABDE-8B72B869C176}" type="slidenum">
              <a:rPr lang="en-US"/>
              <a:pPr/>
              <a:t>3</a:t>
            </a:fld>
            <a:endParaRPr 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D1654-54C8-4B34-B19D-C0CE78895C87}" type="slidenum">
              <a:rPr lang="en-US"/>
              <a:pPr/>
              <a:t>30</a:t>
            </a:fld>
            <a:endParaRPr lang="en-US"/>
          </a:p>
        </p:txBody>
      </p:sp>
      <p:sp>
        <p:nvSpPr>
          <p:cNvPr id="212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25822-AFFB-44FD-8CE2-5D23779504DF}" type="slidenum">
              <a:rPr lang="en-US"/>
              <a:pPr/>
              <a:t>31</a:t>
            </a:fld>
            <a:endParaRPr lang="en-US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9646-0CDC-4F9F-AC79-36E9A6F73990}" type="slidenum">
              <a:rPr lang="en-US"/>
              <a:pPr/>
              <a:t>32</a:t>
            </a:fld>
            <a:endParaRPr lang="en-US"/>
          </a:p>
        </p:txBody>
      </p:sp>
      <p:sp>
        <p:nvSpPr>
          <p:cNvPr id="212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BD529-C167-4AFA-85DC-5E5404317A8E}" type="slidenum">
              <a:rPr lang="en-US"/>
              <a:pPr/>
              <a:t>33</a:t>
            </a:fld>
            <a:endParaRPr lang="en-US"/>
          </a:p>
        </p:txBody>
      </p:sp>
      <p:sp>
        <p:nvSpPr>
          <p:cNvPr id="212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75137-DFB6-45A0-9ECB-F7557A2F5D0D}" type="slidenum">
              <a:rPr lang="en-US"/>
              <a:pPr/>
              <a:t>4</a:t>
            </a:fld>
            <a:endParaRPr lang="en-US"/>
          </a:p>
        </p:txBody>
      </p:sp>
      <p:sp>
        <p:nvSpPr>
          <p:cNvPr id="175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C0515-F1EE-497F-98EE-5FF6D8C78899}" type="slidenum">
              <a:rPr lang="en-US"/>
              <a:pPr/>
              <a:t>5</a:t>
            </a:fld>
            <a:endParaRPr lang="en-US"/>
          </a:p>
        </p:txBody>
      </p:sp>
      <p:sp>
        <p:nvSpPr>
          <p:cNvPr id="175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2E3C3-B155-4EEE-9371-B3B63ADF9E89}" type="slidenum">
              <a:rPr lang="en-US"/>
              <a:pPr/>
              <a:t>6</a:t>
            </a:fld>
            <a:endParaRPr lang="en-US"/>
          </a:p>
        </p:txBody>
      </p:sp>
      <p:sp>
        <p:nvSpPr>
          <p:cNvPr id="202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7DEFB-EE7C-4D0E-A07B-FE7F69F9A3FF}" type="slidenum">
              <a:rPr lang="en-US"/>
              <a:pPr/>
              <a:t>7</a:t>
            </a:fld>
            <a:endParaRPr lang="en-US"/>
          </a:p>
        </p:txBody>
      </p:sp>
      <p:sp>
        <p:nvSpPr>
          <p:cNvPr id="202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77F4F-568B-4180-8DB5-1946534331A5}" type="slidenum">
              <a:rPr lang="en-US"/>
              <a:pPr/>
              <a:t>8</a:t>
            </a:fld>
            <a:endParaRPr lang="en-US"/>
          </a:p>
        </p:txBody>
      </p:sp>
      <p:sp>
        <p:nvSpPr>
          <p:cNvPr id="203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AEAF0-C11D-4F4C-BEAA-F4477D5D74E4}" type="slidenum">
              <a:rPr lang="en-US"/>
              <a:pPr/>
              <a:t>9</a:t>
            </a:fld>
            <a:endParaRPr lang="en-US"/>
          </a:p>
        </p:txBody>
      </p:sp>
      <p:sp>
        <p:nvSpPr>
          <p:cNvPr id="203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s-basic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048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00" y="101600"/>
            <a:ext cx="565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E1A55A"/>
                </a:solidFill>
              </a:rPr>
              <a:t>10</a:t>
            </a:r>
            <a:r>
              <a:rPr lang="en-US" sz="1800" b="1">
                <a:solidFill>
                  <a:srgbClr val="FFE633"/>
                </a:solidFill>
              </a:rPr>
              <a:t> </a:t>
            </a:r>
            <a:r>
              <a:rPr lang="en-US" sz="1800" b="1"/>
              <a:t>Circular Motion</a:t>
            </a:r>
          </a:p>
        </p:txBody>
      </p:sp>
      <p:sp>
        <p:nvSpPr>
          <p:cNvPr id="1041" name="AutoShape 1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6413500"/>
            <a:ext cx="381000" cy="3810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7" name="Picture 45" descr="cs-chapter-ope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6200" y="2819400"/>
            <a:ext cx="4953000" cy="946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Centripetal force keeps an object in circular motion.</a:t>
            </a:r>
          </a:p>
        </p:txBody>
      </p:sp>
      <p:pic>
        <p:nvPicPr>
          <p:cNvPr id="3116" name="Picture 44" descr="CPPE_BigIdea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654300"/>
            <a:ext cx="2130425" cy="1460500"/>
          </a:xfrm>
          <a:prstGeom prst="rect">
            <a:avLst/>
          </a:prstGeom>
          <a:noFill/>
        </p:spPr>
      </p:pic>
      <p:pic>
        <p:nvPicPr>
          <p:cNvPr id="3126" name="Picture 54" descr="CPPE_Up10-4_p178-SwngC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8" y="3200400"/>
            <a:ext cx="1600200" cy="4349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1219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Circular Motion Notes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sz="200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All parts of the turntable rotate at the same rotational speed. </a:t>
            </a:r>
            <a:endParaRPr lang="en-US" sz="2000" b="1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533400" indent="-533400">
              <a:buFontTx/>
              <a:buAutoNum type="alphaLcPeriod"/>
            </a:pPr>
            <a:r>
              <a:rPr lang="en-US" sz="200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point farther away from the center travels a longer path in the same time and therefore has a greater tangential speed. </a:t>
            </a:r>
            <a:endParaRPr lang="en-US" sz="2000" b="1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</p:txBody>
      </p:sp>
      <p:sp>
        <p:nvSpPr>
          <p:cNvPr id="2036739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Back to Ladybug example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2036740" name="Picture 4" descr="CPPE-Ch10-2_p172-Tabl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3198813"/>
            <a:ext cx="8226425" cy="303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4693" name="Picture 5" descr="CPPE-Ch10-2_p172-Table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88" y="3200400"/>
            <a:ext cx="8226425" cy="3038475"/>
          </a:xfrm>
          <a:prstGeom prst="rect">
            <a:avLst/>
          </a:prstGeom>
          <a:noFill/>
        </p:spPr>
      </p:pic>
      <p:sp>
        <p:nvSpPr>
          <p:cNvPr id="2034690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All parts of the turntable rotate at the same rotational speed. </a:t>
            </a:r>
            <a:endParaRPr lang="en-US" sz="2000" b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533400" indent="-533400">
              <a:buFontTx/>
              <a:buAutoNum type="alphaLcPeriod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point farther away from the center travels a longer path in the same time and therefore has a greater tangential speed. </a:t>
            </a:r>
            <a:endParaRPr lang="en-US" sz="2000" b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533400" indent="-533400">
              <a:buFontTx/>
              <a:buAutoNum type="alphaLcPeriod"/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ladybug sitting twice as far from the center moves twice as fast.</a:t>
            </a:r>
          </a:p>
        </p:txBody>
      </p:sp>
      <p:sp>
        <p:nvSpPr>
          <p:cNvPr id="2034691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Back to Ladybug example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Tangential and Rotational Speed</a:t>
            </a:r>
          </a:p>
        </p:txBody>
      </p:sp>
      <p:sp>
        <p:nvSpPr>
          <p:cNvPr id="2040835" name="Rectangle 3"/>
          <p:cNvSpPr>
            <a:spLocks noChangeArrowheads="1"/>
          </p:cNvSpPr>
          <p:nvPr/>
        </p:nvSpPr>
        <p:spPr bwMode="auto">
          <a:xfrm>
            <a:off x="227013" y="1766888"/>
            <a:ext cx="86121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Tangential speed and rotational speed are related. Tangential speed is directly proportional to the rotational speed and the radial distance from the axis of rotation.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Tangential speed ~ radial distance × rotational speed</a:t>
            </a:r>
          </a:p>
        </p:txBody>
      </p:sp>
      <p:pic>
        <p:nvPicPr>
          <p:cNvPr id="2040837" name="Picture 5" descr="CPPE-Ch10-2_p172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733800"/>
            <a:ext cx="3171825" cy="241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786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symbol form,</a:t>
            </a:r>
            <a:endParaRPr lang="en-US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		v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~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  <a:sym typeface="Symbol" pitchFamily="18" charset="2"/>
              </a:rPr>
              <a:t></a:t>
            </a:r>
            <a:endParaRPr lang="en-US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where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v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tangential speed and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(pronounced </a:t>
            </a:r>
            <a:b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oh MAY </a:t>
            </a:r>
            <a:r>
              <a:rPr lang="en-US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guh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) is rotational speed.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You move faster if the rate of rotation increases (bigger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  <a:sym typeface="Symbol" pitchFamily="18" charset="2"/>
              </a:rPr>
              <a:t>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).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You also move faster if you are farther from the axis (bigger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).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</a:p>
        </p:txBody>
      </p:sp>
      <p:sp>
        <p:nvSpPr>
          <p:cNvPr id="2038787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Rotational Speed Calculation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At the axis of the rotating platform, you have no tangential speed, but you do have rotational speed. You rotate in one place.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As you move away from the center, your tangential speed increases while your rotational speed stays the same.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Move out twice as far from the center, and you have twice the tangential speed. </a:t>
            </a:r>
          </a:p>
        </p:txBody>
      </p:sp>
      <p:sp>
        <p:nvSpPr>
          <p:cNvPr id="2042883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Rotational Speed Calculation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2417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At an amusement park, you and a friend sit on a large rotating disk. You sit at the edge and have a rotational speed of 4 RPM and a linear speed of 6 m/s. Your friend sits halfway to the center. What is her rotational speed? What is her linear speed?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4097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At an amusement park, you and a friend sit on a large rotating disk. You sit at the edge and have a rotational speed of 4 RPM and a linear speed of 6 m/s. Your friend sits halfway to the center. What is her rotational speed? What is her linear speed?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 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Her rotational speed is also 4 RPM, and her linear speed is 3 m/s.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7858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16578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590800"/>
            <a:ext cx="7696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centripetal force on an object depends on the object’s tangential speed, its mass, and the radius of its circular path. </a:t>
            </a: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Velocity involves both speed and direction.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an object moves in a circle, even at constant speed, the object still undergoes acceleration because its direction is changing.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This change in direction is due to a net force (otherwise the object would continue to go in a straight line).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Any object moving in a circle undergoes an acceleration that is directed to the center of the circle—a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acceleration.</a:t>
            </a:r>
          </a:p>
        </p:txBody>
      </p:sp>
      <p:sp>
        <p:nvSpPr>
          <p:cNvPr id="2073604" name="Rectangle 4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means “toward the center.”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force directed toward a fixed center that causes an object to follow a circular path is called a </a:t>
            </a:r>
            <a:b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force.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</a:p>
        </p:txBody>
      </p:sp>
      <p:sp>
        <p:nvSpPr>
          <p:cNvPr id="2075651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7013" y="609600"/>
            <a:ext cx="4116387" cy="5927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Minion-Regular" charset="0"/>
              </a:rPr>
              <a:t>Which moves faster on a merry-go-round, a horse near the outside rail or one near the inside rail?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Minion-Regular" charset="0"/>
              </a:rPr>
              <a:t>While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Minion-Regular" charset="0"/>
              </a:rPr>
              <a:t>a hamster rotates its cage about an axis, does the hamster rotate or does it revolve about the same axis?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Minion-Regular" charset="0"/>
              </a:rPr>
              <a:t>We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Minion-Regular" charset="0"/>
              </a:rPr>
              <a:t>begin to answer these questions by discussing the difference between rotation and revolution.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 </a:t>
            </a:r>
          </a:p>
        </p:txBody>
      </p:sp>
      <p:pic>
        <p:nvPicPr>
          <p:cNvPr id="1463303" name="Picture 7" descr="CPPE-Ch10_p170-Ham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04850"/>
            <a:ext cx="4265613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Examples of Centripetal Forces</a:t>
            </a:r>
          </a:p>
        </p:txBody>
      </p:sp>
      <p:sp>
        <p:nvSpPr>
          <p:cNvPr id="2079747" name="Rectangle 3"/>
          <p:cNvSpPr>
            <a:spLocks noChangeArrowheads="1"/>
          </p:cNvSpPr>
          <p:nvPr/>
        </p:nvSpPr>
        <p:spPr bwMode="auto">
          <a:xfrm>
            <a:off x="227013" y="1766888"/>
            <a:ext cx="86121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you whirl a tin can on the end of a string, you must keep pulling on the string—exerting a centripetal force.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string transmits the centripetal force, pulling the can from a straight-line path into a circular path.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4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force exerted on a whirling can is toward the center. No outward force acts on the can.</a:t>
            </a:r>
          </a:p>
        </p:txBody>
      </p:sp>
      <p:pic>
        <p:nvPicPr>
          <p:cNvPr id="2081796" name="Picture 4" descr="CPPE-Ch10-3_p175-Cfor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100" y="2522538"/>
            <a:ext cx="5257800" cy="3602037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533400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Examples of Centripetal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698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forces can be exerted in a variety of ways.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“string” that holds the moon on its almost circular path, for example, is gravity.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Electrical forces provide the centripetal force acting between an orbiting electron and the atomic nucleus in an atom.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Anything that moves in a circular path is acted on by a centripetal force.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381000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Examples of Centripetal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 is not a basic force of nature, but is the label given to any force that is directed toward a fixed center.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the motion is circular and executed at constant speed, this force acts at right angles (tangent) to the path of the moving object.</a:t>
            </a:r>
          </a:p>
        </p:txBody>
      </p:sp>
      <p:sp>
        <p:nvSpPr>
          <p:cNvPr id="2083843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 holds a car in a curved path. </a:t>
            </a:r>
          </a:p>
          <a:p>
            <a:pPr marL="533400" indent="-533400">
              <a:buFontTx/>
              <a:buAutoNum type="alphaLcPeriod"/>
            </a:pPr>
            <a:r>
              <a:rPr lang="en-US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the car to go around a curve, there must be sufficient friction to provide the required centripetal force. </a:t>
            </a:r>
          </a:p>
        </p:txBody>
      </p:sp>
      <p:sp>
        <p:nvSpPr>
          <p:cNvPr id="2085891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Force</a:t>
            </a:r>
          </a:p>
        </p:txBody>
      </p:sp>
      <p:pic>
        <p:nvPicPr>
          <p:cNvPr id="2085894" name="Picture 6" descr="CPPE_Up10-3_p175-C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413" y="2970213"/>
            <a:ext cx="6856412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 holds a car in a curved path. </a:t>
            </a:r>
          </a:p>
          <a:p>
            <a:pPr marL="533400" indent="-5334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the car to go around a curve, there must be sufficient friction to provide the required centripetal force. </a:t>
            </a:r>
            <a:endParaRPr lang="en-US" b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533400" indent="-5334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the force of friction is not great enough, skidding occurs.</a:t>
            </a:r>
          </a:p>
        </p:txBody>
      </p:sp>
      <p:sp>
        <p:nvSpPr>
          <p:cNvPr id="2087939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</a:rPr>
              <a:t>10.3</a:t>
            </a:r>
            <a:r>
              <a:rPr lang="en-US" sz="2800" b="1">
                <a:solidFill>
                  <a:srgbClr val="007B32"/>
                </a:solidFill>
              </a:rPr>
              <a:t> </a:t>
            </a:r>
            <a:r>
              <a:rPr lang="en-US" sz="2800" b="1">
                <a:solidFill>
                  <a:srgbClr val="E63219"/>
                </a:solidFill>
              </a:rPr>
              <a:t>Centripetal Force</a:t>
            </a:r>
          </a:p>
        </p:txBody>
      </p:sp>
      <p:pic>
        <p:nvPicPr>
          <p:cNvPr id="2087942" name="Picture 6" descr="CPPE_Up10-3_p175-Car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71800"/>
            <a:ext cx="6856413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Calculating Centripetal Forces</a:t>
            </a:r>
          </a:p>
        </p:txBody>
      </p:sp>
      <p:sp>
        <p:nvSpPr>
          <p:cNvPr id="2094083" name="Rectangle 3"/>
          <p:cNvSpPr>
            <a:spLocks noChangeArrowheads="1"/>
          </p:cNvSpPr>
          <p:nvPr/>
        </p:nvSpPr>
        <p:spPr bwMode="auto">
          <a:xfrm>
            <a:off x="227013" y="1766888"/>
            <a:ext cx="876458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Greater speed and greater mass require greater centripetal force.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Traveling in a circular path with a smaller radius of curvature requires a greater centripetal force.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/>
            </a:r>
            <a:b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force, </a:t>
            </a:r>
            <a:r>
              <a:rPr lang="en-US" i="1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</a:t>
            </a:r>
            <a:r>
              <a:rPr lang="en-US" b="1" i="1" baseline="-300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, is measured in </a:t>
            </a:r>
            <a:r>
              <a:rPr lang="en-US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newtons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when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expressed in kilograms,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v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meters/second, and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meters.</a:t>
            </a:r>
          </a:p>
        </p:txBody>
      </p:sp>
      <p:pic>
        <p:nvPicPr>
          <p:cNvPr id="2094085" name="Picture 5" descr="CPPE-Ch10-3_p176-E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406775"/>
            <a:ext cx="5448300" cy="785813"/>
          </a:xfrm>
          <a:prstGeom prst="rect">
            <a:avLst/>
          </a:prstGeom>
          <a:noFill/>
        </p:spPr>
      </p:pic>
      <p:pic>
        <p:nvPicPr>
          <p:cNvPr id="2094086" name="Picture 6" descr="CPPE-Ch10-3_p176-Eq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4267200"/>
            <a:ext cx="1295400" cy="760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610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21166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590800"/>
            <a:ext cx="7696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“centrifugal-force effect” is attributed not to any real force but to inertia—the tendency of the moving body to follow a straight-line path. </a:t>
            </a:r>
          </a:p>
        </p:txBody>
      </p:sp>
      <p:sp>
        <p:nvSpPr>
          <p:cNvPr id="2116612" name="Rectangle 4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Sometimes an outward force is also attributed to circular motion.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This apparent outward force on a rotating or revolving body is called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centrifugal force.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Centrifugal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means “center-fleeing,” or “away from the center.”</a:t>
            </a:r>
          </a:p>
        </p:txBody>
      </p:sp>
      <p:sp>
        <p:nvSpPr>
          <p:cNvPr id="2118660" name="Rectangle 4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the string breaks, the whirling can moves in a straight line, tangent to—not outward from the center of—its circular path.</a:t>
            </a:r>
          </a:p>
        </p:txBody>
      </p:sp>
      <p:sp>
        <p:nvSpPr>
          <p:cNvPr id="2120707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</a:t>
            </a:r>
            <a:r>
              <a:rPr lang="en-US" sz="2800" b="1" dirty="0" smtClean="0">
                <a:solidFill>
                  <a:srgbClr val="E63219"/>
                </a:solidFill>
              </a:rPr>
              <a:t>Forces - Example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2120708" name="Picture 4" descr="CPPE-Ch10-4_p178-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0488" y="2873375"/>
            <a:ext cx="3884612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ChangeArrowheads="1"/>
          </p:cNvSpPr>
          <p:nvPr/>
        </p:nvSpPr>
        <p:spPr bwMode="auto">
          <a:xfrm>
            <a:off x="227013" y="1196975"/>
            <a:ext cx="5335587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There are two types of circular motion, rotation and revolution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axis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the straight line around which rotation takes place.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an object turns about an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internal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axis—that is, an axis located within the body of the object—the motion is called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rotation,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or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spin.</a:t>
            </a:r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an object turns about an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external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axis, the motion is called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revolution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</a:p>
        </p:txBody>
      </p:sp>
      <p:sp>
        <p:nvSpPr>
          <p:cNvPr id="1651718" name="Rectangle 6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 </a:t>
            </a:r>
            <a:r>
              <a:rPr lang="en-US" sz="2800" b="1" dirty="0">
                <a:solidFill>
                  <a:srgbClr val="E63219"/>
                </a:solidFill>
              </a:rPr>
              <a:t>and Revolution</a:t>
            </a:r>
          </a:p>
        </p:txBody>
      </p:sp>
      <p:pic>
        <p:nvPicPr>
          <p:cNvPr id="1651719" name="Picture 7" descr="CPPE-Ch10-1_p171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24200"/>
            <a:ext cx="337820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the case of the whirling can, it is a common misconception to state that a centrifugal force pulls outward on the can.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fact, when the string breaks the can goes off in a tangential straight-line path because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no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force acts on it.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So when you swing a tin can in a circular path, there is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no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force pulling the can outward.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Only the force from the string acts on the can to pull the can inward. The outward force is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 the string,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not on the can.</a:t>
            </a:r>
          </a:p>
        </p:txBody>
      </p:sp>
      <p:sp>
        <p:nvSpPr>
          <p:cNvPr id="2122755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only force that is exerted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whirling can (neglecting gravity) is directed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toward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center of circular motion. This is a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centripetal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force. No outward force acts on the can.</a:t>
            </a:r>
          </a:p>
        </p:txBody>
      </p:sp>
      <p:sp>
        <p:nvSpPr>
          <p:cNvPr id="2124803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  <p:pic>
        <p:nvPicPr>
          <p:cNvPr id="2124805" name="Picture 5" descr="CPPE_Up10-4_p178-Swng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3697288"/>
            <a:ext cx="6591300" cy="178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can provides the centripetal force necessary to hold the ladybug in a circular path.</a:t>
            </a:r>
          </a:p>
        </p:txBody>
      </p:sp>
      <p:sp>
        <p:nvSpPr>
          <p:cNvPr id="2126851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  <p:pic>
        <p:nvPicPr>
          <p:cNvPr id="2126853" name="Picture 5" descr="CPPE-A10-4_p179-Ldybu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7313613" cy="339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ChangeArrowheads="1"/>
          </p:cNvSpPr>
          <p:nvPr/>
        </p:nvSpPr>
        <p:spPr bwMode="auto">
          <a:xfrm>
            <a:off x="227013" y="1196975"/>
            <a:ext cx="82311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can presses against the bug’s feet and provides the centripetal force that holds it in a circular path.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ladybug in turn presses against the floor of the can. 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Neglecting gravity, the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only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force exerted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 the ladybug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the force of the can on its feet.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From our outside stationary frame of reference, we see there is no centrifugal force exerted on the ladybug.</a:t>
            </a:r>
          </a:p>
        </p:txBody>
      </p:sp>
      <p:sp>
        <p:nvSpPr>
          <p:cNvPr id="2128899" name="Rectangle 3"/>
          <p:cNvSpPr>
            <a:spLocks noChangeArrowheads="1"/>
          </p:cNvSpPr>
          <p:nvPr/>
        </p:nvSpPr>
        <p:spPr bwMode="auto">
          <a:xfrm>
            <a:off x="230188" y="623888"/>
            <a:ext cx="815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Centripetal </a:t>
            </a:r>
            <a:r>
              <a:rPr lang="en-US" sz="2800" b="1" dirty="0">
                <a:solidFill>
                  <a:srgbClr val="E63219"/>
                </a:solidFill>
              </a:rPr>
              <a:t>and Centrifugal 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62" name="Rectangle 2"/>
          <p:cNvSpPr>
            <a:spLocks noChangeArrowheads="1"/>
          </p:cNvSpPr>
          <p:nvPr/>
        </p:nvSpPr>
        <p:spPr bwMode="auto">
          <a:xfrm>
            <a:off x="227013" y="1196975"/>
            <a:ext cx="4192587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Ferris wheel turns about an axis.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Ferris wheel rotates, while the riders revolve about its axis.</a:t>
            </a:r>
          </a:p>
        </p:txBody>
      </p:sp>
      <p:sp>
        <p:nvSpPr>
          <p:cNvPr id="1756164" name="Rectangle 4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 </a:t>
            </a:r>
            <a:r>
              <a:rPr lang="en-US" sz="2800" b="1" dirty="0">
                <a:solidFill>
                  <a:srgbClr val="E63219"/>
                </a:solidFill>
              </a:rPr>
              <a:t>and Revolution</a:t>
            </a:r>
          </a:p>
        </p:txBody>
      </p:sp>
      <p:pic>
        <p:nvPicPr>
          <p:cNvPr id="1756165" name="Picture 5" descr="CPPE-Ch10-1_p171-FerrisWh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04925"/>
            <a:ext cx="3694113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0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Earth undergoes both types of rotational motion.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revolves around the sun once every 365 ¼ days.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rotates around an axis passing through its geographical poles once every 24 hours.</a:t>
            </a:r>
          </a:p>
        </p:txBody>
      </p:sp>
      <p:sp>
        <p:nvSpPr>
          <p:cNvPr id="1758212" name="Rectangle 4"/>
          <p:cNvSpPr>
            <a:spLocks noChangeArrowheads="1"/>
          </p:cNvSpPr>
          <p:nvPr/>
        </p:nvSpPr>
        <p:spPr bwMode="auto">
          <a:xfrm>
            <a:off x="230188" y="623888"/>
            <a:ext cx="7466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 </a:t>
            </a:r>
            <a:r>
              <a:rPr lang="en-US" sz="2800" b="1" dirty="0">
                <a:solidFill>
                  <a:srgbClr val="E63219"/>
                </a:solidFill>
              </a:rPr>
              <a:t>and </a:t>
            </a:r>
            <a:r>
              <a:rPr lang="en-US" sz="2800" b="1" dirty="0" smtClean="0">
                <a:solidFill>
                  <a:srgbClr val="E63219"/>
                </a:solidFill>
              </a:rPr>
              <a:t>Revolution – Earth Example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Tangential speed depends on rotational speed and the distance from the axis of rotation.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turntable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rotates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around its axis while a ladybug sitting at its edge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revolves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around the same axis.</a:t>
            </a:r>
          </a:p>
        </p:txBody>
      </p:sp>
      <p:sp>
        <p:nvSpPr>
          <p:cNvPr id="2026499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Rotational </a:t>
            </a:r>
            <a:r>
              <a:rPr lang="en-US" sz="2800" b="1" dirty="0">
                <a:solidFill>
                  <a:srgbClr val="E63219"/>
                </a:solidFill>
              </a:rPr>
              <a:t>Speed</a:t>
            </a:r>
          </a:p>
        </p:txBody>
      </p:sp>
      <p:pic>
        <p:nvPicPr>
          <p:cNvPr id="2026500" name="Picture 4" descr="CPPE-A10-2_p171-Tr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727450"/>
            <a:ext cx="4838700" cy="313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46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Which part of the turntable moves faster—the outer part where the ladybug sits or a part near the orange center?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depends on whether you are talking about linear speed or rotational speed.</a:t>
            </a:r>
          </a:p>
        </p:txBody>
      </p:sp>
      <p:sp>
        <p:nvSpPr>
          <p:cNvPr id="2028547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Ladybug example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76200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Types of Speed</a:t>
            </a:r>
          </a:p>
        </p:txBody>
      </p:sp>
      <p:sp>
        <p:nvSpPr>
          <p:cNvPr id="2030595" name="Rectangle 3"/>
          <p:cNvSpPr>
            <a:spLocks noChangeArrowheads="1"/>
          </p:cNvSpPr>
          <p:nvPr/>
        </p:nvSpPr>
        <p:spPr bwMode="auto">
          <a:xfrm>
            <a:off x="227013" y="1766888"/>
            <a:ext cx="8612187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Linear speed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the distance traveled per unit of time.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point on the outer edge of the turntable travels a greater distance in one rotation than a point near the center.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linear speed is greater on the outer edge of a rotating object than it is closer to the axis.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speed of something moving along a circular path can be called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tangential speed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because the direction of motion is always tangent to the circle.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64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Rotational speed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(sometimes called angular speed) is the number of rotations per unit of time.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All parts of the rigid turntable rotate about the axis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the same amount of time.</a:t>
            </a:r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All parts have the same rate of rotation, or the same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number of rotations per unit of time.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It is common to express rotational speed in revolutions per minute (RPM).</a:t>
            </a:r>
          </a:p>
        </p:txBody>
      </p:sp>
      <p:sp>
        <p:nvSpPr>
          <p:cNvPr id="2032643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Types of Speed</a:t>
            </a:r>
            <a:endParaRPr lang="en-US" sz="2800" b="1" dirty="0">
              <a:solidFill>
                <a:schemeClr val="hlink"/>
              </a:solidFill>
              <a:ea typeface="Times New Roman" pitchFamily="18" charset="0"/>
              <a:cs typeface="Minion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1583</Words>
  <Application>Microsoft Office PowerPoint</Application>
  <PresentationFormat>On-screen Show (4:3)</PresentationFormat>
  <Paragraphs>163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Zurakowski</dc:creator>
  <cp:lastModifiedBy>SDUHSD</cp:lastModifiedBy>
  <cp:revision>112</cp:revision>
  <dcterms:created xsi:type="dcterms:W3CDTF">2007-03-02T21:05:08Z</dcterms:created>
  <dcterms:modified xsi:type="dcterms:W3CDTF">2010-10-04T21:24:16Z</dcterms:modified>
</cp:coreProperties>
</file>