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37" autoAdjust="0"/>
  </p:normalViewPr>
  <p:slideViewPr>
    <p:cSldViewPr>
      <p:cViewPr varScale="1">
        <p:scale>
          <a:sx n="103" d="100"/>
          <a:sy n="103" d="100"/>
        </p:scale>
        <p:origin x="-204" y="-102"/>
      </p:cViewPr>
      <p:guideLst>
        <p:guide orient="horz" pos="2160"/>
        <p:guide pos="2880"/>
      </p:guideLst>
    </p:cSldViewPr>
  </p:slideViewPr>
  <p:outlineViewPr>
    <p:cViewPr>
      <p:scale>
        <a:sx n="33" d="100"/>
        <a:sy n="33" d="100"/>
      </p:scale>
      <p:origin x="0" y="87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569A23-5061-4CA5-9AE0-51A808B46C2C}" type="datetimeFigureOut">
              <a:rPr lang="en-US" smtClean="0"/>
              <a:pPr/>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FD2C-A378-4F89-A9A8-D9638CC2108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69A23-5061-4CA5-9AE0-51A808B46C2C}" type="datetimeFigureOut">
              <a:rPr lang="en-US" smtClean="0"/>
              <a:pPr/>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FD2C-A378-4F89-A9A8-D9638CC210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69A23-5061-4CA5-9AE0-51A808B46C2C}" type="datetimeFigureOut">
              <a:rPr lang="en-US" smtClean="0"/>
              <a:pPr/>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FD2C-A378-4F89-A9A8-D9638CC210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69A23-5061-4CA5-9AE0-51A808B46C2C}" type="datetimeFigureOut">
              <a:rPr lang="en-US" smtClean="0"/>
              <a:pPr/>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FD2C-A378-4F89-A9A8-D9638CC210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69A23-5061-4CA5-9AE0-51A808B46C2C}" type="datetimeFigureOut">
              <a:rPr lang="en-US" smtClean="0"/>
              <a:pPr/>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FD2C-A378-4F89-A9A8-D9638CC2108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569A23-5061-4CA5-9AE0-51A808B46C2C}" type="datetimeFigureOut">
              <a:rPr lang="en-US" smtClean="0"/>
              <a:pPr/>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DFD2C-A378-4F89-A9A8-D9638CC210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569A23-5061-4CA5-9AE0-51A808B46C2C}" type="datetimeFigureOut">
              <a:rPr lang="en-US" smtClean="0"/>
              <a:pPr/>
              <a:t>3/5/2013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DFD2C-A378-4F89-A9A8-D9638CC210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569A23-5061-4CA5-9AE0-51A808B46C2C}" type="datetimeFigureOut">
              <a:rPr lang="en-US" smtClean="0"/>
              <a:pPr/>
              <a:t>3/5/2013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DFD2C-A378-4F89-A9A8-D9638CC210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69A23-5061-4CA5-9AE0-51A808B46C2C}" type="datetimeFigureOut">
              <a:rPr lang="en-US" smtClean="0"/>
              <a:pPr/>
              <a:t>3/5/2013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6DFD2C-A378-4F89-A9A8-D9638CC210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69A23-5061-4CA5-9AE0-51A808B46C2C}" type="datetimeFigureOut">
              <a:rPr lang="en-US" smtClean="0"/>
              <a:pPr/>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DFD2C-A378-4F89-A9A8-D9638CC210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69A23-5061-4CA5-9AE0-51A808B46C2C}" type="datetimeFigureOut">
              <a:rPr lang="en-US" smtClean="0"/>
              <a:pPr/>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DFD2C-A378-4F89-A9A8-D9638CC2108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69A23-5061-4CA5-9AE0-51A808B46C2C}" type="datetimeFigureOut">
              <a:rPr lang="en-US" smtClean="0"/>
              <a:pPr/>
              <a:t>3/5/2013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DFD2C-A378-4F89-A9A8-D9638CC210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5.gif"/><Relationship Id="rId2" Type="http://schemas.openxmlformats.org/officeDocument/2006/relationships/image" Target="../media/image13.gif"/><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12.gif"/><Relationship Id="rId4" Type="http://schemas.openxmlformats.org/officeDocument/2006/relationships/image" Target="../media/image11.gif"/></Relationships>
</file>

<file path=ppt/slides/_rels/slide1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Forces and </a:t>
            </a:r>
            <a:br>
              <a:rPr lang="en-US" dirty="0" smtClean="0"/>
            </a:br>
            <a:r>
              <a:rPr lang="en-US" dirty="0" err="1" smtClean="0"/>
              <a:t>Freebody</a:t>
            </a:r>
            <a:r>
              <a:rPr lang="en-US" dirty="0" smtClean="0"/>
              <a:t> Diagram Notes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t>
            </a:r>
            <a:r>
              <a:rPr lang="en-US" dirty="0" err="1" smtClean="0"/>
              <a:t>Freebody</a:t>
            </a:r>
            <a:r>
              <a:rPr lang="en-US" dirty="0" smtClean="0"/>
              <a:t> Diagrams</a:t>
            </a:r>
            <a:endParaRPr lang="en-US" dirty="0"/>
          </a:p>
        </p:txBody>
      </p:sp>
      <p:sp>
        <p:nvSpPr>
          <p:cNvPr id="3" name="Content Placeholder 2"/>
          <p:cNvSpPr>
            <a:spLocks noGrp="1"/>
          </p:cNvSpPr>
          <p:nvPr>
            <p:ph idx="1"/>
          </p:nvPr>
        </p:nvSpPr>
        <p:spPr/>
        <p:txBody>
          <a:bodyPr>
            <a:normAutofit/>
          </a:bodyPr>
          <a:lstStyle/>
          <a:p>
            <a:pPr>
              <a:buNone/>
            </a:pPr>
            <a:r>
              <a:rPr lang="en-US" dirty="0" smtClean="0"/>
              <a:t>Free-body diagrams are diagrams used to show the relative magnitude and direction of all forces acting upon an object in a given situation.</a:t>
            </a:r>
            <a:endParaRPr lang="en-US" dirty="0"/>
          </a:p>
        </p:txBody>
      </p:sp>
      <p:pic>
        <p:nvPicPr>
          <p:cNvPr id="22530" name="Picture 2" descr="http://www.physicsclassroom.com/Class/newtlaws/u2l2c1.gif"/>
          <p:cNvPicPr>
            <a:picLocks noChangeAspect="1" noChangeArrowheads="1"/>
          </p:cNvPicPr>
          <p:nvPr/>
        </p:nvPicPr>
        <p:blipFill>
          <a:blip r:embed="rId2" cstate="print"/>
          <a:srcRect/>
          <a:stretch>
            <a:fillRect/>
          </a:stretch>
        </p:blipFill>
        <p:spPr bwMode="auto">
          <a:xfrm>
            <a:off x="3124200" y="3276600"/>
            <a:ext cx="3361911" cy="3124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Practice with </a:t>
            </a:r>
            <a:r>
              <a:rPr lang="en-US" dirty="0" err="1" smtClean="0"/>
              <a:t>Freebody</a:t>
            </a:r>
            <a:r>
              <a:rPr lang="en-US" dirty="0" smtClean="0"/>
              <a:t> Diagrams</a:t>
            </a:r>
            <a:endParaRPr lang="en-US" dirty="0"/>
          </a:p>
        </p:txBody>
      </p:sp>
      <p:sp>
        <p:nvSpPr>
          <p:cNvPr id="3" name="Content Placeholder 2"/>
          <p:cNvSpPr>
            <a:spLocks noGrp="1"/>
          </p:cNvSpPr>
          <p:nvPr>
            <p:ph idx="1"/>
          </p:nvPr>
        </p:nvSpPr>
        <p:spPr>
          <a:xfrm>
            <a:off x="0" y="990600"/>
            <a:ext cx="9144000" cy="5486400"/>
          </a:xfrm>
        </p:spPr>
        <p:txBody>
          <a:bodyPr>
            <a:normAutofit fontScale="55000" lnSpcReduction="20000"/>
          </a:bodyPr>
          <a:lstStyle/>
          <a:p>
            <a:pPr>
              <a:buNone/>
            </a:pPr>
            <a:r>
              <a:rPr lang="en-US" dirty="0" smtClean="0"/>
              <a:t>1. A book is at rest on a table top. </a:t>
            </a:r>
            <a:br>
              <a:rPr lang="en-US" dirty="0" smtClean="0"/>
            </a:br>
            <a:endParaRPr lang="en-US" dirty="0" smtClean="0"/>
          </a:p>
          <a:p>
            <a:pPr>
              <a:buNone/>
            </a:pPr>
            <a:endParaRPr lang="en-US" dirty="0" smtClean="0"/>
          </a:p>
          <a:p>
            <a:pPr>
              <a:buNone/>
            </a:pPr>
            <a:r>
              <a:rPr lang="en-US" dirty="0" smtClean="0"/>
              <a:t> </a:t>
            </a:r>
          </a:p>
          <a:p>
            <a:pPr>
              <a:buNone/>
            </a:pPr>
            <a:r>
              <a:rPr lang="en-US" dirty="0" smtClean="0"/>
              <a:t>2. A girl is suspended motionless from the ceiling by two ropes. </a:t>
            </a:r>
          </a:p>
          <a:p>
            <a:pPr>
              <a:buNone/>
            </a:pPr>
            <a:endParaRPr lang="en-US" dirty="0" smtClean="0"/>
          </a:p>
          <a:p>
            <a:pPr>
              <a:buNone/>
            </a:pPr>
            <a:r>
              <a:rPr lang="en-US" dirty="0" smtClean="0"/>
              <a:t> </a:t>
            </a:r>
          </a:p>
          <a:p>
            <a:pPr>
              <a:buNone/>
            </a:pPr>
            <a:r>
              <a:rPr lang="en-US" dirty="0" smtClean="0"/>
              <a:t>3. An egg is free-falling from a nest in a tree. Neglect air resistance.  </a:t>
            </a:r>
          </a:p>
          <a:p>
            <a:pPr>
              <a:buNone/>
            </a:pPr>
            <a:endParaRPr lang="en-US" dirty="0" smtClean="0"/>
          </a:p>
          <a:p>
            <a:pPr>
              <a:buNone/>
            </a:pPr>
            <a:endParaRPr lang="en-US" dirty="0"/>
          </a:p>
          <a:p>
            <a:pPr>
              <a:buNone/>
            </a:pPr>
            <a:endParaRPr lang="en-US" dirty="0" smtClean="0"/>
          </a:p>
          <a:p>
            <a:pPr>
              <a:buNone/>
            </a:pPr>
            <a:r>
              <a:rPr lang="en-US" dirty="0" smtClean="0"/>
              <a:t>4. A flying squirrel is gliding (no </a:t>
            </a:r>
            <a:r>
              <a:rPr lang="en-US" i="1" dirty="0" smtClean="0"/>
              <a:t>wing</a:t>
            </a:r>
            <a:r>
              <a:rPr lang="en-US" dirty="0" smtClean="0"/>
              <a:t> </a:t>
            </a:r>
            <a:r>
              <a:rPr lang="en-US" i="1" dirty="0" smtClean="0"/>
              <a:t>flaps</a:t>
            </a:r>
            <a:r>
              <a:rPr lang="en-US" dirty="0" smtClean="0"/>
              <a:t>) from a tree to the ground at constant velocity. Consider air resistance. </a:t>
            </a:r>
            <a:br>
              <a:rPr lang="en-US" dirty="0" smtClean="0"/>
            </a:br>
            <a:endParaRPr lang="en-US" dirty="0" smtClean="0"/>
          </a:p>
          <a:p>
            <a:pPr>
              <a:buNone/>
            </a:pPr>
            <a:endParaRPr lang="en-US" dirty="0" smtClean="0"/>
          </a:p>
          <a:p>
            <a:pPr>
              <a:buNone/>
            </a:pPr>
            <a:r>
              <a:rPr lang="en-US" dirty="0" smtClean="0"/>
              <a:t> </a:t>
            </a:r>
          </a:p>
          <a:p>
            <a:pPr>
              <a:buNone/>
            </a:pPr>
            <a:r>
              <a:rPr lang="en-US" dirty="0" smtClean="0"/>
              <a:t>5. A rightward force is applied to a book in order to move it across a desk with a rightward acceleration. Consider frictional forces. Neglect air resistance. </a:t>
            </a:r>
            <a:br>
              <a:rPr lang="en-US" dirty="0" smtClean="0"/>
            </a:br>
            <a:endParaRPr lang="en-US" dirty="0" smtClean="0"/>
          </a:p>
          <a:p>
            <a:pPr>
              <a:buNone/>
            </a:pPr>
            <a:endParaRPr lang="en-US" dirty="0"/>
          </a:p>
        </p:txBody>
      </p:sp>
      <p:pic>
        <p:nvPicPr>
          <p:cNvPr id="24578" name="Picture 2" descr="http://www.physicsclassroom.com/Class/newtlaws/u2l2c2.gif"/>
          <p:cNvPicPr>
            <a:picLocks noChangeAspect="1" noChangeArrowheads="1"/>
          </p:cNvPicPr>
          <p:nvPr/>
        </p:nvPicPr>
        <p:blipFill>
          <a:blip r:embed="rId2" cstate="print"/>
          <a:srcRect/>
          <a:stretch>
            <a:fillRect/>
          </a:stretch>
        </p:blipFill>
        <p:spPr bwMode="auto">
          <a:xfrm>
            <a:off x="3505200" y="914400"/>
            <a:ext cx="876300" cy="1019176"/>
          </a:xfrm>
          <a:prstGeom prst="rect">
            <a:avLst/>
          </a:prstGeom>
          <a:noFill/>
        </p:spPr>
      </p:pic>
      <p:pic>
        <p:nvPicPr>
          <p:cNvPr id="24580" name="Picture 4" descr="http://www.physicsclassroom.com/Class/newtlaws/u2l2c3.gif"/>
          <p:cNvPicPr>
            <a:picLocks noChangeAspect="1" noChangeArrowheads="1"/>
          </p:cNvPicPr>
          <p:nvPr/>
        </p:nvPicPr>
        <p:blipFill>
          <a:blip r:embed="rId3" cstate="print"/>
          <a:srcRect/>
          <a:stretch>
            <a:fillRect/>
          </a:stretch>
        </p:blipFill>
        <p:spPr bwMode="auto">
          <a:xfrm>
            <a:off x="5927852" y="1243012"/>
            <a:ext cx="1409700" cy="1019176"/>
          </a:xfrm>
          <a:prstGeom prst="rect">
            <a:avLst/>
          </a:prstGeom>
          <a:noFill/>
        </p:spPr>
      </p:pic>
      <p:pic>
        <p:nvPicPr>
          <p:cNvPr id="24582" name="Picture 6" descr="http://www.physicsclassroom.com/Class/newtlaws/u2l2c4.gif"/>
          <p:cNvPicPr>
            <a:picLocks noChangeAspect="1" noChangeArrowheads="1"/>
          </p:cNvPicPr>
          <p:nvPr/>
        </p:nvPicPr>
        <p:blipFill>
          <a:blip r:embed="rId4" cstate="print"/>
          <a:srcRect/>
          <a:stretch>
            <a:fillRect/>
          </a:stretch>
        </p:blipFill>
        <p:spPr bwMode="auto">
          <a:xfrm>
            <a:off x="6477000" y="2971800"/>
            <a:ext cx="860552" cy="838200"/>
          </a:xfrm>
          <a:prstGeom prst="rect">
            <a:avLst/>
          </a:prstGeom>
          <a:noFill/>
        </p:spPr>
      </p:pic>
      <p:pic>
        <p:nvPicPr>
          <p:cNvPr id="24584" name="Picture 8" descr="http://www.physicsclassroom.com/Class/newtlaws/u2l2c5.gif"/>
          <p:cNvPicPr>
            <a:picLocks noChangeAspect="1" noChangeArrowheads="1"/>
          </p:cNvPicPr>
          <p:nvPr/>
        </p:nvPicPr>
        <p:blipFill>
          <a:blip r:embed="rId5" cstate="print"/>
          <a:srcRect/>
          <a:stretch>
            <a:fillRect/>
          </a:stretch>
        </p:blipFill>
        <p:spPr bwMode="auto">
          <a:xfrm>
            <a:off x="4419600" y="4267200"/>
            <a:ext cx="762000" cy="1028701"/>
          </a:xfrm>
          <a:prstGeom prst="rect">
            <a:avLst/>
          </a:prstGeom>
          <a:noFill/>
        </p:spPr>
      </p:pic>
      <p:pic>
        <p:nvPicPr>
          <p:cNvPr id="24586" name="Picture 10" descr="http://www.physicsclassroom.com/Class/newtlaws/u2l2c6.gif"/>
          <p:cNvPicPr>
            <a:picLocks noChangeAspect="1" noChangeArrowheads="1"/>
          </p:cNvPicPr>
          <p:nvPr/>
        </p:nvPicPr>
        <p:blipFill>
          <a:blip r:embed="rId6" cstate="print"/>
          <a:srcRect/>
          <a:stretch>
            <a:fillRect/>
          </a:stretch>
        </p:blipFill>
        <p:spPr bwMode="auto">
          <a:xfrm>
            <a:off x="6096000" y="5562600"/>
            <a:ext cx="1943100" cy="1000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1000" fill="hold"/>
                                        <p:tgtEl>
                                          <p:spTgt spid="24578"/>
                                        </p:tgtEl>
                                        <p:attrNameLst>
                                          <p:attrName>ppt_w</p:attrName>
                                        </p:attrNameLst>
                                      </p:cBhvr>
                                      <p:tavLst>
                                        <p:tav tm="0">
                                          <p:val>
                                            <p:strVal val="#ppt_w*0.70"/>
                                          </p:val>
                                        </p:tav>
                                        <p:tav tm="100000">
                                          <p:val>
                                            <p:strVal val="#ppt_w"/>
                                          </p:val>
                                        </p:tav>
                                      </p:tavLst>
                                    </p:anim>
                                    <p:anim calcmode="lin" valueType="num">
                                      <p:cBhvr>
                                        <p:cTn id="8" dur="1000" fill="hold"/>
                                        <p:tgtEl>
                                          <p:spTgt spid="24578"/>
                                        </p:tgtEl>
                                        <p:attrNameLst>
                                          <p:attrName>ppt_h</p:attrName>
                                        </p:attrNameLst>
                                      </p:cBhvr>
                                      <p:tavLst>
                                        <p:tav tm="0">
                                          <p:val>
                                            <p:strVal val="#ppt_h"/>
                                          </p:val>
                                        </p:tav>
                                        <p:tav tm="100000">
                                          <p:val>
                                            <p:strVal val="#ppt_h"/>
                                          </p:val>
                                        </p:tav>
                                      </p:tavLst>
                                    </p:anim>
                                    <p:animEffect transition="in" filter="fade">
                                      <p:cBhvr>
                                        <p:cTn id="9" dur="1000"/>
                                        <p:tgtEl>
                                          <p:spTgt spid="2457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4580"/>
                                        </p:tgtEl>
                                        <p:attrNameLst>
                                          <p:attrName>style.visibility</p:attrName>
                                        </p:attrNameLst>
                                      </p:cBhvr>
                                      <p:to>
                                        <p:strVal val="visible"/>
                                      </p:to>
                                    </p:set>
                                    <p:anim calcmode="lin" valueType="num">
                                      <p:cBhvr>
                                        <p:cTn id="14" dur="1000" fill="hold"/>
                                        <p:tgtEl>
                                          <p:spTgt spid="24580"/>
                                        </p:tgtEl>
                                        <p:attrNameLst>
                                          <p:attrName>ppt_w</p:attrName>
                                        </p:attrNameLst>
                                      </p:cBhvr>
                                      <p:tavLst>
                                        <p:tav tm="0">
                                          <p:val>
                                            <p:strVal val="#ppt_w*0.70"/>
                                          </p:val>
                                        </p:tav>
                                        <p:tav tm="100000">
                                          <p:val>
                                            <p:strVal val="#ppt_w"/>
                                          </p:val>
                                        </p:tav>
                                      </p:tavLst>
                                    </p:anim>
                                    <p:anim calcmode="lin" valueType="num">
                                      <p:cBhvr>
                                        <p:cTn id="15" dur="1000" fill="hold"/>
                                        <p:tgtEl>
                                          <p:spTgt spid="24580"/>
                                        </p:tgtEl>
                                        <p:attrNameLst>
                                          <p:attrName>ppt_h</p:attrName>
                                        </p:attrNameLst>
                                      </p:cBhvr>
                                      <p:tavLst>
                                        <p:tav tm="0">
                                          <p:val>
                                            <p:strVal val="#ppt_h"/>
                                          </p:val>
                                        </p:tav>
                                        <p:tav tm="100000">
                                          <p:val>
                                            <p:strVal val="#ppt_h"/>
                                          </p:val>
                                        </p:tav>
                                      </p:tavLst>
                                    </p:anim>
                                    <p:animEffect transition="in" filter="fade">
                                      <p:cBhvr>
                                        <p:cTn id="16" dur="1000"/>
                                        <p:tgtEl>
                                          <p:spTgt spid="24580"/>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4582"/>
                                        </p:tgtEl>
                                        <p:attrNameLst>
                                          <p:attrName>style.visibility</p:attrName>
                                        </p:attrNameLst>
                                      </p:cBhvr>
                                      <p:to>
                                        <p:strVal val="visible"/>
                                      </p:to>
                                    </p:set>
                                    <p:anim calcmode="lin" valueType="num">
                                      <p:cBhvr>
                                        <p:cTn id="21" dur="1000" fill="hold"/>
                                        <p:tgtEl>
                                          <p:spTgt spid="24582"/>
                                        </p:tgtEl>
                                        <p:attrNameLst>
                                          <p:attrName>ppt_w</p:attrName>
                                        </p:attrNameLst>
                                      </p:cBhvr>
                                      <p:tavLst>
                                        <p:tav tm="0">
                                          <p:val>
                                            <p:strVal val="#ppt_w*0.70"/>
                                          </p:val>
                                        </p:tav>
                                        <p:tav tm="100000">
                                          <p:val>
                                            <p:strVal val="#ppt_w"/>
                                          </p:val>
                                        </p:tav>
                                      </p:tavLst>
                                    </p:anim>
                                    <p:anim calcmode="lin" valueType="num">
                                      <p:cBhvr>
                                        <p:cTn id="22" dur="1000" fill="hold"/>
                                        <p:tgtEl>
                                          <p:spTgt spid="24582"/>
                                        </p:tgtEl>
                                        <p:attrNameLst>
                                          <p:attrName>ppt_h</p:attrName>
                                        </p:attrNameLst>
                                      </p:cBhvr>
                                      <p:tavLst>
                                        <p:tav tm="0">
                                          <p:val>
                                            <p:strVal val="#ppt_h"/>
                                          </p:val>
                                        </p:tav>
                                        <p:tav tm="100000">
                                          <p:val>
                                            <p:strVal val="#ppt_h"/>
                                          </p:val>
                                        </p:tav>
                                      </p:tavLst>
                                    </p:anim>
                                    <p:animEffect transition="in" filter="fade">
                                      <p:cBhvr>
                                        <p:cTn id="23" dur="1000"/>
                                        <p:tgtEl>
                                          <p:spTgt spid="24582"/>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24584"/>
                                        </p:tgtEl>
                                        <p:attrNameLst>
                                          <p:attrName>style.visibility</p:attrName>
                                        </p:attrNameLst>
                                      </p:cBhvr>
                                      <p:to>
                                        <p:strVal val="visible"/>
                                      </p:to>
                                    </p:set>
                                    <p:anim calcmode="lin" valueType="num">
                                      <p:cBhvr>
                                        <p:cTn id="28" dur="1000" fill="hold"/>
                                        <p:tgtEl>
                                          <p:spTgt spid="24584"/>
                                        </p:tgtEl>
                                        <p:attrNameLst>
                                          <p:attrName>ppt_w</p:attrName>
                                        </p:attrNameLst>
                                      </p:cBhvr>
                                      <p:tavLst>
                                        <p:tav tm="0">
                                          <p:val>
                                            <p:strVal val="#ppt_w*0.70"/>
                                          </p:val>
                                        </p:tav>
                                        <p:tav tm="100000">
                                          <p:val>
                                            <p:strVal val="#ppt_w"/>
                                          </p:val>
                                        </p:tav>
                                      </p:tavLst>
                                    </p:anim>
                                    <p:anim calcmode="lin" valueType="num">
                                      <p:cBhvr>
                                        <p:cTn id="29" dur="1000" fill="hold"/>
                                        <p:tgtEl>
                                          <p:spTgt spid="24584"/>
                                        </p:tgtEl>
                                        <p:attrNameLst>
                                          <p:attrName>ppt_h</p:attrName>
                                        </p:attrNameLst>
                                      </p:cBhvr>
                                      <p:tavLst>
                                        <p:tav tm="0">
                                          <p:val>
                                            <p:strVal val="#ppt_h"/>
                                          </p:val>
                                        </p:tav>
                                        <p:tav tm="100000">
                                          <p:val>
                                            <p:strVal val="#ppt_h"/>
                                          </p:val>
                                        </p:tav>
                                      </p:tavLst>
                                    </p:anim>
                                    <p:animEffect transition="in" filter="fade">
                                      <p:cBhvr>
                                        <p:cTn id="30" dur="1000"/>
                                        <p:tgtEl>
                                          <p:spTgt spid="24584"/>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24586"/>
                                        </p:tgtEl>
                                        <p:attrNameLst>
                                          <p:attrName>style.visibility</p:attrName>
                                        </p:attrNameLst>
                                      </p:cBhvr>
                                      <p:to>
                                        <p:strVal val="visible"/>
                                      </p:to>
                                    </p:set>
                                    <p:anim calcmode="lin" valueType="num">
                                      <p:cBhvr>
                                        <p:cTn id="35" dur="1000" fill="hold"/>
                                        <p:tgtEl>
                                          <p:spTgt spid="24586"/>
                                        </p:tgtEl>
                                        <p:attrNameLst>
                                          <p:attrName>ppt_w</p:attrName>
                                        </p:attrNameLst>
                                      </p:cBhvr>
                                      <p:tavLst>
                                        <p:tav tm="0">
                                          <p:val>
                                            <p:strVal val="#ppt_w*0.70"/>
                                          </p:val>
                                        </p:tav>
                                        <p:tav tm="100000">
                                          <p:val>
                                            <p:strVal val="#ppt_w"/>
                                          </p:val>
                                        </p:tav>
                                      </p:tavLst>
                                    </p:anim>
                                    <p:anim calcmode="lin" valueType="num">
                                      <p:cBhvr>
                                        <p:cTn id="36" dur="1000" fill="hold"/>
                                        <p:tgtEl>
                                          <p:spTgt spid="24586"/>
                                        </p:tgtEl>
                                        <p:attrNameLst>
                                          <p:attrName>ppt_h</p:attrName>
                                        </p:attrNameLst>
                                      </p:cBhvr>
                                      <p:tavLst>
                                        <p:tav tm="0">
                                          <p:val>
                                            <p:strVal val="#ppt_h"/>
                                          </p:val>
                                        </p:tav>
                                        <p:tav tm="100000">
                                          <p:val>
                                            <p:strVal val="#ppt_h"/>
                                          </p:val>
                                        </p:tav>
                                      </p:tavLst>
                                    </p:anim>
                                    <p:animEffect transition="in" filter="fade">
                                      <p:cBhvr>
                                        <p:cTn id="37" dur="1000"/>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Practice with </a:t>
            </a:r>
            <a:r>
              <a:rPr lang="en-US" dirty="0" err="1" smtClean="0"/>
              <a:t>Freebody</a:t>
            </a:r>
            <a:r>
              <a:rPr lang="en-US" dirty="0" smtClean="0"/>
              <a:t> Diagrams</a:t>
            </a:r>
            <a:endParaRPr lang="en-US" dirty="0"/>
          </a:p>
        </p:txBody>
      </p:sp>
      <p:sp>
        <p:nvSpPr>
          <p:cNvPr id="3" name="Content Placeholder 2"/>
          <p:cNvSpPr>
            <a:spLocks noGrp="1"/>
          </p:cNvSpPr>
          <p:nvPr>
            <p:ph idx="1"/>
          </p:nvPr>
        </p:nvSpPr>
        <p:spPr>
          <a:xfrm>
            <a:off x="0" y="685800"/>
            <a:ext cx="6705600" cy="5791200"/>
          </a:xfrm>
        </p:spPr>
        <p:txBody>
          <a:bodyPr>
            <a:normAutofit fontScale="55000" lnSpcReduction="20000"/>
          </a:bodyPr>
          <a:lstStyle/>
          <a:p>
            <a:pPr>
              <a:buNone/>
            </a:pPr>
            <a:r>
              <a:rPr lang="en-US" dirty="0" smtClean="0"/>
              <a:t>6. A rightward force is applied to a book in order to move it across a desk at constant velocity. Consider frictional forces. Neglect air resistance. </a:t>
            </a:r>
          </a:p>
          <a:p>
            <a:pPr>
              <a:buNone/>
            </a:pPr>
            <a:r>
              <a:rPr lang="en-US" dirty="0" smtClean="0"/>
              <a:t> </a:t>
            </a:r>
          </a:p>
          <a:p>
            <a:pPr>
              <a:buNone/>
            </a:pPr>
            <a:r>
              <a:rPr lang="en-US" dirty="0" smtClean="0"/>
              <a:t> </a:t>
            </a:r>
          </a:p>
          <a:p>
            <a:pPr>
              <a:buNone/>
            </a:pPr>
            <a:r>
              <a:rPr lang="en-US" dirty="0" smtClean="0"/>
              <a:t>7. A college student rests a backpack upon his shoulder. The pack is suspended motionless by one strap from one shoulder. </a:t>
            </a:r>
          </a:p>
          <a:p>
            <a:pPr>
              <a:buNone/>
            </a:pPr>
            <a:r>
              <a:rPr lang="en-US" dirty="0" smtClean="0"/>
              <a:t> </a:t>
            </a:r>
          </a:p>
          <a:p>
            <a:pPr>
              <a:buNone/>
            </a:pPr>
            <a:r>
              <a:rPr lang="en-US" dirty="0" smtClean="0"/>
              <a:t> </a:t>
            </a:r>
          </a:p>
          <a:p>
            <a:pPr>
              <a:buNone/>
            </a:pPr>
            <a:r>
              <a:rPr lang="en-US" dirty="0" smtClean="0"/>
              <a:t>8. A skydiver is descending with a constant velocity. Consider air resistance.</a:t>
            </a:r>
          </a:p>
          <a:p>
            <a:pPr>
              <a:buNone/>
            </a:pPr>
            <a:r>
              <a:rPr lang="en-US" dirty="0" smtClean="0"/>
              <a:t> </a:t>
            </a:r>
          </a:p>
          <a:p>
            <a:pPr>
              <a:buNone/>
            </a:pPr>
            <a:endParaRPr lang="en-US" dirty="0" smtClean="0"/>
          </a:p>
          <a:p>
            <a:pPr>
              <a:buNone/>
            </a:pPr>
            <a:r>
              <a:rPr lang="en-US" dirty="0" smtClean="0"/>
              <a:t>9. A force is applied to the right to drag a sled across loosely-packed snow with a rightward acceleration. </a:t>
            </a:r>
          </a:p>
          <a:p>
            <a:pPr>
              <a:buNone/>
            </a:pPr>
            <a:r>
              <a:rPr lang="en-US" dirty="0" smtClean="0"/>
              <a:t> </a:t>
            </a:r>
          </a:p>
          <a:p>
            <a:pPr>
              <a:buNone/>
            </a:pPr>
            <a:r>
              <a:rPr lang="en-US" dirty="0" smtClean="0"/>
              <a:t> </a:t>
            </a:r>
          </a:p>
          <a:p>
            <a:pPr>
              <a:buNone/>
            </a:pPr>
            <a:r>
              <a:rPr lang="en-US" dirty="0" smtClean="0"/>
              <a:t>10. A football is moving upwards towards its peak after having been </a:t>
            </a:r>
            <a:r>
              <a:rPr lang="en-US" i="1" dirty="0" smtClean="0"/>
              <a:t>booted</a:t>
            </a:r>
            <a:r>
              <a:rPr lang="en-US" dirty="0" smtClean="0"/>
              <a:t> by the punter. </a:t>
            </a:r>
          </a:p>
          <a:p>
            <a:pPr>
              <a:buNone/>
            </a:pPr>
            <a:r>
              <a:rPr lang="en-US" dirty="0" smtClean="0"/>
              <a:t> </a:t>
            </a:r>
          </a:p>
          <a:p>
            <a:pPr>
              <a:buNone/>
            </a:pPr>
            <a:endParaRPr lang="en-US" dirty="0"/>
          </a:p>
          <a:p>
            <a:pPr>
              <a:buNone/>
            </a:pPr>
            <a:r>
              <a:rPr lang="en-US" dirty="0" smtClean="0"/>
              <a:t>11. A car is coasting to the right and slowing down. </a:t>
            </a:r>
          </a:p>
          <a:p>
            <a:pPr>
              <a:buNone/>
            </a:pPr>
            <a:endParaRPr lang="en-US" dirty="0"/>
          </a:p>
        </p:txBody>
      </p:sp>
      <p:pic>
        <p:nvPicPr>
          <p:cNvPr id="25602" name="Picture 2" descr="http://www.physicsclassroom.com/Class/newtlaws/u2l2c7.gif"/>
          <p:cNvPicPr>
            <a:picLocks noChangeAspect="1" noChangeArrowheads="1"/>
          </p:cNvPicPr>
          <p:nvPr/>
        </p:nvPicPr>
        <p:blipFill>
          <a:blip r:embed="rId2" cstate="print"/>
          <a:srcRect/>
          <a:stretch>
            <a:fillRect/>
          </a:stretch>
        </p:blipFill>
        <p:spPr bwMode="auto">
          <a:xfrm>
            <a:off x="6477000" y="685800"/>
            <a:ext cx="2019300" cy="990601"/>
          </a:xfrm>
          <a:prstGeom prst="rect">
            <a:avLst/>
          </a:prstGeom>
          <a:noFill/>
        </p:spPr>
      </p:pic>
      <p:pic>
        <p:nvPicPr>
          <p:cNvPr id="25604" name="Picture 4" descr="http://www.physicsclassroom.com/Class/newtlaws/u2l2c8.gif"/>
          <p:cNvPicPr>
            <a:picLocks noChangeAspect="1" noChangeArrowheads="1"/>
          </p:cNvPicPr>
          <p:nvPr/>
        </p:nvPicPr>
        <p:blipFill>
          <a:blip r:embed="rId3" cstate="print"/>
          <a:srcRect/>
          <a:stretch>
            <a:fillRect/>
          </a:stretch>
        </p:blipFill>
        <p:spPr bwMode="auto">
          <a:xfrm>
            <a:off x="6400800" y="1676400"/>
            <a:ext cx="771525" cy="990601"/>
          </a:xfrm>
          <a:prstGeom prst="rect">
            <a:avLst/>
          </a:prstGeom>
          <a:noFill/>
        </p:spPr>
      </p:pic>
      <p:pic>
        <p:nvPicPr>
          <p:cNvPr id="25606" name="Picture 6" descr="http://www.physicsclassroom.com/Class/newtlaws/u2l2c5.gif"/>
          <p:cNvPicPr>
            <a:picLocks noChangeAspect="1" noChangeArrowheads="1"/>
          </p:cNvPicPr>
          <p:nvPr/>
        </p:nvPicPr>
        <p:blipFill>
          <a:blip r:embed="rId4" cstate="print"/>
          <a:srcRect/>
          <a:stretch>
            <a:fillRect/>
          </a:stretch>
        </p:blipFill>
        <p:spPr bwMode="auto">
          <a:xfrm>
            <a:off x="7391400" y="2590800"/>
            <a:ext cx="762000" cy="1028701"/>
          </a:xfrm>
          <a:prstGeom prst="rect">
            <a:avLst/>
          </a:prstGeom>
          <a:noFill/>
        </p:spPr>
      </p:pic>
      <p:pic>
        <p:nvPicPr>
          <p:cNvPr id="25608" name="Picture 8" descr="http://www.physicsclassroom.com/Class/newtlaws/u2l2c6.gif"/>
          <p:cNvPicPr>
            <a:picLocks noChangeAspect="1" noChangeArrowheads="1"/>
          </p:cNvPicPr>
          <p:nvPr/>
        </p:nvPicPr>
        <p:blipFill>
          <a:blip r:embed="rId5" cstate="print"/>
          <a:srcRect/>
          <a:stretch>
            <a:fillRect/>
          </a:stretch>
        </p:blipFill>
        <p:spPr bwMode="auto">
          <a:xfrm>
            <a:off x="6553200" y="3733800"/>
            <a:ext cx="1943100" cy="1000125"/>
          </a:xfrm>
          <a:prstGeom prst="rect">
            <a:avLst/>
          </a:prstGeom>
          <a:noFill/>
        </p:spPr>
      </p:pic>
      <p:pic>
        <p:nvPicPr>
          <p:cNvPr id="25610" name="Picture 10" descr="http://www.physicsclassroom.com/Class/newtlaws/u2l2c4.gif"/>
          <p:cNvPicPr>
            <a:picLocks noChangeAspect="1" noChangeArrowheads="1"/>
          </p:cNvPicPr>
          <p:nvPr/>
        </p:nvPicPr>
        <p:blipFill>
          <a:blip r:embed="rId6" cstate="print"/>
          <a:srcRect/>
          <a:stretch>
            <a:fillRect/>
          </a:stretch>
        </p:blipFill>
        <p:spPr bwMode="auto">
          <a:xfrm>
            <a:off x="6553200" y="4800600"/>
            <a:ext cx="733425" cy="714375"/>
          </a:xfrm>
          <a:prstGeom prst="rect">
            <a:avLst/>
          </a:prstGeom>
          <a:noFill/>
        </p:spPr>
      </p:pic>
      <p:pic>
        <p:nvPicPr>
          <p:cNvPr id="25612" name="Picture 12" descr="http://www.physicsclassroom.com/Class/newtlaws/u2l2c9.gif"/>
          <p:cNvPicPr>
            <a:picLocks noChangeAspect="1" noChangeArrowheads="1"/>
          </p:cNvPicPr>
          <p:nvPr/>
        </p:nvPicPr>
        <p:blipFill>
          <a:blip r:embed="rId7" cstate="print"/>
          <a:srcRect/>
          <a:stretch>
            <a:fillRect/>
          </a:stretch>
        </p:blipFill>
        <p:spPr bwMode="auto">
          <a:xfrm>
            <a:off x="4876800" y="5638800"/>
            <a:ext cx="1524000" cy="97155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fade">
                                      <p:cBhvr>
                                        <p:cTn id="12" dur="500"/>
                                        <p:tgtEl>
                                          <p:spTgt spid="256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6"/>
                                        </p:tgtEl>
                                        <p:attrNameLst>
                                          <p:attrName>style.visibility</p:attrName>
                                        </p:attrNameLst>
                                      </p:cBhvr>
                                      <p:to>
                                        <p:strVal val="visible"/>
                                      </p:to>
                                    </p:set>
                                    <p:animEffect transition="in" filter="fade">
                                      <p:cBhvr>
                                        <p:cTn id="17" dur="500"/>
                                        <p:tgtEl>
                                          <p:spTgt spid="256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08"/>
                                        </p:tgtEl>
                                        <p:attrNameLst>
                                          <p:attrName>style.visibility</p:attrName>
                                        </p:attrNameLst>
                                      </p:cBhvr>
                                      <p:to>
                                        <p:strVal val="visible"/>
                                      </p:to>
                                    </p:set>
                                    <p:animEffect transition="in" filter="fade">
                                      <p:cBhvr>
                                        <p:cTn id="22" dur="500"/>
                                        <p:tgtEl>
                                          <p:spTgt spid="2560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10"/>
                                        </p:tgtEl>
                                        <p:attrNameLst>
                                          <p:attrName>style.visibility</p:attrName>
                                        </p:attrNameLst>
                                      </p:cBhvr>
                                      <p:to>
                                        <p:strVal val="visible"/>
                                      </p:to>
                                    </p:set>
                                    <p:animEffect transition="in" filter="fade">
                                      <p:cBhvr>
                                        <p:cTn id="27" dur="500"/>
                                        <p:tgtEl>
                                          <p:spTgt spid="256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612"/>
                                        </p:tgtEl>
                                        <p:attrNameLst>
                                          <p:attrName>style.visibility</p:attrName>
                                        </p:attrNameLst>
                                      </p:cBhvr>
                                      <p:to>
                                        <p:strVal val="visible"/>
                                      </p:to>
                                    </p:set>
                                    <p:animEffect transition="in" filter="fade">
                                      <p:cBhvr>
                                        <p:cTn id="32" dur="500"/>
                                        <p:tgtEl>
                                          <p:spTgt spid="2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Net Force</a:t>
            </a:r>
            <a:endParaRPr lang="en-US" dirty="0"/>
          </a:p>
        </p:txBody>
      </p:sp>
      <p:sp>
        <p:nvSpPr>
          <p:cNvPr id="3" name="Content Placeholder 2"/>
          <p:cNvSpPr>
            <a:spLocks noGrp="1"/>
          </p:cNvSpPr>
          <p:nvPr>
            <p:ph idx="1"/>
          </p:nvPr>
        </p:nvSpPr>
        <p:spPr>
          <a:xfrm>
            <a:off x="457200" y="1295400"/>
            <a:ext cx="8229600" cy="4525963"/>
          </a:xfrm>
        </p:spPr>
        <p:txBody>
          <a:bodyPr/>
          <a:lstStyle/>
          <a:p>
            <a:pPr>
              <a:buNone/>
            </a:pPr>
            <a:r>
              <a:rPr lang="en-US" dirty="0" smtClean="0"/>
              <a:t>An object at rest tends to stay at rest and an object in motion tends to stay in motion with the same speed and in the same direction unless acted upon by an unbalanced force.</a:t>
            </a:r>
            <a:endParaRPr lang="en-US" dirty="0"/>
          </a:p>
        </p:txBody>
      </p:sp>
      <p:pic>
        <p:nvPicPr>
          <p:cNvPr id="26626" name="Picture 2" descr="http://www.physicsclassroom.com/Class/newtlaws/u2l2d3.gif"/>
          <p:cNvPicPr>
            <a:picLocks noChangeAspect="1" noChangeArrowheads="1"/>
          </p:cNvPicPr>
          <p:nvPr/>
        </p:nvPicPr>
        <p:blipFill>
          <a:blip r:embed="rId2" cstate="print"/>
          <a:srcRect/>
          <a:stretch>
            <a:fillRect/>
          </a:stretch>
        </p:blipFill>
        <p:spPr bwMode="auto">
          <a:xfrm>
            <a:off x="533400" y="3581400"/>
            <a:ext cx="8018585" cy="2743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Meaning of Force</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dirty="0" smtClean="0"/>
              <a:t>A </a:t>
            </a:r>
            <a:r>
              <a:rPr lang="en-US" b="1" dirty="0" smtClean="0"/>
              <a:t>force</a:t>
            </a:r>
            <a:r>
              <a:rPr lang="en-US" dirty="0" smtClean="0"/>
              <a:t> is a push or pull upon an object resulting from the object's </a:t>
            </a:r>
            <a:r>
              <a:rPr lang="en-US" i="1" dirty="0" smtClean="0"/>
              <a:t>interaction</a:t>
            </a:r>
            <a:r>
              <a:rPr lang="en-US" dirty="0" smtClean="0"/>
              <a:t> with another object. </a:t>
            </a:r>
          </a:p>
          <a:p>
            <a:pPr>
              <a:buNone/>
            </a:pPr>
            <a:endParaRPr lang="en-US" dirty="0"/>
          </a:p>
          <a:p>
            <a:pPr>
              <a:buNone/>
            </a:pPr>
            <a:r>
              <a:rPr lang="en-US" dirty="0" smtClean="0"/>
              <a:t>Force is a quantity which is measured using the standard metric unit known as the </a:t>
            </a:r>
            <a:r>
              <a:rPr lang="en-US" b="1" dirty="0" smtClean="0"/>
              <a:t>Newton.</a:t>
            </a:r>
            <a:endParaRPr lang="en-US" dirty="0" smtClean="0"/>
          </a:p>
          <a:p>
            <a:endParaRPr lang="en-US" dirty="0"/>
          </a:p>
        </p:txBody>
      </p:sp>
      <p:pic>
        <p:nvPicPr>
          <p:cNvPr id="10242" name="Picture 2" descr="http://www.physicsclassroom.com/Class/newtlaws/u2l2a2.gif"/>
          <p:cNvPicPr>
            <a:picLocks noChangeAspect="1" noChangeArrowheads="1"/>
          </p:cNvPicPr>
          <p:nvPr/>
        </p:nvPicPr>
        <p:blipFill>
          <a:blip r:embed="rId2" cstate="print"/>
          <a:srcRect/>
          <a:stretch>
            <a:fillRect/>
          </a:stretch>
        </p:blipFill>
        <p:spPr bwMode="auto">
          <a:xfrm>
            <a:off x="2362200" y="5029200"/>
            <a:ext cx="4504265" cy="914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Forces</a:t>
            </a:r>
            <a:endParaRPr lang="en-US" dirty="0"/>
          </a:p>
        </p:txBody>
      </p:sp>
      <p:sp>
        <p:nvSpPr>
          <p:cNvPr id="3" name="Content Placeholder 2"/>
          <p:cNvSpPr>
            <a:spLocks noGrp="1"/>
          </p:cNvSpPr>
          <p:nvPr>
            <p:ph idx="1"/>
          </p:nvPr>
        </p:nvSpPr>
        <p:spPr/>
        <p:txBody>
          <a:bodyPr>
            <a:normAutofit/>
          </a:bodyPr>
          <a:lstStyle/>
          <a:p>
            <a:pPr>
              <a:buNone/>
            </a:pPr>
            <a:r>
              <a:rPr lang="en-US" b="1" dirty="0" smtClean="0"/>
              <a:t>Applied Force - </a:t>
            </a:r>
            <a:r>
              <a:rPr lang="en-US" b="1" dirty="0" err="1" smtClean="0"/>
              <a:t>F</a:t>
            </a:r>
            <a:r>
              <a:rPr lang="en-US" b="1" baseline="-25000" dirty="0" err="1" smtClean="0"/>
              <a:t>app</a:t>
            </a:r>
            <a:endParaRPr lang="en-US" b="1" dirty="0" smtClean="0"/>
          </a:p>
          <a:p>
            <a:r>
              <a:rPr lang="en-US" dirty="0" smtClean="0"/>
              <a:t>An applied force is a force which is applied to an object by a person or another object. </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Forces</a:t>
            </a:r>
            <a:endParaRPr lang="en-US" dirty="0"/>
          </a:p>
        </p:txBody>
      </p:sp>
      <p:sp>
        <p:nvSpPr>
          <p:cNvPr id="3" name="Content Placeholder 2"/>
          <p:cNvSpPr>
            <a:spLocks noGrp="1"/>
          </p:cNvSpPr>
          <p:nvPr>
            <p:ph idx="1"/>
          </p:nvPr>
        </p:nvSpPr>
        <p:spPr/>
        <p:txBody>
          <a:bodyPr>
            <a:normAutofit/>
          </a:bodyPr>
          <a:lstStyle/>
          <a:p>
            <a:pPr>
              <a:buNone/>
            </a:pPr>
            <a:r>
              <a:rPr lang="en-US" b="1" dirty="0" smtClean="0"/>
              <a:t>Gravity Force (also known as Weight) - </a:t>
            </a:r>
            <a:r>
              <a:rPr lang="en-US" b="1" dirty="0" err="1" smtClean="0"/>
              <a:t>F</a:t>
            </a:r>
            <a:r>
              <a:rPr lang="en-US" b="1" baseline="-25000" dirty="0" err="1" smtClean="0"/>
              <a:t>grav</a:t>
            </a:r>
            <a:endParaRPr lang="en-US" b="1" dirty="0" smtClean="0"/>
          </a:p>
          <a:p>
            <a:r>
              <a:rPr lang="en-US" dirty="0" smtClean="0"/>
              <a:t>The force of gravity is the force with which the earth, moon, or other massively large object attracts another object towards itself. </a:t>
            </a:r>
          </a:p>
          <a:p>
            <a:pPr>
              <a:buNone/>
            </a:pPr>
            <a:r>
              <a:rPr lang="en-US" b="1" dirty="0" smtClean="0"/>
              <a:t>		</a:t>
            </a:r>
            <a:r>
              <a:rPr lang="en-US" b="1" dirty="0" err="1" smtClean="0"/>
              <a:t>Fgrav</a:t>
            </a:r>
            <a:r>
              <a:rPr lang="en-US" b="1" dirty="0" smtClean="0"/>
              <a:t> = m * g</a:t>
            </a:r>
          </a:p>
          <a:p>
            <a:pPr>
              <a:buNone/>
            </a:pPr>
            <a:r>
              <a:rPr lang="en-US" dirty="0" smtClean="0"/>
              <a:t>		</a:t>
            </a:r>
            <a:r>
              <a:rPr lang="en-US" sz="2200" dirty="0" smtClean="0"/>
              <a:t>where g = 9.8 m/s</a:t>
            </a:r>
            <a:r>
              <a:rPr lang="en-US" sz="2200" baseline="30000" dirty="0" smtClean="0"/>
              <a:t>2</a:t>
            </a:r>
            <a:r>
              <a:rPr lang="en-US" sz="2200" dirty="0" smtClean="0"/>
              <a:t> (on Earth) and m = mass (in kg)</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Forces</a:t>
            </a:r>
            <a:endParaRPr lang="en-US" dirty="0"/>
          </a:p>
        </p:txBody>
      </p:sp>
      <p:sp>
        <p:nvSpPr>
          <p:cNvPr id="3" name="Content Placeholder 2"/>
          <p:cNvSpPr>
            <a:spLocks noGrp="1"/>
          </p:cNvSpPr>
          <p:nvPr>
            <p:ph idx="1"/>
          </p:nvPr>
        </p:nvSpPr>
        <p:spPr/>
        <p:txBody>
          <a:bodyPr>
            <a:normAutofit/>
          </a:bodyPr>
          <a:lstStyle/>
          <a:p>
            <a:pPr>
              <a:buNone/>
            </a:pPr>
            <a:r>
              <a:rPr lang="en-US" b="1" dirty="0" smtClean="0"/>
              <a:t>Normal Force - </a:t>
            </a:r>
            <a:r>
              <a:rPr lang="en-US" b="1" dirty="0" err="1" smtClean="0"/>
              <a:t>F</a:t>
            </a:r>
            <a:r>
              <a:rPr lang="en-US" b="1" baseline="-25000" dirty="0" err="1" smtClean="0"/>
              <a:t>norm</a:t>
            </a:r>
            <a:endParaRPr lang="en-US" b="1" dirty="0" smtClean="0"/>
          </a:p>
          <a:p>
            <a:r>
              <a:rPr lang="en-US" dirty="0" smtClean="0"/>
              <a:t>The normal force is the support force exerted upon an object which is in contact with another stable object. </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Forces</a:t>
            </a:r>
            <a:endParaRPr lang="en-US" dirty="0"/>
          </a:p>
        </p:txBody>
      </p:sp>
      <p:sp>
        <p:nvSpPr>
          <p:cNvPr id="3" name="Content Placeholder 2"/>
          <p:cNvSpPr>
            <a:spLocks noGrp="1"/>
          </p:cNvSpPr>
          <p:nvPr>
            <p:ph idx="1"/>
          </p:nvPr>
        </p:nvSpPr>
        <p:spPr/>
        <p:txBody>
          <a:bodyPr>
            <a:normAutofit/>
          </a:bodyPr>
          <a:lstStyle/>
          <a:p>
            <a:pPr>
              <a:buNone/>
            </a:pPr>
            <a:r>
              <a:rPr lang="en-US" b="1" dirty="0" smtClean="0"/>
              <a:t>Friction Force - </a:t>
            </a:r>
            <a:r>
              <a:rPr lang="en-US" b="1" dirty="0" err="1" smtClean="0"/>
              <a:t>F</a:t>
            </a:r>
            <a:r>
              <a:rPr lang="en-US" b="1" baseline="-25000" dirty="0" err="1" smtClean="0"/>
              <a:t>frict</a:t>
            </a:r>
            <a:endParaRPr lang="en-US" b="1" dirty="0" smtClean="0"/>
          </a:p>
          <a:p>
            <a:r>
              <a:rPr lang="en-US" dirty="0" smtClean="0"/>
              <a:t>The friction force is the force exerted by a surface as an object moves across it or makes an effort to move across it. </a:t>
            </a:r>
          </a:p>
          <a:p>
            <a:pPr>
              <a:buNone/>
            </a:pPr>
            <a:endParaRPr lang="en-US" dirty="0"/>
          </a:p>
        </p:txBody>
      </p:sp>
      <p:pic>
        <p:nvPicPr>
          <p:cNvPr id="17410" name="Picture 2" descr="http://www.physicsclassroom.com/Class/newtlaws/u2l2b2.gif"/>
          <p:cNvPicPr>
            <a:picLocks noChangeAspect="1" noChangeArrowheads="1"/>
          </p:cNvPicPr>
          <p:nvPr/>
        </p:nvPicPr>
        <p:blipFill>
          <a:blip r:embed="rId2" cstate="print"/>
          <a:srcRect/>
          <a:stretch>
            <a:fillRect/>
          </a:stretch>
        </p:blipFill>
        <p:spPr bwMode="auto">
          <a:xfrm>
            <a:off x="2895600" y="3733800"/>
            <a:ext cx="5027023" cy="911636"/>
          </a:xfrm>
          <a:prstGeom prst="rect">
            <a:avLst/>
          </a:prstGeom>
          <a:noFill/>
        </p:spPr>
      </p:pic>
      <p:pic>
        <p:nvPicPr>
          <p:cNvPr id="17412" name="Picture 4" descr="http://t2.gstatic.com/images?q=tbn:ANd9GcS3NgndPq7B5gCYS0zPn1tT1axb7LFPn0I7N8_yA01F7zHIx-k&amp;t=1&amp;usg=__Lh7evcdwPEpi4tsk5kgxRrUVAeE="/>
          <p:cNvPicPr>
            <a:picLocks noChangeAspect="1" noChangeArrowheads="1"/>
          </p:cNvPicPr>
          <p:nvPr/>
        </p:nvPicPr>
        <p:blipFill>
          <a:blip r:embed="rId3" cstate="print"/>
          <a:srcRect/>
          <a:stretch>
            <a:fillRect/>
          </a:stretch>
        </p:blipFill>
        <p:spPr bwMode="auto">
          <a:xfrm>
            <a:off x="3581400" y="4953000"/>
            <a:ext cx="3941230" cy="1447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Forces</a:t>
            </a:r>
            <a:endParaRPr lang="en-US" dirty="0"/>
          </a:p>
        </p:txBody>
      </p:sp>
      <p:sp>
        <p:nvSpPr>
          <p:cNvPr id="3" name="Content Placeholder 2"/>
          <p:cNvSpPr>
            <a:spLocks noGrp="1"/>
          </p:cNvSpPr>
          <p:nvPr>
            <p:ph idx="1"/>
          </p:nvPr>
        </p:nvSpPr>
        <p:spPr/>
        <p:txBody>
          <a:bodyPr>
            <a:normAutofit/>
          </a:bodyPr>
          <a:lstStyle/>
          <a:p>
            <a:pPr>
              <a:buNone/>
            </a:pPr>
            <a:r>
              <a:rPr lang="en-US" b="1" dirty="0" smtClean="0"/>
              <a:t>Air Resistance Force - F</a:t>
            </a:r>
            <a:r>
              <a:rPr lang="en-US" b="1" baseline="-25000" dirty="0" smtClean="0"/>
              <a:t>air</a:t>
            </a:r>
            <a:endParaRPr lang="en-US" b="1" dirty="0" smtClean="0"/>
          </a:p>
          <a:p>
            <a:r>
              <a:rPr lang="en-US" dirty="0" smtClean="0"/>
              <a:t>The air resistance is a special type of frictional force which acts upon objects as they travel through the air. </a:t>
            </a:r>
          </a:p>
          <a:p>
            <a:pPr>
              <a:buNone/>
            </a:pPr>
            <a:endParaRPr lang="en-US" dirty="0"/>
          </a:p>
        </p:txBody>
      </p:sp>
      <p:pic>
        <p:nvPicPr>
          <p:cNvPr id="16386" name="Picture 2" descr="http://www.jirvine.co.uk/Physics_GCSE/Physics_AQA/Physics_2A/4%20x%204.gif"/>
          <p:cNvPicPr>
            <a:picLocks noChangeAspect="1" noChangeArrowheads="1"/>
          </p:cNvPicPr>
          <p:nvPr/>
        </p:nvPicPr>
        <p:blipFill>
          <a:blip r:embed="rId2" cstate="print"/>
          <a:srcRect/>
          <a:stretch>
            <a:fillRect/>
          </a:stretch>
        </p:blipFill>
        <p:spPr bwMode="auto">
          <a:xfrm>
            <a:off x="3429000" y="3733800"/>
            <a:ext cx="5010150" cy="267208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Forces</a:t>
            </a:r>
            <a:endParaRPr lang="en-US" dirty="0"/>
          </a:p>
        </p:txBody>
      </p:sp>
      <p:sp>
        <p:nvSpPr>
          <p:cNvPr id="3" name="Content Placeholder 2"/>
          <p:cNvSpPr>
            <a:spLocks noGrp="1"/>
          </p:cNvSpPr>
          <p:nvPr>
            <p:ph idx="1"/>
          </p:nvPr>
        </p:nvSpPr>
        <p:spPr/>
        <p:txBody>
          <a:bodyPr>
            <a:normAutofit/>
          </a:bodyPr>
          <a:lstStyle/>
          <a:p>
            <a:pPr>
              <a:buNone/>
            </a:pPr>
            <a:r>
              <a:rPr lang="en-US" b="1" dirty="0" smtClean="0"/>
              <a:t>Tension Force - </a:t>
            </a:r>
            <a:r>
              <a:rPr lang="en-US" b="1" dirty="0" err="1" smtClean="0"/>
              <a:t>F</a:t>
            </a:r>
            <a:r>
              <a:rPr lang="en-US" b="1" baseline="-25000" dirty="0" err="1" smtClean="0"/>
              <a:t>tens</a:t>
            </a:r>
            <a:endParaRPr lang="en-US" b="1" dirty="0" smtClean="0"/>
          </a:p>
          <a:p>
            <a:r>
              <a:rPr lang="en-US" dirty="0" smtClean="0"/>
              <a:t>The tension force is the force which is transmitted through a string, rope, cable or wire when it is pulled tight by forces acting from opposite ends. The tension force is directed along the length of the wire and pulls equally on the objects on the opposite ends of the wire.</a:t>
            </a:r>
          </a:p>
          <a:p>
            <a:pPr>
              <a:buNone/>
            </a:pPr>
            <a:endParaRPr lang="en-US" dirty="0"/>
          </a:p>
        </p:txBody>
      </p:sp>
      <p:pic>
        <p:nvPicPr>
          <p:cNvPr id="15362" name="Picture 2" descr="http://t3.gstatic.com/images?q=tbn:ANd9GcQwfb4oCF75NLMChy972Eio4uudyW2dymizeXVGZ447VwOpNo8&amp;t=1&amp;usg=__rnQIyTtUPFU26m-M9H9UZl5-YYw="/>
          <p:cNvPicPr>
            <a:picLocks noChangeAspect="1" noChangeArrowheads="1"/>
          </p:cNvPicPr>
          <p:nvPr/>
        </p:nvPicPr>
        <p:blipFill>
          <a:blip r:embed="rId2" cstate="print"/>
          <a:srcRect/>
          <a:stretch>
            <a:fillRect/>
          </a:stretch>
        </p:blipFill>
        <p:spPr bwMode="auto">
          <a:xfrm>
            <a:off x="6096000" y="5272028"/>
            <a:ext cx="1828800" cy="158597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Forces</a:t>
            </a:r>
            <a:endParaRPr lang="en-US" dirty="0"/>
          </a:p>
        </p:txBody>
      </p:sp>
      <p:sp>
        <p:nvSpPr>
          <p:cNvPr id="3" name="Content Placeholder 2"/>
          <p:cNvSpPr>
            <a:spLocks noGrp="1"/>
          </p:cNvSpPr>
          <p:nvPr>
            <p:ph idx="1"/>
          </p:nvPr>
        </p:nvSpPr>
        <p:spPr>
          <a:xfrm>
            <a:off x="381000" y="1143000"/>
            <a:ext cx="8229600" cy="4525963"/>
          </a:xfrm>
        </p:spPr>
        <p:txBody>
          <a:bodyPr>
            <a:normAutofit/>
          </a:bodyPr>
          <a:lstStyle/>
          <a:p>
            <a:pPr>
              <a:buNone/>
            </a:pPr>
            <a:r>
              <a:rPr lang="en-US" b="1" dirty="0" smtClean="0"/>
              <a:t>Spring Force - </a:t>
            </a:r>
            <a:r>
              <a:rPr lang="en-US" b="1" dirty="0" err="1" smtClean="0"/>
              <a:t>F</a:t>
            </a:r>
            <a:r>
              <a:rPr lang="en-US" b="1" baseline="-25000" dirty="0" err="1" smtClean="0"/>
              <a:t>spring</a:t>
            </a:r>
            <a:endParaRPr lang="en-US" b="1" dirty="0" smtClean="0"/>
          </a:p>
          <a:p>
            <a:r>
              <a:rPr lang="en-US" dirty="0" smtClean="0"/>
              <a:t>The spring force is the force exerted by a compressed or stretched spring upon any object which is attached to it. An object which compresses or stretches a spring is always acted upon by a force which restores the object to its rest or equilibrium position. </a:t>
            </a:r>
            <a:endParaRPr lang="en-US" dirty="0"/>
          </a:p>
        </p:txBody>
      </p:sp>
      <p:pic>
        <p:nvPicPr>
          <p:cNvPr id="23554" name="Picture 2" descr="http://www.cellmigration.org/resource/modeling/res_resource_images/fig6.gif"/>
          <p:cNvPicPr>
            <a:picLocks noChangeAspect="1" noChangeArrowheads="1"/>
          </p:cNvPicPr>
          <p:nvPr/>
        </p:nvPicPr>
        <p:blipFill>
          <a:blip r:embed="rId2" cstate="print"/>
          <a:srcRect/>
          <a:stretch>
            <a:fillRect/>
          </a:stretch>
        </p:blipFill>
        <p:spPr bwMode="auto">
          <a:xfrm>
            <a:off x="4343400" y="4754880"/>
            <a:ext cx="4114800" cy="210312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427</Words>
  <Application>Microsoft Office PowerPoint</Application>
  <PresentationFormat>On-screen Show (4:3)</PresentationFormat>
  <Paragraphs>64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Forces and  Freebody Diagram Notes</vt:lpstr>
      <vt:lpstr>The Meaning of Force</vt:lpstr>
      <vt:lpstr>Types of Forces</vt:lpstr>
      <vt:lpstr>Types of Forces</vt:lpstr>
      <vt:lpstr>Types of Forces</vt:lpstr>
      <vt:lpstr>Types of Forces</vt:lpstr>
      <vt:lpstr>Types of Forces</vt:lpstr>
      <vt:lpstr>Types of Forces</vt:lpstr>
      <vt:lpstr>Types of Forces</vt:lpstr>
      <vt:lpstr>Drawing Freebody Diagrams</vt:lpstr>
      <vt:lpstr>Practice with Freebody Diagrams</vt:lpstr>
      <vt:lpstr>Practice with Freebody Diagrams</vt:lpstr>
      <vt:lpstr>Determining Net Force</vt:lpstr>
    </vt:vector>
  </TitlesOfParts>
  <Company>SDUHSD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Forces and  Freebody Diagram Notes</dc:title>
  <dc:creator>Tablet PC</dc:creator>
  <cp:lastModifiedBy>SDUHSD</cp:lastModifiedBy>
  <cp:revision>19</cp:revision>
  <dcterms:created xsi:type="dcterms:W3CDTF">2010-07-23T03:37:35Z</dcterms:created>
  <dcterms:modified xsi:type="dcterms:W3CDTF">2013-03-05T20:44:45Z</dcterms:modified>
</cp:coreProperties>
</file>