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1" r:id="rId5"/>
    <p:sldId id="263" r:id="rId6"/>
    <p:sldId id="264" r:id="rId7"/>
    <p:sldId id="265" r:id="rId8"/>
    <p:sldId id="267" r:id="rId9"/>
    <p:sldId id="268" r:id="rId10"/>
    <p:sldId id="278" r:id="rId11"/>
    <p:sldId id="279" r:id="rId12"/>
    <p:sldId id="270" r:id="rId13"/>
    <p:sldId id="272" r:id="rId14"/>
    <p:sldId id="280" r:id="rId15"/>
    <p:sldId id="273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37" autoAdjust="0"/>
  </p:normalViewPr>
  <p:slideViewPr>
    <p:cSldViewPr>
      <p:cViewPr>
        <p:scale>
          <a:sx n="100" d="100"/>
          <a:sy n="100" d="100"/>
        </p:scale>
        <p:origin x="-72" y="10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8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4280E-23A2-42F7-933F-F3AEDD750740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F86C5-1893-42A7-B021-A39E2A07EC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3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A0FCE5-6ECD-402E-94BE-71635F8D8D11}" type="slidenum">
              <a:rPr lang="en-US"/>
              <a:pPr/>
              <a:t>2</a:t>
            </a:fld>
            <a:endParaRPr lang="en-US"/>
          </a:p>
        </p:txBody>
      </p:sp>
      <p:sp>
        <p:nvSpPr>
          <p:cNvPr id="161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1A22B5-5AFF-42A3-9F5C-5FC5F7B1E5CC}" type="slidenum">
              <a:rPr lang="en-US"/>
              <a:pPr/>
              <a:t>13</a:t>
            </a:fld>
            <a:endParaRPr lang="en-US"/>
          </a:p>
        </p:txBody>
      </p:sp>
      <p:sp>
        <p:nvSpPr>
          <p:cNvPr id="177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F86C5-1893-42A7-B021-A39E2A07EC4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BE904D-EE5A-425F-8CEA-69910FE7DF29}" type="slidenum">
              <a:rPr lang="en-US"/>
              <a:pPr/>
              <a:t>15</a:t>
            </a:fld>
            <a:endParaRPr lang="en-US"/>
          </a:p>
        </p:txBody>
      </p:sp>
      <p:sp>
        <p:nvSpPr>
          <p:cNvPr id="177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A8F2E2-EB27-40EA-955B-667FE6CA6A60}" type="slidenum">
              <a:rPr lang="en-US"/>
              <a:pPr/>
              <a:t>16</a:t>
            </a:fld>
            <a:endParaRPr lang="en-US"/>
          </a:p>
        </p:txBody>
      </p:sp>
      <p:sp>
        <p:nvSpPr>
          <p:cNvPr id="178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52460C-78D5-4D18-B1CC-E4E9C50070B2}" type="slidenum">
              <a:rPr lang="en-US"/>
              <a:pPr/>
              <a:t>17</a:t>
            </a:fld>
            <a:endParaRPr lang="en-US"/>
          </a:p>
        </p:txBody>
      </p:sp>
      <p:sp>
        <p:nvSpPr>
          <p:cNvPr id="179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C601F2-02FA-4853-AB38-A87CDB12942D}" type="slidenum">
              <a:rPr lang="en-US"/>
              <a:pPr/>
              <a:t>3</a:t>
            </a:fld>
            <a:endParaRPr lang="en-US"/>
          </a:p>
        </p:txBody>
      </p:sp>
      <p:sp>
        <p:nvSpPr>
          <p:cNvPr id="175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632625-10BF-4932-86BA-182963B860F6}" type="slidenum">
              <a:rPr lang="en-US"/>
              <a:pPr/>
              <a:t>4</a:t>
            </a:fld>
            <a:endParaRPr lang="en-US"/>
          </a:p>
        </p:txBody>
      </p:sp>
      <p:sp>
        <p:nvSpPr>
          <p:cNvPr id="176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DD1CA0-0BB0-4583-837D-D5C5EFCEC134}" type="slidenum">
              <a:rPr lang="en-US"/>
              <a:pPr/>
              <a:t>5</a:t>
            </a:fld>
            <a:endParaRPr lang="en-US"/>
          </a:p>
        </p:txBody>
      </p:sp>
      <p:sp>
        <p:nvSpPr>
          <p:cNvPr id="176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61680E-F089-4E24-B0E0-146CD3FAC6CA}" type="slidenum">
              <a:rPr lang="en-US"/>
              <a:pPr/>
              <a:t>6</a:t>
            </a:fld>
            <a:endParaRPr lang="en-US"/>
          </a:p>
        </p:txBody>
      </p:sp>
      <p:sp>
        <p:nvSpPr>
          <p:cNvPr id="176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A3495C-5C3A-4EBF-A7F7-EE5147D8FFB0}" type="slidenum">
              <a:rPr lang="en-US"/>
              <a:pPr/>
              <a:t>7</a:t>
            </a:fld>
            <a:endParaRPr lang="en-US"/>
          </a:p>
        </p:txBody>
      </p:sp>
      <p:sp>
        <p:nvSpPr>
          <p:cNvPr id="176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465CA1-025B-4214-9D6B-436B82B531A4}" type="slidenum">
              <a:rPr lang="en-US"/>
              <a:pPr/>
              <a:t>8</a:t>
            </a:fld>
            <a:endParaRPr lang="en-US"/>
          </a:p>
        </p:txBody>
      </p:sp>
      <p:sp>
        <p:nvSpPr>
          <p:cNvPr id="177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9F80C-69CF-49CF-A953-92C83DD82600}" type="slidenum">
              <a:rPr lang="en-US"/>
              <a:pPr/>
              <a:t>9</a:t>
            </a:fld>
            <a:endParaRPr lang="en-US"/>
          </a:p>
        </p:txBody>
      </p:sp>
      <p:sp>
        <p:nvSpPr>
          <p:cNvPr id="177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4BF28B-1C1C-4DA0-AFD3-B6A6E7294982}" type="slidenum">
              <a:rPr lang="en-US"/>
              <a:pPr/>
              <a:t>12</a:t>
            </a:fld>
            <a:endParaRPr lang="en-US"/>
          </a:p>
        </p:txBody>
      </p:sp>
      <p:sp>
        <p:nvSpPr>
          <p:cNvPr id="165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E15A-5720-4B49-AB71-8B67F0BDFA76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EB13-FA8C-4559-947A-13C83D80A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E15A-5720-4B49-AB71-8B67F0BDFA76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EB13-FA8C-4559-947A-13C83D80A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E15A-5720-4B49-AB71-8B67F0BDFA76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EB13-FA8C-4559-947A-13C83D80A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E15A-5720-4B49-AB71-8B67F0BDFA76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EB13-FA8C-4559-947A-13C83D80A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E15A-5720-4B49-AB71-8B67F0BDFA76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EB13-FA8C-4559-947A-13C83D80A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E15A-5720-4B49-AB71-8B67F0BDFA76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EB13-FA8C-4559-947A-13C83D80A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E15A-5720-4B49-AB71-8B67F0BDFA76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EB13-FA8C-4559-947A-13C83D80A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E15A-5720-4B49-AB71-8B67F0BDFA76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EB13-FA8C-4559-947A-13C83D80A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E15A-5720-4B49-AB71-8B67F0BDFA76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EB13-FA8C-4559-947A-13C83D80A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E15A-5720-4B49-AB71-8B67F0BDFA76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EB13-FA8C-4559-947A-13C83D80A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E15A-5720-4B49-AB71-8B67F0BDFA76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EB13-FA8C-4559-947A-13C83D80A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8E15A-5720-4B49-AB71-8B67F0BDFA76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FEB13-FA8C-4559-947A-13C83D80A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 and Power Notes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Practice</a:t>
            </a:r>
            <a:br>
              <a:rPr lang="en-US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Apply the work equation to determine the amount of work done by the applied force in each of the three situations described below.</a:t>
            </a:r>
            <a:endParaRPr lang="en-US" sz="2200" dirty="0"/>
          </a:p>
        </p:txBody>
      </p:sp>
      <p:pic>
        <p:nvPicPr>
          <p:cNvPr id="1026" name="Picture 2" descr="http://www.physicsclassroom.com/Class/energy/u5l1a7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8053526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267200" cy="1143000"/>
          </a:xfrm>
        </p:spPr>
        <p:txBody>
          <a:bodyPr/>
          <a:lstStyle/>
          <a:p>
            <a:r>
              <a:rPr lang="en-US" dirty="0" smtClean="0"/>
              <a:t>Work Practice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153400" cy="4572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Diagram A Answer: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W = (100 N) * (5 m) = </a:t>
            </a:r>
            <a:r>
              <a:rPr lang="en-US" b="1" dirty="0" smtClean="0"/>
              <a:t>500 J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b="1" dirty="0" smtClean="0"/>
              <a:t>Diagram B Answer: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W = </a:t>
            </a:r>
            <a:r>
              <a:rPr lang="en-US" dirty="0" err="1" smtClean="0"/>
              <a:t>cos</a:t>
            </a:r>
            <a:r>
              <a:rPr lang="en-US" dirty="0" smtClean="0"/>
              <a:t>(30 degrees) *(100 N) * (5 m) = </a:t>
            </a:r>
            <a:r>
              <a:rPr lang="en-US" b="1" dirty="0" smtClean="0"/>
              <a:t>433 J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b="1" dirty="0" smtClean="0"/>
              <a:t>Diagram C Answer: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 = (147 N) * (5 m) = </a:t>
            </a:r>
            <a:r>
              <a:rPr lang="en-US" b="1" dirty="0" smtClean="0"/>
              <a:t>735 J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http://www.physicsclassroom.com/Class/energy/u5l1a7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0550" y="0"/>
            <a:ext cx="4543425" cy="21924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85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990600" y="914400"/>
            <a:ext cx="7848600" cy="341632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400" dirty="0">
                <a:solidFill>
                  <a:srgbClr val="000000"/>
                </a:solidFill>
                <a:ea typeface="Times New Roman" pitchFamily="18" charset="0"/>
                <a:cs typeface="Minion-Bold" charset="0"/>
              </a:rPr>
              <a:t>Power equals the amount of work done divided by the time interval during which the work is done. </a:t>
            </a:r>
          </a:p>
          <a:p>
            <a:pPr marL="0" indent="0">
              <a:buFontTx/>
              <a:buNone/>
            </a:pPr>
            <a:endParaRPr lang="en-US" sz="2400" dirty="0" smtClean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pPr marL="0" indent="0"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When carrying a load up some stairs, you do the same amount of work whether you walk or run up the stairs. </a:t>
            </a:r>
          </a:p>
          <a:p>
            <a:pPr>
              <a:buNone/>
            </a:pPr>
            <a:endParaRPr lang="en-US" sz="2400" dirty="0" smtClean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Power is the rate at which work is done.</a:t>
            </a:r>
          </a:p>
          <a:p>
            <a:pPr marL="0" indent="0">
              <a:buFontTx/>
              <a:buNone/>
            </a:pPr>
            <a:endParaRPr lang="en-US" sz="2400" b="1" dirty="0">
              <a:solidFill>
                <a:srgbClr val="000000"/>
              </a:solidFill>
              <a:ea typeface="Times New Roman" pitchFamily="18" charset="0"/>
              <a:cs typeface="Minion-Bold" charset="0"/>
            </a:endParaRPr>
          </a:p>
        </p:txBody>
      </p:sp>
      <p:sp>
        <p:nvSpPr>
          <p:cNvPr id="1657861" name="Rectangle 5"/>
          <p:cNvSpPr>
            <a:spLocks noChangeArrowheads="1"/>
          </p:cNvSpPr>
          <p:nvPr/>
        </p:nvSpPr>
        <p:spPr bwMode="auto">
          <a:xfrm>
            <a:off x="228600" y="152400"/>
            <a:ext cx="693261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4400" b="1" dirty="0" smtClean="0">
                <a:solidFill>
                  <a:srgbClr val="E63219"/>
                </a:solidFill>
              </a:rPr>
              <a:t>Power</a:t>
            </a:r>
            <a:endParaRPr lang="en-US" sz="4400" b="1" dirty="0">
              <a:solidFill>
                <a:srgbClr val="E63219"/>
              </a:solidFill>
            </a:endParaRPr>
          </a:p>
        </p:txBody>
      </p:sp>
      <p:pic>
        <p:nvPicPr>
          <p:cNvPr id="5" name="Picture 4" descr="CPPE-Ch9-2_p146-Eq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495800"/>
            <a:ext cx="3505200" cy="892579"/>
          </a:xfrm>
          <a:prstGeom prst="rect">
            <a:avLst/>
          </a:prstGeom>
          <a:noFill/>
        </p:spPr>
      </p:pic>
      <p:pic>
        <p:nvPicPr>
          <p:cNvPr id="15362" name="Picture 2" descr="http://www.physicsclassroom.com/Class/energy/u5l1e6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54795" y="3886200"/>
            <a:ext cx="5089205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642" name="Rectangle 2"/>
          <p:cNvSpPr>
            <a:spLocks noChangeArrowheads="1"/>
          </p:cNvSpPr>
          <p:nvPr/>
        </p:nvSpPr>
        <p:spPr bwMode="auto">
          <a:xfrm>
            <a:off x="227013" y="1196975"/>
            <a:ext cx="8078787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A high-power engine does work rapidly. </a:t>
            </a:r>
          </a:p>
          <a:p>
            <a:pPr marL="746125" lvl="1" indent="-285750"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An engine that delivers twice the power of another engine does not necessarily produce twice as much work or go twice as fast. </a:t>
            </a:r>
          </a:p>
          <a:p>
            <a:pPr marL="746125" lvl="1" indent="-285750"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Twice the power means the engine can do twice the work in the same amount of time or the same amount of work in half the time. </a:t>
            </a:r>
          </a:p>
          <a:p>
            <a:pPr marL="746125" lvl="1" indent="-285750"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A powerful engine can get an automobile up to a given speed in less time than a less powerful engine can.</a:t>
            </a:r>
          </a:p>
        </p:txBody>
      </p:sp>
      <p:sp>
        <p:nvSpPr>
          <p:cNvPr id="1776644" name="Rectangle 4"/>
          <p:cNvSpPr>
            <a:spLocks noChangeArrowheads="1"/>
          </p:cNvSpPr>
          <p:nvPr/>
        </p:nvSpPr>
        <p:spPr bwMode="auto">
          <a:xfrm>
            <a:off x="230188" y="623888"/>
            <a:ext cx="6932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chemeClr val="tx1"/>
                </a:solidFill>
              </a:rPr>
              <a:t>High-Power Engine</a:t>
            </a:r>
            <a:endParaRPr lang="en-US" sz="2800" b="1" dirty="0">
              <a:solidFill>
                <a:srgbClr val="E6321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6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76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76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76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664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4" descr="http://www.physicsclassroom.com/Class/energy/u5l1e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3276600"/>
            <a:ext cx="2609850" cy="337247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Examples</a:t>
            </a:r>
            <a:endParaRPr lang="en-US" dirty="0"/>
          </a:p>
        </p:txBody>
      </p:sp>
      <p:pic>
        <p:nvPicPr>
          <p:cNvPr id="49154" name="Picture 2" descr="http://www.physicsclassroom.com/Class/energy/u5l1e7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143000"/>
            <a:ext cx="3242117" cy="2590800"/>
          </a:xfrm>
          <a:prstGeom prst="rect">
            <a:avLst/>
          </a:prstGeom>
          <a:noFill/>
        </p:spPr>
      </p:pic>
      <p:pic>
        <p:nvPicPr>
          <p:cNvPr id="7" name="Picture 4" descr="CPPE-Ch9-2_p146-Shuttl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0" y="1143000"/>
            <a:ext cx="2574361" cy="35433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248400" y="4826675"/>
            <a:ext cx="259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three main engines of the space shuttle can develop 33,000 MW of power when fuel is burned at the enormous rate of 3400 kg/s.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690" name="Rectangle 2"/>
          <p:cNvSpPr>
            <a:spLocks noChangeArrowheads="1"/>
          </p:cNvSpPr>
          <p:nvPr/>
        </p:nvSpPr>
        <p:spPr bwMode="auto">
          <a:xfrm>
            <a:off x="227013" y="1196975"/>
            <a:ext cx="8078787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unit of power is the joule per second, also known as the </a:t>
            </a:r>
            <a:r>
              <a:rPr lang="en-US" sz="2400" b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watt.</a:t>
            </a:r>
            <a:endParaRPr lang="en-US" sz="2400" dirty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pPr marL="746125" lvl="1" indent="-285750"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One watt (W) of power is expended when one joule of work is done in one second. </a:t>
            </a:r>
          </a:p>
          <a:p>
            <a:pPr marL="746125" lvl="1" indent="-285750"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One kilowatt (kW) equals 1000 watts. </a:t>
            </a:r>
          </a:p>
          <a:p>
            <a:pPr marL="746125" lvl="1" indent="-285750"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One megawatt (MW) equals one million watts. </a:t>
            </a:r>
          </a:p>
          <a:p>
            <a:pPr marL="746125" lvl="1" indent="-285750">
              <a:buFontTx/>
              <a:buChar char="•"/>
            </a:pPr>
            <a:endParaRPr lang="en-US" sz="2400" dirty="0" smtClean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In the United States, we customarily rate engines in units of horsepower and electricity in kilowatts, but either may be used. </a:t>
            </a:r>
          </a:p>
          <a:p>
            <a:endParaRPr lang="en-US" sz="2400" dirty="0" smtClean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In the metric system of units, automobiles are rated in kilowatts. One horsepower (hp) is the same as 0.75 kW, so an engine rated at 134 hp is a 100-kW engine.</a:t>
            </a:r>
          </a:p>
          <a:p>
            <a:pPr marL="746125" lvl="1" indent="-285750">
              <a:buFontTx/>
              <a:buChar char="•"/>
            </a:pPr>
            <a:endParaRPr lang="en-US" sz="2800" dirty="0" smtClean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</p:txBody>
      </p:sp>
      <p:sp>
        <p:nvSpPr>
          <p:cNvPr id="1778691" name="Rectangle 3"/>
          <p:cNvSpPr>
            <a:spLocks noChangeArrowheads="1"/>
          </p:cNvSpPr>
          <p:nvPr/>
        </p:nvSpPr>
        <p:spPr bwMode="auto">
          <a:xfrm>
            <a:off x="230188" y="623888"/>
            <a:ext cx="6932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chemeClr val="tx1"/>
                </a:solidFill>
              </a:rPr>
              <a:t>Power Units</a:t>
            </a:r>
            <a:endParaRPr lang="en-US" sz="2800" b="1" dirty="0">
              <a:solidFill>
                <a:srgbClr val="E6321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8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78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78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78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78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78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869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930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196975"/>
            <a:ext cx="8534400" cy="24907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800" b="1" dirty="0">
                <a:solidFill>
                  <a:srgbClr val="FF4637"/>
                </a:solidFill>
                <a:ea typeface="Times New Roman" pitchFamily="18" charset="0"/>
                <a:cs typeface="Minion-Regular" charset="0"/>
              </a:rPr>
              <a:t>think!</a:t>
            </a:r>
          </a:p>
          <a:p>
            <a:pPr marL="0" indent="0">
              <a:buFontTx/>
              <a:buNone/>
            </a:pPr>
            <a:r>
              <a:rPr lang="en-US" sz="2400" dirty="0">
                <a:solidFill>
                  <a:srgbClr val="000000"/>
                </a:solidFill>
                <a:ea typeface="Times New Roman" pitchFamily="18" charset="0"/>
                <a:cs typeface="Avenir-MediumOblique" charset="0"/>
              </a:rPr>
              <a:t>If a forklift is replaced with a new forklift that has twice the power, how much greater a load can it lift in the same amount of time? If it lifts the same load, how much faster can it operate? </a:t>
            </a:r>
          </a:p>
          <a:p>
            <a:pPr marL="0" indent="0">
              <a:buFontTx/>
              <a:buNone/>
            </a:pPr>
            <a:endParaRPr lang="en-US" sz="2400" dirty="0">
              <a:solidFill>
                <a:srgbClr val="00DA9A"/>
              </a:solidFill>
              <a:ea typeface="Times New Roman" pitchFamily="18" charset="0"/>
              <a:cs typeface="Avenir-MediumOblique" charset="0"/>
            </a:endParaRPr>
          </a:p>
        </p:txBody>
      </p:sp>
      <p:pic>
        <p:nvPicPr>
          <p:cNvPr id="1026" name="Picture 2" descr="http://t1.gstatic.com/images?q=tbn:ANd9GcQi83-QDcDUUfpWzN50zMvz2aauL9psuRdZ4oWvPPlmx_loidZPCA:stupidknews.com/wp-content/uploads/2011/10/Forklift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05200"/>
            <a:ext cx="4002293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978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196975"/>
            <a:ext cx="8534400" cy="37322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800" b="1" dirty="0">
                <a:solidFill>
                  <a:srgbClr val="FF4637"/>
                </a:solidFill>
                <a:ea typeface="Times New Roman" pitchFamily="18" charset="0"/>
                <a:cs typeface="Minion-Regular" charset="0"/>
              </a:rPr>
              <a:t>think!</a:t>
            </a:r>
          </a:p>
          <a:p>
            <a:pPr marL="0" indent="0">
              <a:buFontTx/>
              <a:buNone/>
            </a:pPr>
            <a:r>
              <a:rPr lang="en-US" sz="2400" dirty="0">
                <a:solidFill>
                  <a:srgbClr val="000000"/>
                </a:solidFill>
                <a:ea typeface="Times New Roman" pitchFamily="18" charset="0"/>
                <a:cs typeface="Avenir-MediumOblique" charset="0"/>
              </a:rPr>
              <a:t>If a forklift is replaced with a new forklift that has twice the power, how much greater a load can it lift in the same amount of time? If it lifts the same load, how much faster can it operate? </a:t>
            </a:r>
          </a:p>
          <a:p>
            <a:pPr marL="0" indent="0">
              <a:buFontTx/>
              <a:buNone/>
            </a:pPr>
            <a:endParaRPr lang="en-US" sz="2400" dirty="0">
              <a:solidFill>
                <a:srgbClr val="00DA9A"/>
              </a:solidFill>
              <a:ea typeface="Times New Roman" pitchFamily="18" charset="0"/>
              <a:cs typeface="Avenir-MediumOblique" charset="0"/>
            </a:endParaRPr>
          </a:p>
          <a:p>
            <a:pPr marL="0" indent="0">
              <a:buFontTx/>
              <a:buNone/>
            </a:pPr>
            <a:r>
              <a:rPr lang="en-US" sz="2400" dirty="0">
                <a:solidFill>
                  <a:srgbClr val="00DA9A"/>
                </a:solidFill>
                <a:ea typeface="Times New Roman" pitchFamily="18" charset="0"/>
                <a:cs typeface="Avenir-MediumOblique" charset="0"/>
              </a:rPr>
              <a:t>Answer:</a:t>
            </a:r>
            <a:r>
              <a:rPr lang="en-US" sz="2400" b="1" dirty="0">
                <a:solidFill>
                  <a:srgbClr val="00DA9A"/>
                </a:solidFill>
                <a:ea typeface="Times New Roman" pitchFamily="18" charset="0"/>
                <a:cs typeface="Minion-BoldItalic"/>
              </a:rPr>
              <a:t> </a:t>
            </a:r>
          </a:p>
          <a:p>
            <a:pPr marL="0" indent="0">
              <a:buFontTx/>
              <a:buNone/>
            </a:pPr>
            <a:r>
              <a:rPr lang="en-US" sz="2400" dirty="0">
                <a:solidFill>
                  <a:srgbClr val="000000"/>
                </a:solidFill>
                <a:ea typeface="Times New Roman" pitchFamily="18" charset="0"/>
                <a:cs typeface="Avenir-MediumOblique" charset="0"/>
              </a:rPr>
              <a:t>The forklift that delivers twice the power will lift twice the load in the same time, or the same load in half the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4850" name="Picture 2" descr="cs-section-chec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7200"/>
            <a:ext cx="9140825" cy="5761038"/>
          </a:xfrm>
          <a:prstGeom prst="rect">
            <a:avLst/>
          </a:prstGeom>
          <a:noFill/>
        </p:spPr>
      </p:pic>
      <p:sp>
        <p:nvSpPr>
          <p:cNvPr id="161485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990600" y="1600200"/>
            <a:ext cx="7620000" cy="372409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800" dirty="0">
                <a:solidFill>
                  <a:srgbClr val="000000"/>
                </a:solidFill>
                <a:ea typeface="Times New Roman" pitchFamily="18" charset="0"/>
                <a:cs typeface="Minion-Bold" charset="0"/>
              </a:rPr>
              <a:t>Work is done when a net force acts on an object and the object moves in the direction of the net force. </a:t>
            </a:r>
            <a:endParaRPr lang="en-US" sz="2800" dirty="0" smtClean="0">
              <a:solidFill>
                <a:srgbClr val="000000"/>
              </a:solidFill>
              <a:ea typeface="Times New Roman" pitchFamily="18" charset="0"/>
              <a:cs typeface="Minion-Bold" charset="0"/>
            </a:endParaRPr>
          </a:p>
          <a:p>
            <a:pPr marL="0" indent="0">
              <a:buFontTx/>
              <a:buNone/>
            </a:pPr>
            <a:endParaRPr lang="en-US" sz="2800" dirty="0">
              <a:solidFill>
                <a:srgbClr val="000000"/>
              </a:solidFill>
              <a:ea typeface="Times New Roman" pitchFamily="18" charset="0"/>
              <a:cs typeface="Minion-Bold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Work is the product of the force on an object and the distance through which the object is moved:  the quantity </a:t>
            </a:r>
            <a:r>
              <a:rPr lang="en-US" sz="2800" i="1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force </a:t>
            </a:r>
            <a:r>
              <a:rPr lang="en-US" sz="2800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×</a:t>
            </a:r>
            <a:r>
              <a:rPr lang="en-US" sz="2800" i="1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 distance</a:t>
            </a:r>
            <a:endParaRPr lang="en-US" sz="2800" dirty="0" smtClean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pPr marL="0" indent="0">
              <a:buFontTx/>
              <a:buNone/>
            </a:pPr>
            <a:endParaRPr lang="en-US" sz="2400" b="1" dirty="0">
              <a:solidFill>
                <a:srgbClr val="000000"/>
              </a:solidFill>
              <a:ea typeface="Times New Roman" pitchFamily="18" charset="0"/>
              <a:cs typeface="Minion-Bold" charset="0"/>
            </a:endParaRPr>
          </a:p>
        </p:txBody>
      </p:sp>
      <p:sp>
        <p:nvSpPr>
          <p:cNvPr id="1614852" name="Rectangle 4"/>
          <p:cNvSpPr>
            <a:spLocks noChangeArrowheads="1"/>
          </p:cNvSpPr>
          <p:nvPr/>
        </p:nvSpPr>
        <p:spPr bwMode="auto">
          <a:xfrm>
            <a:off x="230188" y="623888"/>
            <a:ext cx="86090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b="1" dirty="0" smtClean="0">
                <a:solidFill>
                  <a:srgbClr val="E63219"/>
                </a:solidFill>
              </a:rPr>
              <a:t>Work</a:t>
            </a:r>
            <a:endParaRPr lang="en-US" sz="4000" b="1" dirty="0">
              <a:solidFill>
                <a:srgbClr val="E6321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8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48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1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1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4851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162" name="Rectangle 2"/>
          <p:cNvSpPr>
            <a:spLocks noChangeArrowheads="1"/>
          </p:cNvSpPr>
          <p:nvPr/>
        </p:nvSpPr>
        <p:spPr bwMode="auto">
          <a:xfrm>
            <a:off x="152400" y="1196876"/>
            <a:ext cx="807878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If the force is constant and the motion takes place in a straight line in the direction of the force, the work done on an object by a net force is the product of the force and the distance through which the object is moved.</a:t>
            </a:r>
          </a:p>
          <a:p>
            <a:endParaRPr lang="en-US" sz="2400" dirty="0" smtClean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sz="24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work </a:t>
            </a:r>
            <a:r>
              <a:rPr lang="en-US" sz="28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= net force × distance</a:t>
            </a:r>
            <a:endParaRPr lang="en-US" sz="2800" i="1" dirty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endParaRPr lang="en-US" sz="2800" i="1" dirty="0" smtClean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sz="2800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	</a:t>
            </a:r>
            <a:r>
              <a:rPr lang="en-US" sz="2800" i="1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W </a:t>
            </a:r>
            <a:r>
              <a:rPr lang="en-US" sz="28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=</a:t>
            </a:r>
            <a:r>
              <a:rPr lang="en-US" sz="2800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Fd</a:t>
            </a:r>
            <a:endParaRPr lang="en-US" sz="2800" i="1" dirty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8600" y="381000"/>
            <a:ext cx="86090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b="1" dirty="0" smtClean="0">
                <a:solidFill>
                  <a:srgbClr val="E63219"/>
                </a:solidFill>
              </a:rPr>
              <a:t>Work</a:t>
            </a:r>
            <a:endParaRPr lang="en-US" sz="4000" b="1" dirty="0">
              <a:solidFill>
                <a:srgbClr val="E6321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6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56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56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616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258" name="Rectangle 2"/>
          <p:cNvSpPr>
            <a:spLocks noChangeArrowheads="1"/>
          </p:cNvSpPr>
          <p:nvPr/>
        </p:nvSpPr>
        <p:spPr bwMode="auto">
          <a:xfrm>
            <a:off x="228600" y="914400"/>
            <a:ext cx="59436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Work is done in lifting the barbell. If the barbell could be lifted twice as high, the weight lifter would have to do twice as much work</a:t>
            </a:r>
            <a:r>
              <a:rPr lang="en-US" sz="2400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.</a:t>
            </a:r>
          </a:p>
          <a:p>
            <a:endParaRPr lang="en-US" sz="2400" dirty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While the weight lifter is holding a barbell over his head, he may get really tired, but he does no work on the barbell. </a:t>
            </a:r>
          </a:p>
          <a:p>
            <a:endParaRPr lang="en-US" sz="2400" dirty="0" smtClean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Work may be done on the muscles by stretching and squeezing them, but this work is not done on the barbell. </a:t>
            </a:r>
          </a:p>
          <a:p>
            <a:endParaRPr lang="en-US" sz="2400" dirty="0" smtClean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When the weight lifter raises the barbell, he is doing work on it.</a:t>
            </a:r>
          </a:p>
          <a:p>
            <a:endParaRPr lang="en-US" dirty="0" smtClean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endParaRPr lang="en-US" dirty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</p:txBody>
      </p:sp>
      <p:sp>
        <p:nvSpPr>
          <p:cNvPr id="1760259" name="Rectangle 3"/>
          <p:cNvSpPr>
            <a:spLocks noChangeArrowheads="1"/>
          </p:cNvSpPr>
          <p:nvPr/>
        </p:nvSpPr>
        <p:spPr bwMode="auto">
          <a:xfrm>
            <a:off x="228600" y="152400"/>
            <a:ext cx="69326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b="1" dirty="0" smtClean="0">
                <a:solidFill>
                  <a:schemeClr val="tx1"/>
                </a:solidFill>
              </a:rPr>
              <a:t>Barbell Example</a:t>
            </a:r>
            <a:endParaRPr lang="en-US" sz="4000" b="1" dirty="0">
              <a:solidFill>
                <a:srgbClr val="E63219"/>
              </a:solidFill>
            </a:endParaRPr>
          </a:p>
        </p:txBody>
      </p:sp>
      <p:pic>
        <p:nvPicPr>
          <p:cNvPr id="1760260" name="Picture 4" descr="CPPE-Ch9-1_p145-WghtLf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228600"/>
            <a:ext cx="1676400" cy="2196565"/>
          </a:xfrm>
          <a:prstGeom prst="rect">
            <a:avLst/>
          </a:prstGeom>
          <a:noFill/>
        </p:spPr>
      </p:pic>
      <p:pic>
        <p:nvPicPr>
          <p:cNvPr id="6" name="Picture 4" descr="CPPE-Ch9-1_p146-Mous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7937" y="2514600"/>
            <a:ext cx="2786063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354" name="Rectangle 2"/>
          <p:cNvSpPr>
            <a:spLocks noChangeArrowheads="1"/>
          </p:cNvSpPr>
          <p:nvPr/>
        </p:nvSpPr>
        <p:spPr bwMode="auto">
          <a:xfrm>
            <a:off x="227013" y="1196975"/>
            <a:ext cx="8078787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Some work is done against another force. </a:t>
            </a:r>
          </a:p>
          <a:p>
            <a:pPr marL="746125" lvl="1" indent="-285750"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An archer stretches her bowstring, doing work against the elastic forces of the bow. </a:t>
            </a:r>
          </a:p>
          <a:p>
            <a:pPr marL="746125" lvl="1" indent="-285750"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When the ram of a pile driver is raised, work is required to raise the ram against the force of gravity. </a:t>
            </a:r>
          </a:p>
          <a:p>
            <a:pPr marL="746125" lvl="1" indent="-285750"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When you do push-ups, you do work against your own weight.</a:t>
            </a:r>
            <a:r>
              <a:rPr lang="en-US" sz="28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 </a:t>
            </a:r>
          </a:p>
        </p:txBody>
      </p:sp>
      <p:sp>
        <p:nvSpPr>
          <p:cNvPr id="1764355" name="Rectangle 3"/>
          <p:cNvSpPr>
            <a:spLocks noChangeArrowheads="1"/>
          </p:cNvSpPr>
          <p:nvPr/>
        </p:nvSpPr>
        <p:spPr bwMode="auto">
          <a:xfrm>
            <a:off x="230188" y="623888"/>
            <a:ext cx="6932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chemeClr val="tx1"/>
                </a:solidFill>
              </a:rPr>
              <a:t>Work and Force</a:t>
            </a:r>
            <a:endParaRPr lang="en-US" sz="2800" b="1" dirty="0">
              <a:solidFill>
                <a:srgbClr val="E6321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402" name="Rectangle 2"/>
          <p:cNvSpPr>
            <a:spLocks noChangeArrowheads="1"/>
          </p:cNvSpPr>
          <p:nvPr/>
        </p:nvSpPr>
        <p:spPr bwMode="auto">
          <a:xfrm>
            <a:off x="227013" y="1196975"/>
            <a:ext cx="4954587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Some work is done to change the speed of an object. </a:t>
            </a:r>
          </a:p>
          <a:p>
            <a:pPr marL="746125" lvl="1" indent="-285750"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Bringing an automobile up to speed or in slowing it down involves work. </a:t>
            </a:r>
          </a:p>
          <a:p>
            <a:pPr marL="746125" lvl="1" indent="-285750"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In both categories, work involves a transfer of energy between something and its surroundings.</a:t>
            </a:r>
          </a:p>
        </p:txBody>
      </p:sp>
      <p:sp>
        <p:nvSpPr>
          <p:cNvPr id="1766403" name="Rectangle 3"/>
          <p:cNvSpPr>
            <a:spLocks noChangeArrowheads="1"/>
          </p:cNvSpPr>
          <p:nvPr/>
        </p:nvSpPr>
        <p:spPr bwMode="auto">
          <a:xfrm>
            <a:off x="230188" y="623888"/>
            <a:ext cx="6932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chemeClr val="tx1"/>
                </a:solidFill>
              </a:rPr>
              <a:t>Work and Speed</a:t>
            </a:r>
            <a:endParaRPr lang="en-US" sz="2800" b="1" dirty="0">
              <a:solidFill>
                <a:srgbClr val="E63219"/>
              </a:solidFill>
            </a:endParaRPr>
          </a:p>
        </p:txBody>
      </p:sp>
      <p:pic>
        <p:nvPicPr>
          <p:cNvPr id="1766404" name="Picture 4" descr="CPPE-Ch9-4_p148-Mou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84838" y="1905000"/>
            <a:ext cx="3162300" cy="42433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450" name="Rectangle 2"/>
          <p:cNvSpPr>
            <a:spLocks noChangeArrowheads="1"/>
          </p:cNvSpPr>
          <p:nvPr/>
        </p:nvSpPr>
        <p:spPr bwMode="auto">
          <a:xfrm>
            <a:off x="227013" y="1196975"/>
            <a:ext cx="8078787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unit of measurement for work combines a unit of force, N, with a unit of distance, m. </a:t>
            </a:r>
          </a:p>
          <a:p>
            <a:pPr marL="746125" lvl="1" indent="-285750"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unit of work is the </a:t>
            </a:r>
            <a:r>
              <a:rPr lang="en-US" sz="2400" dirty="0" err="1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newton</a:t>
            </a:r>
            <a:r>
              <a:rPr lang="en-US" sz="24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-meter (</a:t>
            </a:r>
            <a:r>
              <a:rPr lang="en-US" sz="2400" dirty="0" err="1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N</a:t>
            </a:r>
            <a:r>
              <a:rPr lang="en-US" sz="2400" dirty="0" err="1">
                <a:solidFill>
                  <a:schemeClr val="tx1"/>
                </a:solidFill>
              </a:rPr>
              <a:t>•</a:t>
            </a:r>
            <a:r>
              <a:rPr lang="en-US" sz="2400" dirty="0" err="1">
                <a:solidFill>
                  <a:srgbClr val="000000"/>
                </a:solidFill>
              </a:rPr>
              <a:t>m</a:t>
            </a:r>
            <a:r>
              <a:rPr lang="en-US" sz="2400" dirty="0">
                <a:solidFill>
                  <a:srgbClr val="000000"/>
                </a:solidFill>
              </a:rPr>
              <a:t>), also called the </a:t>
            </a:r>
            <a:r>
              <a:rPr lang="en-US" sz="2400" b="1" dirty="0">
                <a:solidFill>
                  <a:srgbClr val="000000"/>
                </a:solidFill>
              </a:rPr>
              <a:t>joule.</a:t>
            </a:r>
            <a:endParaRPr lang="en-US" sz="2400" dirty="0">
              <a:solidFill>
                <a:srgbClr val="000000"/>
              </a:solidFill>
            </a:endParaRPr>
          </a:p>
          <a:p>
            <a:pPr marL="746125" lvl="1" indent="-285750"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One joule (J) of work is done when a force of 1 N is exerted over a distance of 1 m (lifting an apple over your head). </a:t>
            </a: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Larger units are required to describe greater work.</a:t>
            </a:r>
          </a:p>
          <a:p>
            <a:pPr marL="746125" lvl="1" indent="-285750">
              <a:buFontTx/>
              <a:buChar char="•"/>
            </a:pPr>
            <a:r>
              <a:rPr lang="en-US" sz="2400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Kilojoules (kJ) are thousands of joules. The weight lifter does work on the order of kilojoules.</a:t>
            </a:r>
          </a:p>
          <a:p>
            <a:pPr marL="746125" lvl="1" indent="-285750">
              <a:buFontTx/>
              <a:buChar char="•"/>
            </a:pPr>
            <a:r>
              <a:rPr lang="en-US" sz="2400" dirty="0" err="1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Megajoules</a:t>
            </a:r>
            <a:r>
              <a:rPr lang="en-US" sz="2400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 (MJ) are millions of joules. To stop a loaded truck going at 100 km/h takes </a:t>
            </a:r>
            <a:r>
              <a:rPr lang="en-US" sz="2400" dirty="0" err="1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megajoules</a:t>
            </a:r>
            <a:r>
              <a:rPr lang="en-US" sz="2400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 of work.</a:t>
            </a:r>
          </a:p>
          <a:p>
            <a:pPr marL="746125" lvl="1" indent="-285750">
              <a:buFontTx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</p:txBody>
      </p:sp>
      <p:sp>
        <p:nvSpPr>
          <p:cNvPr id="1768451" name="Rectangle 3"/>
          <p:cNvSpPr>
            <a:spLocks noChangeArrowheads="1"/>
          </p:cNvSpPr>
          <p:nvPr/>
        </p:nvSpPr>
        <p:spPr bwMode="auto">
          <a:xfrm>
            <a:off x="230188" y="623888"/>
            <a:ext cx="6932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chemeClr val="tx1"/>
                </a:solidFill>
              </a:rPr>
              <a:t>Work Units</a:t>
            </a:r>
            <a:endParaRPr lang="en-US" sz="2800" b="1" dirty="0">
              <a:solidFill>
                <a:srgbClr val="E6321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8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68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68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68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68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68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845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546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196975"/>
            <a:ext cx="8534400" cy="20526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800" b="1" dirty="0">
                <a:solidFill>
                  <a:srgbClr val="FF4637"/>
                </a:solidFill>
                <a:ea typeface="Times New Roman" pitchFamily="18" charset="0"/>
                <a:cs typeface="Minion-Regular" charset="0"/>
              </a:rPr>
              <a:t>think!</a:t>
            </a:r>
          </a:p>
          <a:p>
            <a:pPr marL="0" indent="0">
              <a:buFontTx/>
              <a:buNone/>
            </a:pPr>
            <a:r>
              <a:rPr lang="en-US" sz="24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Suppose that you apply a 60-N horizontal force to a 32-kg package, which pushes it 4 meters across a mailroom floor. How much work do you do on the package?</a:t>
            </a:r>
            <a:br>
              <a:rPr lang="en-US" sz="24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</a:br>
            <a:endParaRPr lang="en-US" sz="2400" i="1" dirty="0">
              <a:solidFill>
                <a:srgbClr val="00DA9A"/>
              </a:solidFill>
              <a:ea typeface="Times New Roman" pitchFamily="18" charset="0"/>
              <a:cs typeface="Avenir-MediumObliqu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594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196975"/>
            <a:ext cx="8534400" cy="292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800" b="1" dirty="0">
                <a:solidFill>
                  <a:srgbClr val="FF4637"/>
                </a:solidFill>
                <a:ea typeface="Times New Roman" pitchFamily="18" charset="0"/>
                <a:cs typeface="Minion-Regular" charset="0"/>
              </a:rPr>
              <a:t>think!</a:t>
            </a:r>
          </a:p>
          <a:p>
            <a:pPr marL="0" indent="0">
              <a:buFontTx/>
              <a:buNone/>
            </a:pPr>
            <a:r>
              <a:rPr lang="en-US" sz="24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Suppose that you apply a 60-N horizontal force to a 32-kg package, which pushes it 4 meters across a mailroom floor. How much work do you do on the package?</a:t>
            </a:r>
            <a:br>
              <a:rPr lang="en-US" sz="24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</a:br>
            <a:endParaRPr lang="en-US" sz="2400" i="1" dirty="0">
              <a:solidFill>
                <a:srgbClr val="00DA9A"/>
              </a:solidFill>
              <a:ea typeface="Times New Roman" pitchFamily="18" charset="0"/>
              <a:cs typeface="Avenir-MediumOblique" charset="0"/>
            </a:endParaRPr>
          </a:p>
          <a:p>
            <a:pPr marL="0" indent="0">
              <a:buFontTx/>
              <a:buNone/>
            </a:pPr>
            <a:r>
              <a:rPr lang="en-US" sz="2400" i="1" dirty="0">
                <a:solidFill>
                  <a:srgbClr val="00DA9A"/>
                </a:solidFill>
                <a:ea typeface="Times New Roman" pitchFamily="18" charset="0"/>
                <a:cs typeface="Avenir-MediumOblique" charset="0"/>
              </a:rPr>
              <a:t>Answer:</a:t>
            </a:r>
            <a:r>
              <a:rPr lang="en-US" sz="2400" b="1" i="1" dirty="0">
                <a:solidFill>
                  <a:srgbClr val="00DA9A"/>
                </a:solidFill>
                <a:ea typeface="Times New Roman" pitchFamily="18" charset="0"/>
                <a:cs typeface="Minion-BoldItalic"/>
              </a:rPr>
              <a:t> </a:t>
            </a:r>
          </a:p>
          <a:p>
            <a:pPr marL="0" indent="0">
              <a:buFontTx/>
              <a:buNone/>
            </a:pPr>
            <a:r>
              <a:rPr lang="en-US" sz="2400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W</a:t>
            </a:r>
            <a:r>
              <a:rPr lang="en-US" sz="24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 = </a:t>
            </a:r>
            <a:r>
              <a:rPr lang="en-US" sz="2400" i="1" dirty="0" err="1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Fd</a:t>
            </a:r>
            <a:r>
              <a:rPr lang="en-US" sz="24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 = 60 N × 4 m = 240 J</a:t>
            </a:r>
            <a:endParaRPr lang="en-US" sz="2800" i="1" dirty="0">
              <a:solidFill>
                <a:srgbClr val="00DA9A"/>
              </a:solidFill>
              <a:ea typeface="Times New Roman" pitchFamily="18" charset="0"/>
              <a:cs typeface="Minion-Regula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923</Words>
  <Application>Microsoft Office PowerPoint</Application>
  <PresentationFormat>On-screen Show (4:3)</PresentationFormat>
  <Paragraphs>94</Paragraphs>
  <Slides>17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Work and Power 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 Practice  Apply the work equation to determine the amount of work done by the applied force in each of the three situations described below.</vt:lpstr>
      <vt:lpstr>Work Practice</vt:lpstr>
      <vt:lpstr>PowerPoint Presentation</vt:lpstr>
      <vt:lpstr>PowerPoint Presentation</vt:lpstr>
      <vt:lpstr>Power Examples</vt:lpstr>
      <vt:lpstr>PowerPoint Presentation</vt:lpstr>
      <vt:lpstr>PowerPoint Presentation</vt:lpstr>
      <vt:lpstr>PowerPoint Presentation</vt:lpstr>
    </vt:vector>
  </TitlesOfParts>
  <Company>SDUHSD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and Power Notes</dc:title>
  <dc:creator>Tablet PC</dc:creator>
  <cp:lastModifiedBy>SDUHSD</cp:lastModifiedBy>
  <cp:revision>32</cp:revision>
  <dcterms:created xsi:type="dcterms:W3CDTF">2010-07-26T03:53:15Z</dcterms:created>
  <dcterms:modified xsi:type="dcterms:W3CDTF">2013-10-16T21:48:59Z</dcterms:modified>
</cp:coreProperties>
</file>