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79" r:id="rId2"/>
    <p:sldId id="257" r:id="rId3"/>
    <p:sldId id="1670" r:id="rId4"/>
    <p:sldId id="2697" r:id="rId5"/>
    <p:sldId id="2997" r:id="rId6"/>
    <p:sldId id="2998" r:id="rId7"/>
    <p:sldId id="3001" r:id="rId8"/>
    <p:sldId id="3002" r:id="rId9"/>
    <p:sldId id="3007" r:id="rId10"/>
    <p:sldId id="3008" r:id="rId11"/>
    <p:sldId id="3009" r:id="rId12"/>
    <p:sldId id="3010" r:id="rId13"/>
    <p:sldId id="3032" r:id="rId14"/>
    <p:sldId id="3035" r:id="rId15"/>
    <p:sldId id="3044" r:id="rId16"/>
    <p:sldId id="3045" r:id="rId17"/>
    <p:sldId id="3046" r:id="rId18"/>
    <p:sldId id="3047" r:id="rId19"/>
    <p:sldId id="3048" r:id="rId20"/>
    <p:sldId id="3049" r:id="rId21"/>
    <p:sldId id="3063" r:id="rId22"/>
    <p:sldId id="3064" r:id="rId23"/>
    <p:sldId id="3065" r:id="rId24"/>
    <p:sldId id="306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37"/>
    <a:srgbClr val="E63219"/>
    <a:srgbClr val="E1A55A"/>
    <a:srgbClr val="FF0000"/>
    <a:srgbClr val="0B4394"/>
    <a:srgbClr val="007B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61" autoAdjust="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9ACA7E7-48AE-485D-9317-9E787BC4DA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935E8397-21C0-464A-AEFD-ABDFC9225F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2D93C-9BAC-48BF-A26A-63FE1D9CE7A4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6AC59-7E69-4DC3-9D79-8B23147F726F}" type="slidenum">
              <a:rPr lang="en-US"/>
              <a:pPr/>
              <a:t>11</a:t>
            </a:fld>
            <a:endParaRPr lang="en-US"/>
          </a:p>
        </p:txBody>
      </p:sp>
      <p:sp>
        <p:nvSpPr>
          <p:cNvPr id="5716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02B55-D8DA-4C4B-8626-F5C23E9F7C64}" type="slidenum">
              <a:rPr lang="en-US"/>
              <a:pPr/>
              <a:t>12</a:t>
            </a:fld>
            <a:endParaRPr lang="en-US"/>
          </a:p>
        </p:txBody>
      </p:sp>
      <p:sp>
        <p:nvSpPr>
          <p:cNvPr id="5719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99736-502F-40FC-B352-24A98DF47BB7}" type="slidenum">
              <a:rPr lang="en-US"/>
              <a:pPr/>
              <a:t>13</a:t>
            </a:fld>
            <a:endParaRPr lang="en-US"/>
          </a:p>
        </p:txBody>
      </p:sp>
      <p:sp>
        <p:nvSpPr>
          <p:cNvPr id="576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5B095-AACA-4F3D-9DBA-1107C5E5204F}" type="slidenum">
              <a:rPr lang="en-US"/>
              <a:pPr/>
              <a:t>14</a:t>
            </a:fld>
            <a:endParaRPr lang="en-US"/>
          </a:p>
        </p:txBody>
      </p:sp>
      <p:sp>
        <p:nvSpPr>
          <p:cNvPr id="577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B10E8-F743-4B7B-89AE-F7CE18335143}" type="slidenum">
              <a:rPr lang="en-US"/>
              <a:pPr/>
              <a:t>15</a:t>
            </a:fld>
            <a:endParaRPr lang="en-US"/>
          </a:p>
        </p:txBody>
      </p:sp>
      <p:sp>
        <p:nvSpPr>
          <p:cNvPr id="578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62DD8-E210-4A46-A8B9-1F5F6FC4371B}" type="slidenum">
              <a:rPr lang="en-US"/>
              <a:pPr/>
              <a:t>16</a:t>
            </a:fld>
            <a:endParaRPr lang="en-US"/>
          </a:p>
        </p:txBody>
      </p:sp>
      <p:sp>
        <p:nvSpPr>
          <p:cNvPr id="579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8A53A-6340-4E04-9CC6-F94958C91428}" type="slidenum">
              <a:rPr lang="en-US"/>
              <a:pPr/>
              <a:t>17</a:t>
            </a:fld>
            <a:endParaRPr lang="en-US"/>
          </a:p>
        </p:txBody>
      </p:sp>
      <p:sp>
        <p:nvSpPr>
          <p:cNvPr id="579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4D411-2224-4869-8944-CD09D2B08C97}" type="slidenum">
              <a:rPr lang="en-US"/>
              <a:pPr/>
              <a:t>18</a:t>
            </a:fld>
            <a:endParaRPr lang="en-US"/>
          </a:p>
        </p:txBody>
      </p:sp>
      <p:sp>
        <p:nvSpPr>
          <p:cNvPr id="579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1C3E5-6709-4DBB-AA1E-98C718FF5D1C}" type="slidenum">
              <a:rPr lang="en-US"/>
              <a:pPr/>
              <a:t>19</a:t>
            </a:fld>
            <a:endParaRPr lang="en-US"/>
          </a:p>
        </p:txBody>
      </p:sp>
      <p:sp>
        <p:nvSpPr>
          <p:cNvPr id="579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F1D60-1025-4E4F-82A6-4BB290A553CE}" type="slidenum">
              <a:rPr lang="en-US"/>
              <a:pPr/>
              <a:t>20</a:t>
            </a:fld>
            <a:endParaRPr lang="en-US"/>
          </a:p>
        </p:txBody>
      </p:sp>
      <p:sp>
        <p:nvSpPr>
          <p:cNvPr id="579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DD595-8232-4B54-83F2-E4BE88C547FD}" type="slidenum">
              <a:rPr lang="en-US"/>
              <a:pPr/>
              <a:t>3</a:t>
            </a:fld>
            <a:endParaRPr lang="en-US"/>
          </a:p>
        </p:txBody>
      </p:sp>
      <p:sp>
        <p:nvSpPr>
          <p:cNvPr id="2937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8F23A-C0E3-45DC-AFDA-FF7617944FC7}" type="slidenum">
              <a:rPr lang="en-US"/>
              <a:pPr/>
              <a:t>21</a:t>
            </a:fld>
            <a:endParaRPr lang="en-US"/>
          </a:p>
        </p:txBody>
      </p:sp>
      <p:sp>
        <p:nvSpPr>
          <p:cNvPr id="582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C8079-61C9-4AB7-997B-177DB43DBBE2}" type="slidenum">
              <a:rPr lang="en-US"/>
              <a:pPr/>
              <a:t>22</a:t>
            </a:fld>
            <a:endParaRPr lang="en-US"/>
          </a:p>
        </p:txBody>
      </p:sp>
      <p:sp>
        <p:nvSpPr>
          <p:cNvPr id="582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B0285-A199-4C99-BB4E-0D80A442E2E3}" type="slidenum">
              <a:rPr lang="en-US"/>
              <a:pPr/>
              <a:t>23</a:t>
            </a:fld>
            <a:endParaRPr lang="en-US"/>
          </a:p>
        </p:txBody>
      </p:sp>
      <p:sp>
        <p:nvSpPr>
          <p:cNvPr id="583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9CBA1-7D78-4D00-BF2C-4B6AD71DBB35}" type="slidenum">
              <a:rPr lang="en-US"/>
              <a:pPr/>
              <a:t>24</a:t>
            </a:fld>
            <a:endParaRPr lang="en-US"/>
          </a:p>
        </p:txBody>
      </p:sp>
      <p:sp>
        <p:nvSpPr>
          <p:cNvPr id="583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8F1DD-6E8B-4776-81E0-A91EC63F2124}" type="slidenum">
              <a:rPr lang="en-US"/>
              <a:pPr/>
              <a:t>4</a:t>
            </a:fld>
            <a:endParaRPr lang="en-US"/>
          </a:p>
        </p:txBody>
      </p:sp>
      <p:sp>
        <p:nvSpPr>
          <p:cNvPr id="5067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6DCBD-5FE0-4963-A3CD-884318B268DF}" type="slidenum">
              <a:rPr lang="en-US"/>
              <a:pPr/>
              <a:t>5</a:t>
            </a:fld>
            <a:endParaRPr lang="en-US"/>
          </a:p>
        </p:txBody>
      </p:sp>
      <p:sp>
        <p:nvSpPr>
          <p:cNvPr id="5692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666A7-3F94-420C-B78E-468892CB03FA}" type="slidenum">
              <a:rPr lang="en-US"/>
              <a:pPr/>
              <a:t>6</a:t>
            </a:fld>
            <a:endParaRPr lang="en-US"/>
          </a:p>
        </p:txBody>
      </p:sp>
      <p:sp>
        <p:nvSpPr>
          <p:cNvPr id="5694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2A928-6CA0-4464-99AD-A74FE3660F33}" type="slidenum">
              <a:rPr lang="en-US"/>
              <a:pPr/>
              <a:t>7</a:t>
            </a:fld>
            <a:endParaRPr lang="en-US"/>
          </a:p>
        </p:txBody>
      </p:sp>
      <p:sp>
        <p:nvSpPr>
          <p:cNvPr id="5700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82B3E-6960-4A3A-A4FC-32D6E8166665}" type="slidenum">
              <a:rPr lang="en-US"/>
              <a:pPr/>
              <a:t>8</a:t>
            </a:fld>
            <a:endParaRPr lang="en-US"/>
          </a:p>
        </p:txBody>
      </p:sp>
      <p:sp>
        <p:nvSpPr>
          <p:cNvPr id="5702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FAB4-8FA7-41D6-A4BD-BDF675A03A9A}" type="slidenum">
              <a:rPr lang="en-US"/>
              <a:pPr/>
              <a:t>9</a:t>
            </a:fld>
            <a:endParaRPr lang="en-US"/>
          </a:p>
        </p:txBody>
      </p:sp>
      <p:sp>
        <p:nvSpPr>
          <p:cNvPr id="5712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608B8-89A5-4ED0-8BBE-98A514F86BC2}" type="slidenum">
              <a:rPr lang="en-US"/>
              <a:pPr/>
              <a:t>10</a:t>
            </a:fld>
            <a:endParaRPr lang="en-US"/>
          </a:p>
        </p:txBody>
      </p:sp>
      <p:sp>
        <p:nvSpPr>
          <p:cNvPr id="5714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s-basi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1033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3048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500" y="101600"/>
            <a:ext cx="565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E1A55A"/>
                </a:solidFill>
              </a:rPr>
              <a:t>29</a:t>
            </a:r>
            <a:r>
              <a:rPr lang="en-US" sz="1800" b="1">
                <a:solidFill>
                  <a:srgbClr val="FFE633"/>
                </a:solidFill>
              </a:rPr>
              <a:t> </a:t>
            </a:r>
            <a:r>
              <a:rPr lang="en-US" sz="1800" b="1"/>
              <a:t>Reflection and Refraction</a:t>
            </a:r>
          </a:p>
        </p:txBody>
      </p:sp>
      <p:sp>
        <p:nvSpPr>
          <p:cNvPr id="1041" name="AutoShape 1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28000" y="6413500"/>
            <a:ext cx="381000" cy="3810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Mirror and Lens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22" name="Rectangle 2"/>
          <p:cNvSpPr>
            <a:spLocks noChangeArrowheads="1"/>
          </p:cNvSpPr>
          <p:nvPr/>
        </p:nvSpPr>
        <p:spPr bwMode="auto">
          <a:xfrm>
            <a:off x="227013" y="1196975"/>
            <a:ext cx="76977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 a candle flame is placed in front of a plane (flat) mirror, rays of light from the candle are reflected from the mirror in all directions.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Each of the infinite number of rays obeys the law of reflection.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rays diverge (spread apart) from the tip of the flame, and continue diverging from the mirror upon reflection.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These divergent rays </a:t>
            </a:r>
            <a:r>
              <a:rPr lang="en-US" i="1" dirty="0">
                <a:solidFill>
                  <a:srgbClr val="000000"/>
                </a:solidFill>
              </a:rPr>
              <a:t>appear </a:t>
            </a:r>
            <a:r>
              <a:rPr lang="en-US" dirty="0">
                <a:solidFill>
                  <a:srgbClr val="000000"/>
                </a:solidFill>
              </a:rPr>
              <a:t>to originate from a point located behind the mirror.</a:t>
            </a:r>
          </a:p>
        </p:txBody>
      </p:sp>
      <p:sp>
        <p:nvSpPr>
          <p:cNvPr id="5713924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Mirrors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970" name="Rectangle 2"/>
          <p:cNvSpPr>
            <a:spLocks noChangeArrowheads="1"/>
          </p:cNvSpPr>
          <p:nvPr/>
        </p:nvSpPr>
        <p:spPr bwMode="auto">
          <a:xfrm>
            <a:off x="227013" y="1196975"/>
            <a:ext cx="3582987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You perceive the candle flame to be located behind the mirror.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virtual image </a:t>
            </a:r>
            <a:r>
              <a:rPr lang="en-US" dirty="0">
                <a:solidFill>
                  <a:srgbClr val="000000"/>
                </a:solidFill>
              </a:rPr>
              <a:t>appears to be in a location where light does not really reach.  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715971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Mirrors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715972" name="Picture 4" descr="CPPE-Ch29-3_p580-Vrtl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411288"/>
            <a:ext cx="4799013" cy="4037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018" name="Rectangle 2"/>
          <p:cNvSpPr>
            <a:spLocks noChangeArrowheads="1"/>
          </p:cNvSpPr>
          <p:nvPr/>
        </p:nvSpPr>
        <p:spPr bwMode="auto">
          <a:xfrm>
            <a:off x="227013" y="1196975"/>
            <a:ext cx="5487987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Your eye cannot ordinarily tell the difference between an object and its virtual image.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light enters your eye in exactly the same manner as it would if there really were an object where you see the image.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image is the same distance behind the mirror as the object is in front of it.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image and object are the same size.</a:t>
            </a:r>
          </a:p>
        </p:txBody>
      </p:sp>
      <p:sp>
        <p:nvSpPr>
          <p:cNvPr id="571801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Mirrors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718020" name="Picture 4" descr="CPPE-Ch29-3_p581-Tw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500313"/>
            <a:ext cx="2970213" cy="1857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074" name="Rectangle 2"/>
          <p:cNvSpPr>
            <a:spLocks noChangeArrowheads="1"/>
          </p:cNvSpPr>
          <p:nvPr/>
        </p:nvSpPr>
        <p:spPr bwMode="auto">
          <a:xfrm>
            <a:off x="228600" y="1219200"/>
            <a:ext cx="8612187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a wave that is traveling at an angle changes its speed upon crossing a boundary between two media, it bends.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Refraction </a:t>
            </a:r>
            <a:r>
              <a:rPr lang="en-US" dirty="0">
                <a:solidFill>
                  <a:srgbClr val="000000"/>
                </a:solidFill>
              </a:rPr>
              <a:t>is the bending of a wave as it crosses the boundary between two media at an angle. </a:t>
            </a:r>
          </a:p>
        </p:txBody>
      </p:sp>
      <p:sp>
        <p:nvSpPr>
          <p:cNvPr id="5763076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9218" name="Rectangle 2"/>
          <p:cNvSpPr>
            <a:spLocks noChangeArrowheads="1"/>
          </p:cNvSpPr>
          <p:nvPr/>
        </p:nvSpPr>
        <p:spPr bwMode="auto">
          <a:xfrm>
            <a:off x="227013" y="1196975"/>
            <a:ext cx="632618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 drawing a diagram of a wave, it is convenient to draw lines, called </a:t>
            </a:r>
            <a:r>
              <a:rPr lang="en-US" b="1" dirty="0">
                <a:solidFill>
                  <a:srgbClr val="000000"/>
                </a:solidFill>
              </a:rPr>
              <a:t>wave fronts</a:t>
            </a:r>
            <a:r>
              <a:rPr lang="en-US" dirty="0">
                <a:solidFill>
                  <a:srgbClr val="000000"/>
                </a:solidFill>
              </a:rPr>
              <a:t>, that represent the positions of different crests.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At each point along a wave front, the wave is moving perpendicular to the wave front.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direction of motion of the wave is represented by rays that are perpendicular to the wave fronts.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Sometimes we analyze waves in terms of wave fronts, and at other times in terms of rays. </a:t>
            </a:r>
          </a:p>
        </p:txBody>
      </p:sp>
      <p:sp>
        <p:nvSpPr>
          <p:cNvPr id="576921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769220" name="Picture 4" descr="CPPE-Ch29-6_p585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178300"/>
            <a:ext cx="2181225" cy="2049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7650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5787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451100"/>
            <a:ext cx="6858000" cy="1552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Changes in the speed of light as it passes from one medium to another, or variations in the temperatures and densities of the same medium, cause refraction. </a:t>
            </a:r>
          </a:p>
        </p:txBody>
      </p:sp>
      <p:sp>
        <p:nvSpPr>
          <p:cNvPr id="5787652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 </a:t>
            </a:r>
            <a:r>
              <a:rPr lang="en-US" sz="2800" b="1" dirty="0">
                <a:solidFill>
                  <a:srgbClr val="E63219"/>
                </a:solidFill>
              </a:rPr>
              <a:t>of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9698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Due to the refraction of light: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swimming pools appear shallower,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pencil in a glass of water appears bent,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air above a hot stove seems to shimmer, and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stars twinkle.</a:t>
            </a: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directions of the light rays change because of refraction.</a:t>
            </a:r>
          </a:p>
        </p:txBody>
      </p:sp>
      <p:sp>
        <p:nvSpPr>
          <p:cNvPr id="5789700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 </a:t>
            </a:r>
            <a:r>
              <a:rPr lang="en-US" sz="2800" b="1" dirty="0">
                <a:solidFill>
                  <a:srgbClr val="E63219"/>
                </a:solidFill>
              </a:rPr>
              <a:t>of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1746" name="Rectangle 2"/>
          <p:cNvSpPr>
            <a:spLocks noChangeArrowheads="1"/>
          </p:cNvSpPr>
          <p:nvPr/>
        </p:nvSpPr>
        <p:spPr bwMode="auto">
          <a:xfrm>
            <a:off x="227013" y="1196975"/>
            <a:ext cx="7621587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Rays and wave fronts of light refract as they pass from air into water.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Wave </a:t>
            </a:r>
            <a:r>
              <a:rPr lang="en-US" dirty="0">
                <a:solidFill>
                  <a:srgbClr val="000000"/>
                </a:solidFill>
              </a:rPr>
              <a:t>fronts that enter the water first are the first to slow down.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refracted ray of light is closer to the normal than is the incident ray.</a:t>
            </a:r>
          </a:p>
        </p:txBody>
      </p:sp>
      <p:sp>
        <p:nvSpPr>
          <p:cNvPr id="5791747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 </a:t>
            </a:r>
            <a:r>
              <a:rPr lang="en-US" sz="2800" b="1" dirty="0">
                <a:solidFill>
                  <a:srgbClr val="E63219"/>
                </a:solidFill>
              </a:rPr>
              <a:t>of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3794" name="Rectangle 2"/>
          <p:cNvSpPr>
            <a:spLocks noChangeArrowheads="1"/>
          </p:cNvSpPr>
          <p:nvPr/>
        </p:nvSpPr>
        <p:spPr bwMode="auto">
          <a:xfrm>
            <a:off x="227013" y="1196975"/>
            <a:ext cx="43449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As a light wave passes from air into water, its speed decreases.</a:t>
            </a:r>
          </a:p>
        </p:txBody>
      </p:sp>
      <p:sp>
        <p:nvSpPr>
          <p:cNvPr id="5793795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 </a:t>
            </a:r>
            <a:r>
              <a:rPr lang="en-US" sz="2800" b="1" dirty="0">
                <a:solidFill>
                  <a:srgbClr val="E63219"/>
                </a:solidFill>
              </a:rPr>
              <a:t>of Light</a:t>
            </a:r>
          </a:p>
        </p:txBody>
      </p:sp>
      <p:pic>
        <p:nvPicPr>
          <p:cNvPr id="5793796" name="Picture 4" descr="CPPE-Ch29-8_p587-Air2W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295400"/>
            <a:ext cx="4265612" cy="4852988"/>
          </a:xfrm>
          <a:prstGeom prst="rect">
            <a:avLst/>
          </a:prstGeom>
          <a:noFill/>
        </p:spPr>
      </p:pic>
      <p:pic>
        <p:nvPicPr>
          <p:cNvPr id="5793797" name="Picture 5" descr="CPPE-Ch29-8_p587-M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352800"/>
            <a:ext cx="2790825" cy="2671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42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light rays enter a medium in which their speed decreases, as when passing from air into water, the rays bend toward the normal.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dirty="0">
                <a:solidFill>
                  <a:srgbClr val="000000"/>
                </a:solidFill>
              </a:rPr>
              <a:t>light rays enter a medium in which their speed increases, such as from water into air, the rays bend away from the normal.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light paths are reversible for both reflection and refraction. </a:t>
            </a:r>
          </a:p>
          <a:p>
            <a:r>
              <a:rPr lang="en-US" dirty="0">
                <a:solidFill>
                  <a:srgbClr val="000000"/>
                </a:solidFill>
              </a:rPr>
              <a:t>If you can see somebody in a reflective or refractive device, such as a mirror or a prism, then that person can see you by looking through the device also.</a:t>
            </a:r>
          </a:p>
        </p:txBody>
      </p:sp>
      <p:sp>
        <p:nvSpPr>
          <p:cNvPr id="5795843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 </a:t>
            </a:r>
            <a:r>
              <a:rPr lang="en-US" sz="2800" b="1" dirty="0">
                <a:solidFill>
                  <a:srgbClr val="E63219"/>
                </a:solidFill>
              </a:rPr>
              <a:t>of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7" name="Picture 45" descr="cs-chapter-ope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58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86200" y="2192338"/>
            <a:ext cx="4953000" cy="2227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When waves interact with matter, they can be reflected, transmitted, or a combination of both. Waves that are transmitted can be refracted.</a:t>
            </a:r>
          </a:p>
        </p:txBody>
      </p:sp>
      <p:pic>
        <p:nvPicPr>
          <p:cNvPr id="3140" name="Picture 68" descr="CPPE_BigIdea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654300"/>
            <a:ext cx="2130425" cy="1460500"/>
          </a:xfrm>
          <a:prstGeom prst="rect">
            <a:avLst/>
          </a:prstGeom>
          <a:noFill/>
        </p:spPr>
      </p:pic>
      <p:pic>
        <p:nvPicPr>
          <p:cNvPr id="3145" name="Picture 73" descr="CPPE-Ch29_p578-BigIde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819400"/>
            <a:ext cx="890588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7890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laser beam bends toward the normal when it enters the water, and away from the normal when it leaves.</a:t>
            </a:r>
          </a:p>
        </p:txBody>
      </p:sp>
      <p:sp>
        <p:nvSpPr>
          <p:cNvPr id="5797891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Refraction </a:t>
            </a:r>
            <a:r>
              <a:rPr lang="en-US" sz="2800" b="1" dirty="0">
                <a:solidFill>
                  <a:srgbClr val="E63219"/>
                </a:solidFill>
              </a:rPr>
              <a:t>of Light</a:t>
            </a:r>
          </a:p>
        </p:txBody>
      </p:sp>
      <p:pic>
        <p:nvPicPr>
          <p:cNvPr id="5797892" name="Picture 4" descr="CPPE-Ch29-8_p587-Las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08225"/>
            <a:ext cx="4724400" cy="3702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6562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58265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486025"/>
            <a:ext cx="6858000" cy="1552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Since different frequencies of light travel at different speeds in transparent materials, they will refract differently and bend at different angles. </a:t>
            </a:r>
          </a:p>
        </p:txBody>
      </p:sp>
      <p:sp>
        <p:nvSpPr>
          <p:cNvPr id="5826564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Dispersion </a:t>
            </a:r>
            <a:r>
              <a:rPr lang="en-US" sz="2800" b="1" dirty="0">
                <a:solidFill>
                  <a:srgbClr val="E63219"/>
                </a:solidFill>
              </a:rPr>
              <a:t>in a Prism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8610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average speed of light is less than </a:t>
            </a:r>
            <a:r>
              <a:rPr lang="en-US" sz="2000" i="1" dirty="0">
                <a:solidFill>
                  <a:srgbClr val="000000"/>
                </a:solidFill>
              </a:rPr>
              <a:t>c </a:t>
            </a:r>
            <a:r>
              <a:rPr lang="en-US" sz="2000" dirty="0">
                <a:solidFill>
                  <a:srgbClr val="000000"/>
                </a:solidFill>
              </a:rPr>
              <a:t>in a transparent medium.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How </a:t>
            </a:r>
            <a:r>
              <a:rPr lang="en-US" sz="2000" dirty="0">
                <a:solidFill>
                  <a:srgbClr val="000000"/>
                </a:solidFill>
              </a:rPr>
              <a:t>much less depends on the medium and the frequency of light.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Light of frequencies closer to the natural frequency of the electron oscillators in a medium travels more slowly in the medium.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natural frequency of most transparent materials is in the ultraviolet part of the spectrum.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Visible light of higher frequencies travels more slowly than light of lower frequencies. </a:t>
            </a:r>
          </a:p>
        </p:txBody>
      </p:sp>
      <p:sp>
        <p:nvSpPr>
          <p:cNvPr id="5828613" name="Rectangle 5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Dispersion </a:t>
            </a:r>
            <a:r>
              <a:rPr lang="en-US" sz="2800" b="1" dirty="0">
                <a:solidFill>
                  <a:srgbClr val="E63219"/>
                </a:solidFill>
              </a:rPr>
              <a:t>in a Prism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0658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Different frequencies of light travel at different speeds in transparent materials so they bend at different angles.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separation of light into colors arranged according to their frequency is called </a:t>
            </a:r>
            <a:r>
              <a:rPr lang="en-US" b="1" dirty="0">
                <a:solidFill>
                  <a:srgbClr val="000000"/>
                </a:solidFill>
              </a:rPr>
              <a:t>dispersion.</a:t>
            </a:r>
          </a:p>
        </p:txBody>
      </p:sp>
      <p:sp>
        <p:nvSpPr>
          <p:cNvPr id="583065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Dispersion </a:t>
            </a:r>
            <a:r>
              <a:rPr lang="en-US" sz="2800" b="1" dirty="0">
                <a:solidFill>
                  <a:srgbClr val="E63219"/>
                </a:solidFill>
              </a:rPr>
              <a:t>in a Prism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2706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Dispersion through a prism occurs because different frequencies of light travel at different speeds.</a:t>
            </a:r>
          </a:p>
        </p:txBody>
      </p:sp>
      <p:sp>
        <p:nvSpPr>
          <p:cNvPr id="5832707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Dispersion </a:t>
            </a:r>
            <a:r>
              <a:rPr lang="en-US" sz="2800" b="1" dirty="0">
                <a:solidFill>
                  <a:srgbClr val="E63219"/>
                </a:solidFill>
              </a:rPr>
              <a:t>in a Prism</a:t>
            </a:r>
          </a:p>
        </p:txBody>
      </p:sp>
      <p:pic>
        <p:nvPicPr>
          <p:cNvPr id="5832708" name="Picture 4" descr="CPPE-Ch29-10_p590-Dsprs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66938"/>
            <a:ext cx="7313613" cy="4081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83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685800"/>
            <a:ext cx="4648200" cy="470898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36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Reflection vs. Refraction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Light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doesn’t travel through a mirror, but is returned by the mirror’s surface. These waves are </a:t>
            </a:r>
            <a:r>
              <a:rPr lang="en-US" sz="2400" b="1" i="1" dirty="0">
                <a:solidFill>
                  <a:srgbClr val="262626"/>
                </a:solidFill>
                <a:ea typeface="Times New Roman" pitchFamily="18" charset="0"/>
                <a:cs typeface="Avenir-HeavyOblique"/>
              </a:rPr>
              <a:t>reflected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.  </a:t>
            </a: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When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waves strike the surface of a medium at an angle, their direction changes. These waves are </a:t>
            </a:r>
            <a:r>
              <a:rPr lang="en-US" sz="2400" b="1" i="1" dirty="0">
                <a:solidFill>
                  <a:srgbClr val="262626"/>
                </a:solidFill>
                <a:ea typeface="Times New Roman" pitchFamily="18" charset="0"/>
                <a:cs typeface="Avenir-HeavyOblique"/>
              </a:rPr>
              <a:t>refracted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.  </a:t>
            </a:r>
          </a:p>
        </p:txBody>
      </p:sp>
      <p:pic>
        <p:nvPicPr>
          <p:cNvPr id="2936851" name="Picture 19" descr="CPPE-A29-1_p578-Refle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82738"/>
            <a:ext cx="3724275" cy="369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754" name="Rectangle 2"/>
          <p:cNvSpPr>
            <a:spLocks noChangeArrowheads="1"/>
          </p:cNvSpPr>
          <p:nvPr/>
        </p:nvSpPr>
        <p:spPr bwMode="auto">
          <a:xfrm>
            <a:off x="228600" y="457200"/>
            <a:ext cx="838358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When a wave reaches a boundary between two media, usually some or all of the wave bounces back into the first medium. 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return of a wave back to its original medium is called reflection. 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Fasten </a:t>
            </a:r>
            <a:r>
              <a:rPr lang="en-US" sz="2000" dirty="0">
                <a:solidFill>
                  <a:srgbClr val="000000"/>
                </a:solidFill>
              </a:rPr>
              <a:t>a spring to a wall and send a pulse along the spring’s length.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wall is a very rigid medium compared with the spring, so all the wave energy is reflected back along the spring. 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Waves </a:t>
            </a:r>
            <a:r>
              <a:rPr lang="en-US" sz="2000" dirty="0">
                <a:solidFill>
                  <a:srgbClr val="000000"/>
                </a:solidFill>
              </a:rPr>
              <a:t>that travel along the spring are almost </a:t>
            </a:r>
            <a:r>
              <a:rPr lang="en-US" sz="2000" i="1" dirty="0">
                <a:solidFill>
                  <a:srgbClr val="000000"/>
                </a:solidFill>
              </a:rPr>
              <a:t>totally reflected </a:t>
            </a:r>
            <a:r>
              <a:rPr lang="en-US" sz="2000" dirty="0">
                <a:solidFill>
                  <a:srgbClr val="000000"/>
                </a:solidFill>
              </a:rPr>
              <a:t>at the wall.</a:t>
            </a:r>
          </a:p>
        </p:txBody>
      </p:sp>
      <p:sp>
        <p:nvSpPr>
          <p:cNvPr id="5066758" name="Rectangle 6"/>
          <p:cNvSpPr>
            <a:spLocks noChangeArrowheads="1"/>
          </p:cNvSpPr>
          <p:nvPr/>
        </p:nvSpPr>
        <p:spPr bwMode="auto">
          <a:xfrm>
            <a:off x="228600" y="0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Reflection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066759" name="Picture 7" descr="CPPE-Ch29-1_p579-Sp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19600"/>
            <a:ext cx="7313613" cy="1900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1394" name="Rectangle 2"/>
          <p:cNvSpPr>
            <a:spLocks noChangeArrowheads="1"/>
          </p:cNvSpPr>
          <p:nvPr/>
        </p:nvSpPr>
        <p:spPr bwMode="auto">
          <a:xfrm>
            <a:off x="227013" y="1196975"/>
            <a:ext cx="838358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metal surface is rigid to light waves that shine upon it.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Light </a:t>
            </a:r>
            <a:r>
              <a:rPr lang="en-US" dirty="0">
                <a:solidFill>
                  <a:srgbClr val="000000"/>
                </a:solidFill>
              </a:rPr>
              <a:t>energy does not propagate into the metal, but instead is returned in a reflected wave.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is why metals such as silver and aluminum are so shiny. They reflect almost all the frequencies of visible light. </a:t>
            </a:r>
          </a:p>
        </p:txBody>
      </p:sp>
      <p:sp>
        <p:nvSpPr>
          <p:cNvPr id="5691396" name="Rectangle 4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Reflection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42" name="Rectangle 2"/>
          <p:cNvSpPr>
            <a:spLocks noChangeArrowheads="1"/>
          </p:cNvSpPr>
          <p:nvPr/>
        </p:nvSpPr>
        <p:spPr bwMode="auto">
          <a:xfrm>
            <a:off x="227013" y="1196975"/>
            <a:ext cx="8383587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Materials such as glass and water are not as rigid to light waves.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When light shines perpendicularly on the surface of still water, about 2% of its energy is reflected and the rest is transmitted.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When light strikes glass perpendicularly, about 4% of its energy is reflected.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Except for slight losses, the rest is transmitted.</a:t>
            </a:r>
          </a:p>
        </p:txBody>
      </p:sp>
      <p:sp>
        <p:nvSpPr>
          <p:cNvPr id="5693443" name="Rectangle 3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Reflection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9586" name="Rectangle 2"/>
          <p:cNvSpPr>
            <a:spLocks noChangeArrowheads="1"/>
          </p:cNvSpPr>
          <p:nvPr/>
        </p:nvSpPr>
        <p:spPr bwMode="auto">
          <a:xfrm>
            <a:off x="227013" y="1196975"/>
            <a:ext cx="83835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The law of reflection states that the angle of incidence and the angle of reflection are equal to each other.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one dimension, reflected waves simply travel back in the direction from which they came.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two dimensions, the situation is a little different. </a:t>
            </a:r>
          </a:p>
          <a:p>
            <a:r>
              <a:rPr lang="en-US" dirty="0">
                <a:solidFill>
                  <a:srgbClr val="000000"/>
                </a:solidFill>
              </a:rPr>
              <a:t>The direction of incident and reflected waves is described by straight-line </a:t>
            </a:r>
            <a:r>
              <a:rPr lang="en-US" i="1" dirty="0">
                <a:solidFill>
                  <a:srgbClr val="000000"/>
                </a:solidFill>
              </a:rPr>
              <a:t>rays.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699588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The </a:t>
            </a:r>
            <a:r>
              <a:rPr lang="en-US" sz="2800" b="1" dirty="0">
                <a:solidFill>
                  <a:srgbClr val="E63219"/>
                </a:solidFill>
              </a:rPr>
              <a:t>Law of 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1634" name="Rectangle 2"/>
          <p:cNvSpPr>
            <a:spLocks noChangeArrowheads="1"/>
          </p:cNvSpPr>
          <p:nvPr/>
        </p:nvSpPr>
        <p:spPr bwMode="auto">
          <a:xfrm>
            <a:off x="227013" y="1196975"/>
            <a:ext cx="838358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Incident rays and reflected rays make equal angles with a line perpendicular to the surface, called the </a:t>
            </a:r>
            <a:r>
              <a:rPr lang="en-US" b="1" dirty="0">
                <a:solidFill>
                  <a:srgbClr val="000000"/>
                </a:solidFill>
              </a:rPr>
              <a:t>normal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angle between the incident ray and the normal is the </a:t>
            </a:r>
            <a:r>
              <a:rPr lang="en-US" b="1" dirty="0">
                <a:solidFill>
                  <a:srgbClr val="000000"/>
                </a:solidFill>
              </a:rPr>
              <a:t>angle of incidence.</a:t>
            </a:r>
            <a:endParaRPr lang="en-US" dirty="0">
              <a:solidFill>
                <a:srgbClr val="000000"/>
              </a:solidFill>
            </a:endParaRP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angle between the reflected ray and the normal is the </a:t>
            </a:r>
            <a:r>
              <a:rPr lang="en-US" b="1" dirty="0">
                <a:solidFill>
                  <a:srgbClr val="000000"/>
                </a:solidFill>
              </a:rPr>
              <a:t>angle of reflection.</a:t>
            </a:r>
            <a:endParaRPr lang="en-US" dirty="0">
              <a:solidFill>
                <a:srgbClr val="000000"/>
              </a:solidFill>
            </a:endParaRP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Angle of incidence = Angle of reflection</a:t>
            </a:r>
          </a:p>
        </p:txBody>
      </p:sp>
      <p:sp>
        <p:nvSpPr>
          <p:cNvPr id="5701635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The </a:t>
            </a:r>
            <a:r>
              <a:rPr lang="en-US" sz="2800" b="1" dirty="0">
                <a:solidFill>
                  <a:srgbClr val="E63219"/>
                </a:solidFill>
              </a:rPr>
              <a:t>Law of Reflection</a:t>
            </a:r>
          </a:p>
        </p:txBody>
      </p:sp>
      <p:pic>
        <p:nvPicPr>
          <p:cNvPr id="5701636" name="Picture 4" descr="CPPE-Ch29-2_p580-Ang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588" y="4246563"/>
            <a:ext cx="6856412" cy="1976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1874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9140825" cy="5761038"/>
          </a:xfrm>
          <a:prstGeom prst="rect">
            <a:avLst/>
          </a:prstGeom>
          <a:noFill/>
        </p:spPr>
      </p:pic>
      <p:sp>
        <p:nvSpPr>
          <p:cNvPr id="57118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971800"/>
            <a:ext cx="69342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Mirrors produce only virtual images.</a:t>
            </a:r>
          </a:p>
        </p:txBody>
      </p:sp>
      <p:sp>
        <p:nvSpPr>
          <p:cNvPr id="5711876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Mirrors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1191</Words>
  <Application>Microsoft Office PowerPoint</Application>
  <PresentationFormat>On-screen Show (4:3)</PresentationFormat>
  <Paragraphs>129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Times New Roman</vt:lpstr>
      <vt:lpstr>Avenir-Heavy</vt:lpstr>
      <vt:lpstr>Avenir-HeavyOblique</vt:lpstr>
      <vt:lpstr>Minion-Bold</vt:lpstr>
      <vt:lpstr>Symbol</vt:lpstr>
      <vt:lpstr>Minion-Regular</vt:lpstr>
      <vt:lpstr>Avenir-MediumOblique</vt:lpstr>
      <vt:lpstr>Times New Roman PS MT</vt:lpstr>
      <vt:lpstr>Times</vt:lpstr>
      <vt:lpstr>Default Design</vt:lpstr>
      <vt:lpstr>Mirror and Lens Notes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Zurakowski</dc:creator>
  <cp:lastModifiedBy>Tablet PC</cp:lastModifiedBy>
  <cp:revision>161</cp:revision>
  <dcterms:created xsi:type="dcterms:W3CDTF">2007-03-02T21:05:08Z</dcterms:created>
  <dcterms:modified xsi:type="dcterms:W3CDTF">2010-12-06T05:09:17Z</dcterms:modified>
</cp:coreProperties>
</file>