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7" r:id="rId2"/>
    <p:sldId id="3538" r:id="rId3"/>
    <p:sldId id="3601" r:id="rId4"/>
    <p:sldId id="3603" r:id="rId5"/>
    <p:sldId id="3604" r:id="rId6"/>
    <p:sldId id="3539" r:id="rId7"/>
    <p:sldId id="3613" r:id="rId8"/>
    <p:sldId id="3616" r:id="rId9"/>
    <p:sldId id="3617" r:id="rId10"/>
    <p:sldId id="3618" r:id="rId11"/>
    <p:sldId id="3619" r:id="rId12"/>
    <p:sldId id="3620" r:id="rId13"/>
    <p:sldId id="3631" r:id="rId14"/>
    <p:sldId id="3632" r:id="rId15"/>
    <p:sldId id="3634" r:id="rId16"/>
    <p:sldId id="3635" r:id="rId17"/>
    <p:sldId id="3642" r:id="rId18"/>
    <p:sldId id="3643" r:id="rId19"/>
    <p:sldId id="3644" r:id="rId20"/>
    <p:sldId id="3647" r:id="rId21"/>
    <p:sldId id="3648" r:id="rId22"/>
    <p:sldId id="3649" r:id="rId23"/>
    <p:sldId id="3666" r:id="rId24"/>
    <p:sldId id="3667" r:id="rId25"/>
    <p:sldId id="3668" r:id="rId26"/>
    <p:sldId id="3669" r:id="rId27"/>
    <p:sldId id="3670" r:id="rId28"/>
    <p:sldId id="3671" r:id="rId29"/>
  </p:sldIdLst>
  <p:sldSz cx="9144000" cy="6858000" type="screen4x3"/>
  <p:notesSz cx="6858000" cy="9144000"/>
  <p:defaultTextStyle>
    <a:defPPr>
      <a:defRPr lang="en-US"/>
    </a:defPPr>
    <a:lvl1pPr algn="l" rtl="0" fontAlgn="base">
      <a:spcBef>
        <a:spcPct val="20000"/>
      </a:spcBef>
      <a:spcAft>
        <a:spcPct val="0"/>
      </a:spcAft>
      <a:defRPr sz="2400" kern="1200">
        <a:solidFill>
          <a:schemeClr val="hlink"/>
        </a:solidFill>
        <a:latin typeface="Arial" pitchFamily="34" charset="0"/>
        <a:ea typeface="+mn-ea"/>
        <a:cs typeface="Times New Roman" pitchFamily="18" charset="0"/>
      </a:defRPr>
    </a:lvl1pPr>
    <a:lvl2pPr marL="457200" algn="l" rtl="0" fontAlgn="base">
      <a:spcBef>
        <a:spcPct val="20000"/>
      </a:spcBef>
      <a:spcAft>
        <a:spcPct val="0"/>
      </a:spcAft>
      <a:defRPr sz="2400" kern="1200">
        <a:solidFill>
          <a:schemeClr val="hlink"/>
        </a:solidFill>
        <a:latin typeface="Arial" pitchFamily="34" charset="0"/>
        <a:ea typeface="+mn-ea"/>
        <a:cs typeface="Times New Roman" pitchFamily="18" charset="0"/>
      </a:defRPr>
    </a:lvl2pPr>
    <a:lvl3pPr marL="914400" algn="l" rtl="0" fontAlgn="base">
      <a:spcBef>
        <a:spcPct val="20000"/>
      </a:spcBef>
      <a:spcAft>
        <a:spcPct val="0"/>
      </a:spcAft>
      <a:defRPr sz="2400" kern="1200">
        <a:solidFill>
          <a:schemeClr val="hlink"/>
        </a:solidFill>
        <a:latin typeface="Arial" pitchFamily="34" charset="0"/>
        <a:ea typeface="+mn-ea"/>
        <a:cs typeface="Times New Roman" pitchFamily="18" charset="0"/>
      </a:defRPr>
    </a:lvl3pPr>
    <a:lvl4pPr marL="1371600" algn="l" rtl="0" fontAlgn="base">
      <a:spcBef>
        <a:spcPct val="20000"/>
      </a:spcBef>
      <a:spcAft>
        <a:spcPct val="0"/>
      </a:spcAft>
      <a:defRPr sz="2400" kern="1200">
        <a:solidFill>
          <a:schemeClr val="hlink"/>
        </a:solidFill>
        <a:latin typeface="Arial" pitchFamily="34" charset="0"/>
        <a:ea typeface="+mn-ea"/>
        <a:cs typeface="Times New Roman" pitchFamily="18" charset="0"/>
      </a:defRPr>
    </a:lvl4pPr>
    <a:lvl5pPr marL="1828800" algn="l" rtl="0" fontAlgn="base">
      <a:spcBef>
        <a:spcPct val="20000"/>
      </a:spcBef>
      <a:spcAft>
        <a:spcPct val="0"/>
      </a:spcAft>
      <a:defRPr sz="2400" kern="1200">
        <a:solidFill>
          <a:schemeClr val="hlink"/>
        </a:solidFill>
        <a:latin typeface="Arial" pitchFamily="34" charset="0"/>
        <a:ea typeface="+mn-ea"/>
        <a:cs typeface="Times New Roman" pitchFamily="18" charset="0"/>
      </a:defRPr>
    </a:lvl5pPr>
    <a:lvl6pPr marL="2286000" algn="l" defTabSz="914400" rtl="0" eaLnBrk="1" latinLnBrk="0" hangingPunct="1">
      <a:defRPr sz="2400" kern="1200">
        <a:solidFill>
          <a:schemeClr val="hlink"/>
        </a:solidFill>
        <a:latin typeface="Arial" pitchFamily="34" charset="0"/>
        <a:ea typeface="+mn-ea"/>
        <a:cs typeface="Times New Roman" pitchFamily="18" charset="0"/>
      </a:defRPr>
    </a:lvl6pPr>
    <a:lvl7pPr marL="2743200" algn="l" defTabSz="914400" rtl="0" eaLnBrk="1" latinLnBrk="0" hangingPunct="1">
      <a:defRPr sz="2400" kern="1200">
        <a:solidFill>
          <a:schemeClr val="hlink"/>
        </a:solidFill>
        <a:latin typeface="Arial" pitchFamily="34" charset="0"/>
        <a:ea typeface="+mn-ea"/>
        <a:cs typeface="Times New Roman" pitchFamily="18" charset="0"/>
      </a:defRPr>
    </a:lvl7pPr>
    <a:lvl8pPr marL="3200400" algn="l" defTabSz="914400" rtl="0" eaLnBrk="1" latinLnBrk="0" hangingPunct="1">
      <a:defRPr sz="2400" kern="1200">
        <a:solidFill>
          <a:schemeClr val="hlink"/>
        </a:solidFill>
        <a:latin typeface="Arial" pitchFamily="34" charset="0"/>
        <a:ea typeface="+mn-ea"/>
        <a:cs typeface="Times New Roman" pitchFamily="18" charset="0"/>
      </a:defRPr>
    </a:lvl8pPr>
    <a:lvl9pPr marL="3657600" algn="l" defTabSz="914400" rtl="0" eaLnBrk="1" latinLnBrk="0" hangingPunct="1">
      <a:defRPr sz="2400" kern="1200">
        <a:solidFill>
          <a:schemeClr val="hlink"/>
        </a:solidFill>
        <a:latin typeface="Arial" pitchFamily="34"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637"/>
    <a:srgbClr val="E63219"/>
    <a:srgbClr val="E1A55A"/>
    <a:srgbClr val="FF0000"/>
    <a:srgbClr val="0B4394"/>
    <a:srgbClr val="007B3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576" autoAdjust="0"/>
  </p:normalViewPr>
  <p:slideViewPr>
    <p:cSldViewPr>
      <p:cViewPr varScale="1">
        <p:scale>
          <a:sx n="73" d="100"/>
          <a:sy n="73" d="100"/>
        </p:scale>
        <p:origin x="-10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defRPr>
            </a:lvl1pPr>
          </a:lstStyle>
          <a:p>
            <a:endParaRPr lang="en-US"/>
          </a:p>
        </p:txBody>
      </p:sp>
      <p:sp>
        <p:nvSpPr>
          <p:cNvPr id="61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defRPr>
            </a:lvl1pPr>
          </a:lstStyle>
          <a:p>
            <a:endParaRPr lang="en-US"/>
          </a:p>
        </p:txBody>
      </p:sp>
      <p:sp>
        <p:nvSpPr>
          <p:cNvPr id="61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defRPr>
            </a:lvl1pPr>
          </a:lstStyle>
          <a:p>
            <a:endParaRPr lang="en-US"/>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defRPr>
            </a:lvl1pPr>
          </a:lstStyle>
          <a:p>
            <a:fld id="{A8B3FC32-112E-4D99-B775-C398AB7A3DC6}"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defRPr>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defRPr>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defRPr>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defRPr>
            </a:lvl1pPr>
          </a:lstStyle>
          <a:p>
            <a:fld id="{531310BD-4A03-456F-BFE8-D7235A6C179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8C29CA-9AD8-445A-9026-29B403BB5BB7}" type="slidenum">
              <a:rPr lang="en-US"/>
              <a:pPr/>
              <a:t>1</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5D85EB-BB6A-4DEC-A8BE-62A1FF269F17}" type="slidenum">
              <a:rPr lang="en-US"/>
              <a:pPr/>
              <a:t>10</a:t>
            </a:fld>
            <a:endParaRPr lang="en-US"/>
          </a:p>
        </p:txBody>
      </p:sp>
      <p:sp>
        <p:nvSpPr>
          <p:cNvPr id="6974466" name="Rectangle 2"/>
          <p:cNvSpPr>
            <a:spLocks noGrp="1" noRot="1" noChangeAspect="1" noChangeArrowheads="1" noTextEdit="1"/>
          </p:cNvSpPr>
          <p:nvPr>
            <p:ph type="sldImg"/>
          </p:nvPr>
        </p:nvSpPr>
        <p:spPr>
          <a:ln/>
        </p:spPr>
      </p:sp>
      <p:sp>
        <p:nvSpPr>
          <p:cNvPr id="6974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EC1331-BD34-4F0C-851B-ACECB548655B}" type="slidenum">
              <a:rPr lang="en-US"/>
              <a:pPr/>
              <a:t>11</a:t>
            </a:fld>
            <a:endParaRPr lang="en-US"/>
          </a:p>
        </p:txBody>
      </p:sp>
      <p:sp>
        <p:nvSpPr>
          <p:cNvPr id="6976514" name="Rectangle 2"/>
          <p:cNvSpPr>
            <a:spLocks noGrp="1" noRot="1" noChangeAspect="1" noChangeArrowheads="1" noTextEdit="1"/>
          </p:cNvSpPr>
          <p:nvPr>
            <p:ph type="sldImg"/>
          </p:nvPr>
        </p:nvSpPr>
        <p:spPr>
          <a:ln/>
        </p:spPr>
      </p:sp>
      <p:sp>
        <p:nvSpPr>
          <p:cNvPr id="6976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FD297A-5BC6-4D2E-AC51-D6831AA4A9DF}" type="slidenum">
              <a:rPr lang="en-US"/>
              <a:pPr/>
              <a:t>12</a:t>
            </a:fld>
            <a:endParaRPr lang="en-US"/>
          </a:p>
        </p:txBody>
      </p:sp>
      <p:sp>
        <p:nvSpPr>
          <p:cNvPr id="6978562" name="Rectangle 2"/>
          <p:cNvSpPr>
            <a:spLocks noGrp="1" noRot="1" noChangeAspect="1" noChangeArrowheads="1" noTextEdit="1"/>
          </p:cNvSpPr>
          <p:nvPr>
            <p:ph type="sldImg"/>
          </p:nvPr>
        </p:nvSpPr>
        <p:spPr>
          <a:ln/>
        </p:spPr>
      </p:sp>
      <p:sp>
        <p:nvSpPr>
          <p:cNvPr id="6978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F2F20-4E68-44CC-AF9B-615902F75DCD}" type="slidenum">
              <a:rPr lang="en-US"/>
              <a:pPr/>
              <a:t>13</a:t>
            </a:fld>
            <a:endParaRPr lang="en-US"/>
          </a:p>
        </p:txBody>
      </p:sp>
      <p:sp>
        <p:nvSpPr>
          <p:cNvPr id="7003138" name="Rectangle 2"/>
          <p:cNvSpPr>
            <a:spLocks noGrp="1" noRot="1" noChangeAspect="1" noChangeArrowheads="1" noTextEdit="1"/>
          </p:cNvSpPr>
          <p:nvPr>
            <p:ph type="sldImg"/>
          </p:nvPr>
        </p:nvSpPr>
        <p:spPr>
          <a:ln/>
        </p:spPr>
      </p:sp>
      <p:sp>
        <p:nvSpPr>
          <p:cNvPr id="7003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E52F84-DD1F-47C1-BE46-C452084BE039}" type="slidenum">
              <a:rPr lang="en-US"/>
              <a:pPr/>
              <a:t>14</a:t>
            </a:fld>
            <a:endParaRPr lang="en-US"/>
          </a:p>
        </p:txBody>
      </p:sp>
      <p:sp>
        <p:nvSpPr>
          <p:cNvPr id="7005186" name="Rectangle 2"/>
          <p:cNvSpPr>
            <a:spLocks noGrp="1" noRot="1" noChangeAspect="1" noChangeArrowheads="1" noTextEdit="1"/>
          </p:cNvSpPr>
          <p:nvPr>
            <p:ph type="sldImg"/>
          </p:nvPr>
        </p:nvSpPr>
        <p:spPr>
          <a:ln/>
        </p:spPr>
      </p:sp>
      <p:sp>
        <p:nvSpPr>
          <p:cNvPr id="700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F7A86-CFC5-4140-97D4-B29554C7981E}" type="slidenum">
              <a:rPr lang="en-US"/>
              <a:pPr/>
              <a:t>15</a:t>
            </a:fld>
            <a:endParaRPr lang="en-US"/>
          </a:p>
        </p:txBody>
      </p:sp>
      <p:sp>
        <p:nvSpPr>
          <p:cNvPr id="7009282" name="Rectangle 2"/>
          <p:cNvSpPr>
            <a:spLocks noGrp="1" noRot="1" noChangeAspect="1" noChangeArrowheads="1" noTextEdit="1"/>
          </p:cNvSpPr>
          <p:nvPr>
            <p:ph type="sldImg"/>
          </p:nvPr>
        </p:nvSpPr>
        <p:spPr>
          <a:ln/>
        </p:spPr>
      </p:sp>
      <p:sp>
        <p:nvSpPr>
          <p:cNvPr id="7009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0E893-3EC8-4CBB-9B2B-4D0F9B0C61E5}" type="slidenum">
              <a:rPr lang="en-US"/>
              <a:pPr/>
              <a:t>16</a:t>
            </a:fld>
            <a:endParaRPr lang="en-US"/>
          </a:p>
        </p:txBody>
      </p:sp>
      <p:sp>
        <p:nvSpPr>
          <p:cNvPr id="7011330" name="Rectangle 2"/>
          <p:cNvSpPr>
            <a:spLocks noGrp="1" noRot="1" noChangeAspect="1" noChangeArrowheads="1" noTextEdit="1"/>
          </p:cNvSpPr>
          <p:nvPr>
            <p:ph type="sldImg"/>
          </p:nvPr>
        </p:nvSpPr>
        <p:spPr>
          <a:ln/>
        </p:spPr>
      </p:sp>
      <p:sp>
        <p:nvSpPr>
          <p:cNvPr id="7011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7C4B20-AEE5-458D-B069-7CEF2B2844B3}" type="slidenum">
              <a:rPr lang="en-US"/>
              <a:pPr/>
              <a:t>17</a:t>
            </a:fld>
            <a:endParaRPr lang="en-US"/>
          </a:p>
        </p:txBody>
      </p:sp>
      <p:sp>
        <p:nvSpPr>
          <p:cNvPr id="7025666" name="Rectangle 2"/>
          <p:cNvSpPr>
            <a:spLocks noGrp="1" noRot="1" noChangeAspect="1" noChangeArrowheads="1" noTextEdit="1"/>
          </p:cNvSpPr>
          <p:nvPr>
            <p:ph type="sldImg"/>
          </p:nvPr>
        </p:nvSpPr>
        <p:spPr>
          <a:ln/>
        </p:spPr>
      </p:sp>
      <p:sp>
        <p:nvSpPr>
          <p:cNvPr id="7025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FD94C5-11D3-4CCC-A6A5-CC3A5AE6D8FA}" type="slidenum">
              <a:rPr lang="en-US"/>
              <a:pPr/>
              <a:t>18</a:t>
            </a:fld>
            <a:endParaRPr lang="en-US"/>
          </a:p>
        </p:txBody>
      </p:sp>
      <p:sp>
        <p:nvSpPr>
          <p:cNvPr id="7027714" name="Rectangle 2"/>
          <p:cNvSpPr>
            <a:spLocks noGrp="1" noRot="1" noChangeAspect="1" noChangeArrowheads="1" noTextEdit="1"/>
          </p:cNvSpPr>
          <p:nvPr>
            <p:ph type="sldImg"/>
          </p:nvPr>
        </p:nvSpPr>
        <p:spPr>
          <a:ln/>
        </p:spPr>
      </p:sp>
      <p:sp>
        <p:nvSpPr>
          <p:cNvPr id="7027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C11BC-A12B-4FD3-B3A1-E8C9FE5F3302}" type="slidenum">
              <a:rPr lang="en-US"/>
              <a:pPr/>
              <a:t>19</a:t>
            </a:fld>
            <a:endParaRPr lang="en-US"/>
          </a:p>
        </p:txBody>
      </p:sp>
      <p:sp>
        <p:nvSpPr>
          <p:cNvPr id="7029762" name="Rectangle 2"/>
          <p:cNvSpPr>
            <a:spLocks noGrp="1" noRot="1" noChangeAspect="1" noChangeArrowheads="1" noTextEdit="1"/>
          </p:cNvSpPr>
          <p:nvPr>
            <p:ph type="sldImg"/>
          </p:nvPr>
        </p:nvSpPr>
        <p:spPr>
          <a:ln/>
        </p:spPr>
      </p:sp>
      <p:sp>
        <p:nvSpPr>
          <p:cNvPr id="7029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5C2F4F-6097-4F31-A7A8-196B3A9ED5B4}" type="slidenum">
              <a:rPr lang="en-US"/>
              <a:pPr/>
              <a:t>2</a:t>
            </a:fld>
            <a:endParaRPr lang="en-US"/>
          </a:p>
        </p:txBody>
      </p:sp>
      <p:sp>
        <p:nvSpPr>
          <p:cNvPr id="6810626" name="Rectangle 2"/>
          <p:cNvSpPr>
            <a:spLocks noGrp="1" noRot="1" noChangeAspect="1" noChangeArrowheads="1" noTextEdit="1"/>
          </p:cNvSpPr>
          <p:nvPr>
            <p:ph type="sldImg"/>
          </p:nvPr>
        </p:nvSpPr>
        <p:spPr>
          <a:ln/>
        </p:spPr>
      </p:sp>
      <p:sp>
        <p:nvSpPr>
          <p:cNvPr id="6810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DED8EC-DA10-4870-85FF-101B32EE8012}" type="slidenum">
              <a:rPr lang="en-US"/>
              <a:pPr/>
              <a:t>20</a:t>
            </a:fld>
            <a:endParaRPr lang="en-US"/>
          </a:p>
        </p:txBody>
      </p:sp>
      <p:sp>
        <p:nvSpPr>
          <p:cNvPr id="7035906" name="Rectangle 2"/>
          <p:cNvSpPr>
            <a:spLocks noGrp="1" noRot="1" noChangeAspect="1" noChangeArrowheads="1" noTextEdit="1"/>
          </p:cNvSpPr>
          <p:nvPr>
            <p:ph type="sldImg"/>
          </p:nvPr>
        </p:nvSpPr>
        <p:spPr>
          <a:ln/>
        </p:spPr>
      </p:sp>
      <p:sp>
        <p:nvSpPr>
          <p:cNvPr id="7035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AC01BC-46E8-4803-8157-87512A31816B}" type="slidenum">
              <a:rPr lang="en-US"/>
              <a:pPr/>
              <a:t>21</a:t>
            </a:fld>
            <a:endParaRPr lang="en-US"/>
          </a:p>
        </p:txBody>
      </p:sp>
      <p:sp>
        <p:nvSpPr>
          <p:cNvPr id="7037954" name="Rectangle 2"/>
          <p:cNvSpPr>
            <a:spLocks noGrp="1" noRot="1" noChangeAspect="1" noChangeArrowheads="1" noTextEdit="1"/>
          </p:cNvSpPr>
          <p:nvPr>
            <p:ph type="sldImg"/>
          </p:nvPr>
        </p:nvSpPr>
        <p:spPr>
          <a:ln/>
        </p:spPr>
      </p:sp>
      <p:sp>
        <p:nvSpPr>
          <p:cNvPr id="7037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594963-DD78-406A-8616-4C52EE8AA277}" type="slidenum">
              <a:rPr lang="en-US"/>
              <a:pPr/>
              <a:t>22</a:t>
            </a:fld>
            <a:endParaRPr lang="en-US"/>
          </a:p>
        </p:txBody>
      </p:sp>
      <p:sp>
        <p:nvSpPr>
          <p:cNvPr id="7040002" name="Rectangle 2"/>
          <p:cNvSpPr>
            <a:spLocks noGrp="1" noRot="1" noChangeAspect="1" noChangeArrowheads="1" noTextEdit="1"/>
          </p:cNvSpPr>
          <p:nvPr>
            <p:ph type="sldImg"/>
          </p:nvPr>
        </p:nvSpPr>
        <p:spPr>
          <a:ln/>
        </p:spPr>
      </p:sp>
      <p:sp>
        <p:nvSpPr>
          <p:cNvPr id="7040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C7E2AB-4821-40F5-8EA2-03917D8A7B50}" type="slidenum">
              <a:rPr lang="en-US"/>
              <a:pPr/>
              <a:t>23</a:t>
            </a:fld>
            <a:endParaRPr lang="en-US"/>
          </a:p>
        </p:txBody>
      </p:sp>
      <p:sp>
        <p:nvSpPr>
          <p:cNvPr id="7074818" name="Rectangle 2"/>
          <p:cNvSpPr>
            <a:spLocks noGrp="1" noRot="1" noChangeAspect="1" noChangeArrowheads="1" noTextEdit="1"/>
          </p:cNvSpPr>
          <p:nvPr>
            <p:ph type="sldImg"/>
          </p:nvPr>
        </p:nvSpPr>
        <p:spPr>
          <a:ln/>
        </p:spPr>
      </p:sp>
      <p:sp>
        <p:nvSpPr>
          <p:cNvPr id="707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E65654-0D01-46B3-AF9B-E5D929F249FE}" type="slidenum">
              <a:rPr lang="en-US"/>
              <a:pPr/>
              <a:t>24</a:t>
            </a:fld>
            <a:endParaRPr lang="en-US"/>
          </a:p>
        </p:txBody>
      </p:sp>
      <p:sp>
        <p:nvSpPr>
          <p:cNvPr id="7076866" name="Rectangle 2"/>
          <p:cNvSpPr>
            <a:spLocks noGrp="1" noRot="1" noChangeAspect="1" noChangeArrowheads="1" noTextEdit="1"/>
          </p:cNvSpPr>
          <p:nvPr>
            <p:ph type="sldImg"/>
          </p:nvPr>
        </p:nvSpPr>
        <p:spPr>
          <a:ln/>
        </p:spPr>
      </p:sp>
      <p:sp>
        <p:nvSpPr>
          <p:cNvPr id="707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075B15-27BE-4127-ABA4-A16935CBFC3E}" type="slidenum">
              <a:rPr lang="en-US"/>
              <a:pPr/>
              <a:t>25</a:t>
            </a:fld>
            <a:endParaRPr lang="en-US"/>
          </a:p>
        </p:txBody>
      </p:sp>
      <p:sp>
        <p:nvSpPr>
          <p:cNvPr id="7078914" name="Rectangle 2"/>
          <p:cNvSpPr>
            <a:spLocks noGrp="1" noRot="1" noChangeAspect="1" noChangeArrowheads="1" noTextEdit="1"/>
          </p:cNvSpPr>
          <p:nvPr>
            <p:ph type="sldImg"/>
          </p:nvPr>
        </p:nvSpPr>
        <p:spPr>
          <a:ln/>
        </p:spPr>
      </p:sp>
      <p:sp>
        <p:nvSpPr>
          <p:cNvPr id="707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647B1C-FF5D-44C8-9151-0E921381DFF5}" type="slidenum">
              <a:rPr lang="en-US"/>
              <a:pPr/>
              <a:t>26</a:t>
            </a:fld>
            <a:endParaRPr lang="en-US"/>
          </a:p>
        </p:txBody>
      </p:sp>
      <p:sp>
        <p:nvSpPr>
          <p:cNvPr id="7080962" name="Rectangle 2"/>
          <p:cNvSpPr>
            <a:spLocks noGrp="1" noRot="1" noChangeAspect="1" noChangeArrowheads="1" noTextEdit="1"/>
          </p:cNvSpPr>
          <p:nvPr>
            <p:ph type="sldImg"/>
          </p:nvPr>
        </p:nvSpPr>
        <p:spPr>
          <a:ln/>
        </p:spPr>
      </p:sp>
      <p:sp>
        <p:nvSpPr>
          <p:cNvPr id="708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FA3C35-93B3-447F-851D-F132C46E17ED}" type="slidenum">
              <a:rPr lang="en-US"/>
              <a:pPr/>
              <a:t>27</a:t>
            </a:fld>
            <a:endParaRPr lang="en-US"/>
          </a:p>
        </p:txBody>
      </p:sp>
      <p:sp>
        <p:nvSpPr>
          <p:cNvPr id="7083010" name="Rectangle 2"/>
          <p:cNvSpPr>
            <a:spLocks noGrp="1" noRot="1" noChangeAspect="1" noChangeArrowheads="1" noTextEdit="1"/>
          </p:cNvSpPr>
          <p:nvPr>
            <p:ph type="sldImg"/>
          </p:nvPr>
        </p:nvSpPr>
        <p:spPr>
          <a:ln/>
        </p:spPr>
      </p:sp>
      <p:sp>
        <p:nvSpPr>
          <p:cNvPr id="708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BDC6BC-6D87-4FA1-A5C7-DF6EB64C832B}" type="slidenum">
              <a:rPr lang="en-US"/>
              <a:pPr/>
              <a:t>28</a:t>
            </a:fld>
            <a:endParaRPr lang="en-US"/>
          </a:p>
        </p:txBody>
      </p:sp>
      <p:sp>
        <p:nvSpPr>
          <p:cNvPr id="7087106" name="Rectangle 2"/>
          <p:cNvSpPr>
            <a:spLocks noGrp="1" noRot="1" noChangeAspect="1" noChangeArrowheads="1" noTextEdit="1"/>
          </p:cNvSpPr>
          <p:nvPr>
            <p:ph type="sldImg"/>
          </p:nvPr>
        </p:nvSpPr>
        <p:spPr>
          <a:ln/>
        </p:spPr>
      </p:sp>
      <p:sp>
        <p:nvSpPr>
          <p:cNvPr id="708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E4A62-0407-4AAB-8B06-1B8902048410}" type="slidenum">
              <a:rPr lang="en-US"/>
              <a:pPr/>
              <a:t>3</a:t>
            </a:fld>
            <a:endParaRPr lang="en-US"/>
          </a:p>
        </p:txBody>
      </p:sp>
      <p:sp>
        <p:nvSpPr>
          <p:cNvPr id="6939650" name="Rectangle 2"/>
          <p:cNvSpPr>
            <a:spLocks noGrp="1" noRot="1" noChangeAspect="1" noChangeArrowheads="1" noTextEdit="1"/>
          </p:cNvSpPr>
          <p:nvPr>
            <p:ph type="sldImg"/>
          </p:nvPr>
        </p:nvSpPr>
        <p:spPr>
          <a:ln/>
        </p:spPr>
      </p:sp>
      <p:sp>
        <p:nvSpPr>
          <p:cNvPr id="6939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FB937-9897-49C5-971A-723EEF38013C}" type="slidenum">
              <a:rPr lang="en-US"/>
              <a:pPr/>
              <a:t>4</a:t>
            </a:fld>
            <a:endParaRPr lang="en-US"/>
          </a:p>
        </p:txBody>
      </p:sp>
      <p:sp>
        <p:nvSpPr>
          <p:cNvPr id="6943746" name="Rectangle 2"/>
          <p:cNvSpPr>
            <a:spLocks noGrp="1" noRot="1" noChangeAspect="1" noChangeArrowheads="1" noTextEdit="1"/>
          </p:cNvSpPr>
          <p:nvPr>
            <p:ph type="sldImg"/>
          </p:nvPr>
        </p:nvSpPr>
        <p:spPr>
          <a:ln/>
        </p:spPr>
      </p:sp>
      <p:sp>
        <p:nvSpPr>
          <p:cNvPr id="69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20F3E-39D6-441A-8CF6-A11CE323E619}" type="slidenum">
              <a:rPr lang="en-US"/>
              <a:pPr/>
              <a:t>5</a:t>
            </a:fld>
            <a:endParaRPr lang="en-US"/>
          </a:p>
        </p:txBody>
      </p:sp>
      <p:sp>
        <p:nvSpPr>
          <p:cNvPr id="6945794" name="Rectangle 2"/>
          <p:cNvSpPr>
            <a:spLocks noGrp="1" noRot="1" noChangeAspect="1" noChangeArrowheads="1" noTextEdit="1"/>
          </p:cNvSpPr>
          <p:nvPr>
            <p:ph type="sldImg"/>
          </p:nvPr>
        </p:nvSpPr>
        <p:spPr>
          <a:ln/>
        </p:spPr>
      </p:sp>
      <p:sp>
        <p:nvSpPr>
          <p:cNvPr id="69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08A7D8-ED50-4A18-A616-0BB188839BF2}" type="slidenum">
              <a:rPr lang="en-US"/>
              <a:pPr/>
              <a:t>6</a:t>
            </a:fld>
            <a:endParaRPr lang="en-US"/>
          </a:p>
        </p:txBody>
      </p:sp>
      <p:sp>
        <p:nvSpPr>
          <p:cNvPr id="6812674" name="Rectangle 2"/>
          <p:cNvSpPr>
            <a:spLocks noGrp="1" noRot="1" noChangeAspect="1" noChangeArrowheads="1" noTextEdit="1"/>
          </p:cNvSpPr>
          <p:nvPr>
            <p:ph type="sldImg"/>
          </p:nvPr>
        </p:nvSpPr>
        <p:spPr>
          <a:ln/>
        </p:spPr>
      </p:sp>
      <p:sp>
        <p:nvSpPr>
          <p:cNvPr id="6812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C9D20-73EE-4362-94F5-FFC5CD97858F}" type="slidenum">
              <a:rPr lang="en-US"/>
              <a:pPr/>
              <a:t>7</a:t>
            </a:fld>
            <a:endParaRPr lang="en-US"/>
          </a:p>
        </p:txBody>
      </p:sp>
      <p:sp>
        <p:nvSpPr>
          <p:cNvPr id="6964226" name="Rectangle 2"/>
          <p:cNvSpPr>
            <a:spLocks noGrp="1" noRot="1" noChangeAspect="1" noChangeArrowheads="1" noTextEdit="1"/>
          </p:cNvSpPr>
          <p:nvPr>
            <p:ph type="sldImg"/>
          </p:nvPr>
        </p:nvSpPr>
        <p:spPr>
          <a:ln/>
        </p:spPr>
      </p:sp>
      <p:sp>
        <p:nvSpPr>
          <p:cNvPr id="6964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67DFCA-B54E-40C8-B2D2-BE6039CD30D8}" type="slidenum">
              <a:rPr lang="en-US"/>
              <a:pPr/>
              <a:t>8</a:t>
            </a:fld>
            <a:endParaRPr lang="en-US"/>
          </a:p>
        </p:txBody>
      </p:sp>
      <p:sp>
        <p:nvSpPr>
          <p:cNvPr id="6970370" name="Rectangle 2"/>
          <p:cNvSpPr>
            <a:spLocks noGrp="1" noRot="1" noChangeAspect="1" noChangeArrowheads="1" noTextEdit="1"/>
          </p:cNvSpPr>
          <p:nvPr>
            <p:ph type="sldImg"/>
          </p:nvPr>
        </p:nvSpPr>
        <p:spPr>
          <a:ln/>
        </p:spPr>
      </p:sp>
      <p:sp>
        <p:nvSpPr>
          <p:cNvPr id="6970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4F927B-FA10-437D-9023-D0BAB006379A}" type="slidenum">
              <a:rPr lang="en-US"/>
              <a:pPr/>
              <a:t>9</a:t>
            </a:fld>
            <a:endParaRPr lang="en-US"/>
          </a:p>
        </p:txBody>
      </p:sp>
      <p:sp>
        <p:nvSpPr>
          <p:cNvPr id="6972418" name="Rectangle 2"/>
          <p:cNvSpPr>
            <a:spLocks noGrp="1" noRot="1" noChangeAspect="1" noChangeArrowheads="1" noTextEdit="1"/>
          </p:cNvSpPr>
          <p:nvPr>
            <p:ph type="sldImg"/>
          </p:nvPr>
        </p:nvSpPr>
        <p:spPr>
          <a:ln/>
        </p:spPr>
      </p:sp>
      <p:sp>
        <p:nvSpPr>
          <p:cNvPr id="69724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2" name="Picture 18" descr="cs-basic"/>
          <p:cNvPicPr>
            <a:picLocks noChangeAspect="1" noChangeArrowheads="1"/>
          </p:cNvPicPr>
          <p:nvPr userDrawn="1"/>
        </p:nvPicPr>
        <p:blipFill>
          <a:blip r:embed="rId15" cstate="print"/>
          <a:srcRect/>
          <a:stretch>
            <a:fillRect/>
          </a:stretch>
        </p:blipFill>
        <p:spPr bwMode="auto">
          <a:xfrm>
            <a:off x="0" y="0"/>
            <a:ext cx="9140825" cy="6854825"/>
          </a:xfrm>
          <a:prstGeom prst="rect">
            <a:avLst/>
          </a:prstGeom>
          <a:noFill/>
        </p:spPr>
      </p:pic>
      <p:sp>
        <p:nvSpPr>
          <p:cNvPr id="1033" name="AutoShape 9">
            <a:hlinkClick r:id="" action="ppaction://hlinkshowjump?jump=endshow" highlightClick="1"/>
          </p:cNvPr>
          <p:cNvSpPr>
            <a:spLocks noChangeArrowheads="1"/>
          </p:cNvSpPr>
          <p:nvPr/>
        </p:nvSpPr>
        <p:spPr bwMode="auto">
          <a:xfrm>
            <a:off x="8839200" y="0"/>
            <a:ext cx="304800" cy="304800"/>
          </a:xfrm>
          <a:prstGeom prst="actionButtonBlank">
            <a:avLst/>
          </a:prstGeom>
          <a:solidFill>
            <a:schemeClr val="accent1">
              <a:alpha val="0"/>
            </a:schemeClr>
          </a:solidFill>
          <a:ln w="9525">
            <a:noFill/>
            <a:miter lim="800000"/>
            <a:headEnd/>
            <a:tailEnd/>
          </a:ln>
          <a:effectLst/>
        </p:spPr>
        <p:txBody>
          <a:bodyPr wrap="none" anchor="ctr"/>
          <a:lstStyle/>
          <a:p>
            <a:endParaRPr lang="en-US"/>
          </a:p>
        </p:txBody>
      </p:sp>
      <p:sp>
        <p:nvSpPr>
          <p:cNvPr id="1038" name="Rectangle 14"/>
          <p:cNvSpPr>
            <a:spLocks noChangeArrowheads="1"/>
          </p:cNvSpPr>
          <p:nvPr/>
        </p:nvSpPr>
        <p:spPr bwMode="auto">
          <a:xfrm>
            <a:off x="63500" y="101600"/>
            <a:ext cx="5651500" cy="366713"/>
          </a:xfrm>
          <a:prstGeom prst="rect">
            <a:avLst/>
          </a:prstGeom>
          <a:noFill/>
          <a:ln w="9525">
            <a:noFill/>
            <a:miter lim="800000"/>
            <a:headEnd/>
            <a:tailEnd/>
          </a:ln>
          <a:effectLst/>
        </p:spPr>
        <p:txBody>
          <a:bodyPr>
            <a:spAutoFit/>
          </a:bodyPr>
          <a:lstStyle/>
          <a:p>
            <a:pPr>
              <a:spcBef>
                <a:spcPct val="0"/>
              </a:spcBef>
            </a:pPr>
            <a:r>
              <a:rPr lang="en-US" sz="1800" b="1">
                <a:solidFill>
                  <a:srgbClr val="E1A55A"/>
                </a:solidFill>
              </a:rPr>
              <a:t>36</a:t>
            </a:r>
            <a:r>
              <a:rPr lang="en-US" sz="1800" b="1">
                <a:solidFill>
                  <a:srgbClr val="FFE633"/>
                </a:solidFill>
              </a:rPr>
              <a:t> </a:t>
            </a:r>
            <a:r>
              <a:rPr lang="en-US" sz="1800" b="1"/>
              <a:t>Magnetism</a:t>
            </a:r>
          </a:p>
        </p:txBody>
      </p:sp>
      <p:sp>
        <p:nvSpPr>
          <p:cNvPr id="1041" name="AutoShape 17">
            <a:hlinkClick r:id="" action="ppaction://hlinkshowjump?jump=previousslide" highlightClick="1"/>
          </p:cNvPr>
          <p:cNvSpPr>
            <a:spLocks noChangeArrowheads="1"/>
          </p:cNvSpPr>
          <p:nvPr userDrawn="1"/>
        </p:nvSpPr>
        <p:spPr bwMode="auto">
          <a:xfrm>
            <a:off x="8128000" y="6413500"/>
            <a:ext cx="381000" cy="381000"/>
          </a:xfrm>
          <a:prstGeom prst="actionButtonBlank">
            <a:avLst/>
          </a:prstGeom>
          <a:solidFill>
            <a:schemeClr val="accent1">
              <a:alpha val="0"/>
            </a:schemeClr>
          </a:solidFill>
          <a:ln w="9525">
            <a:no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17" name="Picture 45" descr="cs-chapter-opener"/>
          <p:cNvPicPr>
            <a:picLocks noChangeAspect="1" noChangeArrowheads="1"/>
          </p:cNvPicPr>
          <p:nvPr/>
        </p:nvPicPr>
        <p:blipFill>
          <a:blip r:embed="rId3" cstate="print"/>
          <a:srcRect/>
          <a:stretch>
            <a:fillRect/>
          </a:stretch>
        </p:blipFill>
        <p:spPr bwMode="auto">
          <a:xfrm>
            <a:off x="0" y="533400"/>
            <a:ext cx="9140825" cy="5765800"/>
          </a:xfrm>
          <a:prstGeom prst="rect">
            <a:avLst/>
          </a:prstGeom>
          <a:noFill/>
        </p:spPr>
      </p:pic>
      <p:sp>
        <p:nvSpPr>
          <p:cNvPr id="3075" name="Rectangle 3"/>
          <p:cNvSpPr>
            <a:spLocks noGrp="1" noChangeArrowheads="1"/>
          </p:cNvSpPr>
          <p:nvPr>
            <p:ph type="body" sz="half" idx="1"/>
          </p:nvPr>
        </p:nvSpPr>
        <p:spPr bwMode="auto">
          <a:xfrm>
            <a:off x="3886200" y="2590800"/>
            <a:ext cx="4191000" cy="1373188"/>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800" dirty="0">
                <a:solidFill>
                  <a:schemeClr val="hlink"/>
                </a:solidFill>
              </a:rPr>
              <a:t>A moving electric charge is surrounded by a magnetic field.</a:t>
            </a:r>
          </a:p>
        </p:txBody>
      </p:sp>
      <p:pic>
        <p:nvPicPr>
          <p:cNvPr id="3140" name="Picture 68" descr="CPPE_BigIdeaLogo"/>
          <p:cNvPicPr>
            <a:picLocks noChangeAspect="1" noChangeArrowheads="1"/>
          </p:cNvPicPr>
          <p:nvPr/>
        </p:nvPicPr>
        <p:blipFill>
          <a:blip r:embed="rId4" cstate="print"/>
          <a:srcRect/>
          <a:stretch>
            <a:fillRect/>
          </a:stretch>
        </p:blipFill>
        <p:spPr bwMode="auto">
          <a:xfrm>
            <a:off x="1752600" y="2654300"/>
            <a:ext cx="2130425" cy="1460500"/>
          </a:xfrm>
          <a:prstGeom prst="rect">
            <a:avLst/>
          </a:prstGeom>
          <a:noFill/>
        </p:spPr>
      </p:pic>
      <p:pic>
        <p:nvPicPr>
          <p:cNvPr id="3152" name="Picture 80" descr="CPPE-Ch36_p720-BigIdea"/>
          <p:cNvPicPr>
            <a:picLocks noChangeAspect="1" noChangeArrowheads="1"/>
          </p:cNvPicPr>
          <p:nvPr/>
        </p:nvPicPr>
        <p:blipFill>
          <a:blip r:embed="rId5" cstate="print"/>
          <a:srcRect/>
          <a:stretch>
            <a:fillRect/>
          </a:stretch>
        </p:blipFill>
        <p:spPr bwMode="auto">
          <a:xfrm>
            <a:off x="152400" y="2732088"/>
            <a:ext cx="1600200" cy="1306512"/>
          </a:xfrm>
          <a:prstGeom prst="rect">
            <a:avLst/>
          </a:prstGeom>
          <a:noFill/>
        </p:spPr>
      </p:pic>
      <p:sp>
        <p:nvSpPr>
          <p:cNvPr id="6" name="Rectangle 5"/>
          <p:cNvSpPr/>
          <p:nvPr/>
        </p:nvSpPr>
        <p:spPr>
          <a:xfrm>
            <a:off x="1600200" y="990600"/>
            <a:ext cx="5917004"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Magnetism Notes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73442" name="Rectangle 2"/>
          <p:cNvSpPr>
            <a:spLocks noChangeArrowheads="1"/>
          </p:cNvSpPr>
          <p:nvPr/>
        </p:nvSpPr>
        <p:spPr bwMode="auto">
          <a:xfrm>
            <a:off x="227013" y="1196975"/>
            <a:ext cx="7773987" cy="2973122"/>
          </a:xfrm>
          <a:prstGeom prst="rect">
            <a:avLst/>
          </a:prstGeom>
          <a:noFill/>
          <a:ln w="9525">
            <a:noFill/>
            <a:miter lim="800000"/>
            <a:headEnd/>
            <a:tailEnd/>
          </a:ln>
          <a:effectLst/>
        </p:spPr>
        <p:txBody>
          <a:bodyPr>
            <a:spAutoFit/>
          </a:bodyPr>
          <a:lstStyle/>
          <a:p>
            <a:r>
              <a:rPr lang="en-US" dirty="0">
                <a:solidFill>
                  <a:srgbClr val="000000"/>
                </a:solidFill>
              </a:rPr>
              <a:t>More important, electrons can be thought of as spinning about their own axes like tops. </a:t>
            </a:r>
          </a:p>
          <a:p>
            <a:endParaRPr lang="en-US" dirty="0" smtClean="0">
              <a:solidFill>
                <a:srgbClr val="000000"/>
              </a:solidFill>
            </a:endParaRPr>
          </a:p>
          <a:p>
            <a:r>
              <a:rPr lang="en-US" dirty="0" smtClean="0">
                <a:solidFill>
                  <a:srgbClr val="000000"/>
                </a:solidFill>
              </a:rPr>
              <a:t>A </a:t>
            </a:r>
            <a:r>
              <a:rPr lang="en-US" dirty="0">
                <a:solidFill>
                  <a:srgbClr val="000000"/>
                </a:solidFill>
              </a:rPr>
              <a:t>spinning electron creates another magnetic field. </a:t>
            </a:r>
          </a:p>
          <a:p>
            <a:endParaRPr lang="en-US" dirty="0" smtClean="0">
              <a:solidFill>
                <a:srgbClr val="000000"/>
              </a:solidFill>
            </a:endParaRPr>
          </a:p>
          <a:p>
            <a:r>
              <a:rPr lang="en-US" dirty="0" smtClean="0">
                <a:solidFill>
                  <a:srgbClr val="000000"/>
                </a:solidFill>
              </a:rPr>
              <a:t>In </a:t>
            </a:r>
            <a:r>
              <a:rPr lang="en-US" dirty="0">
                <a:solidFill>
                  <a:srgbClr val="000000"/>
                </a:solidFill>
              </a:rPr>
              <a:t>most materials, the field due to spinning predominates over the field due to orbital motion.</a:t>
            </a:r>
          </a:p>
        </p:txBody>
      </p:sp>
      <p:sp>
        <p:nvSpPr>
          <p:cNvPr id="6973443" name="Rectangle 3"/>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The </a:t>
            </a:r>
            <a:r>
              <a:rPr lang="en-US" sz="2800" b="1" dirty="0">
                <a:solidFill>
                  <a:srgbClr val="E63219"/>
                </a:solidFill>
              </a:rPr>
              <a:t>Nature of a Magnetic Field</a:t>
            </a:r>
          </a:p>
        </p:txBody>
      </p:sp>
      <p:pic>
        <p:nvPicPr>
          <p:cNvPr id="6973444" name="Picture 4" descr="CPPE-Ch36-3_p723-Spinning"/>
          <p:cNvPicPr>
            <a:picLocks noChangeAspect="1" noChangeArrowheads="1"/>
          </p:cNvPicPr>
          <p:nvPr/>
        </p:nvPicPr>
        <p:blipFill>
          <a:blip r:embed="rId3" cstate="print"/>
          <a:srcRect/>
          <a:stretch>
            <a:fillRect/>
          </a:stretch>
        </p:blipFill>
        <p:spPr bwMode="auto">
          <a:xfrm>
            <a:off x="4800600" y="3886200"/>
            <a:ext cx="3619500" cy="266541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75490" name="Rectangle 2"/>
          <p:cNvSpPr>
            <a:spLocks noGrp="1" noChangeArrowheads="1"/>
          </p:cNvSpPr>
          <p:nvPr>
            <p:ph type="body" sz="half" idx="1"/>
          </p:nvPr>
        </p:nvSpPr>
        <p:spPr bwMode="auto">
          <a:xfrm>
            <a:off x="228600" y="1196975"/>
            <a:ext cx="8686800" cy="519113"/>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800" b="1">
                <a:solidFill>
                  <a:schemeClr val="hlink"/>
                </a:solidFill>
                <a:ea typeface="Times New Roman" pitchFamily="18" charset="0"/>
                <a:cs typeface="Minion-Regular" charset="0"/>
              </a:rPr>
              <a:t>Spin Magnetism</a:t>
            </a:r>
          </a:p>
        </p:txBody>
      </p:sp>
      <p:sp>
        <p:nvSpPr>
          <p:cNvPr id="6975491" name="Rectangle 3"/>
          <p:cNvSpPr>
            <a:spLocks noChangeArrowheads="1"/>
          </p:cNvSpPr>
          <p:nvPr/>
        </p:nvSpPr>
        <p:spPr bwMode="auto">
          <a:xfrm>
            <a:off x="227013" y="1766888"/>
            <a:ext cx="7621587" cy="2501900"/>
          </a:xfrm>
          <a:prstGeom prst="rect">
            <a:avLst/>
          </a:prstGeom>
          <a:noFill/>
          <a:ln w="9525">
            <a:noFill/>
            <a:miter lim="800000"/>
            <a:headEnd/>
            <a:tailEnd/>
          </a:ln>
          <a:effectLst/>
        </p:spPr>
        <p:txBody>
          <a:bodyPr>
            <a:spAutoFit/>
          </a:bodyPr>
          <a:lstStyle/>
          <a:p>
            <a:r>
              <a:rPr lang="en-US">
                <a:solidFill>
                  <a:srgbClr val="000000"/>
                </a:solidFill>
                <a:ea typeface="Times New Roman" pitchFamily="18" charset="0"/>
                <a:cs typeface="Minion-Regular" charset="0"/>
              </a:rPr>
              <a:t>Every spinning electron is a tiny magnet.</a:t>
            </a:r>
          </a:p>
          <a:p>
            <a:pPr marL="741363" lvl="1" indent="-284163">
              <a:buFontTx/>
              <a:buChar char="•"/>
            </a:pPr>
            <a:r>
              <a:rPr lang="en-US">
                <a:solidFill>
                  <a:srgbClr val="000000"/>
                </a:solidFill>
                <a:ea typeface="Times New Roman" pitchFamily="18" charset="0"/>
                <a:cs typeface="Minion-Regular" charset="0"/>
              </a:rPr>
              <a:t>A pair of electrons spinning in the same direction makes up a stronger magnet. </a:t>
            </a:r>
          </a:p>
          <a:p>
            <a:pPr marL="741363" lvl="1" indent="-284163">
              <a:buFontTx/>
              <a:buChar char="•"/>
            </a:pPr>
            <a:r>
              <a:rPr lang="en-US">
                <a:solidFill>
                  <a:srgbClr val="000000"/>
                </a:solidFill>
                <a:ea typeface="Times New Roman" pitchFamily="18" charset="0"/>
                <a:cs typeface="Minion-Regular" charset="0"/>
              </a:rPr>
              <a:t>Electrons spinning in opposite directions work against one another. </a:t>
            </a:r>
          </a:p>
          <a:p>
            <a:pPr marL="741363" lvl="1" indent="-284163">
              <a:buFontTx/>
              <a:buChar char="•"/>
            </a:pPr>
            <a:r>
              <a:rPr lang="en-US">
                <a:solidFill>
                  <a:srgbClr val="000000"/>
                </a:solidFill>
                <a:ea typeface="Times New Roman" pitchFamily="18" charset="0"/>
                <a:cs typeface="Minion-Regular" charset="0"/>
              </a:rPr>
              <a:t>Their magnetic fields cancel. </a:t>
            </a:r>
          </a:p>
        </p:txBody>
      </p:sp>
      <p:sp>
        <p:nvSpPr>
          <p:cNvPr id="6975492" name="Rectangle 4"/>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The </a:t>
            </a:r>
            <a:r>
              <a:rPr lang="en-US" sz="2800" b="1" dirty="0">
                <a:solidFill>
                  <a:srgbClr val="E63219"/>
                </a:solidFill>
              </a:rPr>
              <a:t>Nature of a Magnetic Field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77538" name="Rectangle 2"/>
          <p:cNvSpPr>
            <a:spLocks noChangeArrowheads="1"/>
          </p:cNvSpPr>
          <p:nvPr/>
        </p:nvSpPr>
        <p:spPr bwMode="auto">
          <a:xfrm>
            <a:off x="227013" y="1196975"/>
            <a:ext cx="7773987" cy="4967514"/>
          </a:xfrm>
          <a:prstGeom prst="rect">
            <a:avLst/>
          </a:prstGeom>
          <a:noFill/>
          <a:ln w="9525">
            <a:noFill/>
            <a:miter lim="800000"/>
            <a:headEnd/>
            <a:tailEnd/>
          </a:ln>
          <a:effectLst/>
        </p:spPr>
        <p:txBody>
          <a:bodyPr>
            <a:spAutoFit/>
          </a:bodyPr>
          <a:lstStyle/>
          <a:p>
            <a:r>
              <a:rPr lang="en-US" dirty="0">
                <a:solidFill>
                  <a:srgbClr val="000000"/>
                </a:solidFill>
              </a:rPr>
              <a:t>Most substances are not magnets because the various fields cancel one another due to electrons spinning in opposite directions. </a:t>
            </a:r>
          </a:p>
          <a:p>
            <a:endParaRPr lang="en-US" dirty="0" smtClean="0">
              <a:solidFill>
                <a:srgbClr val="000000"/>
              </a:solidFill>
            </a:endParaRPr>
          </a:p>
          <a:p>
            <a:r>
              <a:rPr lang="en-US" dirty="0" smtClean="0">
                <a:solidFill>
                  <a:srgbClr val="000000"/>
                </a:solidFill>
              </a:rPr>
              <a:t>In </a:t>
            </a:r>
            <a:r>
              <a:rPr lang="en-US" dirty="0">
                <a:solidFill>
                  <a:srgbClr val="000000"/>
                </a:solidFill>
              </a:rPr>
              <a:t>materials such as iron, nickel, and cobalt, however, the fields do not cancel one another entirely. </a:t>
            </a:r>
          </a:p>
          <a:p>
            <a:endParaRPr lang="en-US" dirty="0" smtClean="0">
              <a:solidFill>
                <a:srgbClr val="000000"/>
              </a:solidFill>
            </a:endParaRPr>
          </a:p>
          <a:p>
            <a:r>
              <a:rPr lang="en-US" dirty="0" smtClean="0">
                <a:solidFill>
                  <a:srgbClr val="000000"/>
                </a:solidFill>
              </a:rPr>
              <a:t>An </a:t>
            </a:r>
            <a:r>
              <a:rPr lang="en-US" dirty="0">
                <a:solidFill>
                  <a:srgbClr val="000000"/>
                </a:solidFill>
              </a:rPr>
              <a:t>iron atom has four electrons whose spin magnetism is not canceled. </a:t>
            </a:r>
          </a:p>
          <a:p>
            <a:endParaRPr lang="en-US" dirty="0" smtClean="0">
              <a:solidFill>
                <a:srgbClr val="000000"/>
              </a:solidFill>
            </a:endParaRPr>
          </a:p>
          <a:p>
            <a:r>
              <a:rPr lang="en-US" dirty="0" smtClean="0">
                <a:solidFill>
                  <a:srgbClr val="000000"/>
                </a:solidFill>
              </a:rPr>
              <a:t>Each </a:t>
            </a:r>
            <a:r>
              <a:rPr lang="en-US" dirty="0">
                <a:solidFill>
                  <a:srgbClr val="000000"/>
                </a:solidFill>
              </a:rPr>
              <a:t>iron atom, then, is a tiny magnet. The same is true to a lesser degree for the atoms of nickel and cobalt.</a:t>
            </a:r>
          </a:p>
        </p:txBody>
      </p:sp>
      <p:sp>
        <p:nvSpPr>
          <p:cNvPr id="6977539" name="Rectangle 3"/>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The </a:t>
            </a:r>
            <a:r>
              <a:rPr lang="en-US" sz="2800" b="1" dirty="0">
                <a:solidFill>
                  <a:srgbClr val="E63219"/>
                </a:solidFill>
              </a:rPr>
              <a:t>Nature of a Magnetic Field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02114" name="Rectangle 2"/>
          <p:cNvSpPr>
            <a:spLocks noChangeArrowheads="1"/>
          </p:cNvSpPr>
          <p:nvPr/>
        </p:nvSpPr>
        <p:spPr bwMode="auto">
          <a:xfrm>
            <a:off x="227013" y="1196975"/>
            <a:ext cx="7773987" cy="2973122"/>
          </a:xfrm>
          <a:prstGeom prst="rect">
            <a:avLst/>
          </a:prstGeom>
          <a:noFill/>
          <a:ln w="9525">
            <a:noFill/>
            <a:miter lim="800000"/>
            <a:headEnd/>
            <a:tailEnd/>
          </a:ln>
          <a:effectLst/>
        </p:spPr>
        <p:txBody>
          <a:bodyPr>
            <a:spAutoFit/>
          </a:bodyPr>
          <a:lstStyle/>
          <a:p>
            <a:r>
              <a:rPr lang="en-US" dirty="0" smtClean="0">
                <a:solidFill>
                  <a:srgbClr val="000000"/>
                </a:solidFill>
                <a:ea typeface="Times New Roman" pitchFamily="18" charset="0"/>
                <a:cs typeface="Minion-Bold" charset="0"/>
              </a:rPr>
              <a:t>An electric current produces a magnetic field. </a:t>
            </a:r>
          </a:p>
          <a:p>
            <a:endParaRPr lang="en-US" dirty="0" smtClean="0">
              <a:solidFill>
                <a:srgbClr val="000000"/>
              </a:solidFill>
            </a:endParaRPr>
          </a:p>
          <a:p>
            <a:r>
              <a:rPr lang="en-US" dirty="0" smtClean="0">
                <a:solidFill>
                  <a:srgbClr val="000000"/>
                </a:solidFill>
              </a:rPr>
              <a:t>A </a:t>
            </a:r>
            <a:r>
              <a:rPr lang="en-US" dirty="0">
                <a:solidFill>
                  <a:srgbClr val="000000"/>
                </a:solidFill>
              </a:rPr>
              <a:t>moving charge produces a magnetic field. </a:t>
            </a:r>
          </a:p>
          <a:p>
            <a:endParaRPr lang="en-US" dirty="0" smtClean="0">
              <a:solidFill>
                <a:srgbClr val="000000"/>
              </a:solidFill>
            </a:endParaRPr>
          </a:p>
          <a:p>
            <a:r>
              <a:rPr lang="en-US" dirty="0" smtClean="0">
                <a:solidFill>
                  <a:srgbClr val="000000"/>
                </a:solidFill>
              </a:rPr>
              <a:t>An </a:t>
            </a:r>
            <a:r>
              <a:rPr lang="en-US" dirty="0">
                <a:solidFill>
                  <a:srgbClr val="000000"/>
                </a:solidFill>
              </a:rPr>
              <a:t>electric current passing through a conductor produces a magnetic field because it has many charges in motion.</a:t>
            </a:r>
          </a:p>
        </p:txBody>
      </p:sp>
      <p:sp>
        <p:nvSpPr>
          <p:cNvPr id="7002116" name="Rectangle 4"/>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Electric </a:t>
            </a:r>
            <a:r>
              <a:rPr lang="en-US" sz="2800" b="1" dirty="0">
                <a:solidFill>
                  <a:srgbClr val="E63219"/>
                </a:solidFill>
              </a:rPr>
              <a:t>Currents and Magnetic Fields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04162" name="Rectangle 2"/>
          <p:cNvSpPr>
            <a:spLocks noChangeArrowheads="1"/>
          </p:cNvSpPr>
          <p:nvPr/>
        </p:nvSpPr>
        <p:spPr bwMode="auto">
          <a:xfrm>
            <a:off x="227013" y="1196975"/>
            <a:ext cx="7773987" cy="4450449"/>
          </a:xfrm>
          <a:prstGeom prst="rect">
            <a:avLst/>
          </a:prstGeom>
          <a:noFill/>
          <a:ln w="9525">
            <a:noFill/>
            <a:miter lim="800000"/>
            <a:headEnd/>
            <a:tailEnd/>
          </a:ln>
          <a:effectLst/>
        </p:spPr>
        <p:txBody>
          <a:bodyPr>
            <a:spAutoFit/>
          </a:bodyPr>
          <a:lstStyle/>
          <a:p>
            <a:r>
              <a:rPr lang="en-US" dirty="0">
                <a:solidFill>
                  <a:srgbClr val="000000"/>
                </a:solidFill>
              </a:rPr>
              <a:t>The magnetic field surrounding a current-carrying conductor can be shown by arranging magnetic compasses around the wire.</a:t>
            </a:r>
          </a:p>
          <a:p>
            <a:endParaRPr lang="en-US" dirty="0" smtClean="0">
              <a:solidFill>
                <a:srgbClr val="000000"/>
              </a:solidFill>
            </a:endParaRPr>
          </a:p>
          <a:p>
            <a:r>
              <a:rPr lang="en-US" dirty="0" smtClean="0">
                <a:solidFill>
                  <a:srgbClr val="000000"/>
                </a:solidFill>
              </a:rPr>
              <a:t>The </a:t>
            </a:r>
            <a:r>
              <a:rPr lang="en-US" dirty="0">
                <a:solidFill>
                  <a:srgbClr val="000000"/>
                </a:solidFill>
              </a:rPr>
              <a:t>compasses line up with the magnetic field produced by the current, a pattern of concentric circles about the wire. </a:t>
            </a:r>
          </a:p>
          <a:p>
            <a:endParaRPr lang="en-US" dirty="0" smtClean="0">
              <a:solidFill>
                <a:srgbClr val="000000"/>
              </a:solidFill>
            </a:endParaRPr>
          </a:p>
          <a:p>
            <a:r>
              <a:rPr lang="en-US" dirty="0" smtClean="0">
                <a:solidFill>
                  <a:srgbClr val="000000"/>
                </a:solidFill>
              </a:rPr>
              <a:t>When </a:t>
            </a:r>
            <a:r>
              <a:rPr lang="en-US" dirty="0">
                <a:solidFill>
                  <a:srgbClr val="000000"/>
                </a:solidFill>
              </a:rPr>
              <a:t>the current reverses direction, the compasses turn around, showing that the direction of the magnetic field changes also. </a:t>
            </a:r>
          </a:p>
        </p:txBody>
      </p:sp>
      <p:sp>
        <p:nvSpPr>
          <p:cNvPr id="7004163" name="Rectangle 3"/>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Electric </a:t>
            </a:r>
            <a:r>
              <a:rPr lang="en-US" sz="2800" b="1" dirty="0">
                <a:solidFill>
                  <a:srgbClr val="E63219"/>
                </a:solidFill>
              </a:rPr>
              <a:t>Currents and Magnetic Fields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08258" name="Rectangle 2"/>
          <p:cNvSpPr>
            <a:spLocks noChangeArrowheads="1"/>
          </p:cNvSpPr>
          <p:nvPr/>
        </p:nvSpPr>
        <p:spPr bwMode="auto">
          <a:xfrm>
            <a:off x="227013" y="1196975"/>
            <a:ext cx="7773987" cy="1625600"/>
          </a:xfrm>
          <a:prstGeom prst="rect">
            <a:avLst/>
          </a:prstGeom>
          <a:noFill/>
          <a:ln w="9525">
            <a:noFill/>
            <a:miter lim="800000"/>
            <a:headEnd/>
            <a:tailEnd/>
          </a:ln>
          <a:effectLst/>
        </p:spPr>
        <p:txBody>
          <a:bodyPr>
            <a:spAutoFit/>
          </a:bodyPr>
          <a:lstStyle/>
          <a:p>
            <a:pPr marL="533400" indent="-533400">
              <a:buFontTx/>
              <a:buAutoNum type="alphaLcPeriod"/>
            </a:pPr>
            <a:r>
              <a:rPr lang="en-US" dirty="0">
                <a:solidFill>
                  <a:srgbClr val="000000"/>
                </a:solidFill>
              </a:rPr>
              <a:t>When there is no current in the wire, the compasses align with Earth’s magnetic field. </a:t>
            </a:r>
            <a:endParaRPr lang="en-US" b="1" dirty="0">
              <a:solidFill>
                <a:srgbClr val="000000"/>
              </a:solidFill>
            </a:endParaRPr>
          </a:p>
          <a:p>
            <a:pPr marL="533400" indent="-533400">
              <a:buFontTx/>
              <a:buAutoNum type="alphaLcPeriod"/>
            </a:pPr>
            <a:r>
              <a:rPr lang="en-US" dirty="0">
                <a:solidFill>
                  <a:srgbClr val="000000"/>
                </a:solidFill>
              </a:rPr>
              <a:t>When there is a current in the wire, the compasses align with the stronger magnetic field near the wire.</a:t>
            </a:r>
          </a:p>
        </p:txBody>
      </p:sp>
      <p:sp>
        <p:nvSpPr>
          <p:cNvPr id="7008259" name="Rectangle 3"/>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Electric </a:t>
            </a:r>
            <a:r>
              <a:rPr lang="en-US" sz="2800" b="1" dirty="0">
                <a:solidFill>
                  <a:srgbClr val="E63219"/>
                </a:solidFill>
              </a:rPr>
              <a:t>Currents and Magnetic Fields</a:t>
            </a:r>
          </a:p>
        </p:txBody>
      </p:sp>
      <p:pic>
        <p:nvPicPr>
          <p:cNvPr id="7008260" name="Picture 4" descr="CPPE-Ch36-5_p726-WireAB"/>
          <p:cNvPicPr>
            <a:picLocks noChangeAspect="1" noChangeArrowheads="1"/>
          </p:cNvPicPr>
          <p:nvPr/>
        </p:nvPicPr>
        <p:blipFill>
          <a:blip r:embed="rId3" cstate="print"/>
          <a:srcRect/>
          <a:stretch>
            <a:fillRect/>
          </a:stretch>
        </p:blipFill>
        <p:spPr bwMode="auto">
          <a:xfrm>
            <a:off x="1828800" y="3198813"/>
            <a:ext cx="5484813" cy="279876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10306" name="Rectangle 2"/>
          <p:cNvSpPr>
            <a:spLocks noChangeArrowheads="1"/>
          </p:cNvSpPr>
          <p:nvPr/>
        </p:nvSpPr>
        <p:spPr bwMode="auto">
          <a:xfrm>
            <a:off x="227013" y="1196975"/>
            <a:ext cx="8688387" cy="3231654"/>
          </a:xfrm>
          <a:prstGeom prst="rect">
            <a:avLst/>
          </a:prstGeom>
          <a:noFill/>
          <a:ln w="9525">
            <a:noFill/>
            <a:miter lim="800000"/>
            <a:headEnd/>
            <a:tailEnd/>
          </a:ln>
          <a:effectLst/>
        </p:spPr>
        <p:txBody>
          <a:bodyPr>
            <a:spAutoFit/>
          </a:bodyPr>
          <a:lstStyle/>
          <a:p>
            <a:r>
              <a:rPr lang="en-US" sz="2000" dirty="0">
                <a:solidFill>
                  <a:srgbClr val="000000"/>
                </a:solidFill>
              </a:rPr>
              <a:t>If the wire is bent into a loop, the magnetic field lines become bunched up inside the loop. </a:t>
            </a:r>
            <a:endParaRPr lang="en-US" sz="2000" dirty="0" smtClean="0">
              <a:solidFill>
                <a:srgbClr val="000000"/>
              </a:solidFill>
            </a:endParaRPr>
          </a:p>
          <a:p>
            <a:endParaRPr lang="en-US" sz="2000" dirty="0">
              <a:solidFill>
                <a:srgbClr val="000000"/>
              </a:solidFill>
            </a:endParaRPr>
          </a:p>
          <a:p>
            <a:r>
              <a:rPr lang="en-US" sz="2000" dirty="0">
                <a:solidFill>
                  <a:srgbClr val="000000"/>
                </a:solidFill>
              </a:rPr>
              <a:t>If the wire is bent into another loop, the concentration of magnetic field lines inside the double loop is twice that of the single loop. </a:t>
            </a:r>
            <a:endParaRPr lang="en-US" sz="2000" dirty="0" smtClean="0">
              <a:solidFill>
                <a:srgbClr val="000000"/>
              </a:solidFill>
            </a:endParaRPr>
          </a:p>
          <a:p>
            <a:endParaRPr lang="en-US" sz="2000" dirty="0">
              <a:solidFill>
                <a:srgbClr val="000000"/>
              </a:solidFill>
            </a:endParaRPr>
          </a:p>
          <a:p>
            <a:r>
              <a:rPr lang="en-US" sz="2000" dirty="0">
                <a:solidFill>
                  <a:srgbClr val="000000"/>
                </a:solidFill>
              </a:rPr>
              <a:t>The magnetic field intensity increases as the number of loops is increased</a:t>
            </a:r>
            <a:r>
              <a:rPr lang="en-US" sz="2000" dirty="0" smtClean="0">
                <a:solidFill>
                  <a:srgbClr val="000000"/>
                </a:solidFill>
              </a:rPr>
              <a:t>.</a:t>
            </a:r>
          </a:p>
          <a:p>
            <a:endParaRPr lang="en-US" sz="2000" dirty="0" smtClean="0">
              <a:solidFill>
                <a:schemeClr val="tx1"/>
              </a:solidFill>
            </a:endParaRPr>
          </a:p>
          <a:p>
            <a:r>
              <a:rPr lang="en-US" sz="2000" dirty="0" smtClean="0">
                <a:solidFill>
                  <a:schemeClr val="tx1"/>
                </a:solidFill>
              </a:rPr>
              <a:t>A current-carrying coil of wire is an electromagnet.</a:t>
            </a:r>
            <a:r>
              <a:rPr lang="en-US" sz="2000" dirty="0" smtClean="0">
                <a:solidFill>
                  <a:srgbClr val="000000"/>
                </a:solidFill>
              </a:rPr>
              <a:t> </a:t>
            </a:r>
            <a:endParaRPr lang="en-US" sz="2000" dirty="0">
              <a:solidFill>
                <a:srgbClr val="000000"/>
              </a:solidFill>
            </a:endParaRPr>
          </a:p>
        </p:txBody>
      </p:sp>
      <p:sp>
        <p:nvSpPr>
          <p:cNvPr id="7010307" name="Rectangle 3"/>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Electric </a:t>
            </a:r>
            <a:r>
              <a:rPr lang="en-US" sz="2800" b="1" dirty="0">
                <a:solidFill>
                  <a:srgbClr val="E63219"/>
                </a:solidFill>
              </a:rPr>
              <a:t>Currents and Magnetic Fields</a:t>
            </a:r>
          </a:p>
        </p:txBody>
      </p:sp>
      <p:pic>
        <p:nvPicPr>
          <p:cNvPr id="7010308" name="Picture 4" descr="CPPE-Ch36-5_p726-Loops"/>
          <p:cNvPicPr>
            <a:picLocks noChangeAspect="1" noChangeArrowheads="1"/>
          </p:cNvPicPr>
          <p:nvPr/>
        </p:nvPicPr>
        <p:blipFill>
          <a:blip r:embed="rId3" cstate="print"/>
          <a:srcRect/>
          <a:stretch>
            <a:fillRect/>
          </a:stretch>
        </p:blipFill>
        <p:spPr bwMode="auto">
          <a:xfrm>
            <a:off x="4876800" y="4560063"/>
            <a:ext cx="3960813" cy="229793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24642" name="Picture 2" descr="cs-section-check"/>
          <p:cNvPicPr>
            <a:picLocks noChangeAspect="1" noChangeArrowheads="1"/>
          </p:cNvPicPr>
          <p:nvPr/>
        </p:nvPicPr>
        <p:blipFill>
          <a:blip r:embed="rId3" cstate="print"/>
          <a:srcRect/>
          <a:stretch>
            <a:fillRect/>
          </a:stretch>
        </p:blipFill>
        <p:spPr bwMode="auto">
          <a:xfrm>
            <a:off x="3175" y="533400"/>
            <a:ext cx="9140825" cy="5761038"/>
          </a:xfrm>
          <a:prstGeom prst="rect">
            <a:avLst/>
          </a:prstGeom>
          <a:noFill/>
        </p:spPr>
      </p:pic>
      <p:sp>
        <p:nvSpPr>
          <p:cNvPr id="7024643" name="Rectangle 3"/>
          <p:cNvSpPr>
            <a:spLocks noGrp="1" noChangeArrowheads="1"/>
          </p:cNvSpPr>
          <p:nvPr>
            <p:ph type="body" sz="half" idx="1"/>
          </p:nvPr>
        </p:nvSpPr>
        <p:spPr bwMode="auto">
          <a:xfrm>
            <a:off x="990600" y="2628900"/>
            <a:ext cx="7239000" cy="1187450"/>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400" b="1" dirty="0">
                <a:solidFill>
                  <a:srgbClr val="000000"/>
                </a:solidFill>
                <a:ea typeface="Times New Roman" pitchFamily="18" charset="0"/>
                <a:cs typeface="Minion-Bold" charset="0"/>
              </a:rPr>
              <a:t>A moving charge is deflected when it crosses magnetic field lines but not when it travels parallel to the field lines. </a:t>
            </a:r>
          </a:p>
        </p:txBody>
      </p:sp>
      <p:sp>
        <p:nvSpPr>
          <p:cNvPr id="7024644" name="Rectangle 4"/>
          <p:cNvSpPr>
            <a:spLocks noChangeArrowheads="1"/>
          </p:cNvSpPr>
          <p:nvPr/>
        </p:nvSpPr>
        <p:spPr bwMode="auto">
          <a:xfrm>
            <a:off x="230188" y="623888"/>
            <a:ext cx="8685212" cy="461665"/>
          </a:xfrm>
          <a:prstGeom prst="rect">
            <a:avLst/>
          </a:prstGeom>
          <a:noFill/>
          <a:ln w="9525">
            <a:noFill/>
            <a:miter lim="800000"/>
            <a:headEnd/>
            <a:tailEnd/>
          </a:ln>
          <a:effectLst/>
        </p:spPr>
        <p:txBody>
          <a:bodyPr>
            <a:spAutoFit/>
          </a:bodyPr>
          <a:lstStyle/>
          <a:p>
            <a:pPr>
              <a:spcBef>
                <a:spcPct val="0"/>
              </a:spcBef>
            </a:pPr>
            <a:r>
              <a:rPr lang="en-US" b="1" dirty="0" smtClean="0">
                <a:solidFill>
                  <a:srgbClr val="E63219"/>
                </a:solidFill>
              </a:rPr>
              <a:t>Magnetic </a:t>
            </a:r>
            <a:r>
              <a:rPr lang="en-US" b="1" dirty="0">
                <a:solidFill>
                  <a:srgbClr val="E63219"/>
                </a:solidFill>
              </a:rPr>
              <a:t>Forces on Moving Charged Particles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26690" name="Rectangle 2"/>
          <p:cNvSpPr>
            <a:spLocks noChangeArrowheads="1"/>
          </p:cNvSpPr>
          <p:nvPr/>
        </p:nvSpPr>
        <p:spPr bwMode="auto">
          <a:xfrm>
            <a:off x="227013" y="1196975"/>
            <a:ext cx="8459787" cy="2511425"/>
          </a:xfrm>
          <a:prstGeom prst="rect">
            <a:avLst/>
          </a:prstGeom>
          <a:noFill/>
          <a:ln w="9525">
            <a:noFill/>
            <a:miter lim="800000"/>
            <a:headEnd/>
            <a:tailEnd/>
          </a:ln>
          <a:effectLst/>
        </p:spPr>
        <p:txBody>
          <a:bodyPr>
            <a:spAutoFit/>
          </a:bodyPr>
          <a:lstStyle/>
          <a:p>
            <a:r>
              <a:rPr lang="en-US" sz="1800" dirty="0">
                <a:solidFill>
                  <a:srgbClr val="000000"/>
                </a:solidFill>
              </a:rPr>
              <a:t>If the charged particle </a:t>
            </a:r>
            <a:r>
              <a:rPr lang="en-US" sz="1800" i="1" dirty="0">
                <a:solidFill>
                  <a:srgbClr val="000000"/>
                </a:solidFill>
              </a:rPr>
              <a:t>moves </a:t>
            </a:r>
            <a:r>
              <a:rPr lang="en-US" sz="1800" dirty="0">
                <a:solidFill>
                  <a:srgbClr val="000000"/>
                </a:solidFill>
              </a:rPr>
              <a:t>in a magnetic field, the charged particle experiences a deflecting force.</a:t>
            </a:r>
          </a:p>
          <a:p>
            <a:pPr marL="746125" lvl="1" indent="-285750">
              <a:buFontTx/>
              <a:buChar char="•"/>
            </a:pPr>
            <a:r>
              <a:rPr lang="en-US" sz="1800" dirty="0">
                <a:solidFill>
                  <a:srgbClr val="000000"/>
                </a:solidFill>
              </a:rPr>
              <a:t>This force is greatest when the particle moves in a direction perpendicular to the magnetic field lines. </a:t>
            </a:r>
          </a:p>
          <a:p>
            <a:pPr marL="746125" lvl="1" indent="-285750">
              <a:buFontTx/>
              <a:buChar char="•"/>
            </a:pPr>
            <a:r>
              <a:rPr lang="en-US" sz="1800" dirty="0">
                <a:solidFill>
                  <a:srgbClr val="000000"/>
                </a:solidFill>
              </a:rPr>
              <a:t>At other angles, the force is less.</a:t>
            </a:r>
          </a:p>
          <a:p>
            <a:pPr marL="746125" lvl="1" indent="-285750">
              <a:buFontTx/>
              <a:buChar char="•"/>
            </a:pPr>
            <a:r>
              <a:rPr lang="en-US" sz="1800" dirty="0">
                <a:solidFill>
                  <a:srgbClr val="000000"/>
                </a:solidFill>
              </a:rPr>
              <a:t>The force becomes zero when the particle moves parallel to the field lines. </a:t>
            </a:r>
          </a:p>
          <a:p>
            <a:pPr marL="746125" lvl="1" indent="-285750">
              <a:buFontTx/>
              <a:buChar char="•"/>
            </a:pPr>
            <a:r>
              <a:rPr lang="en-US" sz="1800" dirty="0">
                <a:solidFill>
                  <a:srgbClr val="000000"/>
                </a:solidFill>
              </a:rPr>
              <a:t>The direction of the force is always perpendicular to both the magnetic field lines and the velocity of the charged particle.</a:t>
            </a:r>
          </a:p>
        </p:txBody>
      </p:sp>
      <p:sp>
        <p:nvSpPr>
          <p:cNvPr id="7026692" name="Rectangle 4"/>
          <p:cNvSpPr>
            <a:spLocks noChangeArrowheads="1"/>
          </p:cNvSpPr>
          <p:nvPr/>
        </p:nvSpPr>
        <p:spPr bwMode="auto">
          <a:xfrm>
            <a:off x="230188" y="623888"/>
            <a:ext cx="8685212" cy="461665"/>
          </a:xfrm>
          <a:prstGeom prst="rect">
            <a:avLst/>
          </a:prstGeom>
          <a:noFill/>
          <a:ln w="9525">
            <a:noFill/>
            <a:miter lim="800000"/>
            <a:headEnd/>
            <a:tailEnd/>
          </a:ln>
          <a:effectLst/>
        </p:spPr>
        <p:txBody>
          <a:bodyPr>
            <a:spAutoFit/>
          </a:bodyPr>
          <a:lstStyle/>
          <a:p>
            <a:pPr>
              <a:spcBef>
                <a:spcPct val="0"/>
              </a:spcBef>
            </a:pPr>
            <a:r>
              <a:rPr lang="en-US" b="1" dirty="0" smtClean="0">
                <a:solidFill>
                  <a:srgbClr val="E63219"/>
                </a:solidFill>
              </a:rPr>
              <a:t>Magnetic </a:t>
            </a:r>
            <a:r>
              <a:rPr lang="en-US" b="1" dirty="0">
                <a:solidFill>
                  <a:srgbClr val="E63219"/>
                </a:solidFill>
              </a:rPr>
              <a:t>Forces on Moving Charged Particles</a:t>
            </a:r>
          </a:p>
        </p:txBody>
      </p:sp>
      <p:pic>
        <p:nvPicPr>
          <p:cNvPr id="7026693" name="Picture 5" descr="CPPE-Ch36-6_p728-Deflctng"/>
          <p:cNvPicPr>
            <a:picLocks noChangeAspect="1" noChangeArrowheads="1"/>
          </p:cNvPicPr>
          <p:nvPr/>
        </p:nvPicPr>
        <p:blipFill>
          <a:blip r:embed="rId3" cstate="print"/>
          <a:srcRect/>
          <a:stretch>
            <a:fillRect/>
          </a:stretch>
        </p:blipFill>
        <p:spPr bwMode="auto">
          <a:xfrm>
            <a:off x="1828800" y="3962400"/>
            <a:ext cx="5484813" cy="224631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28738" name="Rectangle 2"/>
          <p:cNvSpPr>
            <a:spLocks noChangeArrowheads="1"/>
          </p:cNvSpPr>
          <p:nvPr/>
        </p:nvSpPr>
        <p:spPr bwMode="auto">
          <a:xfrm>
            <a:off x="227013" y="1196975"/>
            <a:ext cx="7545387" cy="3194721"/>
          </a:xfrm>
          <a:prstGeom prst="rect">
            <a:avLst/>
          </a:prstGeom>
          <a:noFill/>
          <a:ln w="9525">
            <a:noFill/>
            <a:miter lim="800000"/>
            <a:headEnd/>
            <a:tailEnd/>
          </a:ln>
          <a:effectLst/>
        </p:spPr>
        <p:txBody>
          <a:bodyPr>
            <a:spAutoFit/>
          </a:bodyPr>
          <a:lstStyle/>
          <a:p>
            <a:r>
              <a:rPr lang="en-US" dirty="0">
                <a:solidFill>
                  <a:srgbClr val="000000"/>
                </a:solidFill>
              </a:rPr>
              <a:t>The deflecting force is different from other forces, such as the force of gravitation between masses, the electrostatic force between charges, and the force between magnetic poles. </a:t>
            </a:r>
          </a:p>
          <a:p>
            <a:endParaRPr lang="en-US" dirty="0" smtClean="0">
              <a:solidFill>
                <a:srgbClr val="000000"/>
              </a:solidFill>
            </a:endParaRPr>
          </a:p>
          <a:p>
            <a:r>
              <a:rPr lang="en-US" dirty="0" smtClean="0">
                <a:solidFill>
                  <a:srgbClr val="000000"/>
                </a:solidFill>
              </a:rPr>
              <a:t>The </a:t>
            </a:r>
            <a:r>
              <a:rPr lang="en-US" dirty="0">
                <a:solidFill>
                  <a:srgbClr val="000000"/>
                </a:solidFill>
              </a:rPr>
              <a:t>force that acts on a moving charged particle acts perpendicular to both the magnetic field and the electron velocity.</a:t>
            </a:r>
          </a:p>
        </p:txBody>
      </p:sp>
      <p:sp>
        <p:nvSpPr>
          <p:cNvPr id="7028740" name="Rectangle 4"/>
          <p:cNvSpPr>
            <a:spLocks noChangeArrowheads="1"/>
          </p:cNvSpPr>
          <p:nvPr/>
        </p:nvSpPr>
        <p:spPr bwMode="auto">
          <a:xfrm>
            <a:off x="230188" y="623888"/>
            <a:ext cx="8685212" cy="461665"/>
          </a:xfrm>
          <a:prstGeom prst="rect">
            <a:avLst/>
          </a:prstGeom>
          <a:noFill/>
          <a:ln w="9525">
            <a:noFill/>
            <a:miter lim="800000"/>
            <a:headEnd/>
            <a:tailEnd/>
          </a:ln>
          <a:effectLst/>
        </p:spPr>
        <p:txBody>
          <a:bodyPr>
            <a:spAutoFit/>
          </a:bodyPr>
          <a:lstStyle/>
          <a:p>
            <a:pPr>
              <a:spcBef>
                <a:spcPct val="0"/>
              </a:spcBef>
            </a:pPr>
            <a:r>
              <a:rPr lang="en-US" b="1" dirty="0" smtClean="0">
                <a:solidFill>
                  <a:srgbClr val="E63219"/>
                </a:solidFill>
              </a:rPr>
              <a:t>Magnetic </a:t>
            </a:r>
            <a:r>
              <a:rPr lang="en-US" b="1" dirty="0">
                <a:solidFill>
                  <a:srgbClr val="E63219"/>
                </a:solidFill>
              </a:rPr>
              <a:t>Forces on Moving Charged Particles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09602" name="Rectangle 2"/>
          <p:cNvSpPr>
            <a:spLocks noChangeArrowheads="1"/>
          </p:cNvSpPr>
          <p:nvPr/>
        </p:nvSpPr>
        <p:spPr bwMode="auto">
          <a:xfrm>
            <a:off x="227013" y="1196975"/>
            <a:ext cx="8535987" cy="5115246"/>
          </a:xfrm>
          <a:prstGeom prst="rect">
            <a:avLst/>
          </a:prstGeom>
          <a:noFill/>
          <a:ln w="9525">
            <a:noFill/>
            <a:miter lim="800000"/>
            <a:headEnd/>
            <a:tailEnd/>
          </a:ln>
          <a:effectLst/>
        </p:spPr>
        <p:txBody>
          <a:bodyPr>
            <a:spAutoFit/>
          </a:bodyPr>
          <a:lstStyle/>
          <a:p>
            <a:r>
              <a:rPr lang="en-US" dirty="0" smtClean="0">
                <a:solidFill>
                  <a:srgbClr val="000000"/>
                </a:solidFill>
                <a:ea typeface="Times New Roman" pitchFamily="18" charset="0"/>
                <a:cs typeface="Minion-Bold" charset="0"/>
              </a:rPr>
              <a:t>Like poles repel; opposite poles attract.</a:t>
            </a:r>
          </a:p>
          <a:p>
            <a:endParaRPr lang="en-US" dirty="0" smtClean="0">
              <a:solidFill>
                <a:srgbClr val="000000"/>
              </a:solidFill>
            </a:endParaRPr>
          </a:p>
          <a:p>
            <a:r>
              <a:rPr lang="en-US" dirty="0" smtClean="0">
                <a:solidFill>
                  <a:srgbClr val="000000"/>
                </a:solidFill>
              </a:rPr>
              <a:t>Magnets </a:t>
            </a:r>
            <a:r>
              <a:rPr lang="en-US" dirty="0">
                <a:solidFill>
                  <a:srgbClr val="000000"/>
                </a:solidFill>
              </a:rPr>
              <a:t>exert forces on one another. </a:t>
            </a:r>
          </a:p>
          <a:p>
            <a:endParaRPr lang="en-US" dirty="0" smtClean="0">
              <a:solidFill>
                <a:srgbClr val="000000"/>
              </a:solidFill>
            </a:endParaRPr>
          </a:p>
          <a:p>
            <a:r>
              <a:rPr lang="en-US" dirty="0" smtClean="0">
                <a:solidFill>
                  <a:srgbClr val="000000"/>
                </a:solidFill>
              </a:rPr>
              <a:t>They </a:t>
            </a:r>
            <a:r>
              <a:rPr lang="en-US" dirty="0">
                <a:solidFill>
                  <a:srgbClr val="000000"/>
                </a:solidFill>
              </a:rPr>
              <a:t>are similar to electric charges, for they can both attract and repel without touching. </a:t>
            </a:r>
          </a:p>
          <a:p>
            <a:endParaRPr lang="en-US" dirty="0" smtClean="0">
              <a:solidFill>
                <a:srgbClr val="000000"/>
              </a:solidFill>
            </a:endParaRPr>
          </a:p>
          <a:p>
            <a:r>
              <a:rPr lang="en-US" dirty="0" smtClean="0">
                <a:solidFill>
                  <a:srgbClr val="000000"/>
                </a:solidFill>
              </a:rPr>
              <a:t>Like </a:t>
            </a:r>
            <a:r>
              <a:rPr lang="en-US" dirty="0">
                <a:solidFill>
                  <a:srgbClr val="000000"/>
                </a:solidFill>
              </a:rPr>
              <a:t>electric charges, the strength of their interaction depends on the distance of separation of the two magnets. </a:t>
            </a:r>
          </a:p>
          <a:p>
            <a:endParaRPr lang="en-US" dirty="0" smtClean="0">
              <a:solidFill>
                <a:srgbClr val="000000"/>
              </a:solidFill>
            </a:endParaRPr>
          </a:p>
          <a:p>
            <a:r>
              <a:rPr lang="en-US" dirty="0" smtClean="0">
                <a:solidFill>
                  <a:srgbClr val="000000"/>
                </a:solidFill>
              </a:rPr>
              <a:t>Electric </a:t>
            </a:r>
            <a:r>
              <a:rPr lang="en-US" dirty="0">
                <a:solidFill>
                  <a:srgbClr val="000000"/>
                </a:solidFill>
              </a:rPr>
              <a:t>charges produce electrical forces and regions called magnetic poles produce magnetic forces.</a:t>
            </a:r>
          </a:p>
        </p:txBody>
      </p:sp>
      <p:sp>
        <p:nvSpPr>
          <p:cNvPr id="6809605" name="Rectangle 5"/>
          <p:cNvSpPr>
            <a:spLocks noChangeArrowheads="1"/>
          </p:cNvSpPr>
          <p:nvPr/>
        </p:nvSpPr>
        <p:spPr bwMode="auto">
          <a:xfrm>
            <a:off x="230188" y="623888"/>
            <a:ext cx="83804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Magnetic </a:t>
            </a:r>
            <a:r>
              <a:rPr lang="en-US" sz="2800" b="1" dirty="0">
                <a:solidFill>
                  <a:srgbClr val="E63219"/>
                </a:solidFill>
              </a:rPr>
              <a:t>Poles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34882" name="Picture 2" descr="cs-section-check"/>
          <p:cNvPicPr>
            <a:picLocks noChangeAspect="1" noChangeArrowheads="1"/>
          </p:cNvPicPr>
          <p:nvPr/>
        </p:nvPicPr>
        <p:blipFill>
          <a:blip r:embed="rId3" cstate="print"/>
          <a:srcRect/>
          <a:stretch>
            <a:fillRect/>
          </a:stretch>
        </p:blipFill>
        <p:spPr bwMode="auto">
          <a:xfrm>
            <a:off x="3175" y="533400"/>
            <a:ext cx="9140825" cy="5761038"/>
          </a:xfrm>
          <a:prstGeom prst="rect">
            <a:avLst/>
          </a:prstGeom>
          <a:noFill/>
        </p:spPr>
      </p:pic>
      <p:sp>
        <p:nvSpPr>
          <p:cNvPr id="7034883" name="Rectangle 3"/>
          <p:cNvSpPr>
            <a:spLocks noGrp="1" noChangeArrowheads="1"/>
          </p:cNvSpPr>
          <p:nvPr>
            <p:ph type="body" sz="half" idx="1"/>
          </p:nvPr>
        </p:nvSpPr>
        <p:spPr bwMode="auto">
          <a:xfrm>
            <a:off x="990600" y="2438400"/>
            <a:ext cx="7772400" cy="1552575"/>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400" b="1" dirty="0">
                <a:solidFill>
                  <a:srgbClr val="000000"/>
                </a:solidFill>
                <a:ea typeface="Times New Roman" pitchFamily="18" charset="0"/>
                <a:cs typeface="Minion-Bold" charset="0"/>
              </a:rPr>
              <a:t>Since a charged particle moving through a magnetic field experiences a deflecting force, a current of charged particles moving through a magnetic field also experiences a deflecting force. </a:t>
            </a:r>
          </a:p>
        </p:txBody>
      </p:sp>
      <p:sp>
        <p:nvSpPr>
          <p:cNvPr id="7034884" name="Rectangle 4"/>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Magnetic </a:t>
            </a:r>
            <a:r>
              <a:rPr lang="en-US" sz="2800" b="1" dirty="0">
                <a:solidFill>
                  <a:srgbClr val="E63219"/>
                </a:solidFill>
              </a:rPr>
              <a:t>Forces on Current-Carrying Wires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36930" name="Rectangle 2"/>
          <p:cNvSpPr>
            <a:spLocks noChangeArrowheads="1"/>
          </p:cNvSpPr>
          <p:nvPr/>
        </p:nvSpPr>
        <p:spPr bwMode="auto">
          <a:xfrm>
            <a:off x="227013" y="1196975"/>
            <a:ext cx="8612187" cy="2786063"/>
          </a:xfrm>
          <a:prstGeom prst="rect">
            <a:avLst/>
          </a:prstGeom>
          <a:noFill/>
          <a:ln w="9525">
            <a:noFill/>
            <a:miter lim="800000"/>
            <a:headEnd/>
            <a:tailEnd/>
          </a:ln>
          <a:effectLst/>
        </p:spPr>
        <p:txBody>
          <a:bodyPr>
            <a:spAutoFit/>
          </a:bodyPr>
          <a:lstStyle/>
          <a:p>
            <a:r>
              <a:rPr lang="en-US" sz="1800" dirty="0">
                <a:solidFill>
                  <a:srgbClr val="000000"/>
                </a:solidFill>
              </a:rPr>
              <a:t>If the particles are inside a wire, the wire will also move.</a:t>
            </a:r>
          </a:p>
          <a:p>
            <a:pPr marL="746125" lvl="1" indent="-285750">
              <a:buFontTx/>
              <a:buChar char="•"/>
            </a:pPr>
            <a:r>
              <a:rPr lang="en-US" sz="1800" dirty="0">
                <a:solidFill>
                  <a:srgbClr val="000000"/>
                </a:solidFill>
              </a:rPr>
              <a:t>If the direction of current in the wire is reversed, the deflecting force acts in the opposite direction. </a:t>
            </a:r>
          </a:p>
          <a:p>
            <a:pPr marL="746125" lvl="1" indent="-285750">
              <a:buFontTx/>
              <a:buChar char="•"/>
            </a:pPr>
            <a:r>
              <a:rPr lang="en-US" sz="1800" dirty="0">
                <a:solidFill>
                  <a:srgbClr val="000000"/>
                </a:solidFill>
              </a:rPr>
              <a:t>The force is maximum when the current is perpendicular to the magnetic field lines. </a:t>
            </a:r>
          </a:p>
          <a:p>
            <a:pPr marL="746125" lvl="1" indent="-285750">
              <a:buFontTx/>
              <a:buChar char="•"/>
            </a:pPr>
            <a:r>
              <a:rPr lang="en-US" sz="1800" dirty="0">
                <a:solidFill>
                  <a:srgbClr val="000000"/>
                </a:solidFill>
              </a:rPr>
              <a:t>The direction of force is along neither the magnetic field lines nor the direction of current. </a:t>
            </a:r>
          </a:p>
          <a:p>
            <a:pPr marL="746125" lvl="1" indent="-285750">
              <a:buFontTx/>
              <a:buChar char="•"/>
            </a:pPr>
            <a:r>
              <a:rPr lang="en-US" sz="1800" dirty="0">
                <a:solidFill>
                  <a:srgbClr val="000000"/>
                </a:solidFill>
              </a:rPr>
              <a:t>The force is perpendicular to both field lines and current, and it is a sideways force.</a:t>
            </a:r>
          </a:p>
        </p:txBody>
      </p:sp>
      <p:sp>
        <p:nvSpPr>
          <p:cNvPr id="7036932" name="Rectangle 4"/>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Magnetic </a:t>
            </a:r>
            <a:r>
              <a:rPr lang="en-US" sz="2800" b="1" dirty="0">
                <a:solidFill>
                  <a:srgbClr val="E63219"/>
                </a:solidFill>
              </a:rPr>
              <a:t>Forces on Current-Carrying Wires</a:t>
            </a:r>
          </a:p>
        </p:txBody>
      </p:sp>
      <p:pic>
        <p:nvPicPr>
          <p:cNvPr id="7036933" name="Picture 5" descr="CPPE-Ch36-7_p729-Current"/>
          <p:cNvPicPr>
            <a:picLocks noChangeAspect="1" noChangeArrowheads="1"/>
          </p:cNvPicPr>
          <p:nvPr/>
        </p:nvPicPr>
        <p:blipFill>
          <a:blip r:embed="rId3" cstate="print"/>
          <a:srcRect/>
          <a:stretch>
            <a:fillRect/>
          </a:stretch>
        </p:blipFill>
        <p:spPr bwMode="auto">
          <a:xfrm>
            <a:off x="1828800" y="4041775"/>
            <a:ext cx="5484813" cy="213042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38978" name="Rectangle 2"/>
          <p:cNvSpPr>
            <a:spLocks noChangeArrowheads="1"/>
          </p:cNvSpPr>
          <p:nvPr/>
        </p:nvSpPr>
        <p:spPr bwMode="auto">
          <a:xfrm>
            <a:off x="227013" y="1196975"/>
            <a:ext cx="8612187" cy="4228850"/>
          </a:xfrm>
          <a:prstGeom prst="rect">
            <a:avLst/>
          </a:prstGeom>
          <a:noFill/>
          <a:ln w="9525">
            <a:noFill/>
            <a:miter lim="800000"/>
            <a:headEnd/>
            <a:tailEnd/>
          </a:ln>
          <a:effectLst/>
        </p:spPr>
        <p:txBody>
          <a:bodyPr>
            <a:spAutoFit/>
          </a:bodyPr>
          <a:lstStyle/>
          <a:p>
            <a:r>
              <a:rPr lang="en-US" dirty="0">
                <a:solidFill>
                  <a:srgbClr val="000000"/>
                </a:solidFill>
              </a:rPr>
              <a:t>Just as a current-carrying wire will deflect a magnetic compass, a magnet will deflect a current-carrying wire. </a:t>
            </a:r>
          </a:p>
          <a:p>
            <a:endParaRPr lang="en-US" dirty="0" smtClean="0">
              <a:solidFill>
                <a:srgbClr val="000000"/>
              </a:solidFill>
            </a:endParaRPr>
          </a:p>
          <a:p>
            <a:r>
              <a:rPr lang="en-US" dirty="0" smtClean="0">
                <a:solidFill>
                  <a:srgbClr val="000000"/>
                </a:solidFill>
              </a:rPr>
              <a:t>Both </a:t>
            </a:r>
            <a:r>
              <a:rPr lang="en-US" dirty="0">
                <a:solidFill>
                  <a:srgbClr val="000000"/>
                </a:solidFill>
              </a:rPr>
              <a:t>cases show different effects of the same phenomenon. </a:t>
            </a:r>
          </a:p>
          <a:p>
            <a:endParaRPr lang="en-US" dirty="0" smtClean="0">
              <a:solidFill>
                <a:srgbClr val="000000"/>
              </a:solidFill>
            </a:endParaRPr>
          </a:p>
          <a:p>
            <a:r>
              <a:rPr lang="en-US" dirty="0" smtClean="0">
                <a:solidFill>
                  <a:srgbClr val="000000"/>
                </a:solidFill>
              </a:rPr>
              <a:t>The </a:t>
            </a:r>
            <a:r>
              <a:rPr lang="en-US" dirty="0">
                <a:solidFill>
                  <a:srgbClr val="000000"/>
                </a:solidFill>
              </a:rPr>
              <a:t>discovery that a magnet exerts a force on a current-carrying wire created much excitement.</a:t>
            </a:r>
          </a:p>
          <a:p>
            <a:endParaRPr lang="en-US" dirty="0" smtClean="0">
              <a:solidFill>
                <a:srgbClr val="000000"/>
              </a:solidFill>
            </a:endParaRPr>
          </a:p>
          <a:p>
            <a:r>
              <a:rPr lang="en-US" dirty="0" smtClean="0">
                <a:solidFill>
                  <a:srgbClr val="000000"/>
                </a:solidFill>
              </a:rPr>
              <a:t>People </a:t>
            </a:r>
            <a:r>
              <a:rPr lang="en-US" dirty="0">
                <a:solidFill>
                  <a:srgbClr val="000000"/>
                </a:solidFill>
              </a:rPr>
              <a:t>began harnessing this force for useful purposes—electric meters and electric motors.</a:t>
            </a:r>
          </a:p>
        </p:txBody>
      </p:sp>
      <p:sp>
        <p:nvSpPr>
          <p:cNvPr id="7038980" name="Rectangle 4"/>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Magnetic </a:t>
            </a:r>
            <a:r>
              <a:rPr lang="en-US" sz="2800" b="1" dirty="0">
                <a:solidFill>
                  <a:srgbClr val="E63219"/>
                </a:solidFill>
              </a:rPr>
              <a:t>Forces on Current-Carrying Wires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73794" name="Picture 2" descr="cs-section-check"/>
          <p:cNvPicPr>
            <a:picLocks noChangeAspect="1" noChangeArrowheads="1"/>
          </p:cNvPicPr>
          <p:nvPr/>
        </p:nvPicPr>
        <p:blipFill>
          <a:blip r:embed="rId3" cstate="print"/>
          <a:srcRect/>
          <a:stretch>
            <a:fillRect/>
          </a:stretch>
        </p:blipFill>
        <p:spPr bwMode="auto">
          <a:xfrm>
            <a:off x="3175" y="533400"/>
            <a:ext cx="9140825" cy="5761038"/>
          </a:xfrm>
          <a:prstGeom prst="rect">
            <a:avLst/>
          </a:prstGeom>
          <a:noFill/>
        </p:spPr>
      </p:pic>
      <p:sp>
        <p:nvSpPr>
          <p:cNvPr id="7073795" name="Rectangle 3"/>
          <p:cNvSpPr>
            <a:spLocks noGrp="1" noChangeArrowheads="1"/>
          </p:cNvSpPr>
          <p:nvPr>
            <p:ph type="body" sz="half" idx="1"/>
          </p:nvPr>
        </p:nvSpPr>
        <p:spPr bwMode="auto">
          <a:xfrm>
            <a:off x="990600" y="2806700"/>
            <a:ext cx="7086600" cy="822325"/>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400" b="1" dirty="0">
                <a:solidFill>
                  <a:srgbClr val="000000"/>
                </a:solidFill>
                <a:ea typeface="Times New Roman" pitchFamily="18" charset="0"/>
                <a:cs typeface="Minion-Bold" charset="0"/>
              </a:rPr>
              <a:t>A compass points northward because Earth itself is a huge magnet. </a:t>
            </a:r>
          </a:p>
        </p:txBody>
      </p:sp>
      <p:sp>
        <p:nvSpPr>
          <p:cNvPr id="7073796" name="Rectangle 4"/>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Earth’s </a:t>
            </a:r>
            <a:r>
              <a:rPr lang="en-US" sz="2800" b="1" dirty="0">
                <a:solidFill>
                  <a:srgbClr val="E63219"/>
                </a:solidFill>
              </a:rPr>
              <a:t>Magnetic Field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75842" name="Rectangle 2"/>
          <p:cNvSpPr>
            <a:spLocks noChangeArrowheads="1"/>
          </p:cNvSpPr>
          <p:nvPr/>
        </p:nvSpPr>
        <p:spPr bwMode="auto">
          <a:xfrm>
            <a:off x="227013" y="1196975"/>
            <a:ext cx="5487987" cy="4462760"/>
          </a:xfrm>
          <a:prstGeom prst="rect">
            <a:avLst/>
          </a:prstGeom>
          <a:noFill/>
          <a:ln w="9525">
            <a:noFill/>
            <a:miter lim="800000"/>
            <a:headEnd/>
            <a:tailEnd/>
          </a:ln>
          <a:effectLst/>
        </p:spPr>
        <p:txBody>
          <a:bodyPr>
            <a:spAutoFit/>
          </a:bodyPr>
          <a:lstStyle/>
          <a:p>
            <a:r>
              <a:rPr lang="en-US" sz="2000" dirty="0">
                <a:solidFill>
                  <a:srgbClr val="000000"/>
                </a:solidFill>
              </a:rPr>
              <a:t>The compass aligns with the magnetic field of Earth, but the magnetic poles of Earth do not coincide with the geographic poles</a:t>
            </a:r>
            <a:r>
              <a:rPr lang="en-US" sz="2000" dirty="0" smtClean="0">
                <a:solidFill>
                  <a:srgbClr val="000000"/>
                </a:solidFill>
              </a:rPr>
              <a:t>.</a:t>
            </a:r>
          </a:p>
          <a:p>
            <a:endParaRPr lang="en-US" sz="2000" dirty="0">
              <a:solidFill>
                <a:srgbClr val="000000"/>
              </a:solidFill>
            </a:endParaRPr>
          </a:p>
          <a:p>
            <a:r>
              <a:rPr lang="en-US" sz="2000" dirty="0">
                <a:solidFill>
                  <a:srgbClr val="000000"/>
                </a:solidFill>
              </a:rPr>
              <a:t>The magnetic pole in the Northern Hemisphere, for example, is located some 800 kilometers from the geographic North Pole</a:t>
            </a:r>
            <a:r>
              <a:rPr lang="en-US" sz="2000" dirty="0" smtClean="0">
                <a:solidFill>
                  <a:srgbClr val="000000"/>
                </a:solidFill>
              </a:rPr>
              <a:t>.</a:t>
            </a:r>
          </a:p>
          <a:p>
            <a:endParaRPr lang="en-US" sz="2000" dirty="0">
              <a:solidFill>
                <a:srgbClr val="000000"/>
              </a:solidFill>
            </a:endParaRPr>
          </a:p>
          <a:p>
            <a:r>
              <a:rPr lang="en-US" sz="2000" dirty="0">
                <a:solidFill>
                  <a:srgbClr val="000000"/>
                </a:solidFill>
              </a:rPr>
              <a:t>This means that compasses do not generally point to true north</a:t>
            </a:r>
            <a:r>
              <a:rPr lang="en-US" sz="2000" dirty="0" smtClean="0">
                <a:solidFill>
                  <a:srgbClr val="000000"/>
                </a:solidFill>
              </a:rPr>
              <a:t>.</a:t>
            </a:r>
          </a:p>
          <a:p>
            <a:endParaRPr lang="en-US" sz="2000" dirty="0">
              <a:solidFill>
                <a:srgbClr val="000000"/>
              </a:solidFill>
            </a:endParaRPr>
          </a:p>
          <a:p>
            <a:r>
              <a:rPr lang="en-US" sz="2000" dirty="0">
                <a:solidFill>
                  <a:srgbClr val="000000"/>
                </a:solidFill>
              </a:rPr>
              <a:t>The discrepancy is known as the </a:t>
            </a:r>
            <a:r>
              <a:rPr lang="en-US" sz="2000" i="1" dirty="0">
                <a:solidFill>
                  <a:srgbClr val="000000"/>
                </a:solidFill>
              </a:rPr>
              <a:t>magnetic declination.</a:t>
            </a:r>
          </a:p>
        </p:txBody>
      </p:sp>
      <p:sp>
        <p:nvSpPr>
          <p:cNvPr id="7075844" name="Rectangle 4"/>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Earth’s </a:t>
            </a:r>
            <a:r>
              <a:rPr lang="en-US" sz="2800" b="1" dirty="0">
                <a:solidFill>
                  <a:srgbClr val="E63219"/>
                </a:solidFill>
              </a:rPr>
              <a:t>Magnetic Field</a:t>
            </a:r>
          </a:p>
        </p:txBody>
      </p:sp>
      <p:pic>
        <p:nvPicPr>
          <p:cNvPr id="7075845" name="Picture 5" descr="CPPE-Ch36-9_p732-MgPoles"/>
          <p:cNvPicPr>
            <a:picLocks noChangeAspect="1" noChangeArrowheads="1"/>
          </p:cNvPicPr>
          <p:nvPr/>
        </p:nvPicPr>
        <p:blipFill>
          <a:blip r:embed="rId3" cstate="print"/>
          <a:srcRect/>
          <a:stretch>
            <a:fillRect/>
          </a:stretch>
        </p:blipFill>
        <p:spPr bwMode="auto">
          <a:xfrm>
            <a:off x="5757863" y="1714500"/>
            <a:ext cx="3214687" cy="34290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77890" name="Rectangle 2"/>
          <p:cNvSpPr>
            <a:spLocks noGrp="1" noChangeArrowheads="1"/>
          </p:cNvSpPr>
          <p:nvPr>
            <p:ph type="body" sz="half" idx="1"/>
          </p:nvPr>
        </p:nvSpPr>
        <p:spPr bwMode="auto">
          <a:xfrm>
            <a:off x="228600" y="1196975"/>
            <a:ext cx="8686800" cy="519113"/>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800" b="1">
                <a:solidFill>
                  <a:schemeClr val="hlink"/>
                </a:solidFill>
                <a:ea typeface="Times New Roman" pitchFamily="18" charset="0"/>
                <a:cs typeface="Minion-Regular" charset="0"/>
              </a:rPr>
              <a:t>Moving Changes Within Earth</a:t>
            </a:r>
          </a:p>
        </p:txBody>
      </p:sp>
      <p:sp>
        <p:nvSpPr>
          <p:cNvPr id="7077891" name="Rectangle 3"/>
          <p:cNvSpPr>
            <a:spLocks noChangeArrowheads="1"/>
          </p:cNvSpPr>
          <p:nvPr/>
        </p:nvSpPr>
        <p:spPr bwMode="auto">
          <a:xfrm>
            <a:off x="227013" y="1766888"/>
            <a:ext cx="8612187" cy="2086725"/>
          </a:xfrm>
          <a:prstGeom prst="rect">
            <a:avLst/>
          </a:prstGeom>
          <a:noFill/>
          <a:ln w="9525">
            <a:noFill/>
            <a:miter lim="800000"/>
            <a:headEnd/>
            <a:tailEnd/>
          </a:ln>
          <a:effectLst/>
        </p:spPr>
        <p:txBody>
          <a:bodyPr>
            <a:spAutoFit/>
          </a:bodyPr>
          <a:lstStyle/>
          <a:p>
            <a:r>
              <a:rPr lang="en-US" dirty="0">
                <a:solidFill>
                  <a:srgbClr val="000000"/>
                </a:solidFill>
                <a:ea typeface="Times New Roman" pitchFamily="18" charset="0"/>
                <a:cs typeface="Minion-Regular" charset="0"/>
              </a:rPr>
              <a:t>The configuration of Earth’s magnetic field is like that of a strong bar magnet placed near the center of Earth. </a:t>
            </a:r>
            <a:endParaRPr lang="en-US" dirty="0" smtClean="0">
              <a:solidFill>
                <a:srgbClr val="000000"/>
              </a:solidFill>
              <a:ea typeface="Times New Roman" pitchFamily="18" charset="0"/>
              <a:cs typeface="Minion-Regular" charset="0"/>
            </a:endParaRPr>
          </a:p>
          <a:p>
            <a:endParaRPr lang="en-US" dirty="0">
              <a:solidFill>
                <a:srgbClr val="000000"/>
              </a:solidFill>
              <a:ea typeface="Times New Roman" pitchFamily="18" charset="0"/>
              <a:cs typeface="Minion-Regular" charset="0"/>
            </a:endParaRPr>
          </a:p>
          <a:p>
            <a:r>
              <a:rPr lang="en-US" dirty="0">
                <a:solidFill>
                  <a:srgbClr val="000000"/>
                </a:solidFill>
                <a:ea typeface="Times New Roman" pitchFamily="18" charset="0"/>
                <a:cs typeface="Minion-Regular" charset="0"/>
              </a:rPr>
              <a:t>Earth is not a magnetized chunk of iron like a bar magnet. It is simply too hot for individual atoms to remain aligned.</a:t>
            </a:r>
          </a:p>
        </p:txBody>
      </p:sp>
      <p:sp>
        <p:nvSpPr>
          <p:cNvPr id="7077893" name="Rectangle 5"/>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Earth’s </a:t>
            </a:r>
            <a:r>
              <a:rPr lang="en-US" sz="2800" b="1" dirty="0">
                <a:solidFill>
                  <a:srgbClr val="E63219"/>
                </a:solidFill>
              </a:rPr>
              <a:t>Magnetic Field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79938" name="Rectangle 2"/>
          <p:cNvSpPr>
            <a:spLocks noChangeArrowheads="1"/>
          </p:cNvSpPr>
          <p:nvPr/>
        </p:nvSpPr>
        <p:spPr bwMode="auto">
          <a:xfrm>
            <a:off x="227013" y="1196975"/>
            <a:ext cx="5335587" cy="4784725"/>
          </a:xfrm>
          <a:prstGeom prst="rect">
            <a:avLst/>
          </a:prstGeom>
          <a:noFill/>
          <a:ln w="9525">
            <a:noFill/>
            <a:miter lim="800000"/>
            <a:headEnd/>
            <a:tailEnd/>
          </a:ln>
          <a:effectLst/>
        </p:spPr>
        <p:txBody>
          <a:bodyPr>
            <a:spAutoFit/>
          </a:bodyPr>
          <a:lstStyle/>
          <a:p>
            <a:r>
              <a:rPr lang="en-US" sz="2000" dirty="0">
                <a:solidFill>
                  <a:srgbClr val="000000"/>
                </a:solidFill>
              </a:rPr>
              <a:t>Currents in the molten part of Earth beneath the crust provide a better explanation for Earth’s magnetic field. </a:t>
            </a:r>
          </a:p>
          <a:p>
            <a:r>
              <a:rPr lang="en-US" sz="2000" dirty="0">
                <a:solidFill>
                  <a:srgbClr val="000000"/>
                </a:solidFill>
              </a:rPr>
              <a:t>Most geologists think that moving charges looping around within Earth create its magnetic field. Because of Earth’s great size, the speed of charges would have to be less than one millimeter per second to account for the field.</a:t>
            </a:r>
          </a:p>
          <a:p>
            <a:r>
              <a:rPr lang="en-US" sz="2000" dirty="0">
                <a:solidFill>
                  <a:srgbClr val="000000"/>
                </a:solidFill>
              </a:rPr>
              <a:t>Another possible cause for Earth’s magnetic field is convection currents from the rising heat of Earth’s core. Perhaps such convection currents combined with the rotational effects of Earth produce Earth’s magnetic field. </a:t>
            </a:r>
          </a:p>
        </p:txBody>
      </p:sp>
      <p:sp>
        <p:nvSpPr>
          <p:cNvPr id="7079939" name="Rectangle 3"/>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Earth’s </a:t>
            </a:r>
            <a:r>
              <a:rPr lang="en-US" sz="2800" b="1" dirty="0">
                <a:solidFill>
                  <a:srgbClr val="E63219"/>
                </a:solidFill>
              </a:rPr>
              <a:t>Magnetic Field</a:t>
            </a:r>
          </a:p>
        </p:txBody>
      </p:sp>
      <p:pic>
        <p:nvPicPr>
          <p:cNvPr id="7079941" name="Picture 5" descr="CPPE-Ch36-9_p733-Crust"/>
          <p:cNvPicPr>
            <a:picLocks noChangeAspect="1" noChangeArrowheads="1"/>
          </p:cNvPicPr>
          <p:nvPr/>
        </p:nvPicPr>
        <p:blipFill>
          <a:blip r:embed="rId3" cstate="print"/>
          <a:srcRect/>
          <a:stretch>
            <a:fillRect/>
          </a:stretch>
        </p:blipFill>
        <p:spPr bwMode="auto">
          <a:xfrm>
            <a:off x="5638800" y="1781175"/>
            <a:ext cx="3275013" cy="329565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81986" name="Rectangle 2"/>
          <p:cNvSpPr>
            <a:spLocks noGrp="1" noChangeArrowheads="1"/>
          </p:cNvSpPr>
          <p:nvPr>
            <p:ph type="body" sz="half" idx="1"/>
          </p:nvPr>
        </p:nvSpPr>
        <p:spPr bwMode="auto">
          <a:xfrm>
            <a:off x="228600" y="1196975"/>
            <a:ext cx="8686800" cy="519113"/>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800" b="1">
                <a:solidFill>
                  <a:schemeClr val="hlink"/>
                </a:solidFill>
                <a:ea typeface="Times New Roman" pitchFamily="18" charset="0"/>
                <a:cs typeface="Minion-Regular" charset="0"/>
              </a:rPr>
              <a:t>Magnetic Field Reversals</a:t>
            </a:r>
          </a:p>
        </p:txBody>
      </p:sp>
      <p:sp>
        <p:nvSpPr>
          <p:cNvPr id="7081987" name="Rectangle 3"/>
          <p:cNvSpPr>
            <a:spLocks noChangeArrowheads="1"/>
          </p:cNvSpPr>
          <p:nvPr/>
        </p:nvSpPr>
        <p:spPr bwMode="auto">
          <a:xfrm>
            <a:off x="227013" y="1766888"/>
            <a:ext cx="8612187" cy="2973122"/>
          </a:xfrm>
          <a:prstGeom prst="rect">
            <a:avLst/>
          </a:prstGeom>
          <a:noFill/>
          <a:ln w="9525">
            <a:noFill/>
            <a:miter lim="800000"/>
            <a:headEnd/>
            <a:tailEnd/>
          </a:ln>
          <a:effectLst/>
        </p:spPr>
        <p:txBody>
          <a:bodyPr>
            <a:spAutoFit/>
          </a:bodyPr>
          <a:lstStyle/>
          <a:p>
            <a:r>
              <a:rPr lang="en-US" dirty="0">
                <a:solidFill>
                  <a:srgbClr val="000000"/>
                </a:solidFill>
                <a:ea typeface="Times New Roman" pitchFamily="18" charset="0"/>
                <a:cs typeface="Minion-Regular" charset="0"/>
              </a:rPr>
              <a:t>The magnetic field of Earth is not stable. Magnetic rock strata show that it has flip-flopped throughout geologic time. </a:t>
            </a:r>
            <a:endParaRPr lang="en-US" dirty="0" smtClean="0">
              <a:solidFill>
                <a:srgbClr val="000000"/>
              </a:solidFill>
              <a:ea typeface="Times New Roman" pitchFamily="18" charset="0"/>
              <a:cs typeface="Minion-Regular" charset="0"/>
            </a:endParaRPr>
          </a:p>
          <a:p>
            <a:endParaRPr lang="en-US" dirty="0" smtClean="0">
              <a:solidFill>
                <a:srgbClr val="000000"/>
              </a:solidFill>
              <a:ea typeface="Times New Roman" pitchFamily="18" charset="0"/>
              <a:cs typeface="Minion-Regular" charset="0"/>
            </a:endParaRPr>
          </a:p>
          <a:p>
            <a:r>
              <a:rPr lang="en-US" dirty="0" smtClean="0">
                <a:solidFill>
                  <a:srgbClr val="000000"/>
                </a:solidFill>
                <a:ea typeface="Times New Roman" pitchFamily="18" charset="0"/>
                <a:cs typeface="Minion-Regular" charset="0"/>
              </a:rPr>
              <a:t>Iron </a:t>
            </a:r>
            <a:r>
              <a:rPr lang="en-US" dirty="0">
                <a:solidFill>
                  <a:srgbClr val="000000"/>
                </a:solidFill>
                <a:ea typeface="Times New Roman" pitchFamily="18" charset="0"/>
                <a:cs typeface="Minion-Regular" charset="0"/>
              </a:rPr>
              <a:t>atoms in a molten state align with Earth’s magnetic field</a:t>
            </a:r>
            <a:r>
              <a:rPr lang="en-US" dirty="0" smtClean="0">
                <a:solidFill>
                  <a:srgbClr val="000000"/>
                </a:solidFill>
                <a:ea typeface="Times New Roman" pitchFamily="18" charset="0"/>
                <a:cs typeface="Minion-Regular" charset="0"/>
              </a:rPr>
              <a:t>.</a:t>
            </a:r>
          </a:p>
          <a:p>
            <a:r>
              <a:rPr lang="en-US" dirty="0" smtClean="0">
                <a:solidFill>
                  <a:srgbClr val="000000"/>
                </a:solidFill>
                <a:ea typeface="Times New Roman" pitchFamily="18" charset="0"/>
                <a:cs typeface="Minion-Regular" charset="0"/>
              </a:rPr>
              <a:t> </a:t>
            </a:r>
            <a:endParaRPr lang="en-US" dirty="0">
              <a:solidFill>
                <a:srgbClr val="000000"/>
              </a:solidFill>
              <a:ea typeface="Times New Roman" pitchFamily="18" charset="0"/>
              <a:cs typeface="Minion-Regular" charset="0"/>
            </a:endParaRPr>
          </a:p>
          <a:p>
            <a:r>
              <a:rPr lang="en-US" dirty="0">
                <a:solidFill>
                  <a:srgbClr val="000000"/>
                </a:solidFill>
                <a:ea typeface="Times New Roman" pitchFamily="18" charset="0"/>
                <a:cs typeface="Minion-Regular" charset="0"/>
              </a:rPr>
              <a:t>When the iron solidifies, the direction of Earth’s field is recorded by the orientation of the domains in the rock. </a:t>
            </a:r>
          </a:p>
        </p:txBody>
      </p:sp>
      <p:sp>
        <p:nvSpPr>
          <p:cNvPr id="7081988" name="Rectangle 4"/>
          <p:cNvSpPr>
            <a:spLocks noChangeArrowheads="1"/>
          </p:cNvSpPr>
          <p:nvPr/>
        </p:nvSpPr>
        <p:spPr bwMode="auto">
          <a:xfrm>
            <a:off x="230188" y="623888"/>
            <a:ext cx="8685212" cy="523220"/>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Earth’s </a:t>
            </a:r>
            <a:r>
              <a:rPr lang="en-US" sz="2800" b="1" dirty="0">
                <a:solidFill>
                  <a:srgbClr val="E63219"/>
                </a:solidFill>
              </a:rPr>
              <a:t>Magnetic Field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86082" name="Rectangle 2"/>
          <p:cNvSpPr>
            <a:spLocks noChangeArrowheads="1"/>
          </p:cNvSpPr>
          <p:nvPr/>
        </p:nvSpPr>
        <p:spPr bwMode="auto">
          <a:xfrm>
            <a:off x="227013" y="1196975"/>
            <a:ext cx="8154987" cy="3342453"/>
          </a:xfrm>
          <a:prstGeom prst="rect">
            <a:avLst/>
          </a:prstGeom>
          <a:noFill/>
          <a:ln w="9525">
            <a:noFill/>
            <a:miter lim="800000"/>
            <a:headEnd/>
            <a:tailEnd/>
          </a:ln>
          <a:effectLst/>
        </p:spPr>
        <p:txBody>
          <a:bodyPr>
            <a:spAutoFit/>
          </a:bodyPr>
          <a:lstStyle/>
          <a:p>
            <a:r>
              <a:rPr lang="en-US" dirty="0">
                <a:solidFill>
                  <a:srgbClr val="000000"/>
                </a:solidFill>
              </a:rPr>
              <a:t>On the ocean floor at mid-ocean ridges, continuous eruption of lava produces new seafloor. </a:t>
            </a:r>
          </a:p>
          <a:p>
            <a:endParaRPr lang="en-US" dirty="0" smtClean="0">
              <a:solidFill>
                <a:srgbClr val="000000"/>
              </a:solidFill>
            </a:endParaRPr>
          </a:p>
          <a:p>
            <a:r>
              <a:rPr lang="en-US" dirty="0" smtClean="0">
                <a:solidFill>
                  <a:srgbClr val="000000"/>
                </a:solidFill>
              </a:rPr>
              <a:t>This </a:t>
            </a:r>
            <a:r>
              <a:rPr lang="en-US" dirty="0">
                <a:solidFill>
                  <a:srgbClr val="000000"/>
                </a:solidFill>
              </a:rPr>
              <a:t>new rock is magnetized by the existing magnetic field. </a:t>
            </a:r>
          </a:p>
          <a:p>
            <a:endParaRPr lang="en-US" dirty="0" smtClean="0">
              <a:solidFill>
                <a:srgbClr val="000000"/>
              </a:solidFill>
            </a:endParaRPr>
          </a:p>
          <a:p>
            <a:r>
              <a:rPr lang="en-US" dirty="0" smtClean="0">
                <a:solidFill>
                  <a:srgbClr val="000000"/>
                </a:solidFill>
              </a:rPr>
              <a:t>Alternating </a:t>
            </a:r>
            <a:r>
              <a:rPr lang="en-US" dirty="0">
                <a:solidFill>
                  <a:srgbClr val="000000"/>
                </a:solidFill>
              </a:rPr>
              <a:t>magnetic stripes show that there have been times when the Earth’s magnetic field has dropped to zero and then reversed.</a:t>
            </a:r>
          </a:p>
        </p:txBody>
      </p:sp>
      <p:sp>
        <p:nvSpPr>
          <p:cNvPr id="7086084" name="Rectangle 4"/>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Earth’s </a:t>
            </a:r>
            <a:r>
              <a:rPr lang="en-US" sz="2800" b="1" dirty="0">
                <a:solidFill>
                  <a:srgbClr val="E63219"/>
                </a:solidFill>
              </a:rPr>
              <a:t>Magnetic Field</a:t>
            </a:r>
          </a:p>
        </p:txBody>
      </p:sp>
      <p:pic>
        <p:nvPicPr>
          <p:cNvPr id="7086085" name="Picture 5" descr="CPPE-Ch36-9_p733-Bird"/>
          <p:cNvPicPr>
            <a:picLocks noChangeAspect="1" noChangeArrowheads="1"/>
          </p:cNvPicPr>
          <p:nvPr/>
        </p:nvPicPr>
        <p:blipFill>
          <a:blip r:embed="rId3" cstate="print"/>
          <a:srcRect/>
          <a:stretch>
            <a:fillRect/>
          </a:stretch>
        </p:blipFill>
        <p:spPr bwMode="auto">
          <a:xfrm>
            <a:off x="6629400" y="4343400"/>
            <a:ext cx="2247900" cy="2286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38626" name="Rectangle 2"/>
          <p:cNvSpPr>
            <a:spLocks noChangeArrowheads="1"/>
          </p:cNvSpPr>
          <p:nvPr/>
        </p:nvSpPr>
        <p:spPr bwMode="auto">
          <a:xfrm>
            <a:off x="227013" y="1196974"/>
            <a:ext cx="8535987" cy="5410712"/>
          </a:xfrm>
          <a:prstGeom prst="rect">
            <a:avLst/>
          </a:prstGeom>
          <a:noFill/>
          <a:ln w="9525">
            <a:noFill/>
            <a:miter lim="800000"/>
            <a:headEnd/>
            <a:tailEnd/>
          </a:ln>
          <a:effectLst/>
        </p:spPr>
        <p:txBody>
          <a:bodyPr wrap="square">
            <a:spAutoFit/>
          </a:bodyPr>
          <a:lstStyle/>
          <a:p>
            <a:r>
              <a:rPr lang="en-US" dirty="0">
                <a:solidFill>
                  <a:srgbClr val="000000"/>
                </a:solidFill>
              </a:rPr>
              <a:t>If you suspend a bar magnet from its center by a piece of string, it will act as a compass</a:t>
            </a:r>
            <a:r>
              <a:rPr lang="en-US" dirty="0" smtClean="0">
                <a:solidFill>
                  <a:srgbClr val="000000"/>
                </a:solidFill>
              </a:rPr>
              <a:t>.</a:t>
            </a:r>
          </a:p>
          <a:p>
            <a:endParaRPr lang="en-US" dirty="0">
              <a:solidFill>
                <a:srgbClr val="000000"/>
              </a:solidFill>
            </a:endParaRPr>
          </a:p>
          <a:p>
            <a:pPr marL="746125" lvl="1" indent="-285750">
              <a:buFontTx/>
              <a:buChar char="•"/>
            </a:pPr>
            <a:r>
              <a:rPr lang="en-US" dirty="0">
                <a:solidFill>
                  <a:srgbClr val="000000"/>
                </a:solidFill>
              </a:rPr>
              <a:t>The end that points northward is called the </a:t>
            </a:r>
            <a:r>
              <a:rPr lang="en-US" i="1" dirty="0">
                <a:solidFill>
                  <a:srgbClr val="000000"/>
                </a:solidFill>
              </a:rPr>
              <a:t>north-seeking pole. </a:t>
            </a:r>
            <a:endParaRPr lang="en-US" i="1" dirty="0" smtClean="0">
              <a:solidFill>
                <a:srgbClr val="000000"/>
              </a:solidFill>
            </a:endParaRPr>
          </a:p>
          <a:p>
            <a:pPr marL="746125" lvl="1" indent="-285750">
              <a:buFontTx/>
              <a:buChar char="•"/>
            </a:pPr>
            <a:endParaRPr lang="en-US" dirty="0">
              <a:solidFill>
                <a:srgbClr val="000000"/>
              </a:solidFill>
            </a:endParaRPr>
          </a:p>
          <a:p>
            <a:pPr marL="746125" lvl="1" indent="-285750">
              <a:buFontTx/>
              <a:buChar char="•"/>
            </a:pPr>
            <a:r>
              <a:rPr lang="en-US" dirty="0">
                <a:solidFill>
                  <a:srgbClr val="000000"/>
                </a:solidFill>
              </a:rPr>
              <a:t>The end that points southward is called the </a:t>
            </a:r>
            <a:r>
              <a:rPr lang="en-US" i="1" dirty="0">
                <a:solidFill>
                  <a:srgbClr val="000000"/>
                </a:solidFill>
              </a:rPr>
              <a:t>south-seeking pole. </a:t>
            </a:r>
            <a:endParaRPr lang="en-US" i="1" dirty="0" smtClean="0">
              <a:solidFill>
                <a:srgbClr val="000000"/>
              </a:solidFill>
            </a:endParaRPr>
          </a:p>
          <a:p>
            <a:pPr marL="746125" lvl="1" indent="-285750">
              <a:buFontTx/>
              <a:buChar char="•"/>
            </a:pPr>
            <a:endParaRPr lang="en-US" dirty="0">
              <a:solidFill>
                <a:srgbClr val="000000"/>
              </a:solidFill>
            </a:endParaRPr>
          </a:p>
          <a:p>
            <a:pPr marL="746125" lvl="1" indent="-285750">
              <a:buFontTx/>
              <a:buChar char="•"/>
            </a:pPr>
            <a:r>
              <a:rPr lang="en-US" dirty="0">
                <a:solidFill>
                  <a:srgbClr val="000000"/>
                </a:solidFill>
              </a:rPr>
              <a:t>More simply, these are called the </a:t>
            </a:r>
            <a:r>
              <a:rPr lang="en-US" i="1" dirty="0">
                <a:solidFill>
                  <a:srgbClr val="000000"/>
                </a:solidFill>
              </a:rPr>
              <a:t>north </a:t>
            </a:r>
            <a:r>
              <a:rPr lang="en-US" dirty="0">
                <a:solidFill>
                  <a:srgbClr val="000000"/>
                </a:solidFill>
              </a:rPr>
              <a:t>and </a:t>
            </a:r>
            <a:r>
              <a:rPr lang="en-US" i="1" dirty="0">
                <a:solidFill>
                  <a:srgbClr val="000000"/>
                </a:solidFill>
              </a:rPr>
              <a:t>south poles. </a:t>
            </a:r>
            <a:endParaRPr lang="en-US" dirty="0">
              <a:solidFill>
                <a:srgbClr val="000000"/>
              </a:solidFill>
            </a:endParaRPr>
          </a:p>
          <a:p>
            <a:pPr marL="746125" lvl="1" indent="-285750">
              <a:buFontTx/>
              <a:buChar char="•"/>
            </a:pPr>
            <a:r>
              <a:rPr lang="en-US" dirty="0">
                <a:solidFill>
                  <a:srgbClr val="000000"/>
                </a:solidFill>
              </a:rPr>
              <a:t>All magnets have both a north and a south pole. For a simple bar magnet the poles are located at the two ends. </a:t>
            </a:r>
          </a:p>
        </p:txBody>
      </p:sp>
      <p:sp>
        <p:nvSpPr>
          <p:cNvPr id="6938627" name="Rectangle 3"/>
          <p:cNvSpPr>
            <a:spLocks noChangeArrowheads="1"/>
          </p:cNvSpPr>
          <p:nvPr/>
        </p:nvSpPr>
        <p:spPr bwMode="auto">
          <a:xfrm>
            <a:off x="230188" y="623888"/>
            <a:ext cx="83804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Magnetic </a:t>
            </a:r>
            <a:r>
              <a:rPr lang="en-US" sz="2800" b="1" dirty="0">
                <a:solidFill>
                  <a:srgbClr val="E63219"/>
                </a:solidFill>
              </a:rPr>
              <a:t>Poles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42722" name="Rectangle 2"/>
          <p:cNvSpPr>
            <a:spLocks noChangeArrowheads="1"/>
          </p:cNvSpPr>
          <p:nvPr/>
        </p:nvSpPr>
        <p:spPr bwMode="auto">
          <a:xfrm>
            <a:off x="227013" y="1196975"/>
            <a:ext cx="8612187" cy="3232150"/>
          </a:xfrm>
          <a:prstGeom prst="rect">
            <a:avLst/>
          </a:prstGeom>
          <a:noFill/>
          <a:ln w="9525">
            <a:noFill/>
            <a:miter lim="800000"/>
            <a:headEnd/>
            <a:tailEnd/>
          </a:ln>
          <a:effectLst/>
        </p:spPr>
        <p:txBody>
          <a:bodyPr>
            <a:spAutoFit/>
          </a:bodyPr>
          <a:lstStyle/>
          <a:p>
            <a:r>
              <a:rPr lang="en-US" dirty="0">
                <a:solidFill>
                  <a:srgbClr val="000000"/>
                </a:solidFill>
              </a:rPr>
              <a:t>Magnetic poles behave similarly to electric charges in some ways, but there is a very important difference.</a:t>
            </a:r>
          </a:p>
          <a:p>
            <a:pPr marL="746125" lvl="1" indent="-285750">
              <a:buFontTx/>
              <a:buChar char="•"/>
            </a:pPr>
            <a:r>
              <a:rPr lang="en-US" dirty="0">
                <a:solidFill>
                  <a:srgbClr val="000000"/>
                </a:solidFill>
              </a:rPr>
              <a:t>Electric charges can be isolated, but magnetic poles cannot. </a:t>
            </a:r>
          </a:p>
          <a:p>
            <a:pPr marL="746125" lvl="1" indent="-285750">
              <a:buFontTx/>
              <a:buChar char="•"/>
            </a:pPr>
            <a:r>
              <a:rPr lang="en-US" dirty="0">
                <a:solidFill>
                  <a:srgbClr val="000000"/>
                </a:solidFill>
              </a:rPr>
              <a:t>A north magnetic pole never exists without the presence of a south pole, and vice versa. </a:t>
            </a:r>
          </a:p>
          <a:p>
            <a:pPr marL="746125" lvl="1" indent="-285750">
              <a:buFontTx/>
              <a:buChar char="•"/>
            </a:pPr>
            <a:r>
              <a:rPr lang="en-US" dirty="0">
                <a:solidFill>
                  <a:srgbClr val="000000"/>
                </a:solidFill>
              </a:rPr>
              <a:t>The north and south poles of a magnet are like the head and tail of the same coin.</a:t>
            </a:r>
          </a:p>
        </p:txBody>
      </p:sp>
      <p:sp>
        <p:nvSpPr>
          <p:cNvPr id="6942723" name="Rectangle 3"/>
          <p:cNvSpPr>
            <a:spLocks noChangeArrowheads="1"/>
          </p:cNvSpPr>
          <p:nvPr/>
        </p:nvSpPr>
        <p:spPr bwMode="auto">
          <a:xfrm>
            <a:off x="230188" y="623888"/>
            <a:ext cx="83804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Magnetic </a:t>
            </a:r>
            <a:r>
              <a:rPr lang="en-US" sz="2800" b="1" dirty="0">
                <a:solidFill>
                  <a:srgbClr val="E63219"/>
                </a:solidFill>
              </a:rPr>
              <a:t>Poles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44770" name="Rectangle 2"/>
          <p:cNvSpPr>
            <a:spLocks noChangeArrowheads="1"/>
          </p:cNvSpPr>
          <p:nvPr/>
        </p:nvSpPr>
        <p:spPr bwMode="auto">
          <a:xfrm>
            <a:off x="227013" y="1196975"/>
            <a:ext cx="4040187" cy="5189113"/>
          </a:xfrm>
          <a:prstGeom prst="rect">
            <a:avLst/>
          </a:prstGeom>
          <a:noFill/>
          <a:ln w="9525">
            <a:noFill/>
            <a:miter lim="800000"/>
            <a:headEnd/>
            <a:tailEnd/>
          </a:ln>
          <a:effectLst/>
        </p:spPr>
        <p:txBody>
          <a:bodyPr wrap="square">
            <a:spAutoFit/>
          </a:bodyPr>
          <a:lstStyle/>
          <a:p>
            <a:r>
              <a:rPr lang="en-US" dirty="0">
                <a:solidFill>
                  <a:srgbClr val="000000"/>
                </a:solidFill>
              </a:rPr>
              <a:t>If you break a bar magnet in half, each half still behaves as a complete magnet. </a:t>
            </a:r>
            <a:endParaRPr lang="en-US" dirty="0" smtClean="0">
              <a:solidFill>
                <a:srgbClr val="000000"/>
              </a:solidFill>
            </a:endParaRPr>
          </a:p>
          <a:p>
            <a:endParaRPr lang="en-US" dirty="0">
              <a:solidFill>
                <a:srgbClr val="000000"/>
              </a:solidFill>
            </a:endParaRPr>
          </a:p>
          <a:p>
            <a:r>
              <a:rPr lang="en-US" dirty="0">
                <a:solidFill>
                  <a:srgbClr val="000000"/>
                </a:solidFill>
              </a:rPr>
              <a:t>Break the pieces in half again, and you have four complete magnets.</a:t>
            </a:r>
          </a:p>
          <a:p>
            <a:endParaRPr lang="en-US" dirty="0" smtClean="0">
              <a:solidFill>
                <a:srgbClr val="000000"/>
              </a:solidFill>
            </a:endParaRPr>
          </a:p>
          <a:p>
            <a:r>
              <a:rPr lang="en-US" dirty="0" smtClean="0">
                <a:solidFill>
                  <a:srgbClr val="000000"/>
                </a:solidFill>
              </a:rPr>
              <a:t>Even </a:t>
            </a:r>
            <a:r>
              <a:rPr lang="en-US" dirty="0">
                <a:solidFill>
                  <a:srgbClr val="000000"/>
                </a:solidFill>
              </a:rPr>
              <a:t>when your piece is one atom thick, there are two poles. This suggests that atoms themselves are magnets.</a:t>
            </a:r>
          </a:p>
        </p:txBody>
      </p:sp>
      <p:sp>
        <p:nvSpPr>
          <p:cNvPr id="6944771" name="Rectangle 3"/>
          <p:cNvSpPr>
            <a:spLocks noChangeArrowheads="1"/>
          </p:cNvSpPr>
          <p:nvPr/>
        </p:nvSpPr>
        <p:spPr bwMode="auto">
          <a:xfrm>
            <a:off x="230188" y="623888"/>
            <a:ext cx="83804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Magnetic </a:t>
            </a:r>
            <a:r>
              <a:rPr lang="en-US" sz="2800" b="1" dirty="0">
                <a:solidFill>
                  <a:srgbClr val="E63219"/>
                </a:solidFill>
              </a:rPr>
              <a:t>Poles</a:t>
            </a:r>
          </a:p>
        </p:txBody>
      </p:sp>
      <p:pic>
        <p:nvPicPr>
          <p:cNvPr id="4" name="Picture 4" descr="CPPE-Ch36-1_p722-Break"/>
          <p:cNvPicPr>
            <a:picLocks noChangeAspect="1" noChangeArrowheads="1"/>
          </p:cNvPicPr>
          <p:nvPr/>
        </p:nvPicPr>
        <p:blipFill>
          <a:blip r:embed="rId3" cstate="print"/>
          <a:srcRect/>
          <a:stretch>
            <a:fillRect/>
          </a:stretch>
        </p:blipFill>
        <p:spPr bwMode="auto">
          <a:xfrm>
            <a:off x="4320444" y="1524000"/>
            <a:ext cx="4823556" cy="41783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11650" name="Rectangle 2"/>
          <p:cNvSpPr>
            <a:spLocks noChangeArrowheads="1"/>
          </p:cNvSpPr>
          <p:nvPr/>
        </p:nvSpPr>
        <p:spPr bwMode="auto">
          <a:xfrm>
            <a:off x="227013" y="1196975"/>
            <a:ext cx="8764587" cy="2899255"/>
          </a:xfrm>
          <a:prstGeom prst="rect">
            <a:avLst/>
          </a:prstGeom>
          <a:noFill/>
          <a:ln w="9525">
            <a:noFill/>
            <a:miter lim="800000"/>
            <a:headEnd/>
            <a:tailEnd/>
          </a:ln>
          <a:effectLst/>
        </p:spPr>
        <p:txBody>
          <a:bodyPr>
            <a:spAutoFit/>
          </a:bodyPr>
          <a:lstStyle/>
          <a:p>
            <a:r>
              <a:rPr lang="en-US" dirty="0" smtClean="0">
                <a:solidFill>
                  <a:srgbClr val="000000"/>
                </a:solidFill>
                <a:ea typeface="Times New Roman" pitchFamily="18" charset="0"/>
                <a:cs typeface="Minion-Bold" charset="0"/>
              </a:rPr>
              <a:t>The direction of the magnetic field outside a magnet is from the north to the south pole. </a:t>
            </a:r>
          </a:p>
          <a:p>
            <a:r>
              <a:rPr lang="en-US" dirty="0" smtClean="0">
                <a:solidFill>
                  <a:srgbClr val="000000"/>
                </a:solidFill>
              </a:rPr>
              <a:t>Iron </a:t>
            </a:r>
            <a:r>
              <a:rPr lang="en-US" dirty="0">
                <a:solidFill>
                  <a:srgbClr val="000000"/>
                </a:solidFill>
              </a:rPr>
              <a:t>filings sprinkled on a sheet of paper over a bar magnet will tend to trace out a pattern of lines that surround the magnet. </a:t>
            </a:r>
          </a:p>
          <a:p>
            <a:r>
              <a:rPr lang="en-US" dirty="0">
                <a:solidFill>
                  <a:srgbClr val="000000"/>
                </a:solidFill>
              </a:rPr>
              <a:t>The space around a magnet, in which a magnetic force is exerted, is filled with a magnetic field. </a:t>
            </a:r>
          </a:p>
          <a:p>
            <a:r>
              <a:rPr lang="en-US" dirty="0">
                <a:solidFill>
                  <a:srgbClr val="000000"/>
                </a:solidFill>
              </a:rPr>
              <a:t>The shape of the field is revealed by </a:t>
            </a:r>
            <a:r>
              <a:rPr lang="en-US" i="1" dirty="0">
                <a:solidFill>
                  <a:srgbClr val="000000"/>
                </a:solidFill>
              </a:rPr>
              <a:t>magnetic field lines.</a:t>
            </a:r>
            <a:r>
              <a:rPr lang="en-US" dirty="0">
                <a:solidFill>
                  <a:srgbClr val="000000"/>
                </a:solidFill>
              </a:rPr>
              <a:t> </a:t>
            </a:r>
          </a:p>
        </p:txBody>
      </p:sp>
      <p:sp>
        <p:nvSpPr>
          <p:cNvPr id="6811652" name="Rectangle 4"/>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Magnetic </a:t>
            </a:r>
            <a:r>
              <a:rPr lang="en-US" sz="2800" b="1" dirty="0">
                <a:solidFill>
                  <a:srgbClr val="E63219"/>
                </a:solidFill>
              </a:rPr>
              <a:t>Fields</a:t>
            </a:r>
          </a:p>
        </p:txBody>
      </p:sp>
      <p:pic>
        <p:nvPicPr>
          <p:cNvPr id="6811653" name="Picture 5" descr="CPPE-Ch36-2_p722-MgField"/>
          <p:cNvPicPr>
            <a:picLocks noChangeAspect="1" noChangeArrowheads="1"/>
          </p:cNvPicPr>
          <p:nvPr/>
        </p:nvPicPr>
        <p:blipFill>
          <a:blip r:embed="rId3" cstate="print"/>
          <a:srcRect/>
          <a:stretch>
            <a:fillRect/>
          </a:stretch>
        </p:blipFill>
        <p:spPr bwMode="auto">
          <a:xfrm>
            <a:off x="4695825" y="4060825"/>
            <a:ext cx="4448175" cy="279717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202" name="Rectangle 2"/>
          <p:cNvSpPr>
            <a:spLocks noChangeArrowheads="1"/>
          </p:cNvSpPr>
          <p:nvPr/>
        </p:nvSpPr>
        <p:spPr bwMode="auto">
          <a:xfrm>
            <a:off x="227013" y="1196975"/>
            <a:ext cx="5106987" cy="5262979"/>
          </a:xfrm>
          <a:prstGeom prst="rect">
            <a:avLst/>
          </a:prstGeom>
          <a:noFill/>
          <a:ln w="9525">
            <a:noFill/>
            <a:miter lim="800000"/>
            <a:headEnd/>
            <a:tailEnd/>
          </a:ln>
          <a:effectLst/>
        </p:spPr>
        <p:txBody>
          <a:bodyPr>
            <a:spAutoFit/>
          </a:bodyPr>
          <a:lstStyle/>
          <a:p>
            <a:r>
              <a:rPr lang="en-US" dirty="0">
                <a:solidFill>
                  <a:srgbClr val="000000"/>
                </a:solidFill>
              </a:rPr>
              <a:t>The direction of the magnetic field outside a magnet is from the north to the south pole.</a:t>
            </a:r>
          </a:p>
          <a:p>
            <a:endParaRPr lang="en-US" dirty="0" smtClean="0">
              <a:solidFill>
                <a:srgbClr val="000000"/>
              </a:solidFill>
            </a:endParaRPr>
          </a:p>
          <a:p>
            <a:r>
              <a:rPr lang="en-US" dirty="0" smtClean="0">
                <a:solidFill>
                  <a:srgbClr val="000000"/>
                </a:solidFill>
              </a:rPr>
              <a:t>Where </a:t>
            </a:r>
            <a:r>
              <a:rPr lang="en-US" dirty="0">
                <a:solidFill>
                  <a:srgbClr val="000000"/>
                </a:solidFill>
              </a:rPr>
              <a:t>the lines are closer together, the field strength is greater. </a:t>
            </a:r>
          </a:p>
          <a:p>
            <a:r>
              <a:rPr lang="en-US" dirty="0">
                <a:solidFill>
                  <a:srgbClr val="000000"/>
                </a:solidFill>
              </a:rPr>
              <a:t>The magnetic field strength is greater at the poles. </a:t>
            </a:r>
          </a:p>
          <a:p>
            <a:endParaRPr lang="en-US" dirty="0" smtClean="0">
              <a:solidFill>
                <a:srgbClr val="000000"/>
              </a:solidFill>
            </a:endParaRPr>
          </a:p>
          <a:p>
            <a:r>
              <a:rPr lang="en-US" dirty="0" smtClean="0">
                <a:solidFill>
                  <a:srgbClr val="000000"/>
                </a:solidFill>
              </a:rPr>
              <a:t>If </a:t>
            </a:r>
            <a:r>
              <a:rPr lang="en-US" dirty="0">
                <a:solidFill>
                  <a:srgbClr val="000000"/>
                </a:solidFill>
              </a:rPr>
              <a:t>we place another magnet or a small compass anywhere in the field, its poles will tend to line up with the magnetic field.</a:t>
            </a:r>
          </a:p>
        </p:txBody>
      </p:sp>
      <p:sp>
        <p:nvSpPr>
          <p:cNvPr id="6963203" name="Rectangle 3"/>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Magnetic </a:t>
            </a:r>
            <a:r>
              <a:rPr lang="en-US" sz="2800" b="1" dirty="0">
                <a:solidFill>
                  <a:srgbClr val="E63219"/>
                </a:solidFill>
              </a:rPr>
              <a:t>Fields</a:t>
            </a:r>
          </a:p>
        </p:txBody>
      </p:sp>
      <p:pic>
        <p:nvPicPr>
          <p:cNvPr id="6963204" name="Picture 4" descr="CPPE-Ch36-2_p723-FldStrngth"/>
          <p:cNvPicPr>
            <a:picLocks noChangeAspect="1" noChangeArrowheads="1"/>
          </p:cNvPicPr>
          <p:nvPr/>
        </p:nvPicPr>
        <p:blipFill>
          <a:blip r:embed="rId3" cstate="print"/>
          <a:srcRect/>
          <a:stretch>
            <a:fillRect/>
          </a:stretch>
        </p:blipFill>
        <p:spPr bwMode="auto">
          <a:xfrm>
            <a:off x="5257800" y="1970088"/>
            <a:ext cx="3638550" cy="29178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9346" name="Rectangle 2"/>
          <p:cNvSpPr>
            <a:spLocks noChangeArrowheads="1"/>
          </p:cNvSpPr>
          <p:nvPr/>
        </p:nvSpPr>
        <p:spPr bwMode="auto">
          <a:xfrm>
            <a:off x="227013" y="1196975"/>
            <a:ext cx="7773987" cy="4598182"/>
          </a:xfrm>
          <a:prstGeom prst="rect">
            <a:avLst/>
          </a:prstGeom>
          <a:noFill/>
          <a:ln w="9525">
            <a:noFill/>
            <a:miter lim="800000"/>
            <a:headEnd/>
            <a:tailEnd/>
          </a:ln>
          <a:effectLst/>
        </p:spPr>
        <p:txBody>
          <a:bodyPr>
            <a:spAutoFit/>
          </a:bodyPr>
          <a:lstStyle/>
          <a:p>
            <a:r>
              <a:rPr lang="en-US" dirty="0" smtClean="0">
                <a:solidFill>
                  <a:srgbClr val="000000"/>
                </a:solidFill>
                <a:ea typeface="Times New Roman" pitchFamily="18" charset="0"/>
                <a:cs typeface="Minion-Bold" charset="0"/>
              </a:rPr>
              <a:t>A magnetic field is produced by the motion of electric charge. </a:t>
            </a:r>
          </a:p>
          <a:p>
            <a:endParaRPr lang="en-US" dirty="0" smtClean="0">
              <a:solidFill>
                <a:srgbClr val="000000"/>
              </a:solidFill>
            </a:endParaRPr>
          </a:p>
          <a:p>
            <a:r>
              <a:rPr lang="en-US" dirty="0" smtClean="0">
                <a:solidFill>
                  <a:srgbClr val="000000"/>
                </a:solidFill>
              </a:rPr>
              <a:t>Magnetism </a:t>
            </a:r>
            <a:r>
              <a:rPr lang="en-US" dirty="0">
                <a:solidFill>
                  <a:srgbClr val="000000"/>
                </a:solidFill>
              </a:rPr>
              <a:t>is very much related to electricity. </a:t>
            </a:r>
          </a:p>
          <a:p>
            <a:endParaRPr lang="en-US" dirty="0" smtClean="0">
              <a:solidFill>
                <a:srgbClr val="000000"/>
              </a:solidFill>
            </a:endParaRPr>
          </a:p>
          <a:p>
            <a:r>
              <a:rPr lang="en-US" dirty="0" smtClean="0">
                <a:solidFill>
                  <a:srgbClr val="000000"/>
                </a:solidFill>
              </a:rPr>
              <a:t>Just </a:t>
            </a:r>
            <a:r>
              <a:rPr lang="en-US" dirty="0">
                <a:solidFill>
                  <a:srgbClr val="000000"/>
                </a:solidFill>
              </a:rPr>
              <a:t>as an electric charge is surrounded by an electric field, a moving electric charge is also surrounded by a magnetic field. </a:t>
            </a:r>
          </a:p>
          <a:p>
            <a:endParaRPr lang="en-US" dirty="0" smtClean="0">
              <a:solidFill>
                <a:srgbClr val="000000"/>
              </a:solidFill>
            </a:endParaRPr>
          </a:p>
          <a:p>
            <a:r>
              <a:rPr lang="en-US" dirty="0" smtClean="0">
                <a:solidFill>
                  <a:srgbClr val="000000"/>
                </a:solidFill>
              </a:rPr>
              <a:t>Charges </a:t>
            </a:r>
            <a:r>
              <a:rPr lang="en-US" dirty="0">
                <a:solidFill>
                  <a:srgbClr val="000000"/>
                </a:solidFill>
              </a:rPr>
              <a:t>in motion have associated with them both an electric and a magnetic field.</a:t>
            </a:r>
          </a:p>
        </p:txBody>
      </p:sp>
      <p:sp>
        <p:nvSpPr>
          <p:cNvPr id="6969348" name="Rectangle 4"/>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The </a:t>
            </a:r>
            <a:r>
              <a:rPr lang="en-US" sz="2800" b="1" dirty="0">
                <a:solidFill>
                  <a:srgbClr val="E63219"/>
                </a:solidFill>
              </a:rPr>
              <a:t>Nature of a Magnetic Field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71394" name="Rectangle 2"/>
          <p:cNvSpPr>
            <a:spLocks noGrp="1" noChangeArrowheads="1"/>
          </p:cNvSpPr>
          <p:nvPr>
            <p:ph type="body" sz="half" idx="1"/>
          </p:nvPr>
        </p:nvSpPr>
        <p:spPr bwMode="auto">
          <a:xfrm>
            <a:off x="228600" y="1196975"/>
            <a:ext cx="8686800" cy="519113"/>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800" b="1">
                <a:solidFill>
                  <a:schemeClr val="hlink"/>
                </a:solidFill>
                <a:ea typeface="Times New Roman" pitchFamily="18" charset="0"/>
                <a:cs typeface="Minion-Regular" charset="0"/>
              </a:rPr>
              <a:t>Electrons in Motion</a:t>
            </a:r>
          </a:p>
        </p:txBody>
      </p:sp>
      <p:sp>
        <p:nvSpPr>
          <p:cNvPr id="6971395" name="Rectangle 3"/>
          <p:cNvSpPr>
            <a:spLocks noChangeArrowheads="1"/>
          </p:cNvSpPr>
          <p:nvPr/>
        </p:nvSpPr>
        <p:spPr bwMode="auto">
          <a:xfrm>
            <a:off x="227013" y="1766888"/>
            <a:ext cx="7621587" cy="3711785"/>
          </a:xfrm>
          <a:prstGeom prst="rect">
            <a:avLst/>
          </a:prstGeom>
          <a:noFill/>
          <a:ln w="9525">
            <a:noFill/>
            <a:miter lim="800000"/>
            <a:headEnd/>
            <a:tailEnd/>
          </a:ln>
          <a:effectLst/>
        </p:spPr>
        <p:txBody>
          <a:bodyPr>
            <a:spAutoFit/>
          </a:bodyPr>
          <a:lstStyle/>
          <a:p>
            <a:r>
              <a:rPr lang="en-US" dirty="0">
                <a:solidFill>
                  <a:srgbClr val="000000"/>
                </a:solidFill>
                <a:ea typeface="Times New Roman" pitchFamily="18" charset="0"/>
                <a:cs typeface="Minion-Regular" charset="0"/>
              </a:rPr>
              <a:t>Where is the motion of electric charges in a common bar magnet? </a:t>
            </a:r>
          </a:p>
          <a:p>
            <a:endParaRPr lang="en-US" dirty="0" smtClean="0">
              <a:solidFill>
                <a:srgbClr val="000000"/>
              </a:solidFill>
              <a:ea typeface="Times New Roman" pitchFamily="18" charset="0"/>
              <a:cs typeface="Minion-Regular" charset="0"/>
            </a:endParaRPr>
          </a:p>
          <a:p>
            <a:r>
              <a:rPr lang="en-US" dirty="0" smtClean="0">
                <a:solidFill>
                  <a:srgbClr val="000000"/>
                </a:solidFill>
                <a:ea typeface="Times New Roman" pitchFamily="18" charset="0"/>
                <a:cs typeface="Minion-Regular" charset="0"/>
              </a:rPr>
              <a:t>The </a:t>
            </a:r>
            <a:r>
              <a:rPr lang="en-US" dirty="0">
                <a:solidFill>
                  <a:srgbClr val="000000"/>
                </a:solidFill>
                <a:ea typeface="Times New Roman" pitchFamily="18" charset="0"/>
                <a:cs typeface="Minion-Regular" charset="0"/>
              </a:rPr>
              <a:t>magnet as a whole may be stationary, but it is composed of atoms whose electrons are in constant motion about atomic nuclei.</a:t>
            </a:r>
          </a:p>
          <a:p>
            <a:endParaRPr lang="en-US" dirty="0" smtClean="0">
              <a:solidFill>
                <a:srgbClr val="000000"/>
              </a:solidFill>
              <a:ea typeface="Times New Roman" pitchFamily="18" charset="0"/>
              <a:cs typeface="Minion-Regular" charset="0"/>
            </a:endParaRPr>
          </a:p>
          <a:p>
            <a:r>
              <a:rPr lang="en-US" dirty="0" smtClean="0">
                <a:solidFill>
                  <a:srgbClr val="000000"/>
                </a:solidFill>
                <a:ea typeface="Times New Roman" pitchFamily="18" charset="0"/>
                <a:cs typeface="Minion-Regular" charset="0"/>
              </a:rPr>
              <a:t>This </a:t>
            </a:r>
            <a:r>
              <a:rPr lang="en-US" dirty="0">
                <a:solidFill>
                  <a:srgbClr val="000000"/>
                </a:solidFill>
                <a:ea typeface="Times New Roman" pitchFamily="18" charset="0"/>
                <a:cs typeface="Minion-Regular" charset="0"/>
              </a:rPr>
              <a:t>moving charge constitutes a tiny current and produces a magnetic field. </a:t>
            </a:r>
          </a:p>
        </p:txBody>
      </p:sp>
      <p:sp>
        <p:nvSpPr>
          <p:cNvPr id="6971397" name="Rectangle 5"/>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The </a:t>
            </a:r>
            <a:r>
              <a:rPr lang="en-US" sz="2800" b="1" dirty="0">
                <a:solidFill>
                  <a:srgbClr val="E63219"/>
                </a:solidFill>
              </a:rPr>
              <a:t>Nature of a Magnetic Field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hlink"/>
            </a:solidFill>
            <a:effectLst/>
            <a:latin typeface="Arial" pitchFamily="34" charset="0"/>
            <a:ea typeface="Times New Roman" pitchFamily="18" charset="0"/>
            <a:cs typeface="Minion-Regular"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hlink"/>
            </a:solidFill>
            <a:effectLst/>
            <a:latin typeface="Arial" pitchFamily="34" charset="0"/>
            <a:ea typeface="Times New Roman" pitchFamily="18" charset="0"/>
            <a:cs typeface="Minion-Regular"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7789</TotalTime>
  <Words>1706</Words>
  <Application>Microsoft Office PowerPoint</Application>
  <PresentationFormat>On-screen Show (4:3)</PresentationFormat>
  <Paragraphs>190</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Nathan Zurakowski</dc:creator>
  <cp:lastModifiedBy>user</cp:lastModifiedBy>
  <cp:revision>183</cp:revision>
  <dcterms:created xsi:type="dcterms:W3CDTF">2007-03-02T21:05:08Z</dcterms:created>
  <dcterms:modified xsi:type="dcterms:W3CDTF">2011-12-05T05:33:38Z</dcterms:modified>
</cp:coreProperties>
</file>