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handoutMasterIdLst>
    <p:handoutMasterId r:id="rId19"/>
  </p:handoutMasterIdLst>
  <p:sldIdLst>
    <p:sldId id="256" r:id="rId2"/>
    <p:sldId id="257" r:id="rId3"/>
    <p:sldId id="258" r:id="rId4"/>
    <p:sldId id="266" r:id="rId5"/>
    <p:sldId id="267" r:id="rId6"/>
    <p:sldId id="259" r:id="rId7"/>
    <p:sldId id="260" r:id="rId8"/>
    <p:sldId id="261" r:id="rId9"/>
    <p:sldId id="262" r:id="rId10"/>
    <p:sldId id="263" r:id="rId11"/>
    <p:sldId id="264" r:id="rId12"/>
    <p:sldId id="268" r:id="rId13"/>
    <p:sldId id="269" r:id="rId14"/>
    <p:sldId id="271" r:id="rId15"/>
    <p:sldId id="270" r:id="rId16"/>
    <p:sldId id="265"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CDAVIS7" initials="J" lastIdx="22" clrIdx="0">
    <p:extLst>
      <p:ext uri="{19B8F6BF-5375-455C-9EA6-DF929625EA0E}">
        <p15:presenceInfo xmlns:p15="http://schemas.microsoft.com/office/powerpoint/2012/main" userId="JCDAVIS7"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E0B6"/>
    <a:srgbClr val="E2EFDA"/>
    <a:srgbClr val="D2EFD7"/>
    <a:srgbClr val="DCEED7"/>
    <a:srgbClr val="E1F3E9"/>
    <a:srgbClr val="DBF9ED"/>
    <a:srgbClr val="EAFAF6"/>
    <a:srgbClr val="ECFAF7"/>
    <a:srgbClr val="D8F8EB"/>
    <a:srgbClr val="D1F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4660"/>
  </p:normalViewPr>
  <p:slideViewPr>
    <p:cSldViewPr snapToGrid="0">
      <p:cViewPr varScale="1">
        <p:scale>
          <a:sx n="114" d="100"/>
          <a:sy n="114" d="100"/>
        </p:scale>
        <p:origin x="1560" y="102"/>
      </p:cViewPr>
      <p:guideLst/>
    </p:cSldViewPr>
  </p:slideViewPr>
  <p:notesTextViewPr>
    <p:cViewPr>
      <p:scale>
        <a:sx n="1" d="1"/>
        <a:sy n="1" d="1"/>
      </p:scale>
      <p:origin x="0" y="0"/>
    </p:cViewPr>
  </p:notesTextViewPr>
  <p:sorterViewPr>
    <p:cViewPr>
      <p:scale>
        <a:sx n="200" d="100"/>
        <a:sy n="200" d="100"/>
      </p:scale>
      <p:origin x="0" y="-23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2510AB85-716C-4C8B-BF2C-59D282505CD3}" type="datetimeFigureOut">
              <a:rPr lang="en-US" smtClean="0"/>
              <a:t>12/3/2020</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66CC944-7A0C-4C13-AC17-DF8B44C922AD}" type="slidenum">
              <a:rPr lang="en-US" smtClean="0"/>
              <a:t>‹#›</a:t>
            </a:fld>
            <a:endParaRPr lang="en-US" dirty="0"/>
          </a:p>
        </p:txBody>
      </p:sp>
    </p:spTree>
    <p:extLst>
      <p:ext uri="{BB962C8B-B14F-4D97-AF65-F5344CB8AC3E}">
        <p14:creationId xmlns:p14="http://schemas.microsoft.com/office/powerpoint/2010/main" val="16488387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D70974C3-3F9A-4F6F-882D-15A30E3B94C3}" type="datetimeFigureOut">
              <a:rPr lang="en-US" smtClean="0"/>
              <a:t>12/3/2020</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37EED29C-BE3A-4C91-9C00-BDFF51C962B9}" type="slidenum">
              <a:rPr lang="en-US" smtClean="0"/>
              <a:t>‹#›</a:t>
            </a:fld>
            <a:endParaRPr lang="en-US" dirty="0"/>
          </a:p>
        </p:txBody>
      </p:sp>
    </p:spTree>
    <p:extLst>
      <p:ext uri="{BB962C8B-B14F-4D97-AF65-F5344CB8AC3E}">
        <p14:creationId xmlns:p14="http://schemas.microsoft.com/office/powerpoint/2010/main" val="2083040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0340" y="2130425"/>
            <a:ext cx="7772400" cy="1470025"/>
          </a:xfrm>
          <a:prstGeom prst="rect">
            <a:avLst/>
          </a:prstGeo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656140" y="3886200"/>
            <a:ext cx="6400800" cy="1752600"/>
          </a:xfrm>
          <a:prstGeom prst="rect">
            <a:avLst/>
          </a:prstGeom>
        </p:spPr>
        <p:txBody>
          <a:bodyPr/>
          <a:lstStyle>
            <a:lvl1pPr marL="0" indent="0" algn="ctr">
              <a:buNone/>
              <a:defRPr>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447E465-DCCD-4E3E-8DDB-9E176C969CF8}"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26DE59-0386-4456-B21E-FBC22CF53C86}" type="slidenum">
              <a:rPr lang="en-US" smtClean="0"/>
              <a:t>‹#›</a:t>
            </a:fld>
            <a:endParaRPr lang="en-US" dirty="0"/>
          </a:p>
        </p:txBody>
      </p:sp>
    </p:spTree>
    <p:extLst>
      <p:ext uri="{BB962C8B-B14F-4D97-AF65-F5344CB8AC3E}">
        <p14:creationId xmlns:p14="http://schemas.microsoft.com/office/powerpoint/2010/main" val="193991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4839" y="2507701"/>
            <a:ext cx="7556485" cy="36184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726DE59-0386-4456-B21E-FBC22CF53C86}"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1687" y="6356350"/>
            <a:ext cx="914401" cy="358616"/>
          </a:xfrm>
          <a:prstGeom prst="rect">
            <a:avLst/>
          </a:prstGeom>
        </p:spPr>
      </p:pic>
      <p:sp>
        <p:nvSpPr>
          <p:cNvPr id="8" name="Title 1"/>
          <p:cNvSpPr>
            <a:spLocks noGrp="1"/>
          </p:cNvSpPr>
          <p:nvPr>
            <p:ph type="title" idx="4294967295"/>
          </p:nvPr>
        </p:nvSpPr>
        <p:spPr>
          <a:xfrm>
            <a:off x="863125" y="152264"/>
            <a:ext cx="7886700" cy="614214"/>
          </a:xfrm>
        </p:spPr>
        <p:txBody>
          <a:bodyPr/>
          <a:lstStyle/>
          <a:p>
            <a:pPr algn="l"/>
            <a:endParaRPr lang="en-US" sz="4000" dirty="0"/>
          </a:p>
        </p:txBody>
      </p:sp>
      <p:cxnSp>
        <p:nvCxnSpPr>
          <p:cNvPr id="9" name="Straight Connector 8"/>
          <p:cNvCxnSpPr/>
          <p:nvPr userDrawn="1"/>
        </p:nvCxnSpPr>
        <p:spPr>
          <a:xfrm>
            <a:off x="977425" y="833468"/>
            <a:ext cx="7772400" cy="0"/>
          </a:xfrm>
          <a:prstGeom prst="line">
            <a:avLst/>
          </a:prstGeom>
          <a:ln w="50800">
            <a:solidFill>
              <a:srgbClr val="5D6F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864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8924" y="4406900"/>
            <a:ext cx="7772400" cy="1362075"/>
          </a:xfrm>
          <a:prstGeom prst="rect">
            <a:avLst/>
          </a:prstGeo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858924"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7E465-DCCD-4E3E-8DDB-9E176C969CF8}"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26DE59-0386-4456-B21E-FBC22CF53C86}" type="slidenum">
              <a:rPr lang="en-US" smtClean="0"/>
              <a:t>‹#›</a:t>
            </a:fld>
            <a:endParaRPr lang="en-US" dirty="0"/>
          </a:p>
        </p:txBody>
      </p:sp>
    </p:spTree>
    <p:extLst>
      <p:ext uri="{BB962C8B-B14F-4D97-AF65-F5344CB8AC3E}">
        <p14:creationId xmlns:p14="http://schemas.microsoft.com/office/powerpoint/2010/main" val="132515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0315" y="354875"/>
            <a:ext cx="7556485" cy="114300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074838" y="1600200"/>
            <a:ext cx="3776053"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34169" y="1600200"/>
            <a:ext cx="37526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47E465-DCCD-4E3E-8DDB-9E176C969CF8}"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26DE59-0386-4456-B21E-FBC22CF53C86}" type="slidenum">
              <a:rPr lang="en-US" smtClean="0"/>
              <a:t>‹#›</a:t>
            </a:fld>
            <a:endParaRPr lang="en-US" dirty="0"/>
          </a:p>
        </p:txBody>
      </p:sp>
    </p:spTree>
    <p:extLst>
      <p:ext uri="{BB962C8B-B14F-4D97-AF65-F5344CB8AC3E}">
        <p14:creationId xmlns:p14="http://schemas.microsoft.com/office/powerpoint/2010/main" val="2561583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74839" y="257721"/>
            <a:ext cx="7611961" cy="1143000"/>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74839" y="1535113"/>
            <a:ext cx="383851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74838" y="2174875"/>
            <a:ext cx="383851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8867" y="1535113"/>
            <a:ext cx="37179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68867" y="2174875"/>
            <a:ext cx="37179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47E465-DCCD-4E3E-8DDB-9E176C969CF8}" type="datetimeFigureOut">
              <a:rPr lang="en-US" smtClean="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726DE59-0386-4456-B21E-FBC22CF53C86}" type="slidenum">
              <a:rPr lang="en-US" smtClean="0"/>
              <a:t>‹#›</a:t>
            </a:fld>
            <a:endParaRPr lang="en-US" dirty="0"/>
          </a:p>
        </p:txBody>
      </p:sp>
    </p:spTree>
    <p:extLst>
      <p:ext uri="{BB962C8B-B14F-4D97-AF65-F5344CB8AC3E}">
        <p14:creationId xmlns:p14="http://schemas.microsoft.com/office/powerpoint/2010/main" val="4196977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74838" y="1166801"/>
            <a:ext cx="7556485" cy="1143000"/>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47E465-DCCD-4E3E-8DDB-9E176C969CF8}" type="datetimeFigureOut">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726DE59-0386-4456-B21E-FBC22CF53C86}" type="slidenum">
              <a:rPr lang="en-US" smtClean="0"/>
              <a:t>‹#›</a:t>
            </a:fld>
            <a:endParaRPr lang="en-US" dirty="0"/>
          </a:p>
        </p:txBody>
      </p:sp>
    </p:spTree>
    <p:extLst>
      <p:ext uri="{BB962C8B-B14F-4D97-AF65-F5344CB8AC3E}">
        <p14:creationId xmlns:p14="http://schemas.microsoft.com/office/powerpoint/2010/main" val="2635837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7E465-DCCD-4E3E-8DDB-9E176C969CF8}" type="datetimeFigureOut">
              <a:rPr lang="en-US" smtClean="0"/>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726DE59-0386-4456-B21E-FBC22CF53C86}" type="slidenum">
              <a:rPr lang="en-US" smtClean="0"/>
              <a:t>‹#›</a:t>
            </a:fld>
            <a:endParaRPr lang="en-US" dirty="0"/>
          </a:p>
        </p:txBody>
      </p:sp>
    </p:spTree>
    <p:extLst>
      <p:ext uri="{BB962C8B-B14F-4D97-AF65-F5344CB8AC3E}">
        <p14:creationId xmlns:p14="http://schemas.microsoft.com/office/powerpoint/2010/main" val="319012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4839" y="273050"/>
            <a:ext cx="3008313" cy="1162050"/>
          </a:xfrm>
          <a:prstGeom prst="rect">
            <a:avLst/>
          </a:prstGeo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267952" y="273050"/>
            <a:ext cx="436337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4839"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47E465-DCCD-4E3E-8DDB-9E176C969CF8}"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26DE59-0386-4456-B21E-FBC22CF53C86}" type="slidenum">
              <a:rPr lang="en-US" smtClean="0"/>
              <a:t>‹#›</a:t>
            </a:fld>
            <a:endParaRPr lang="en-US" dirty="0"/>
          </a:p>
        </p:txBody>
      </p:sp>
    </p:spTree>
    <p:extLst>
      <p:ext uri="{BB962C8B-B14F-4D97-AF65-F5344CB8AC3E}">
        <p14:creationId xmlns:p14="http://schemas.microsoft.com/office/powerpoint/2010/main" val="396217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47E465-DCCD-4E3E-8DDB-9E176C969CF8}"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26DE59-0386-4456-B21E-FBC22CF53C86}" type="slidenum">
              <a:rPr lang="en-US" smtClean="0"/>
              <a:t>‹#›</a:t>
            </a:fld>
            <a:endParaRPr lang="en-US" dirty="0"/>
          </a:p>
        </p:txBody>
      </p:sp>
    </p:spTree>
    <p:extLst>
      <p:ext uri="{BB962C8B-B14F-4D97-AF65-F5344CB8AC3E}">
        <p14:creationId xmlns:p14="http://schemas.microsoft.com/office/powerpoint/2010/main" val="446084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074839" y="6356350"/>
            <a:ext cx="2066669"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6FCBED09-8FF8-9D44-9F15-9D3294696A95}" type="datetimeFigureOut">
              <a:rPr lang="en-US" smtClean="0"/>
              <a:pPr/>
              <a:t>12/3/2020</a:t>
            </a:fld>
            <a:endParaRPr lang="en-US" dirty="0"/>
          </a:p>
        </p:txBody>
      </p:sp>
      <p:sp>
        <p:nvSpPr>
          <p:cNvPr id="5" name="Footer Placeholder 4"/>
          <p:cNvSpPr>
            <a:spLocks noGrp="1"/>
          </p:cNvSpPr>
          <p:nvPr>
            <p:ph type="ftr" sz="quarter" idx="3"/>
          </p:nvPr>
        </p:nvSpPr>
        <p:spPr>
          <a:xfrm>
            <a:off x="3366566" y="6356350"/>
            <a:ext cx="320708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6806743" y="6356350"/>
            <a:ext cx="1824581"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880AF44-0932-5A4A-AD8B-B59E4CAEB575}" type="slidenum">
              <a:rPr lang="en-US" smtClean="0"/>
              <a:pPr/>
              <a:t>‹#›</a:t>
            </a:fld>
            <a:endParaRPr lang="en-US" dirty="0"/>
          </a:p>
        </p:txBody>
      </p:sp>
      <p:sp>
        <p:nvSpPr>
          <p:cNvPr id="8" name="Title Placeholder 1"/>
          <p:cNvSpPr>
            <a:spLocks noGrp="1"/>
          </p:cNvSpPr>
          <p:nvPr>
            <p:ph type="title"/>
          </p:nvPr>
        </p:nvSpPr>
        <p:spPr>
          <a:xfrm>
            <a:off x="1074839" y="900200"/>
            <a:ext cx="7556485" cy="1068988"/>
          </a:xfrm>
          <a:prstGeom prst="rect">
            <a:avLst/>
          </a:prstGeom>
        </p:spPr>
        <p:txBody>
          <a:bodyPr vert="horz" lIns="91440" tIns="45720" rIns="91440" bIns="45720" rtlCol="0" anchor="ctr">
            <a:noAutofit/>
          </a:bodyPr>
          <a:lstStyle/>
          <a:p>
            <a:r>
              <a:rPr lang="en-US" dirty="0"/>
              <a:t>Headline Line One</a:t>
            </a:r>
            <a:br>
              <a:rPr lang="en-US" dirty="0"/>
            </a:br>
            <a:r>
              <a:rPr lang="en-US" dirty="0"/>
              <a:t>Headline Line Two</a:t>
            </a:r>
          </a:p>
        </p:txBody>
      </p:sp>
      <p:sp>
        <p:nvSpPr>
          <p:cNvPr id="9" name="Text Placeholder 2"/>
          <p:cNvSpPr>
            <a:spLocks noGrp="1"/>
          </p:cNvSpPr>
          <p:nvPr>
            <p:ph type="body" idx="1"/>
          </p:nvPr>
        </p:nvSpPr>
        <p:spPr>
          <a:xfrm>
            <a:off x="1074839" y="3022896"/>
            <a:ext cx="7556485" cy="31032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685800" cy="6858000"/>
          </a:xfrm>
          <a:prstGeom prst="rect">
            <a:avLst/>
          </a:prstGeom>
        </p:spPr>
      </p:pic>
    </p:spTree>
    <p:extLst>
      <p:ext uri="{BB962C8B-B14F-4D97-AF65-F5344CB8AC3E}">
        <p14:creationId xmlns:p14="http://schemas.microsoft.com/office/powerpoint/2010/main" val="22801956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xStyles>
    <p:titleStyle>
      <a:lvl1pPr algn="ctr" defTabSz="4572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ndnorbog@ncsu.edu"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26211" y="4427734"/>
            <a:ext cx="6876218" cy="1200329"/>
          </a:xfrm>
          <a:prstGeom prst="rect">
            <a:avLst/>
          </a:prstGeom>
          <a:noFill/>
        </p:spPr>
        <p:txBody>
          <a:bodyPr wrap="square" rtlCol="0">
            <a:spAutoFit/>
          </a:bodyPr>
          <a:lstStyle/>
          <a:p>
            <a:r>
              <a:rPr lang="en-US" sz="3600" dirty="0"/>
              <a:t>NC-CAV Seminar Presentation</a:t>
            </a:r>
          </a:p>
          <a:p>
            <a:r>
              <a:rPr lang="en-US" sz="3600" dirty="0"/>
              <a:t>December 4, 2020</a:t>
            </a:r>
          </a:p>
        </p:txBody>
      </p:sp>
      <p:sp>
        <p:nvSpPr>
          <p:cNvPr id="7" name="Rectangle 6"/>
          <p:cNvSpPr/>
          <p:nvPr/>
        </p:nvSpPr>
        <p:spPr>
          <a:xfrm>
            <a:off x="1026211" y="952939"/>
            <a:ext cx="6671374" cy="2554545"/>
          </a:xfrm>
          <a:prstGeom prst="rect">
            <a:avLst/>
          </a:prstGeom>
        </p:spPr>
        <p:txBody>
          <a:bodyPr wrap="square">
            <a:spAutoFit/>
          </a:bodyPr>
          <a:lstStyle/>
          <a:p>
            <a:r>
              <a:rPr lang="en-US" sz="4000" dirty="0"/>
              <a:t>North Carolina Transportation and Infrastructure Revenues in the Era of COVID-19 and Beyond</a:t>
            </a:r>
            <a:endParaRPr lang="en-US" sz="4000" b="1"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139" y="6261353"/>
            <a:ext cx="1597102" cy="447385"/>
          </a:xfrm>
          <a:prstGeom prst="rect">
            <a:avLst/>
          </a:prstGeom>
        </p:spPr>
      </p:pic>
    </p:spTree>
    <p:extLst>
      <p:ext uri="{BB962C8B-B14F-4D97-AF65-F5344CB8AC3E}">
        <p14:creationId xmlns:p14="http://schemas.microsoft.com/office/powerpoint/2010/main" val="141617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96FA78-2EB4-4EB9-BBFB-E7AA76D1FFD3}"/>
              </a:ext>
            </a:extLst>
          </p:cNvPr>
          <p:cNvSpPr>
            <a:spLocks noGrp="1"/>
          </p:cNvSpPr>
          <p:nvPr>
            <p:ph idx="1"/>
          </p:nvPr>
        </p:nvSpPr>
        <p:spPr>
          <a:xfrm>
            <a:off x="1074839" y="1149292"/>
            <a:ext cx="7556485" cy="4976871"/>
          </a:xfrm>
        </p:spPr>
        <p:txBody>
          <a:bodyPr>
            <a:normAutofit fontScale="77500" lnSpcReduction="20000"/>
          </a:bodyPr>
          <a:lstStyle/>
          <a:p>
            <a:r>
              <a:rPr lang="en-US" sz="3100" dirty="0"/>
              <a:t>As a result, major challenges lie ahead for transportation planners and policymakers to accurately forecast future transportation revenues. </a:t>
            </a:r>
          </a:p>
          <a:p>
            <a:pPr lvl="1"/>
            <a:r>
              <a:rPr lang="en-US" dirty="0"/>
              <a:t>First, COVID-19 has introduced a new potential forecasting “error” in planning models. </a:t>
            </a:r>
          </a:p>
          <a:p>
            <a:pPr lvl="1"/>
            <a:r>
              <a:rPr lang="en-US" dirty="0"/>
              <a:t>Second, it is possible that the public may have passed a critical threshold for telework, which begs the question: how do we accurately account for this “loss” or replacement in trips? </a:t>
            </a:r>
          </a:p>
          <a:p>
            <a:pPr lvl="1"/>
            <a:r>
              <a:rPr lang="en-US" dirty="0"/>
              <a:t>Third, the introduction of electric and connected and automated vehicles introduces significant levels of uncertainty into historical transportation revenue forecasting approaches</a:t>
            </a:r>
          </a:p>
          <a:p>
            <a:pPr lvl="1"/>
            <a:r>
              <a:rPr lang="en-US" dirty="0"/>
              <a:t>Finally, as vehicles become more fuel efficient, the potential power of the gas tax to sufficiently keep pace with demand will continue to decline</a:t>
            </a:r>
          </a:p>
          <a:p>
            <a:endParaRPr lang="en-US" dirty="0"/>
          </a:p>
        </p:txBody>
      </p:sp>
      <p:sp>
        <p:nvSpPr>
          <p:cNvPr id="3" name="Title 2">
            <a:extLst>
              <a:ext uri="{FF2B5EF4-FFF2-40B4-BE49-F238E27FC236}">
                <a16:creationId xmlns:a16="http://schemas.microsoft.com/office/drawing/2014/main" id="{3CABE880-BDBF-40E6-8850-BB4DE500D87F}"/>
              </a:ext>
            </a:extLst>
          </p:cNvPr>
          <p:cNvSpPr>
            <a:spLocks noGrp="1"/>
          </p:cNvSpPr>
          <p:nvPr>
            <p:ph type="title" idx="4294967295"/>
          </p:nvPr>
        </p:nvSpPr>
        <p:spPr/>
        <p:txBody>
          <a:bodyPr/>
          <a:lstStyle/>
          <a:p>
            <a:r>
              <a:rPr lang="en-US" dirty="0"/>
              <a:t>Challenges Ahead</a:t>
            </a:r>
          </a:p>
        </p:txBody>
      </p:sp>
    </p:spTree>
    <p:extLst>
      <p:ext uri="{BB962C8B-B14F-4D97-AF65-F5344CB8AC3E}">
        <p14:creationId xmlns:p14="http://schemas.microsoft.com/office/powerpoint/2010/main" val="1511525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85089B-9B44-47D5-ACF6-0F08A937372A}"/>
              </a:ext>
            </a:extLst>
          </p:cNvPr>
          <p:cNvSpPr>
            <a:spLocks noGrp="1"/>
          </p:cNvSpPr>
          <p:nvPr>
            <p:ph idx="1"/>
          </p:nvPr>
        </p:nvSpPr>
        <p:spPr>
          <a:xfrm>
            <a:off x="1074839" y="1132514"/>
            <a:ext cx="7556485" cy="4993649"/>
          </a:xfrm>
        </p:spPr>
        <p:txBody>
          <a:bodyPr>
            <a:normAutofit fontScale="92500" lnSpcReduction="10000"/>
          </a:bodyPr>
          <a:lstStyle/>
          <a:p>
            <a:r>
              <a:rPr lang="en-US" sz="3200" dirty="0"/>
              <a:t>Sophisticated financial models that consider these new uncertainties are essential.  </a:t>
            </a:r>
          </a:p>
          <a:p>
            <a:pPr lvl="1"/>
            <a:r>
              <a:rPr lang="en-US" dirty="0"/>
              <a:t>Credible financial forecasts are critical to the long-term design, planning, and delivery of transportation infrastructure projects.  </a:t>
            </a:r>
          </a:p>
          <a:p>
            <a:pPr lvl="1"/>
            <a:r>
              <a:rPr lang="en-US" dirty="0"/>
              <a:t>Transportation professionals will increasingly be called upon to provide reliable forecasts that best assess the post-COVID-19 aftermath to better inform policymakers and ensure that transportation projects have the necessary long-term revenue streams.  </a:t>
            </a:r>
          </a:p>
          <a:p>
            <a:endParaRPr lang="en-US" dirty="0"/>
          </a:p>
        </p:txBody>
      </p:sp>
      <p:sp>
        <p:nvSpPr>
          <p:cNvPr id="3" name="Title 2">
            <a:extLst>
              <a:ext uri="{FF2B5EF4-FFF2-40B4-BE49-F238E27FC236}">
                <a16:creationId xmlns:a16="http://schemas.microsoft.com/office/drawing/2014/main" id="{9F370F64-0D60-486C-9431-A9EB83A45347}"/>
              </a:ext>
            </a:extLst>
          </p:cNvPr>
          <p:cNvSpPr>
            <a:spLocks noGrp="1"/>
          </p:cNvSpPr>
          <p:nvPr>
            <p:ph type="title" idx="4294967295"/>
          </p:nvPr>
        </p:nvSpPr>
        <p:spPr/>
        <p:txBody>
          <a:bodyPr/>
          <a:lstStyle/>
          <a:p>
            <a:r>
              <a:rPr lang="en-US" dirty="0"/>
              <a:t>Modeling Needs</a:t>
            </a:r>
          </a:p>
        </p:txBody>
      </p:sp>
    </p:spTree>
    <p:extLst>
      <p:ext uri="{BB962C8B-B14F-4D97-AF65-F5344CB8AC3E}">
        <p14:creationId xmlns:p14="http://schemas.microsoft.com/office/powerpoint/2010/main" val="304003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D94C96-8095-4928-845A-31895589F5CC}"/>
              </a:ext>
            </a:extLst>
          </p:cNvPr>
          <p:cNvSpPr>
            <a:spLocks noGrp="1"/>
          </p:cNvSpPr>
          <p:nvPr>
            <p:ph type="title" idx="4294967295"/>
          </p:nvPr>
        </p:nvSpPr>
        <p:spPr/>
        <p:txBody>
          <a:bodyPr/>
          <a:lstStyle/>
          <a:p>
            <a:r>
              <a:rPr lang="en-US" dirty="0"/>
              <a:t>Modeling in CAV World</a:t>
            </a:r>
          </a:p>
        </p:txBody>
      </p:sp>
      <p:pic>
        <p:nvPicPr>
          <p:cNvPr id="4" name="Picture 3">
            <a:extLst>
              <a:ext uri="{FF2B5EF4-FFF2-40B4-BE49-F238E27FC236}">
                <a16:creationId xmlns:a16="http://schemas.microsoft.com/office/drawing/2014/main" id="{2418311C-1DB6-4AA9-9D4A-C909DF73C1CD}"/>
              </a:ext>
            </a:extLst>
          </p:cNvPr>
          <p:cNvPicPr>
            <a:picLocks noChangeAspect="1"/>
          </p:cNvPicPr>
          <p:nvPr/>
        </p:nvPicPr>
        <p:blipFill>
          <a:blip r:embed="rId2"/>
          <a:stretch>
            <a:fillRect/>
          </a:stretch>
        </p:blipFill>
        <p:spPr>
          <a:xfrm>
            <a:off x="863125" y="1442907"/>
            <a:ext cx="8186105" cy="4781725"/>
          </a:xfrm>
          <a:prstGeom prst="rect">
            <a:avLst/>
          </a:prstGeom>
        </p:spPr>
      </p:pic>
      <p:sp>
        <p:nvSpPr>
          <p:cNvPr id="5" name="TextBox 4">
            <a:extLst>
              <a:ext uri="{FF2B5EF4-FFF2-40B4-BE49-F238E27FC236}">
                <a16:creationId xmlns:a16="http://schemas.microsoft.com/office/drawing/2014/main" id="{07286933-C6C3-4736-A183-CDBF908AA946}"/>
              </a:ext>
            </a:extLst>
          </p:cNvPr>
          <p:cNvSpPr txBox="1"/>
          <p:nvPr/>
        </p:nvSpPr>
        <p:spPr>
          <a:xfrm>
            <a:off x="1881328" y="1073575"/>
            <a:ext cx="6149697" cy="369332"/>
          </a:xfrm>
          <a:prstGeom prst="rect">
            <a:avLst/>
          </a:prstGeom>
          <a:noFill/>
        </p:spPr>
        <p:txBody>
          <a:bodyPr wrap="none" rtlCol="0">
            <a:spAutoFit/>
          </a:bodyPr>
          <a:lstStyle/>
          <a:p>
            <a:r>
              <a:rPr lang="en-US" dirty="0"/>
              <a:t>Behavioral Factors to be considered in modeling of CAV Impacts</a:t>
            </a:r>
          </a:p>
        </p:txBody>
      </p:sp>
    </p:spTree>
    <p:extLst>
      <p:ext uri="{BB962C8B-B14F-4D97-AF65-F5344CB8AC3E}">
        <p14:creationId xmlns:p14="http://schemas.microsoft.com/office/powerpoint/2010/main" val="3994507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65CAB0-ABBF-4551-853C-EEA2C3DAA79E}"/>
              </a:ext>
            </a:extLst>
          </p:cNvPr>
          <p:cNvSpPr>
            <a:spLocks noGrp="1"/>
          </p:cNvSpPr>
          <p:nvPr>
            <p:ph type="title" idx="4294967295"/>
          </p:nvPr>
        </p:nvSpPr>
        <p:spPr/>
        <p:txBody>
          <a:bodyPr/>
          <a:lstStyle/>
          <a:p>
            <a:r>
              <a:rPr lang="en-US" dirty="0"/>
              <a:t>Modeling in a CAV World</a:t>
            </a:r>
          </a:p>
        </p:txBody>
      </p:sp>
      <p:pic>
        <p:nvPicPr>
          <p:cNvPr id="4" name="Picture 3">
            <a:extLst>
              <a:ext uri="{FF2B5EF4-FFF2-40B4-BE49-F238E27FC236}">
                <a16:creationId xmlns:a16="http://schemas.microsoft.com/office/drawing/2014/main" id="{B56944CC-8C20-41A8-ABF9-ED0B2C6BC03D}"/>
              </a:ext>
            </a:extLst>
          </p:cNvPr>
          <p:cNvPicPr>
            <a:picLocks noChangeAspect="1"/>
          </p:cNvPicPr>
          <p:nvPr/>
        </p:nvPicPr>
        <p:blipFill>
          <a:blip r:embed="rId2"/>
          <a:stretch>
            <a:fillRect/>
          </a:stretch>
        </p:blipFill>
        <p:spPr>
          <a:xfrm>
            <a:off x="1481900" y="1698770"/>
            <a:ext cx="6649150" cy="4559417"/>
          </a:xfrm>
          <a:prstGeom prst="rect">
            <a:avLst/>
          </a:prstGeom>
        </p:spPr>
      </p:pic>
      <p:sp>
        <p:nvSpPr>
          <p:cNvPr id="5" name="TextBox 4">
            <a:extLst>
              <a:ext uri="{FF2B5EF4-FFF2-40B4-BE49-F238E27FC236}">
                <a16:creationId xmlns:a16="http://schemas.microsoft.com/office/drawing/2014/main" id="{8BC9D240-1BEA-47AF-A64E-131A8E4CF2DA}"/>
              </a:ext>
            </a:extLst>
          </p:cNvPr>
          <p:cNvSpPr txBox="1"/>
          <p:nvPr/>
        </p:nvSpPr>
        <p:spPr>
          <a:xfrm>
            <a:off x="1695911" y="1232966"/>
            <a:ext cx="6221127" cy="369332"/>
          </a:xfrm>
          <a:prstGeom prst="rect">
            <a:avLst/>
          </a:prstGeom>
          <a:noFill/>
        </p:spPr>
        <p:txBody>
          <a:bodyPr wrap="none" rtlCol="0">
            <a:spAutoFit/>
          </a:bodyPr>
          <a:lstStyle/>
          <a:p>
            <a:r>
              <a:rPr lang="en-US" dirty="0"/>
              <a:t>Technology Factors to be considered in modeling of CAV Impacts</a:t>
            </a:r>
          </a:p>
        </p:txBody>
      </p:sp>
    </p:spTree>
    <p:extLst>
      <p:ext uri="{BB962C8B-B14F-4D97-AF65-F5344CB8AC3E}">
        <p14:creationId xmlns:p14="http://schemas.microsoft.com/office/powerpoint/2010/main" val="3091341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7746CD-D649-4D64-9E97-EEC14EFC1924}"/>
              </a:ext>
            </a:extLst>
          </p:cNvPr>
          <p:cNvSpPr>
            <a:spLocks noGrp="1"/>
          </p:cNvSpPr>
          <p:nvPr>
            <p:ph type="title" idx="4294967295"/>
          </p:nvPr>
        </p:nvSpPr>
        <p:spPr/>
        <p:txBody>
          <a:bodyPr/>
          <a:lstStyle/>
          <a:p>
            <a:r>
              <a:rPr lang="en-US" dirty="0"/>
              <a:t>Modeling in a CAV World</a:t>
            </a:r>
          </a:p>
        </p:txBody>
      </p:sp>
      <p:pic>
        <p:nvPicPr>
          <p:cNvPr id="4" name="Picture 3">
            <a:extLst>
              <a:ext uri="{FF2B5EF4-FFF2-40B4-BE49-F238E27FC236}">
                <a16:creationId xmlns:a16="http://schemas.microsoft.com/office/drawing/2014/main" id="{6CD1D77B-8518-482B-A749-15CBE8666040}"/>
              </a:ext>
            </a:extLst>
          </p:cNvPr>
          <p:cNvPicPr>
            <a:picLocks noChangeAspect="1"/>
          </p:cNvPicPr>
          <p:nvPr/>
        </p:nvPicPr>
        <p:blipFill>
          <a:blip r:embed="rId2"/>
          <a:stretch>
            <a:fillRect/>
          </a:stretch>
        </p:blipFill>
        <p:spPr>
          <a:xfrm>
            <a:off x="930873" y="2239115"/>
            <a:ext cx="7328265" cy="3385919"/>
          </a:xfrm>
          <a:prstGeom prst="rect">
            <a:avLst/>
          </a:prstGeom>
        </p:spPr>
      </p:pic>
      <p:sp>
        <p:nvSpPr>
          <p:cNvPr id="5" name="TextBox 4">
            <a:extLst>
              <a:ext uri="{FF2B5EF4-FFF2-40B4-BE49-F238E27FC236}">
                <a16:creationId xmlns:a16="http://schemas.microsoft.com/office/drawing/2014/main" id="{67A7C53B-AE58-44CE-93F6-BE42F177CC51}"/>
              </a:ext>
            </a:extLst>
          </p:cNvPr>
          <p:cNvSpPr txBox="1"/>
          <p:nvPr/>
        </p:nvSpPr>
        <p:spPr>
          <a:xfrm>
            <a:off x="1695910" y="1869783"/>
            <a:ext cx="5798190" cy="369332"/>
          </a:xfrm>
          <a:prstGeom prst="rect">
            <a:avLst/>
          </a:prstGeom>
          <a:noFill/>
        </p:spPr>
        <p:txBody>
          <a:bodyPr wrap="none" rtlCol="0">
            <a:spAutoFit/>
          </a:bodyPr>
          <a:lstStyle/>
          <a:p>
            <a:r>
              <a:rPr lang="en-US" dirty="0"/>
              <a:t>Potential Modeling Approach Using Traditional 4-step Model</a:t>
            </a:r>
          </a:p>
        </p:txBody>
      </p:sp>
    </p:spTree>
    <p:extLst>
      <p:ext uri="{BB962C8B-B14F-4D97-AF65-F5344CB8AC3E}">
        <p14:creationId xmlns:p14="http://schemas.microsoft.com/office/powerpoint/2010/main" val="2634491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5FC8A9-8812-4DD5-8837-9B85D5B29AC8}"/>
              </a:ext>
            </a:extLst>
          </p:cNvPr>
          <p:cNvSpPr>
            <a:spLocks noGrp="1"/>
          </p:cNvSpPr>
          <p:nvPr>
            <p:ph idx="1"/>
          </p:nvPr>
        </p:nvSpPr>
        <p:spPr>
          <a:xfrm>
            <a:off x="1074839" y="1098958"/>
            <a:ext cx="7556485" cy="5027205"/>
          </a:xfrm>
        </p:spPr>
        <p:txBody>
          <a:bodyPr>
            <a:normAutofit/>
          </a:bodyPr>
          <a:lstStyle/>
          <a:p>
            <a:r>
              <a:rPr lang="en-US" sz="1500" b="0" i="0" dirty="0" err="1">
                <a:solidFill>
                  <a:srgbClr val="222222"/>
                </a:solidFill>
                <a:effectLst/>
                <a:latin typeface="Arial" panose="020B0604020202020204" pitchFamily="34" charset="0"/>
              </a:rPr>
              <a:t>Kuhr</a:t>
            </a:r>
            <a:r>
              <a:rPr lang="en-US" sz="1500" b="0" i="0" dirty="0">
                <a:solidFill>
                  <a:srgbClr val="222222"/>
                </a:solidFill>
                <a:effectLst/>
                <a:latin typeface="Arial" panose="020B0604020202020204" pitchFamily="34" charset="0"/>
              </a:rPr>
              <a:t>, James, et al. </a:t>
            </a:r>
            <a:r>
              <a:rPr lang="en-US" sz="1500" b="0" i="1" dirty="0">
                <a:solidFill>
                  <a:srgbClr val="222222"/>
                </a:solidFill>
                <a:effectLst/>
                <a:latin typeface="Arial" panose="020B0604020202020204" pitchFamily="34" charset="0"/>
              </a:rPr>
              <a:t>Travel modeling in an era of connected and automated transportation systems: an investigation in the Dallas-Fort Worth area</a:t>
            </a:r>
            <a:r>
              <a:rPr lang="en-US" sz="1500" b="0" i="0" dirty="0">
                <a:solidFill>
                  <a:srgbClr val="222222"/>
                </a:solidFill>
                <a:effectLst/>
                <a:latin typeface="Arial" panose="020B0604020202020204" pitchFamily="34" charset="0"/>
              </a:rPr>
              <a:t>. No. D-STOP/2017/122. University of Texas at Austin. Data-Supported Transportation Operations &amp; Planning Center (D-STOP), 2017.</a:t>
            </a:r>
          </a:p>
          <a:p>
            <a:r>
              <a:rPr lang="en-US" sz="1500" b="0" i="0" dirty="0" err="1">
                <a:solidFill>
                  <a:srgbClr val="222222"/>
                </a:solidFill>
                <a:effectLst/>
                <a:latin typeface="Arial" panose="020B0604020202020204" pitchFamily="34" charset="0"/>
              </a:rPr>
              <a:t>Guanetti</a:t>
            </a:r>
            <a:r>
              <a:rPr lang="en-US" sz="1500" b="0" i="0" dirty="0">
                <a:solidFill>
                  <a:srgbClr val="222222"/>
                </a:solidFill>
                <a:effectLst/>
                <a:latin typeface="Arial" panose="020B0604020202020204" pitchFamily="34" charset="0"/>
              </a:rPr>
              <a:t>, Jacopo, </a:t>
            </a:r>
            <a:r>
              <a:rPr lang="en-US" sz="1500" b="0" i="0" dirty="0" err="1">
                <a:solidFill>
                  <a:srgbClr val="222222"/>
                </a:solidFill>
                <a:effectLst/>
                <a:latin typeface="Arial" panose="020B0604020202020204" pitchFamily="34" charset="0"/>
              </a:rPr>
              <a:t>Yeojun</a:t>
            </a:r>
            <a:r>
              <a:rPr lang="en-US" sz="1500" b="0" i="0" dirty="0">
                <a:solidFill>
                  <a:srgbClr val="222222"/>
                </a:solidFill>
                <a:effectLst/>
                <a:latin typeface="Arial" panose="020B0604020202020204" pitchFamily="34" charset="0"/>
              </a:rPr>
              <a:t> Kim, and Francesco Borrelli. "Control of connected and automated vehicles: State of the art and future challenges." </a:t>
            </a:r>
            <a:r>
              <a:rPr lang="en-US" sz="1500" b="0" i="1" dirty="0">
                <a:solidFill>
                  <a:srgbClr val="222222"/>
                </a:solidFill>
                <a:effectLst/>
                <a:latin typeface="Arial" panose="020B0604020202020204" pitchFamily="34" charset="0"/>
              </a:rPr>
              <a:t>Annual Reviews in Control</a:t>
            </a:r>
            <a:r>
              <a:rPr lang="en-US" sz="1500" b="0" i="0" dirty="0">
                <a:solidFill>
                  <a:srgbClr val="222222"/>
                </a:solidFill>
                <a:effectLst/>
                <a:latin typeface="Arial" panose="020B0604020202020204" pitchFamily="34" charset="0"/>
              </a:rPr>
              <a:t> 45 (2018): 18-40.</a:t>
            </a:r>
          </a:p>
          <a:p>
            <a:r>
              <a:rPr lang="en-US" sz="1500" b="0" i="0" dirty="0" err="1">
                <a:solidFill>
                  <a:srgbClr val="222222"/>
                </a:solidFill>
                <a:effectLst/>
                <a:latin typeface="Arial" panose="020B0604020202020204" pitchFamily="34" charset="0"/>
              </a:rPr>
              <a:t>Basar</a:t>
            </a:r>
            <a:r>
              <a:rPr lang="en-US" sz="1500" b="0" i="0" dirty="0">
                <a:solidFill>
                  <a:srgbClr val="222222"/>
                </a:solidFill>
                <a:effectLst/>
                <a:latin typeface="Arial" panose="020B0604020202020204" pitchFamily="34" charset="0"/>
              </a:rPr>
              <a:t>, </a:t>
            </a:r>
            <a:r>
              <a:rPr lang="en-US" sz="1500" b="0" i="0" dirty="0" err="1">
                <a:solidFill>
                  <a:srgbClr val="222222"/>
                </a:solidFill>
                <a:effectLst/>
                <a:latin typeface="Arial" panose="020B0604020202020204" pitchFamily="34" charset="0"/>
              </a:rPr>
              <a:t>Gulsevi</a:t>
            </a:r>
            <a:r>
              <a:rPr lang="en-US" sz="1500" b="0" i="0" dirty="0">
                <a:solidFill>
                  <a:srgbClr val="222222"/>
                </a:solidFill>
                <a:effectLst/>
                <a:latin typeface="Arial" panose="020B0604020202020204" pitchFamily="34" charset="0"/>
              </a:rPr>
              <a:t>, and </a:t>
            </a:r>
            <a:r>
              <a:rPr lang="en-US" sz="1500" b="0" i="0" dirty="0" err="1">
                <a:solidFill>
                  <a:srgbClr val="222222"/>
                </a:solidFill>
                <a:effectLst/>
                <a:latin typeface="Arial" panose="020B0604020202020204" pitchFamily="34" charset="0"/>
              </a:rPr>
              <a:t>Mecit</a:t>
            </a:r>
            <a:r>
              <a:rPr lang="en-US" sz="1500" b="0" i="0" dirty="0">
                <a:solidFill>
                  <a:srgbClr val="222222"/>
                </a:solidFill>
                <a:effectLst/>
                <a:latin typeface="Arial" panose="020B0604020202020204" pitchFamily="34" charset="0"/>
              </a:rPr>
              <a:t> Cetin. "Auction-based tolling systems in a connected and automated vehicles environment: Public opinion and implications for toll revenue and capacity utilization." </a:t>
            </a:r>
            <a:r>
              <a:rPr lang="en-US" sz="1500" b="0" i="1" dirty="0">
                <a:solidFill>
                  <a:srgbClr val="222222"/>
                </a:solidFill>
                <a:effectLst/>
                <a:latin typeface="Arial" panose="020B0604020202020204" pitchFamily="34" charset="0"/>
              </a:rPr>
              <a:t>Transportation Research Part C: Emerging Technologies</a:t>
            </a:r>
            <a:r>
              <a:rPr lang="en-US" sz="1500" b="0" i="0" dirty="0">
                <a:solidFill>
                  <a:srgbClr val="222222"/>
                </a:solidFill>
                <a:effectLst/>
                <a:latin typeface="Arial" panose="020B0604020202020204" pitchFamily="34" charset="0"/>
              </a:rPr>
              <a:t> 81 (2017): 268-285.</a:t>
            </a:r>
          </a:p>
          <a:p>
            <a:r>
              <a:rPr lang="en-US" sz="1500" b="0" i="0" dirty="0">
                <a:solidFill>
                  <a:srgbClr val="222222"/>
                </a:solidFill>
                <a:effectLst/>
                <a:latin typeface="Arial" panose="020B0604020202020204" pitchFamily="34" charset="0"/>
              </a:rPr>
              <a:t>Abdel-</a:t>
            </a:r>
            <a:r>
              <a:rPr lang="en-US" sz="1500" b="0" i="0" dirty="0" err="1">
                <a:solidFill>
                  <a:srgbClr val="222222"/>
                </a:solidFill>
                <a:effectLst/>
                <a:latin typeface="Arial" panose="020B0604020202020204" pitchFamily="34" charset="0"/>
              </a:rPr>
              <a:t>Aty</a:t>
            </a:r>
            <a:r>
              <a:rPr lang="en-US" sz="1500" b="0" i="0" dirty="0">
                <a:solidFill>
                  <a:srgbClr val="222222"/>
                </a:solidFill>
                <a:effectLst/>
                <a:latin typeface="Arial" panose="020B0604020202020204" pitchFamily="34" charset="0"/>
              </a:rPr>
              <a:t>, Mohamed, </a:t>
            </a:r>
            <a:r>
              <a:rPr lang="en-US" sz="1500" b="0" i="0" dirty="0" err="1">
                <a:solidFill>
                  <a:srgbClr val="222222"/>
                </a:solidFill>
                <a:effectLst/>
                <a:latin typeface="Arial" panose="020B0604020202020204" pitchFamily="34" charset="0"/>
              </a:rPr>
              <a:t>Yina</a:t>
            </a:r>
            <a:r>
              <a:rPr lang="en-US" sz="1500" b="0" i="0" dirty="0">
                <a:solidFill>
                  <a:srgbClr val="222222"/>
                </a:solidFill>
                <a:effectLst/>
                <a:latin typeface="Arial" panose="020B0604020202020204" pitchFamily="34" charset="0"/>
              </a:rPr>
              <a:t> Wu, </a:t>
            </a:r>
            <a:r>
              <a:rPr lang="en-US" sz="1500" b="0" i="0" dirty="0" err="1">
                <a:solidFill>
                  <a:srgbClr val="222222"/>
                </a:solidFill>
                <a:effectLst/>
                <a:latin typeface="Arial" panose="020B0604020202020204" pitchFamily="34" charset="0"/>
              </a:rPr>
              <a:t>Moatz</a:t>
            </a:r>
            <a:r>
              <a:rPr lang="en-US" sz="1500" b="0" i="0" dirty="0">
                <a:solidFill>
                  <a:srgbClr val="222222"/>
                </a:solidFill>
                <a:effectLst/>
                <a:latin typeface="Arial" panose="020B0604020202020204" pitchFamily="34" charset="0"/>
              </a:rPr>
              <a:t> Saad, and Md </a:t>
            </a:r>
            <a:r>
              <a:rPr lang="en-US" sz="1500" b="0" i="0" dirty="0" err="1">
                <a:solidFill>
                  <a:srgbClr val="222222"/>
                </a:solidFill>
                <a:effectLst/>
                <a:latin typeface="Arial" panose="020B0604020202020204" pitchFamily="34" charset="0"/>
              </a:rPr>
              <a:t>Sharikur</a:t>
            </a:r>
            <a:r>
              <a:rPr lang="en-US" sz="1500" b="0" i="0" dirty="0">
                <a:solidFill>
                  <a:srgbClr val="222222"/>
                </a:solidFill>
                <a:effectLst/>
                <a:latin typeface="Arial" panose="020B0604020202020204" pitchFamily="34" charset="0"/>
              </a:rPr>
              <a:t> Rahman. "Evaluation of Managed Lane Facilities in a Connected Vehicle Environment." (2019).</a:t>
            </a:r>
            <a:endParaRPr lang="en-US" sz="1500" dirty="0">
              <a:solidFill>
                <a:srgbClr val="222222"/>
              </a:solidFill>
            </a:endParaRPr>
          </a:p>
          <a:p>
            <a:r>
              <a:rPr lang="en-US" sz="1500" b="0" i="0" dirty="0">
                <a:solidFill>
                  <a:srgbClr val="222222"/>
                </a:solidFill>
                <a:effectLst/>
                <a:latin typeface="Arial" panose="020B0604020202020204" pitchFamily="34" charset="0"/>
              </a:rPr>
              <a:t>Zhang, </a:t>
            </a:r>
            <a:r>
              <a:rPr lang="en-US" sz="1500" b="0" i="0" dirty="0" err="1">
                <a:solidFill>
                  <a:srgbClr val="222222"/>
                </a:solidFill>
                <a:effectLst/>
                <a:latin typeface="Arial" panose="020B0604020202020204" pitchFamily="34" charset="0"/>
              </a:rPr>
              <a:t>Wenwen</a:t>
            </a:r>
            <a:r>
              <a:rPr lang="en-US" sz="1500" b="0" i="0" dirty="0">
                <a:solidFill>
                  <a:srgbClr val="222222"/>
                </a:solidFill>
                <a:effectLst/>
                <a:latin typeface="Arial" panose="020B0604020202020204" pitchFamily="34" charset="0"/>
              </a:rPr>
              <a:t>, and </a:t>
            </a:r>
            <a:r>
              <a:rPr lang="en-US" sz="1500" b="0" i="0" dirty="0" err="1">
                <a:solidFill>
                  <a:srgbClr val="222222"/>
                </a:solidFill>
                <a:effectLst/>
                <a:latin typeface="Arial" panose="020B0604020202020204" pitchFamily="34" charset="0"/>
              </a:rPr>
              <a:t>Kaidi</a:t>
            </a:r>
            <a:r>
              <a:rPr lang="en-US" sz="1500" b="0" i="0" dirty="0">
                <a:solidFill>
                  <a:srgbClr val="222222"/>
                </a:solidFill>
                <a:effectLst/>
                <a:latin typeface="Arial" panose="020B0604020202020204" pitchFamily="34" charset="0"/>
              </a:rPr>
              <a:t> Wang. "Parking futures: shared automated vehicles and parking demand reduction trajectories in Atlanta." </a:t>
            </a:r>
            <a:r>
              <a:rPr lang="en-US" sz="1500" b="0" i="1" dirty="0">
                <a:solidFill>
                  <a:srgbClr val="222222"/>
                </a:solidFill>
                <a:effectLst/>
                <a:latin typeface="Arial" panose="020B0604020202020204" pitchFamily="34" charset="0"/>
              </a:rPr>
              <a:t>Land Use Policy</a:t>
            </a:r>
            <a:r>
              <a:rPr lang="en-US" sz="1500" b="0" i="0" dirty="0">
                <a:solidFill>
                  <a:srgbClr val="222222"/>
                </a:solidFill>
                <a:effectLst/>
                <a:latin typeface="Arial" panose="020B0604020202020204" pitchFamily="34" charset="0"/>
              </a:rPr>
              <a:t> 91 (2020): 103963.</a:t>
            </a:r>
          </a:p>
          <a:p>
            <a:r>
              <a:rPr lang="en-US" sz="1500" b="0" i="0" dirty="0">
                <a:solidFill>
                  <a:srgbClr val="222222"/>
                </a:solidFill>
                <a:effectLst/>
                <a:latin typeface="Arial" panose="020B0604020202020204" pitchFamily="34" charset="0"/>
              </a:rPr>
              <a:t>Clements, Lewis M., and Kara M. </a:t>
            </a:r>
            <a:r>
              <a:rPr lang="en-US" sz="1500" b="0" i="0" dirty="0" err="1">
                <a:solidFill>
                  <a:srgbClr val="222222"/>
                </a:solidFill>
                <a:effectLst/>
                <a:latin typeface="Arial" panose="020B0604020202020204" pitchFamily="34" charset="0"/>
              </a:rPr>
              <a:t>Kockelman</a:t>
            </a:r>
            <a:r>
              <a:rPr lang="en-US" sz="1500" b="0" i="0" dirty="0">
                <a:solidFill>
                  <a:srgbClr val="222222"/>
                </a:solidFill>
                <a:effectLst/>
                <a:latin typeface="Arial" panose="020B0604020202020204" pitchFamily="34" charset="0"/>
              </a:rPr>
              <a:t>. "Economic effects of automated vehicles." </a:t>
            </a:r>
            <a:r>
              <a:rPr lang="en-US" sz="1500" b="0" i="1" dirty="0">
                <a:solidFill>
                  <a:srgbClr val="222222"/>
                </a:solidFill>
                <a:effectLst/>
                <a:latin typeface="Arial" panose="020B0604020202020204" pitchFamily="34" charset="0"/>
              </a:rPr>
              <a:t>Transportation Research Record</a:t>
            </a:r>
            <a:r>
              <a:rPr lang="en-US" sz="1500" b="0" i="0" dirty="0">
                <a:solidFill>
                  <a:srgbClr val="222222"/>
                </a:solidFill>
                <a:effectLst/>
                <a:latin typeface="Arial" panose="020B0604020202020204" pitchFamily="34" charset="0"/>
              </a:rPr>
              <a:t> 2606.1 (2017): 106-114.</a:t>
            </a:r>
            <a:endParaRPr lang="en-US" sz="1500" dirty="0"/>
          </a:p>
        </p:txBody>
      </p:sp>
      <p:sp>
        <p:nvSpPr>
          <p:cNvPr id="3" name="Title 2">
            <a:extLst>
              <a:ext uri="{FF2B5EF4-FFF2-40B4-BE49-F238E27FC236}">
                <a16:creationId xmlns:a16="http://schemas.microsoft.com/office/drawing/2014/main" id="{99F6D0CF-F540-4A67-8A25-CEEC689309EC}"/>
              </a:ext>
            </a:extLst>
          </p:cNvPr>
          <p:cNvSpPr>
            <a:spLocks noGrp="1"/>
          </p:cNvSpPr>
          <p:nvPr>
            <p:ph type="title" idx="4294967295"/>
          </p:nvPr>
        </p:nvSpPr>
        <p:spPr/>
        <p:txBody>
          <a:bodyPr/>
          <a:lstStyle/>
          <a:p>
            <a:r>
              <a:rPr lang="en-US" dirty="0"/>
              <a:t>For Further </a:t>
            </a:r>
            <a:r>
              <a:rPr lang="en-US" dirty="0" err="1"/>
              <a:t>Resaearch</a:t>
            </a:r>
            <a:endParaRPr lang="en-US" dirty="0"/>
          </a:p>
        </p:txBody>
      </p:sp>
    </p:spTree>
    <p:extLst>
      <p:ext uri="{BB962C8B-B14F-4D97-AF65-F5344CB8AC3E}">
        <p14:creationId xmlns:p14="http://schemas.microsoft.com/office/powerpoint/2010/main" val="967595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36432-B8C8-4157-97DA-A17FBFA948B4}"/>
              </a:ext>
            </a:extLst>
          </p:cNvPr>
          <p:cNvSpPr>
            <a:spLocks noGrp="1"/>
          </p:cNvSpPr>
          <p:nvPr>
            <p:ph type="title"/>
          </p:nvPr>
        </p:nvSpPr>
        <p:spPr>
          <a:xfrm>
            <a:off x="858924" y="1867118"/>
            <a:ext cx="7772400" cy="1362075"/>
          </a:xfrm>
        </p:spPr>
        <p:txBody>
          <a:bodyPr/>
          <a:lstStyle/>
          <a:p>
            <a:pPr algn="ctr"/>
            <a:r>
              <a:rPr lang="en-US" dirty="0"/>
              <a:t>Thank You!  </a:t>
            </a:r>
            <a:br>
              <a:rPr lang="en-US" dirty="0"/>
            </a:br>
            <a:r>
              <a:rPr lang="en-US" dirty="0"/>
              <a:t>Questions?</a:t>
            </a:r>
          </a:p>
        </p:txBody>
      </p:sp>
      <p:sp>
        <p:nvSpPr>
          <p:cNvPr id="3" name="Text Placeholder 2">
            <a:extLst>
              <a:ext uri="{FF2B5EF4-FFF2-40B4-BE49-F238E27FC236}">
                <a16:creationId xmlns:a16="http://schemas.microsoft.com/office/drawing/2014/main" id="{46CFEAFA-53D6-4278-981A-86DB4B61114C}"/>
              </a:ext>
            </a:extLst>
          </p:cNvPr>
          <p:cNvSpPr>
            <a:spLocks noGrp="1"/>
          </p:cNvSpPr>
          <p:nvPr>
            <p:ph type="body" idx="1"/>
          </p:nvPr>
        </p:nvSpPr>
        <p:spPr>
          <a:xfrm>
            <a:off x="858924" y="4947963"/>
            <a:ext cx="7772400" cy="1500187"/>
          </a:xfrm>
        </p:spPr>
        <p:txBody>
          <a:bodyPr/>
          <a:lstStyle/>
          <a:p>
            <a:pPr algn="ctr"/>
            <a:r>
              <a:rPr lang="en-US" dirty="0">
                <a:solidFill>
                  <a:schemeClr val="tx1"/>
                </a:solidFill>
              </a:rPr>
              <a:t>Nicolas Norboge, Ph.D.</a:t>
            </a:r>
          </a:p>
          <a:p>
            <a:pPr algn="ctr"/>
            <a:r>
              <a:rPr lang="en-US" dirty="0">
                <a:solidFill>
                  <a:schemeClr val="tx1"/>
                </a:solidFill>
              </a:rPr>
              <a:t>Institute for Transportation Research and Education</a:t>
            </a:r>
          </a:p>
          <a:p>
            <a:pPr algn="ctr"/>
            <a:r>
              <a:rPr lang="en-US" dirty="0">
                <a:solidFill>
                  <a:schemeClr val="tx1"/>
                </a:solidFill>
                <a:hlinkClick r:id="rId2">
                  <a:extLst>
                    <a:ext uri="{A12FA001-AC4F-418D-AE19-62706E023703}">
                      <ahyp:hlinkClr xmlns:ahyp="http://schemas.microsoft.com/office/drawing/2018/hyperlinkcolor" val="tx"/>
                    </a:ext>
                  </a:extLst>
                </a:hlinkClick>
              </a:rPr>
              <a:t>ndnorbog@ncsu.edu</a:t>
            </a:r>
            <a:r>
              <a:rPr lang="en-US" dirty="0">
                <a:solidFill>
                  <a:schemeClr val="tx1"/>
                </a:solidFill>
              </a:rPr>
              <a:t> </a:t>
            </a:r>
          </a:p>
          <a:p>
            <a:endParaRPr lang="en-US" dirty="0"/>
          </a:p>
        </p:txBody>
      </p:sp>
    </p:spTree>
    <p:extLst>
      <p:ext uri="{BB962C8B-B14F-4D97-AF65-F5344CB8AC3E}">
        <p14:creationId xmlns:p14="http://schemas.microsoft.com/office/powerpoint/2010/main" val="4092958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F52E94-BCFD-4565-A095-B707BF74D755}"/>
              </a:ext>
            </a:extLst>
          </p:cNvPr>
          <p:cNvSpPr>
            <a:spLocks noGrp="1"/>
          </p:cNvSpPr>
          <p:nvPr>
            <p:ph idx="1"/>
          </p:nvPr>
        </p:nvSpPr>
        <p:spPr>
          <a:xfrm>
            <a:off x="1074839" y="1098958"/>
            <a:ext cx="7556485" cy="5027205"/>
          </a:xfrm>
        </p:spPr>
        <p:txBody>
          <a:bodyPr>
            <a:normAutofit/>
          </a:bodyPr>
          <a:lstStyle/>
          <a:p>
            <a:r>
              <a:rPr lang="en-US" sz="2400" dirty="0"/>
              <a:t>For much of the 21</a:t>
            </a:r>
            <a:r>
              <a:rPr lang="en-US" sz="2400" baseline="30000" dirty="0"/>
              <a:t>st</a:t>
            </a:r>
            <a:r>
              <a:rPr lang="en-US" sz="2400" dirty="0"/>
              <a:t> Century, North Carolina has experienced robust economic growth. The State’s gross domestic product has grown significantly, outpacing economic growth experienced in other Southeastern states.</a:t>
            </a:r>
          </a:p>
          <a:p>
            <a:r>
              <a:rPr lang="en-US" sz="2400" dirty="0"/>
              <a:t>Contributing factors include: quality of life, relatively low cost of living, available land ripe for development, and a highly skilled workforce. </a:t>
            </a:r>
          </a:p>
          <a:p>
            <a:endParaRPr lang="en-US" dirty="0"/>
          </a:p>
        </p:txBody>
      </p:sp>
      <p:sp>
        <p:nvSpPr>
          <p:cNvPr id="3" name="Title 2">
            <a:extLst>
              <a:ext uri="{FF2B5EF4-FFF2-40B4-BE49-F238E27FC236}">
                <a16:creationId xmlns:a16="http://schemas.microsoft.com/office/drawing/2014/main" id="{3F7D50EE-A3DB-4B3C-B73D-2A641C5C4E35}"/>
              </a:ext>
            </a:extLst>
          </p:cNvPr>
          <p:cNvSpPr>
            <a:spLocks noGrp="1"/>
          </p:cNvSpPr>
          <p:nvPr>
            <p:ph type="title" idx="4294967295"/>
          </p:nvPr>
        </p:nvSpPr>
        <p:spPr/>
        <p:txBody>
          <a:bodyPr/>
          <a:lstStyle/>
          <a:p>
            <a:r>
              <a:rPr lang="en-US" dirty="0"/>
              <a:t>Background</a:t>
            </a:r>
          </a:p>
        </p:txBody>
      </p:sp>
    </p:spTree>
    <p:extLst>
      <p:ext uri="{BB962C8B-B14F-4D97-AF65-F5344CB8AC3E}">
        <p14:creationId xmlns:p14="http://schemas.microsoft.com/office/powerpoint/2010/main" val="2589359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6F887B-9579-44CF-B0D8-25A9F25A7E0E}"/>
              </a:ext>
            </a:extLst>
          </p:cNvPr>
          <p:cNvSpPr>
            <a:spLocks noGrp="1"/>
          </p:cNvSpPr>
          <p:nvPr>
            <p:ph idx="1"/>
          </p:nvPr>
        </p:nvSpPr>
        <p:spPr>
          <a:xfrm>
            <a:off x="1074839" y="1082180"/>
            <a:ext cx="7556485" cy="5043983"/>
          </a:xfrm>
        </p:spPr>
        <p:txBody>
          <a:bodyPr>
            <a:normAutofit fontScale="77500" lnSpcReduction="20000"/>
          </a:bodyPr>
          <a:lstStyle/>
          <a:p>
            <a:r>
              <a:rPr lang="en-US" dirty="0"/>
              <a:t>The State has experienced extraordinary population growth, increasing the “supply” of transportation revenues but also greatly increasing transportation “demand.” </a:t>
            </a:r>
          </a:p>
          <a:p>
            <a:pPr lvl="1"/>
            <a:r>
              <a:rPr lang="en-US" sz="2800" dirty="0"/>
              <a:t>From 2010 to 2019, the State's population growth has outperformed the nation, having grown 10.0 percent compared to the nation's 5.9 percent. </a:t>
            </a:r>
          </a:p>
          <a:p>
            <a:pPr lvl="1"/>
            <a:r>
              <a:rPr lang="en-US" sz="2800" dirty="0"/>
              <a:t>Coupled with this change, aggregated vehicle traffic growth has increased substantially on the State’s roadways. </a:t>
            </a:r>
          </a:p>
          <a:p>
            <a:pPr lvl="1"/>
            <a:r>
              <a:rPr lang="en-US" sz="2800" dirty="0"/>
              <a:t>In addition, the State’s largest international airports, Charlotte-Douglas International Airport (“CLT”) and Raleigh-Durham International Airport (“RDU”), have experienced more than double-digit growth in the percentage of passenger enplanements for the period 2010-2019. </a:t>
            </a:r>
          </a:p>
          <a:p>
            <a:endParaRPr lang="en-US" dirty="0"/>
          </a:p>
        </p:txBody>
      </p:sp>
      <p:sp>
        <p:nvSpPr>
          <p:cNvPr id="3" name="Title 2">
            <a:extLst>
              <a:ext uri="{FF2B5EF4-FFF2-40B4-BE49-F238E27FC236}">
                <a16:creationId xmlns:a16="http://schemas.microsoft.com/office/drawing/2014/main" id="{4B17E4FE-DA0A-4F6A-A50E-B458231D9A66}"/>
              </a:ext>
            </a:extLst>
          </p:cNvPr>
          <p:cNvSpPr>
            <a:spLocks noGrp="1"/>
          </p:cNvSpPr>
          <p:nvPr>
            <p:ph type="title" idx="4294967295"/>
          </p:nvPr>
        </p:nvSpPr>
        <p:spPr/>
        <p:txBody>
          <a:bodyPr/>
          <a:lstStyle/>
          <a:p>
            <a:r>
              <a:rPr lang="en-US" dirty="0"/>
              <a:t>Supply and Demand</a:t>
            </a:r>
          </a:p>
        </p:txBody>
      </p:sp>
    </p:spTree>
    <p:extLst>
      <p:ext uri="{BB962C8B-B14F-4D97-AF65-F5344CB8AC3E}">
        <p14:creationId xmlns:p14="http://schemas.microsoft.com/office/powerpoint/2010/main" val="4061436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03FE2F-E7C2-4670-97FB-9AB455950366}"/>
              </a:ext>
            </a:extLst>
          </p:cNvPr>
          <p:cNvSpPr>
            <a:spLocks noGrp="1"/>
          </p:cNvSpPr>
          <p:nvPr>
            <p:ph type="title" idx="4294967295"/>
          </p:nvPr>
        </p:nvSpPr>
        <p:spPr/>
        <p:txBody>
          <a:bodyPr/>
          <a:lstStyle/>
          <a:p>
            <a:r>
              <a:rPr lang="en-US" dirty="0"/>
              <a:t>Supply and Demand</a:t>
            </a:r>
          </a:p>
        </p:txBody>
      </p:sp>
      <p:pic>
        <p:nvPicPr>
          <p:cNvPr id="4" name="Picture 3">
            <a:extLst>
              <a:ext uri="{FF2B5EF4-FFF2-40B4-BE49-F238E27FC236}">
                <a16:creationId xmlns:a16="http://schemas.microsoft.com/office/drawing/2014/main" id="{B67A5AFA-9B4E-409C-83A0-079374D37B55}"/>
              </a:ext>
            </a:extLst>
          </p:cNvPr>
          <p:cNvPicPr>
            <a:picLocks noChangeAspect="1"/>
          </p:cNvPicPr>
          <p:nvPr/>
        </p:nvPicPr>
        <p:blipFill>
          <a:blip r:embed="rId2"/>
          <a:stretch>
            <a:fillRect/>
          </a:stretch>
        </p:blipFill>
        <p:spPr>
          <a:xfrm>
            <a:off x="1630566" y="1257475"/>
            <a:ext cx="6067425" cy="4762500"/>
          </a:xfrm>
          <a:prstGeom prst="rect">
            <a:avLst/>
          </a:prstGeom>
        </p:spPr>
      </p:pic>
    </p:spTree>
    <p:extLst>
      <p:ext uri="{BB962C8B-B14F-4D97-AF65-F5344CB8AC3E}">
        <p14:creationId xmlns:p14="http://schemas.microsoft.com/office/powerpoint/2010/main" val="1021522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DADF66-5D92-4AF1-953E-D1708DF94DD1}"/>
              </a:ext>
            </a:extLst>
          </p:cNvPr>
          <p:cNvSpPr>
            <a:spLocks noGrp="1"/>
          </p:cNvSpPr>
          <p:nvPr>
            <p:ph type="title" idx="4294967295"/>
          </p:nvPr>
        </p:nvSpPr>
        <p:spPr/>
        <p:txBody>
          <a:bodyPr/>
          <a:lstStyle/>
          <a:p>
            <a:r>
              <a:rPr lang="en-US" dirty="0"/>
              <a:t>Supply and Demand</a:t>
            </a:r>
          </a:p>
        </p:txBody>
      </p:sp>
      <p:pic>
        <p:nvPicPr>
          <p:cNvPr id="4" name="Picture 3">
            <a:extLst>
              <a:ext uri="{FF2B5EF4-FFF2-40B4-BE49-F238E27FC236}">
                <a16:creationId xmlns:a16="http://schemas.microsoft.com/office/drawing/2014/main" id="{8FF36F85-A4B5-4A9F-A577-F37CB7D18682}"/>
              </a:ext>
            </a:extLst>
          </p:cNvPr>
          <p:cNvPicPr>
            <a:picLocks noChangeAspect="1"/>
          </p:cNvPicPr>
          <p:nvPr/>
        </p:nvPicPr>
        <p:blipFill>
          <a:blip r:embed="rId2"/>
          <a:stretch>
            <a:fillRect/>
          </a:stretch>
        </p:blipFill>
        <p:spPr>
          <a:xfrm>
            <a:off x="1257299" y="1628470"/>
            <a:ext cx="7306811" cy="3779597"/>
          </a:xfrm>
          <a:prstGeom prst="rect">
            <a:avLst/>
          </a:prstGeom>
        </p:spPr>
      </p:pic>
    </p:spTree>
    <p:extLst>
      <p:ext uri="{BB962C8B-B14F-4D97-AF65-F5344CB8AC3E}">
        <p14:creationId xmlns:p14="http://schemas.microsoft.com/office/powerpoint/2010/main" val="3962969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D942C3-3929-4436-AECA-84E2655B5764}"/>
              </a:ext>
            </a:extLst>
          </p:cNvPr>
          <p:cNvSpPr>
            <a:spLocks noGrp="1"/>
          </p:cNvSpPr>
          <p:nvPr>
            <p:ph idx="1"/>
          </p:nvPr>
        </p:nvSpPr>
        <p:spPr>
          <a:xfrm>
            <a:off x="1074839" y="1182848"/>
            <a:ext cx="7556485" cy="4943315"/>
          </a:xfrm>
        </p:spPr>
        <p:txBody>
          <a:bodyPr>
            <a:normAutofit fontScale="85000" lnSpcReduction="20000"/>
          </a:bodyPr>
          <a:lstStyle/>
          <a:p>
            <a:r>
              <a:rPr lang="en-US" sz="2600" dirty="0"/>
              <a:t>Despite this growth, federal and state transportation revenues have remained largely stagnant</a:t>
            </a:r>
          </a:p>
          <a:p>
            <a:pPr lvl="1"/>
            <a:r>
              <a:rPr lang="en-US" sz="2600" dirty="0"/>
              <a:t>After a dip in 2001, and again in 2009, air traffic has grown steadily, providing stable revenue streams in the form of passenger facility charges, landing fees, parking revenues, and a variety of other transportation funding sources to many of the State’s large airports. </a:t>
            </a:r>
          </a:p>
          <a:p>
            <a:pPr lvl="1"/>
            <a:r>
              <a:rPr lang="en-US" sz="2600" dirty="0"/>
              <a:t>Transportation revenues that support vehicular travel, such as vehicle registration fees, federal and state gas tax revenues, and other funding methods have remained relatively stable. </a:t>
            </a:r>
          </a:p>
          <a:p>
            <a:pPr lvl="1"/>
            <a:r>
              <a:rPr lang="en-US" sz="2600" dirty="0"/>
              <a:t>While other states have seen anemic growth in transportation demand and revenues, this has not the case in North Carolina, and is representative of a large population shift away “Rust Belt” northern and Midwest states to “Sun Belt” and Western states.</a:t>
            </a:r>
          </a:p>
          <a:p>
            <a:endParaRPr lang="en-US" dirty="0"/>
          </a:p>
        </p:txBody>
      </p:sp>
      <p:sp>
        <p:nvSpPr>
          <p:cNvPr id="3" name="Title 2">
            <a:extLst>
              <a:ext uri="{FF2B5EF4-FFF2-40B4-BE49-F238E27FC236}">
                <a16:creationId xmlns:a16="http://schemas.microsoft.com/office/drawing/2014/main" id="{942FF26C-4E3E-4AC5-B781-614864A8F562}"/>
              </a:ext>
            </a:extLst>
          </p:cNvPr>
          <p:cNvSpPr>
            <a:spLocks noGrp="1"/>
          </p:cNvSpPr>
          <p:nvPr>
            <p:ph type="title" idx="4294967295"/>
          </p:nvPr>
        </p:nvSpPr>
        <p:spPr/>
        <p:txBody>
          <a:bodyPr/>
          <a:lstStyle/>
          <a:p>
            <a:r>
              <a:rPr lang="en-US" dirty="0"/>
              <a:t>Growth in Revenues</a:t>
            </a:r>
          </a:p>
        </p:txBody>
      </p:sp>
    </p:spTree>
    <p:extLst>
      <p:ext uri="{BB962C8B-B14F-4D97-AF65-F5344CB8AC3E}">
        <p14:creationId xmlns:p14="http://schemas.microsoft.com/office/powerpoint/2010/main" val="3400201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3738DC-8010-4778-955D-5B862C7D3B43}"/>
              </a:ext>
            </a:extLst>
          </p:cNvPr>
          <p:cNvSpPr>
            <a:spLocks noGrp="1"/>
          </p:cNvSpPr>
          <p:nvPr>
            <p:ph idx="1"/>
          </p:nvPr>
        </p:nvSpPr>
        <p:spPr>
          <a:xfrm>
            <a:off x="1074839" y="998290"/>
            <a:ext cx="7556485" cy="5127873"/>
          </a:xfrm>
        </p:spPr>
        <p:txBody>
          <a:bodyPr>
            <a:normAutofit fontScale="85000" lnSpcReduction="20000"/>
          </a:bodyPr>
          <a:lstStyle/>
          <a:p>
            <a:r>
              <a:rPr lang="en-US" sz="2200" dirty="0"/>
              <a:t>Recent events have placed significant strain on the State’s transportation and infrastructure revenues</a:t>
            </a:r>
          </a:p>
          <a:p>
            <a:pPr lvl="1"/>
            <a:r>
              <a:rPr lang="en-US" sz="2200" dirty="0"/>
              <a:t>Relative to even some of the most recent economic “shocks,” such as the “Great Recession”, COVID-19 has led to a catastrophic, although somewhat brief, drop in transportation revenues</a:t>
            </a:r>
          </a:p>
          <a:p>
            <a:pPr lvl="1"/>
            <a:r>
              <a:rPr lang="en-US" sz="2200" dirty="0"/>
              <a:t>As a result, the transportation industry has been hit with a “trifecta” of revenue losses: declines in federal and state motor fuels tax revenues as a result of declines in gallons of gasoline and diesel purchased, declines in new vehicle purchases as a result of the decline in the overall economy as part of the highway use tax, and declines in sales and use tax revenue that goes to primarily fund public transportation that has placed added strains on public transportation agencies throughout the State.</a:t>
            </a:r>
          </a:p>
          <a:p>
            <a:pPr lvl="1"/>
            <a:r>
              <a:rPr lang="en-US" sz="2200" dirty="0"/>
              <a:t>According to the North Carolina Department of Transportation, transportation revenues have declined over 30 percent in the months immediately after COVID before rebounding in the final quarter of 2020.</a:t>
            </a:r>
          </a:p>
          <a:p>
            <a:endParaRPr lang="en-US" dirty="0"/>
          </a:p>
        </p:txBody>
      </p:sp>
      <p:sp>
        <p:nvSpPr>
          <p:cNvPr id="3" name="Title 2">
            <a:extLst>
              <a:ext uri="{FF2B5EF4-FFF2-40B4-BE49-F238E27FC236}">
                <a16:creationId xmlns:a16="http://schemas.microsoft.com/office/drawing/2014/main" id="{EAE8717C-FD17-456C-AB32-ADB6B95C9933}"/>
              </a:ext>
            </a:extLst>
          </p:cNvPr>
          <p:cNvSpPr>
            <a:spLocks noGrp="1"/>
          </p:cNvSpPr>
          <p:nvPr>
            <p:ph type="title" idx="4294967295"/>
          </p:nvPr>
        </p:nvSpPr>
        <p:spPr/>
        <p:txBody>
          <a:bodyPr/>
          <a:lstStyle/>
          <a:p>
            <a:r>
              <a:rPr lang="en-US" dirty="0"/>
              <a:t>Growth in Revenues</a:t>
            </a:r>
          </a:p>
        </p:txBody>
      </p:sp>
    </p:spTree>
    <p:extLst>
      <p:ext uri="{BB962C8B-B14F-4D97-AF65-F5344CB8AC3E}">
        <p14:creationId xmlns:p14="http://schemas.microsoft.com/office/powerpoint/2010/main" val="2968199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027A8E-D064-44F4-8986-7F3A3092B1D8}"/>
              </a:ext>
            </a:extLst>
          </p:cNvPr>
          <p:cNvSpPr>
            <a:spLocks noGrp="1"/>
          </p:cNvSpPr>
          <p:nvPr>
            <p:ph idx="1"/>
          </p:nvPr>
        </p:nvSpPr>
        <p:spPr>
          <a:xfrm>
            <a:off x="1074839" y="1048624"/>
            <a:ext cx="7556485" cy="5077539"/>
          </a:xfrm>
        </p:spPr>
        <p:txBody>
          <a:bodyPr>
            <a:normAutofit fontScale="92500" lnSpcReduction="20000"/>
          </a:bodyPr>
          <a:lstStyle/>
          <a:p>
            <a:r>
              <a:rPr lang="en-US" sz="2600" dirty="0"/>
              <a:t>Notably, this sharp decline in transportation revenues has caused delays in the planning schedules of transportation and infrastructure projects.  </a:t>
            </a:r>
          </a:p>
          <a:p>
            <a:r>
              <a:rPr lang="en-US" sz="2600" dirty="0"/>
              <a:t>The good news is that transportation revenues are starting to rebound, but the bad news is that some transportation forecasts project travel in North Carolina may not rebound to normal forecasted growth levels for at least the next several years. </a:t>
            </a:r>
          </a:p>
          <a:p>
            <a:pPr lvl="1"/>
            <a:r>
              <a:rPr lang="en-US" sz="2400" dirty="0"/>
              <a:t>Ridership on public transportation is down significantly from prior years, and it is unclear when or if public transportation use will return back to pre-pandemic levels.</a:t>
            </a:r>
          </a:p>
          <a:p>
            <a:pPr lvl="1"/>
            <a:r>
              <a:rPr lang="en-US" sz="2400" dirty="0"/>
              <a:t>Aviation travel is still down significantly, as traffic at both RDU and CLT are down more than 20 percent year-over-year from 2019</a:t>
            </a:r>
          </a:p>
          <a:p>
            <a:endParaRPr lang="en-US" dirty="0"/>
          </a:p>
        </p:txBody>
      </p:sp>
      <p:sp>
        <p:nvSpPr>
          <p:cNvPr id="3" name="Title 2">
            <a:extLst>
              <a:ext uri="{FF2B5EF4-FFF2-40B4-BE49-F238E27FC236}">
                <a16:creationId xmlns:a16="http://schemas.microsoft.com/office/drawing/2014/main" id="{C7AA4A6A-9437-4DAD-9768-73EE75B7AC33}"/>
              </a:ext>
            </a:extLst>
          </p:cNvPr>
          <p:cNvSpPr>
            <a:spLocks noGrp="1"/>
          </p:cNvSpPr>
          <p:nvPr>
            <p:ph type="title" idx="4294967295"/>
          </p:nvPr>
        </p:nvSpPr>
        <p:spPr/>
        <p:txBody>
          <a:bodyPr/>
          <a:lstStyle/>
          <a:p>
            <a:r>
              <a:rPr lang="en-US" dirty="0"/>
              <a:t>Moving Beyond COVID</a:t>
            </a:r>
          </a:p>
        </p:txBody>
      </p:sp>
    </p:spTree>
    <p:extLst>
      <p:ext uri="{BB962C8B-B14F-4D97-AF65-F5344CB8AC3E}">
        <p14:creationId xmlns:p14="http://schemas.microsoft.com/office/powerpoint/2010/main" val="401675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AC6DFF-4781-4D8D-9877-371C485ED7E1}"/>
              </a:ext>
            </a:extLst>
          </p:cNvPr>
          <p:cNvSpPr>
            <a:spLocks noGrp="1"/>
          </p:cNvSpPr>
          <p:nvPr>
            <p:ph idx="1"/>
          </p:nvPr>
        </p:nvSpPr>
        <p:spPr>
          <a:xfrm>
            <a:off x="1074839" y="1157681"/>
            <a:ext cx="7556485" cy="4968482"/>
          </a:xfrm>
        </p:spPr>
        <p:txBody>
          <a:bodyPr>
            <a:normAutofit/>
          </a:bodyPr>
          <a:lstStyle/>
          <a:p>
            <a:r>
              <a:rPr lang="en-US" sz="2400" dirty="0"/>
              <a:t>As we look toward to 2021 and beyond, the future of transportation in North Carolina and around the U.S. remains uncertain, with some signs of structural changes taking place. </a:t>
            </a:r>
          </a:p>
          <a:p>
            <a:pPr lvl="1"/>
            <a:r>
              <a:rPr lang="en-US" sz="2200" dirty="0"/>
              <a:t>Work-related trips may be impacted for the long-term, as many in the knowledge-based economy are able to work from home one or more days per week. </a:t>
            </a:r>
          </a:p>
          <a:p>
            <a:pPr lvl="1"/>
            <a:r>
              <a:rPr lang="en-US" sz="2200" dirty="0"/>
              <a:t>Airline travel may also experience a long-term impact, as companies evaluate the cost-benefit of conducting business virtually instead of in-person</a:t>
            </a:r>
          </a:p>
          <a:p>
            <a:endParaRPr lang="en-US" dirty="0"/>
          </a:p>
        </p:txBody>
      </p:sp>
      <p:sp>
        <p:nvSpPr>
          <p:cNvPr id="3" name="Title 2">
            <a:extLst>
              <a:ext uri="{FF2B5EF4-FFF2-40B4-BE49-F238E27FC236}">
                <a16:creationId xmlns:a16="http://schemas.microsoft.com/office/drawing/2014/main" id="{FB99D77D-990F-439C-8B59-0B7FE201027D}"/>
              </a:ext>
            </a:extLst>
          </p:cNvPr>
          <p:cNvSpPr>
            <a:spLocks noGrp="1"/>
          </p:cNvSpPr>
          <p:nvPr>
            <p:ph type="title" idx="4294967295"/>
          </p:nvPr>
        </p:nvSpPr>
        <p:spPr/>
        <p:txBody>
          <a:bodyPr/>
          <a:lstStyle/>
          <a:p>
            <a:r>
              <a:rPr lang="en-US" dirty="0"/>
              <a:t>Moving Beyond COVID</a:t>
            </a:r>
          </a:p>
        </p:txBody>
      </p:sp>
    </p:spTree>
    <p:extLst>
      <p:ext uri="{BB962C8B-B14F-4D97-AF65-F5344CB8AC3E}">
        <p14:creationId xmlns:p14="http://schemas.microsoft.com/office/powerpoint/2010/main" val="898281497"/>
      </p:ext>
    </p:extLst>
  </p:cSld>
  <p:clrMapOvr>
    <a:masterClrMapping/>
  </p:clrMapOvr>
</p:sld>
</file>

<file path=ppt/theme/theme1.xml><?xml version="1.0" encoding="utf-8"?>
<a:theme xmlns:a="http://schemas.openxmlformats.org/drawingml/2006/main" name="NCSU-vertical-left-top-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NCSU Template</Template>
  <TotalTime>47763</TotalTime>
  <Words>1191</Words>
  <Application>Microsoft Office PowerPoint</Application>
  <PresentationFormat>On-screen Show (4:3)</PresentationFormat>
  <Paragraphs>59</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NCSU-vertical-left-top-logo</vt:lpstr>
      <vt:lpstr>PowerPoint Presentation</vt:lpstr>
      <vt:lpstr>Background</vt:lpstr>
      <vt:lpstr>Supply and Demand</vt:lpstr>
      <vt:lpstr>Supply and Demand</vt:lpstr>
      <vt:lpstr>Supply and Demand</vt:lpstr>
      <vt:lpstr>Growth in Revenues</vt:lpstr>
      <vt:lpstr>Growth in Revenues</vt:lpstr>
      <vt:lpstr>Moving Beyond COVID</vt:lpstr>
      <vt:lpstr>Moving Beyond COVID</vt:lpstr>
      <vt:lpstr>Challenges Ahead</vt:lpstr>
      <vt:lpstr>Modeling Needs</vt:lpstr>
      <vt:lpstr>Modeling in CAV World</vt:lpstr>
      <vt:lpstr>Modeling in a CAV World</vt:lpstr>
      <vt:lpstr>Modeling in a CAV World</vt:lpstr>
      <vt:lpstr>For Further Resaearch</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HWYSTUDENT</dc:creator>
  <cp:lastModifiedBy>Nicolas Norboge</cp:lastModifiedBy>
  <cp:revision>226</cp:revision>
  <cp:lastPrinted>2016-12-12T18:26:57Z</cp:lastPrinted>
  <dcterms:created xsi:type="dcterms:W3CDTF">2016-02-26T20:46:27Z</dcterms:created>
  <dcterms:modified xsi:type="dcterms:W3CDTF">2020-12-03T13:56:39Z</dcterms:modified>
</cp:coreProperties>
</file>