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3" roundtripDataSignature="AMtx7mgZ8FMXAdk0DkcvLo0HPFK0sBD3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A0860E-7681-4BEA-84D7-C1C10E7D7FE8}">
  <a:tblStyle styleId="{52A0860E-7681-4BEA-84D7-C1C10E7D7FE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CO"/>
              <a:t>// Enviar info a la cocina // //confirmación de la cocina// </a:t>
            </a:r>
            <a:endParaRPr/>
          </a:p>
        </p:txBody>
      </p:sp>
      <p:sp>
        <p:nvSpPr>
          <p:cNvPr id="204" name="Google Shape;20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3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3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raestructura">
  <p:cSld name="Infraestructura">
    <p:spTree>
      <p:nvGrpSpPr>
        <p:cNvPr id="11" name="Shape 11"/>
        <p:cNvGrpSpPr/>
        <p:nvPr/>
      </p:nvGrpSpPr>
      <p:grpSpPr>
        <a:xfrm>
          <a:off x="0" y="0"/>
          <a:ext cx="0" cy="0"/>
          <a:chOff x="0" y="0"/>
          <a:chExt cx="0" cy="0"/>
        </a:xfrm>
      </p:grpSpPr>
      <p:pic>
        <p:nvPicPr>
          <p:cNvPr id="12" name="Google Shape;12;p28"/>
          <p:cNvPicPr preferRelativeResize="0"/>
          <p:nvPr/>
        </p:nvPicPr>
        <p:blipFill rotWithShape="1">
          <a:blip r:embed="rId2">
            <a:alphaModFix/>
          </a:blip>
          <a:srcRect b="0" l="0" r="0" t="0"/>
          <a:stretch/>
        </p:blipFill>
        <p:spPr>
          <a:xfrm>
            <a:off x="27295" y="-40944"/>
            <a:ext cx="9366758" cy="7025068"/>
          </a:xfrm>
          <a:prstGeom prst="rect">
            <a:avLst/>
          </a:prstGeom>
          <a:noFill/>
          <a:ln>
            <a:noFill/>
          </a:ln>
        </p:spPr>
      </p:pic>
      <p:sp>
        <p:nvSpPr>
          <p:cNvPr id="13" name="Google Shape;13;p28"/>
          <p:cNvSpPr/>
          <p:nvPr/>
        </p:nvSpPr>
        <p:spPr>
          <a:xfrm>
            <a:off x="95534" y="137072"/>
            <a:ext cx="9075762"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2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5" name="Google Shape;15;p28"/>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16" name="Google Shape;16;p28"/>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17" name="Google Shape;17;p28"/>
          <p:cNvPicPr preferRelativeResize="0"/>
          <p:nvPr/>
        </p:nvPicPr>
        <p:blipFill rotWithShape="1">
          <a:blip r:embed="rId5">
            <a:alphaModFix/>
          </a:blip>
          <a:srcRect b="0" l="0" r="0" t="0"/>
          <a:stretch/>
        </p:blipFill>
        <p:spPr>
          <a:xfrm>
            <a:off x="7919398" y="2620370"/>
            <a:ext cx="821994" cy="709233"/>
          </a:xfrm>
          <a:prstGeom prst="rect">
            <a:avLst/>
          </a:prstGeom>
          <a:noFill/>
          <a:ln>
            <a:noFill/>
          </a:ln>
        </p:spPr>
      </p:pic>
      <p:sp>
        <p:nvSpPr>
          <p:cNvPr id="18" name="Google Shape;18;p28"/>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i="0" lang="es-CO" sz="800" u="none" cap="none" strike="noStrike">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ación 2">
  <p:cSld name="Formación 2">
    <p:spTree>
      <p:nvGrpSpPr>
        <p:cNvPr id="75" name="Shape 75"/>
        <p:cNvGrpSpPr/>
        <p:nvPr/>
      </p:nvGrpSpPr>
      <p:grpSpPr>
        <a:xfrm>
          <a:off x="0" y="0"/>
          <a:ext cx="0" cy="0"/>
          <a:chOff x="0" y="0"/>
          <a:chExt cx="0" cy="0"/>
        </a:xfrm>
      </p:grpSpPr>
      <p:pic>
        <p:nvPicPr>
          <p:cNvPr id="76" name="Google Shape;76;p37"/>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77" name="Google Shape;77;p37"/>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 name="Google Shape;78;p3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79" name="Google Shape;79;p37"/>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81" name="Google Shape;81;p37"/>
          <p:cNvPicPr preferRelativeResize="0"/>
          <p:nvPr/>
        </p:nvPicPr>
        <p:blipFill rotWithShape="1">
          <a:blip r:embed="rId5">
            <a:alphaModFix/>
          </a:blip>
          <a:srcRect b="0" l="0" r="0" t="0"/>
          <a:stretch/>
        </p:blipFill>
        <p:spPr>
          <a:xfrm>
            <a:off x="7825335" y="1847763"/>
            <a:ext cx="765563" cy="720692"/>
          </a:xfrm>
          <a:prstGeom prst="rect">
            <a:avLst/>
          </a:prstGeom>
          <a:noFill/>
          <a:ln>
            <a:noFill/>
          </a:ln>
        </p:spPr>
      </p:pic>
      <p:sp>
        <p:nvSpPr>
          <p:cNvPr id="82" name="Google Shape;82;p37"/>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ustrial 2">
  <p:cSld name="Industrial 2">
    <p:spTree>
      <p:nvGrpSpPr>
        <p:cNvPr id="83" name="Shape 83"/>
        <p:cNvGrpSpPr/>
        <p:nvPr/>
      </p:nvGrpSpPr>
      <p:grpSpPr>
        <a:xfrm>
          <a:off x="0" y="0"/>
          <a:ext cx="0" cy="0"/>
          <a:chOff x="0" y="0"/>
          <a:chExt cx="0" cy="0"/>
        </a:xfrm>
      </p:grpSpPr>
      <p:pic>
        <p:nvPicPr>
          <p:cNvPr id="84" name="Google Shape;84;p38"/>
          <p:cNvPicPr preferRelativeResize="0"/>
          <p:nvPr/>
        </p:nvPicPr>
        <p:blipFill rotWithShape="1">
          <a:blip r:embed="rId2">
            <a:alphaModFix/>
          </a:blip>
          <a:srcRect b="0" l="0" r="0" t="0"/>
          <a:stretch/>
        </p:blipFill>
        <p:spPr>
          <a:xfrm>
            <a:off x="-1" y="0"/>
            <a:ext cx="9144001" cy="6858000"/>
          </a:xfrm>
          <a:prstGeom prst="rect">
            <a:avLst/>
          </a:prstGeom>
          <a:noFill/>
          <a:ln>
            <a:noFill/>
          </a:ln>
        </p:spPr>
      </p:pic>
      <p:grpSp>
        <p:nvGrpSpPr>
          <p:cNvPr id="85" name="Google Shape;85;p38"/>
          <p:cNvGrpSpPr/>
          <p:nvPr/>
        </p:nvGrpSpPr>
        <p:grpSpPr>
          <a:xfrm>
            <a:off x="0" y="0"/>
            <a:ext cx="9144001" cy="6858000"/>
            <a:chOff x="0" y="0"/>
            <a:chExt cx="9144001" cy="6858000"/>
          </a:xfrm>
        </p:grpSpPr>
        <p:sp>
          <p:nvSpPr>
            <p:cNvPr id="86" name="Google Shape;86;p38"/>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7" name="Google Shape;87;p38"/>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88" name="Google Shape;88;p38"/>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89" name="Google Shape;89;p3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90" name="Google Shape;90;p38"/>
          <p:cNvPicPr preferRelativeResize="0"/>
          <p:nvPr/>
        </p:nvPicPr>
        <p:blipFill rotWithShape="1">
          <a:blip r:embed="rId5">
            <a:alphaModFix/>
          </a:blip>
          <a:srcRect b="0" l="0" r="0" t="0"/>
          <a:stretch/>
        </p:blipFill>
        <p:spPr>
          <a:xfrm>
            <a:off x="8017183" y="2853376"/>
            <a:ext cx="696913" cy="561975"/>
          </a:xfrm>
          <a:prstGeom prst="rect">
            <a:avLst/>
          </a:prstGeom>
          <a:noFill/>
          <a:ln>
            <a:noFill/>
          </a:ln>
        </p:spPr>
      </p:pic>
      <p:sp>
        <p:nvSpPr>
          <p:cNvPr id="91" name="Google Shape;91;p38"/>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ro">
  <p:cSld name="Agro">
    <p:spTree>
      <p:nvGrpSpPr>
        <p:cNvPr id="92" name="Shape 92"/>
        <p:cNvGrpSpPr/>
        <p:nvPr/>
      </p:nvGrpSpPr>
      <p:grpSpPr>
        <a:xfrm>
          <a:off x="0" y="0"/>
          <a:ext cx="0" cy="0"/>
          <a:chOff x="0" y="0"/>
          <a:chExt cx="0" cy="0"/>
        </a:xfrm>
      </p:grpSpPr>
      <p:pic>
        <p:nvPicPr>
          <p:cNvPr id="93" name="Google Shape;93;p39"/>
          <p:cNvPicPr preferRelativeResize="0"/>
          <p:nvPr/>
        </p:nvPicPr>
        <p:blipFill rotWithShape="1">
          <a:blip r:embed="rId2">
            <a:alphaModFix/>
          </a:blip>
          <a:srcRect b="0" l="0" r="0" t="0"/>
          <a:stretch/>
        </p:blipFill>
        <p:spPr>
          <a:xfrm flipH="1">
            <a:off x="207278" y="0"/>
            <a:ext cx="8936719" cy="6898944"/>
          </a:xfrm>
          <a:prstGeom prst="rect">
            <a:avLst/>
          </a:prstGeom>
          <a:noFill/>
          <a:ln>
            <a:noFill/>
          </a:ln>
        </p:spPr>
      </p:pic>
      <p:sp>
        <p:nvSpPr>
          <p:cNvPr id="94" name="Google Shape;94;p39"/>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3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96" name="Google Shape;96;p39"/>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97" name="Google Shape;97;p39"/>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98" name="Google Shape;98;p39"/>
          <p:cNvPicPr preferRelativeResize="0"/>
          <p:nvPr/>
        </p:nvPicPr>
        <p:blipFill rotWithShape="1">
          <a:blip r:embed="rId5">
            <a:alphaModFix/>
          </a:blip>
          <a:srcRect b="0" l="0" r="0" t="0"/>
          <a:stretch/>
        </p:blipFill>
        <p:spPr>
          <a:xfrm>
            <a:off x="7783740" y="1746912"/>
            <a:ext cx="859810" cy="859810"/>
          </a:xfrm>
          <a:prstGeom prst="rect">
            <a:avLst/>
          </a:prstGeom>
          <a:noFill/>
          <a:ln>
            <a:noFill/>
          </a:ln>
        </p:spPr>
      </p:pic>
      <p:sp>
        <p:nvSpPr>
          <p:cNvPr id="99" name="Google Shape;99;p39"/>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19" name="Shape 19"/>
        <p:cNvGrpSpPr/>
        <p:nvPr/>
      </p:nvGrpSpPr>
      <p:grpSpPr>
        <a:xfrm>
          <a:off x="0" y="0"/>
          <a:ext cx="0" cy="0"/>
          <a:chOff x="0" y="0"/>
          <a:chExt cx="0" cy="0"/>
        </a:xfrm>
      </p:grpSpPr>
      <p:sp>
        <p:nvSpPr>
          <p:cNvPr id="20" name="Google Shape;20;p29"/>
          <p:cNvSpPr/>
          <p:nvPr/>
        </p:nvSpPr>
        <p:spPr>
          <a:xfrm rot="-803363">
            <a:off x="-2292201" y="-163131"/>
            <a:ext cx="11941668"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29"/>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29"/>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ación">
  <p:cSld name="Formación">
    <p:spTree>
      <p:nvGrpSpPr>
        <p:cNvPr id="23" name="Shape 23"/>
        <p:cNvGrpSpPr/>
        <p:nvPr/>
      </p:nvGrpSpPr>
      <p:grpSpPr>
        <a:xfrm>
          <a:off x="0" y="0"/>
          <a:ext cx="0" cy="0"/>
          <a:chOff x="0" y="0"/>
          <a:chExt cx="0" cy="0"/>
        </a:xfrm>
      </p:grpSpPr>
      <p:grpSp>
        <p:nvGrpSpPr>
          <p:cNvPr id="24" name="Google Shape;24;p30"/>
          <p:cNvGrpSpPr/>
          <p:nvPr/>
        </p:nvGrpSpPr>
        <p:grpSpPr>
          <a:xfrm>
            <a:off x="0" y="0"/>
            <a:ext cx="9144001" cy="6858000"/>
            <a:chOff x="0" y="0"/>
            <a:chExt cx="9144001" cy="6858000"/>
          </a:xfrm>
        </p:grpSpPr>
        <p:sp>
          <p:nvSpPr>
            <p:cNvPr id="25" name="Google Shape;25;p30"/>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6" name="Google Shape;26;p30"/>
            <p:cNvPicPr preferRelativeResize="0"/>
            <p:nvPr/>
          </p:nvPicPr>
          <p:blipFill rotWithShape="1">
            <a:blip r:embed="rId2">
              <a:alphaModFix/>
            </a:blip>
            <a:srcRect b="14561" l="50000" r="-4532" t="14562"/>
            <a:stretch/>
          </p:blipFill>
          <p:spPr>
            <a:xfrm>
              <a:off x="0" y="0"/>
              <a:ext cx="3209130" cy="6858000"/>
            </a:xfrm>
            <a:prstGeom prst="rect">
              <a:avLst/>
            </a:prstGeom>
            <a:noFill/>
            <a:ln>
              <a:noFill/>
            </a:ln>
          </p:spPr>
        </p:pic>
        <p:pic>
          <p:nvPicPr>
            <p:cNvPr id="27" name="Google Shape;27;p30"/>
            <p:cNvPicPr preferRelativeResize="0"/>
            <p:nvPr/>
          </p:nvPicPr>
          <p:blipFill rotWithShape="1">
            <a:blip r:embed="rId3">
              <a:alphaModFix/>
            </a:blip>
            <a:srcRect b="0" l="0" r="17371" t="14312"/>
            <a:stretch/>
          </p:blipFill>
          <p:spPr>
            <a:xfrm>
              <a:off x="6788150" y="0"/>
              <a:ext cx="2355851" cy="6400800"/>
            </a:xfrm>
            <a:prstGeom prst="rect">
              <a:avLst/>
            </a:prstGeom>
            <a:noFill/>
            <a:ln>
              <a:noFill/>
            </a:ln>
          </p:spPr>
        </p:pic>
        <p:pic>
          <p:nvPicPr>
            <p:cNvPr id="28" name="Google Shape;28;p30"/>
            <p:cNvPicPr preferRelativeResize="0"/>
            <p:nvPr/>
          </p:nvPicPr>
          <p:blipFill rotWithShape="1">
            <a:blip r:embed="rId4">
              <a:alphaModFix/>
            </a:blip>
            <a:srcRect b="0" l="0" r="0" t="0"/>
            <a:stretch/>
          </p:blipFill>
          <p:spPr>
            <a:xfrm>
              <a:off x="8061325" y="2782887"/>
              <a:ext cx="573087" cy="550863"/>
            </a:xfrm>
            <a:prstGeom prst="rect">
              <a:avLst/>
            </a:prstGeom>
            <a:noFill/>
            <a:ln>
              <a:noFill/>
            </a:ln>
          </p:spPr>
        </p:pic>
      </p:grpSp>
      <p:sp>
        <p:nvSpPr>
          <p:cNvPr id="29" name="Google Shape;29;p30"/>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0" name="Google Shape;30;p30"/>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i="0" lang="es-CO" sz="800" u="none" cap="none" strike="noStrike">
                <a:solidFill>
                  <a:srgbClr val="7F7F7F"/>
                </a:solidFill>
                <a:latin typeface="Calibri"/>
                <a:ea typeface="Calibri"/>
                <a:cs typeface="Calibri"/>
                <a:sym typeface="Calibri"/>
              </a:rPr>
              <a:t>GC-F--004 V.01</a:t>
            </a:r>
            <a:endParaRPr/>
          </a:p>
        </p:txBody>
      </p:sp>
      <p:pic>
        <p:nvPicPr>
          <p:cNvPr id="31" name="Google Shape;31;p30"/>
          <p:cNvPicPr preferRelativeResize="0"/>
          <p:nvPr/>
        </p:nvPicPr>
        <p:blipFill rotWithShape="1">
          <a:blip r:embed="rId5">
            <a:alphaModFix/>
          </a:blip>
          <a:srcRect b="0" l="0" r="0" t="0"/>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Portada">
    <p:spTree>
      <p:nvGrpSpPr>
        <p:cNvPr id="32" name="Shape 32"/>
        <p:cNvGrpSpPr/>
        <p:nvPr/>
      </p:nvGrpSpPr>
      <p:grpSpPr>
        <a:xfrm>
          <a:off x="0" y="0"/>
          <a:ext cx="0" cy="0"/>
          <a:chOff x="0" y="0"/>
          <a:chExt cx="0" cy="0"/>
        </a:xfrm>
      </p:grpSpPr>
      <p:pic>
        <p:nvPicPr>
          <p:cNvPr id="33" name="Google Shape;33;p31"/>
          <p:cNvPicPr preferRelativeResize="0"/>
          <p:nvPr/>
        </p:nvPicPr>
        <p:blipFill rotWithShape="1">
          <a:blip r:embed="rId2">
            <a:alphaModFix/>
          </a:blip>
          <a:srcRect b="0" l="0" r="0" t="0"/>
          <a:stretch/>
        </p:blipFill>
        <p:spPr>
          <a:xfrm>
            <a:off x="5870973" y="1889901"/>
            <a:ext cx="3267075" cy="4876800"/>
          </a:xfrm>
          <a:prstGeom prst="rect">
            <a:avLst/>
          </a:prstGeom>
          <a:noFill/>
          <a:ln>
            <a:noFill/>
          </a:ln>
        </p:spPr>
      </p:pic>
      <p:pic>
        <p:nvPicPr>
          <p:cNvPr id="34" name="Google Shape;34;p31"/>
          <p:cNvPicPr preferRelativeResize="0"/>
          <p:nvPr/>
        </p:nvPicPr>
        <p:blipFill rotWithShape="1">
          <a:blip r:embed="rId3">
            <a:alphaModFix/>
          </a:blip>
          <a:srcRect b="22946" l="10521" r="14498" t="17753"/>
          <a:stretch/>
        </p:blipFill>
        <p:spPr>
          <a:xfrm>
            <a:off x="-90899" y="-71436"/>
            <a:ext cx="9270122" cy="6858001"/>
          </a:xfrm>
          <a:prstGeom prst="rect">
            <a:avLst/>
          </a:prstGeom>
          <a:noFill/>
          <a:ln>
            <a:noFill/>
          </a:ln>
        </p:spPr>
      </p:pic>
      <p:pic>
        <p:nvPicPr>
          <p:cNvPr id="35" name="Google Shape;35;p31"/>
          <p:cNvPicPr preferRelativeResize="0"/>
          <p:nvPr/>
        </p:nvPicPr>
        <p:blipFill rotWithShape="1">
          <a:blip r:embed="rId4">
            <a:alphaModFix/>
          </a:blip>
          <a:srcRect b="0" l="0" r="0" t="0"/>
          <a:stretch/>
        </p:blipFill>
        <p:spPr>
          <a:xfrm>
            <a:off x="80112" y="4525925"/>
            <a:ext cx="2319162" cy="1407645"/>
          </a:xfrm>
          <a:prstGeom prst="rect">
            <a:avLst/>
          </a:prstGeom>
          <a:noFill/>
          <a:ln>
            <a:noFill/>
          </a:ln>
        </p:spPr>
      </p:pic>
      <p:pic>
        <p:nvPicPr>
          <p:cNvPr id="36" name="Google Shape;36;p31"/>
          <p:cNvPicPr preferRelativeResize="0"/>
          <p:nvPr/>
        </p:nvPicPr>
        <p:blipFill rotWithShape="1">
          <a:blip r:embed="rId5">
            <a:alphaModFix/>
          </a:blip>
          <a:srcRect b="0" l="0" r="0" t="0"/>
          <a:stretch/>
        </p:blipFill>
        <p:spPr>
          <a:xfrm>
            <a:off x="4180327" y="3357565"/>
            <a:ext cx="2486025" cy="1057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7" name="Shape 37"/>
        <p:cNvGrpSpPr/>
        <p:nvPr/>
      </p:nvGrpSpPr>
      <p:grpSpPr>
        <a:xfrm>
          <a:off x="0" y="0"/>
          <a:ext cx="0" cy="0"/>
          <a:chOff x="0" y="0"/>
          <a:chExt cx="0" cy="0"/>
        </a:xfrm>
      </p:grpSpPr>
      <p:sp>
        <p:nvSpPr>
          <p:cNvPr id="38" name="Google Shape;38;p32"/>
          <p:cNvSpPr/>
          <p:nvPr/>
        </p:nvSpPr>
        <p:spPr>
          <a:xfrm rot="-803363">
            <a:off x="-2292201" y="-163131"/>
            <a:ext cx="11941668" cy="1608631"/>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 name="Google Shape;39;p32"/>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32"/>
          <p:cNvSpPr/>
          <p:nvPr/>
        </p:nvSpPr>
        <p:spPr>
          <a:xfrm>
            <a:off x="-968311" y="198126"/>
            <a:ext cx="10631006" cy="1425956"/>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leo">
  <p:cSld name="Empleo">
    <p:spTree>
      <p:nvGrpSpPr>
        <p:cNvPr id="41" name="Shape 41"/>
        <p:cNvGrpSpPr/>
        <p:nvPr/>
      </p:nvGrpSpPr>
      <p:grpSpPr>
        <a:xfrm>
          <a:off x="0" y="0"/>
          <a:ext cx="0" cy="0"/>
          <a:chOff x="0" y="0"/>
          <a:chExt cx="0" cy="0"/>
        </a:xfrm>
      </p:grpSpPr>
      <p:grpSp>
        <p:nvGrpSpPr>
          <p:cNvPr id="42" name="Google Shape;42;p33"/>
          <p:cNvGrpSpPr/>
          <p:nvPr/>
        </p:nvGrpSpPr>
        <p:grpSpPr>
          <a:xfrm>
            <a:off x="-495300" y="-1270341"/>
            <a:ext cx="10278090" cy="9017494"/>
            <a:chOff x="-495300" y="-1270341"/>
            <a:chExt cx="10278090" cy="9017494"/>
          </a:xfrm>
        </p:grpSpPr>
        <p:pic>
          <p:nvPicPr>
            <p:cNvPr descr="D:\Fotos\Empleo\10 Final_22.jpg" id="43" name="Google Shape;43;p33"/>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44" name="Google Shape;44;p33"/>
            <p:cNvSpPr/>
            <p:nvPr/>
          </p:nvSpPr>
          <p:spPr>
            <a:xfrm>
              <a:off x="-495300" y="137072"/>
              <a:ext cx="9639300"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3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6" name="Google Shape;46;p33"/>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47" name="Google Shape;47;p33"/>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48" name="Google Shape;48;p33"/>
            <p:cNvPicPr preferRelativeResize="0"/>
            <p:nvPr/>
          </p:nvPicPr>
          <p:blipFill rotWithShape="1">
            <a:blip r:embed="rId5">
              <a:alphaModFix/>
            </a:blip>
            <a:srcRect b="0" l="0" r="0" t="0"/>
            <a:stretch/>
          </p:blipFill>
          <p:spPr>
            <a:xfrm>
              <a:off x="7957812" y="2627565"/>
              <a:ext cx="817200" cy="817200"/>
            </a:xfrm>
            <a:prstGeom prst="rect">
              <a:avLst/>
            </a:prstGeom>
            <a:noFill/>
            <a:ln>
              <a:noFill/>
            </a:ln>
          </p:spPr>
        </p:pic>
      </p:grpSp>
      <p:sp>
        <p:nvSpPr>
          <p:cNvPr id="49" name="Google Shape;49;p33"/>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chemeClr val="lt1"/>
                </a:solidFill>
                <a:latin typeface="Calibri"/>
                <a:ea typeface="Calibri"/>
                <a:cs typeface="Calibri"/>
                <a:sym typeface="Calibri"/>
              </a:rPr>
              <a:t>GC-F-004 V.01</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rendimiento">
  <p:cSld name="Emprendimiento">
    <p:spTree>
      <p:nvGrpSpPr>
        <p:cNvPr id="50" name="Shape 50"/>
        <p:cNvGrpSpPr/>
        <p:nvPr/>
      </p:nvGrpSpPr>
      <p:grpSpPr>
        <a:xfrm>
          <a:off x="0" y="0"/>
          <a:ext cx="0" cy="0"/>
          <a:chOff x="0" y="0"/>
          <a:chExt cx="0" cy="0"/>
        </a:xfrm>
      </p:grpSpPr>
      <p:pic>
        <p:nvPicPr>
          <p:cNvPr descr="D:\Fotos\Fondo Emprender\emprendedores\_MG_4258.jpg" id="51" name="Google Shape;51;p34"/>
          <p:cNvPicPr preferRelativeResize="0"/>
          <p:nvPr/>
        </p:nvPicPr>
        <p:blipFill rotWithShape="1">
          <a:blip r:embed="rId2">
            <a:alphaModFix/>
          </a:blip>
          <a:srcRect b="0" l="0" r="0" t="0"/>
          <a:stretch/>
        </p:blipFill>
        <p:spPr>
          <a:xfrm>
            <a:off x="1" y="-1"/>
            <a:ext cx="9143999" cy="6858001"/>
          </a:xfrm>
          <a:prstGeom prst="rect">
            <a:avLst/>
          </a:prstGeom>
          <a:noFill/>
          <a:ln>
            <a:noFill/>
          </a:ln>
        </p:spPr>
      </p:pic>
      <p:sp>
        <p:nvSpPr>
          <p:cNvPr id="52" name="Google Shape;52;p34"/>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3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4" name="Google Shape;54;p34"/>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55" name="Google Shape;55;p34"/>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56" name="Google Shape;56;p34"/>
          <p:cNvPicPr preferRelativeResize="0"/>
          <p:nvPr/>
        </p:nvPicPr>
        <p:blipFill rotWithShape="1">
          <a:blip r:embed="rId5">
            <a:alphaModFix/>
          </a:blip>
          <a:srcRect b="0" l="0" r="0" t="0"/>
          <a:stretch/>
        </p:blipFill>
        <p:spPr>
          <a:xfrm>
            <a:off x="7859987" y="1859884"/>
            <a:ext cx="706907" cy="696439"/>
          </a:xfrm>
          <a:prstGeom prst="rect">
            <a:avLst/>
          </a:prstGeom>
          <a:noFill/>
          <a:ln>
            <a:noFill/>
          </a:ln>
        </p:spPr>
      </p:pic>
      <p:sp>
        <p:nvSpPr>
          <p:cNvPr id="57" name="Google Shape;57;p34"/>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ld Skills">
  <p:cSld name="World Skills">
    <p:spTree>
      <p:nvGrpSpPr>
        <p:cNvPr id="58" name="Shape 58"/>
        <p:cNvGrpSpPr/>
        <p:nvPr/>
      </p:nvGrpSpPr>
      <p:grpSpPr>
        <a:xfrm>
          <a:off x="0" y="0"/>
          <a:ext cx="0" cy="0"/>
          <a:chOff x="0" y="0"/>
          <a:chExt cx="0" cy="0"/>
        </a:xfrm>
      </p:grpSpPr>
      <p:pic>
        <p:nvPicPr>
          <p:cNvPr id="59" name="Google Shape;59;p35"/>
          <p:cNvPicPr preferRelativeResize="0"/>
          <p:nvPr/>
        </p:nvPicPr>
        <p:blipFill rotWithShape="1">
          <a:blip r:embed="rId2">
            <a:alphaModFix/>
          </a:blip>
          <a:srcRect b="0" l="0" r="0" t="0"/>
          <a:stretch/>
        </p:blipFill>
        <p:spPr>
          <a:xfrm>
            <a:off x="-1" y="-1"/>
            <a:ext cx="9144001" cy="6858001"/>
          </a:xfrm>
          <a:prstGeom prst="rect">
            <a:avLst/>
          </a:prstGeom>
          <a:noFill/>
          <a:ln>
            <a:noFill/>
          </a:ln>
        </p:spPr>
      </p:pic>
      <p:grpSp>
        <p:nvGrpSpPr>
          <p:cNvPr id="60" name="Google Shape;60;p35"/>
          <p:cNvGrpSpPr/>
          <p:nvPr/>
        </p:nvGrpSpPr>
        <p:grpSpPr>
          <a:xfrm>
            <a:off x="0" y="0"/>
            <a:ext cx="9144001" cy="6858000"/>
            <a:chOff x="0" y="0"/>
            <a:chExt cx="9144001" cy="6858000"/>
          </a:xfrm>
        </p:grpSpPr>
        <p:sp>
          <p:nvSpPr>
            <p:cNvPr id="61" name="Google Shape;61;p35"/>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 name="Google Shape;62;p35"/>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63" name="Google Shape;63;p35"/>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64" name="Google Shape;64;p3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65" name="Google Shape;65;p35"/>
          <p:cNvPicPr preferRelativeResize="0"/>
          <p:nvPr/>
        </p:nvPicPr>
        <p:blipFill rotWithShape="1">
          <a:blip r:embed="rId5">
            <a:alphaModFix/>
          </a:blip>
          <a:srcRect b="0" l="0" r="0" t="0"/>
          <a:stretch/>
        </p:blipFill>
        <p:spPr>
          <a:xfrm>
            <a:off x="7997186" y="2762866"/>
            <a:ext cx="689614" cy="645662"/>
          </a:xfrm>
          <a:prstGeom prst="rect">
            <a:avLst/>
          </a:prstGeom>
          <a:noFill/>
          <a:ln>
            <a:noFill/>
          </a:ln>
        </p:spPr>
      </p:pic>
      <p:sp>
        <p:nvSpPr>
          <p:cNvPr id="66" name="Google Shape;66;p35"/>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ustrial">
  <p:cSld name="Industrial">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934" l="0" r="0" t="0"/>
          <a:stretch/>
        </p:blipFill>
        <p:spPr>
          <a:xfrm>
            <a:off x="-1" y="0"/>
            <a:ext cx="9144001" cy="6984124"/>
          </a:xfrm>
          <a:prstGeom prst="rect">
            <a:avLst/>
          </a:prstGeom>
          <a:noFill/>
          <a:ln>
            <a:noFill/>
          </a:ln>
        </p:spPr>
      </p:pic>
      <p:sp>
        <p:nvSpPr>
          <p:cNvPr id="69" name="Google Shape;69;p36"/>
          <p:cNvSpPr/>
          <p:nvPr/>
        </p:nvSpPr>
        <p:spPr>
          <a:xfrm>
            <a:off x="95534" y="137072"/>
            <a:ext cx="9048466"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3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71" name="Google Shape;71;p36"/>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72" name="Google Shape;72;p36"/>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73" name="Google Shape;73;p36"/>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
        <p:nvSpPr>
          <p:cNvPr id="74" name="Google Shape;74;p36"/>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i="0" lang="es-CO" sz="800" u="none" cap="none" strike="noStrike">
                <a:solidFill>
                  <a:srgbClr val="7F7F7F"/>
                </a:solidFill>
                <a:latin typeface="Calibri"/>
                <a:ea typeface="Calibri"/>
                <a:cs typeface="Calibri"/>
                <a:sym typeface="Calibri"/>
              </a:rPr>
              <a:t>GC-F-004 V.01</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4.jp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nvSpPr>
        <p:spPr>
          <a:xfrm>
            <a:off x="176388" y="162574"/>
            <a:ext cx="8481837" cy="9301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99A5"/>
              </a:buClr>
              <a:buSzPts val="6000"/>
              <a:buFont typeface="Calibri"/>
              <a:buNone/>
            </a:pPr>
            <a:r>
              <a:t/>
            </a:r>
            <a:endParaRPr b="1" i="0" sz="6000" u="none" cap="none" strike="noStrike">
              <a:solidFill>
                <a:srgbClr val="0099A5"/>
              </a:solidFill>
              <a:latin typeface="Calibri"/>
              <a:ea typeface="Calibri"/>
              <a:cs typeface="Calibri"/>
              <a:sym typeface="Calibri"/>
            </a:endParaRPr>
          </a:p>
        </p:txBody>
      </p:sp>
      <p:pic>
        <p:nvPicPr>
          <p:cNvPr id="105" name="Google Shape;105;p1"/>
          <p:cNvPicPr preferRelativeResize="0"/>
          <p:nvPr/>
        </p:nvPicPr>
        <p:blipFill>
          <a:blip r:embed="rId3">
            <a:alphaModFix/>
          </a:blip>
          <a:stretch>
            <a:fillRect/>
          </a:stretch>
        </p:blipFill>
        <p:spPr>
          <a:xfrm>
            <a:off x="1095251" y="162575"/>
            <a:ext cx="1465977" cy="1698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nvSpPr>
        <p:spPr>
          <a:xfrm>
            <a:off x="-162232" y="560439"/>
            <a:ext cx="9306232" cy="92914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8000" u="none" cap="none" strike="noStrike">
              <a:solidFill>
                <a:srgbClr val="92D050"/>
              </a:solidFill>
              <a:latin typeface="Calibri"/>
              <a:ea typeface="Calibri"/>
              <a:cs typeface="Calibri"/>
              <a:sym typeface="Calibri"/>
            </a:endParaRPr>
          </a:p>
        </p:txBody>
      </p:sp>
      <p:sp>
        <p:nvSpPr>
          <p:cNvPr id="182" name="Google Shape;182;p10"/>
          <p:cNvSpPr txBox="1"/>
          <p:nvPr/>
        </p:nvSpPr>
        <p:spPr>
          <a:xfrm>
            <a:off x="280219" y="943897"/>
            <a:ext cx="11238271" cy="10618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s-CO" sz="5400" u="none" cap="none" strike="noStrike">
                <a:solidFill>
                  <a:schemeClr val="lt1"/>
                </a:solidFill>
                <a:latin typeface="Calibri"/>
                <a:ea typeface="Calibri"/>
                <a:cs typeface="Calibri"/>
                <a:sym typeface="Calibri"/>
              </a:rPr>
              <a:t>OBJETIVOS</a:t>
            </a:r>
            <a:r>
              <a:rPr b="1" i="0" lang="es-CO" sz="8000" u="none" cap="none" strike="noStrike">
                <a:solidFill>
                  <a:schemeClr val="lt1"/>
                </a:solidFill>
                <a:latin typeface="Calibri"/>
                <a:ea typeface="Calibri"/>
                <a:cs typeface="Calibri"/>
                <a:sym typeface="Calibri"/>
              </a:rPr>
              <a:t> </a:t>
            </a:r>
            <a:r>
              <a:rPr b="1" i="0" lang="es-CO" sz="5400" u="none" cap="none" strike="noStrike">
                <a:solidFill>
                  <a:schemeClr val="lt1"/>
                </a:solidFill>
                <a:latin typeface="Calibri"/>
                <a:ea typeface="Calibri"/>
                <a:cs typeface="Calibri"/>
                <a:sym typeface="Calibri"/>
              </a:rPr>
              <a:t>ESPECÍFICOS</a:t>
            </a:r>
            <a:endParaRPr sz="54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8000">
              <a:solidFill>
                <a:srgbClr val="92D050"/>
              </a:solidFill>
              <a:latin typeface="Calibri"/>
              <a:ea typeface="Calibri"/>
              <a:cs typeface="Calibri"/>
              <a:sym typeface="Calibri"/>
            </a:endParaRPr>
          </a:p>
        </p:txBody>
      </p:sp>
      <p:sp>
        <p:nvSpPr>
          <p:cNvPr id="183" name="Google Shape;183;p10"/>
          <p:cNvSpPr txBox="1"/>
          <p:nvPr/>
        </p:nvSpPr>
        <p:spPr>
          <a:xfrm>
            <a:off x="280219" y="2566219"/>
            <a:ext cx="8657304" cy="3982065"/>
          </a:xfrm>
          <a:prstGeom prst="rect">
            <a:avLst/>
          </a:prstGeom>
          <a:noFill/>
          <a:ln>
            <a:noFill/>
          </a:ln>
        </p:spPr>
        <p:txBody>
          <a:bodyPr anchorCtr="0" anchor="ctr" bIns="45700" lIns="91425" spcFirstLastPara="1" rIns="91425" wrap="square" tIns="45700">
            <a:noAutofit/>
          </a:bodyPr>
          <a:lstStyle/>
          <a:p>
            <a:pPr indent="-457200" lvl="0" marL="457200" marR="0" rtl="0" algn="l">
              <a:spcBef>
                <a:spcPts val="0"/>
              </a:spcBef>
              <a:spcAft>
                <a:spcPts val="0"/>
              </a:spcAft>
              <a:buClr>
                <a:srgbClr val="7F7F7F"/>
              </a:buClr>
              <a:buSzPts val="2800"/>
              <a:buFont typeface="Arial"/>
              <a:buChar char="•"/>
            </a:pPr>
            <a:r>
              <a:rPr lang="es-CO" sz="2800">
                <a:solidFill>
                  <a:srgbClr val="7F7F7F"/>
                </a:solidFill>
                <a:latin typeface="Calibri"/>
                <a:ea typeface="Calibri"/>
                <a:cs typeface="Calibri"/>
                <a:sym typeface="Calibri"/>
              </a:rPr>
              <a:t>Implementar un recurso creativo por medio de la App con el fin de llevar un inventario de los pedidos más solicitados para   mejorar la calidad e innovar el menú</a:t>
            </a:r>
            <a:endParaRPr/>
          </a:p>
          <a:p>
            <a:pPr indent="0" lvl="0" marL="0" marR="0" rtl="0" algn="l">
              <a:spcBef>
                <a:spcPts val="0"/>
              </a:spcBef>
              <a:spcAft>
                <a:spcPts val="0"/>
              </a:spcAft>
              <a:buNone/>
            </a:pPr>
            <a:r>
              <a:rPr lang="es-CO" sz="2800">
                <a:solidFill>
                  <a:srgbClr val="7F7F7F"/>
                </a:solidFill>
                <a:latin typeface="Calibri"/>
                <a:ea typeface="Calibri"/>
                <a:cs typeface="Calibri"/>
                <a:sym typeface="Calibri"/>
              </a:rPr>
              <a:t> </a:t>
            </a:r>
            <a:endParaRPr/>
          </a:p>
          <a:p>
            <a:pPr indent="-457200" lvl="0" marL="457200" marR="0" rtl="0" algn="l">
              <a:spcBef>
                <a:spcPts val="0"/>
              </a:spcBef>
              <a:spcAft>
                <a:spcPts val="0"/>
              </a:spcAft>
              <a:buClr>
                <a:srgbClr val="7F7F7F"/>
              </a:buClr>
              <a:buSzPts val="2800"/>
              <a:buFont typeface="Arial"/>
              <a:buChar char="•"/>
            </a:pPr>
            <a:r>
              <a:rPr lang="es-CO" sz="2800">
                <a:solidFill>
                  <a:srgbClr val="7F7F7F"/>
                </a:solidFill>
                <a:latin typeface="Calibri"/>
                <a:ea typeface="Calibri"/>
                <a:cs typeface="Calibri"/>
                <a:sym typeface="Calibri"/>
              </a:rPr>
              <a:t>Facilitar la comunicación entre los empleados con el fin de mejorar los tiempos de entrega y así minimizar la línea de entrega Para mejorar el servicio al cliente</a:t>
            </a:r>
            <a:endParaRPr/>
          </a:p>
          <a:p>
            <a:pPr indent="0" lvl="0" marL="0" marR="0" rtl="0" algn="l">
              <a:spcBef>
                <a:spcPts val="0"/>
              </a:spcBef>
              <a:spcAft>
                <a:spcPts val="0"/>
              </a:spcAft>
              <a:buNone/>
            </a:pPr>
            <a:r>
              <a:t/>
            </a:r>
            <a:endParaRPr sz="2800">
              <a:solidFill>
                <a:srgbClr val="7F7F7F"/>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b="1" sz="2800">
              <a:solidFill>
                <a:srgbClr val="7F7F7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89" name="Google Shape;189;p11"/>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CO" sz="4400" u="none" cap="none" strike="noStrike">
                <a:solidFill>
                  <a:schemeClr val="lt1"/>
                </a:solidFill>
                <a:latin typeface="Calibri"/>
                <a:ea typeface="Calibri"/>
                <a:cs typeface="Calibri"/>
                <a:sym typeface="Calibri"/>
              </a:rPr>
              <a:t>DELIMITACIÓN Y ALCANCE</a:t>
            </a:r>
            <a:endParaRPr b="0" i="0" sz="4400" u="none" cap="none" strike="noStrike">
              <a:solidFill>
                <a:schemeClr val="lt1"/>
              </a:solidFill>
              <a:latin typeface="Calibri"/>
              <a:ea typeface="Calibri"/>
              <a:cs typeface="Calibri"/>
              <a:sym typeface="Calibri"/>
            </a:endParaRPr>
          </a:p>
        </p:txBody>
      </p:sp>
      <p:pic>
        <p:nvPicPr>
          <p:cNvPr id="190" name="Google Shape;190;p11"/>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12"/>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12"/>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9" name="Google Shape;199;p12"/>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DELIMITACION Y ALCANCE</a:t>
            </a:r>
            <a:endParaRPr/>
          </a:p>
        </p:txBody>
      </p:sp>
      <p:sp>
        <p:nvSpPr>
          <p:cNvPr id="200" name="Google Shape;200;p12"/>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800"/>
              <a:buFont typeface="Arial"/>
              <a:buChar char="•"/>
            </a:pPr>
            <a:r>
              <a:rPr lang="es-CO" sz="2800">
                <a:solidFill>
                  <a:srgbClr val="7F7F7F"/>
                </a:solidFill>
                <a:latin typeface="Calibri"/>
                <a:ea typeface="Calibri"/>
                <a:cs typeface="Calibri"/>
                <a:sym typeface="Calibri"/>
              </a:rPr>
              <a:t>El alcance con la App permitiría primero tener una mejor organización en el lugar, con respecto a los pedidos y adicionalmente se implementará de un recurso. El cual ayudaría al dueño del establecimiento a organizar y controlar las ventas mensuales y anuales a través de un inventario.</a:t>
            </a:r>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Posiblemente se implementaría un último recurso,            </a:t>
            </a:r>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que ayude ya llevar un registro de las entradas y </a:t>
            </a:r>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salidas del establecimiento (clientes, </a:t>
            </a:r>
            <a:endParaRPr sz="2800">
              <a:solidFill>
                <a:srgbClr val="7F7F7F"/>
              </a:solidFill>
              <a:latin typeface="Calibri"/>
              <a:ea typeface="Calibri"/>
              <a:cs typeface="Calibri"/>
              <a:sym typeface="Calibri"/>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proveedores,).</a:t>
            </a:r>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a:t>
            </a:r>
            <a:endParaRPr/>
          </a:p>
          <a:p>
            <a:pPr indent="0" lvl="0" marL="0" marR="0" rtl="0" algn="l">
              <a:spcBef>
                <a:spcPts val="640"/>
              </a:spcBef>
              <a:spcAft>
                <a:spcPts val="0"/>
              </a:spcAft>
              <a:buClr>
                <a:schemeClr val="dk1"/>
              </a:buClr>
              <a:buSzPts val="3200"/>
              <a:buFont typeface="Arial"/>
              <a:buNone/>
            </a:pPr>
            <a:r>
              <a:t/>
            </a:r>
            <a:endParaRPr sz="3200">
              <a:solidFill>
                <a:srgbClr val="3F3F3F"/>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Arial"/>
              <a:buNone/>
            </a:pPr>
            <a:r>
              <a:t/>
            </a:r>
            <a:endParaRPr sz="32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3"/>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3"/>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10" name="Google Shape;210;p13"/>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DIAGRAMAS DE PROCESOS</a:t>
            </a:r>
            <a:endParaRPr/>
          </a:p>
        </p:txBody>
      </p:sp>
      <p:sp>
        <p:nvSpPr>
          <p:cNvPr id="211" name="Google Shape;211;p13"/>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pic>
        <p:nvPicPr>
          <p:cNvPr id="212" name="Google Shape;212;p13"/>
          <p:cNvPicPr preferRelativeResize="0"/>
          <p:nvPr/>
        </p:nvPicPr>
        <p:blipFill rotWithShape="1">
          <a:blip r:embed="rId3">
            <a:alphaModFix/>
          </a:blip>
          <a:srcRect b="0" l="0" r="0" t="0"/>
          <a:stretch/>
        </p:blipFill>
        <p:spPr>
          <a:xfrm>
            <a:off x="1283568" y="2047603"/>
            <a:ext cx="7337918" cy="45999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nvSpPr>
        <p:spPr>
          <a:xfrm>
            <a:off x="294968" y="604684"/>
            <a:ext cx="8849032" cy="64892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Casos de uso general</a:t>
            </a:r>
            <a:endParaRPr/>
          </a:p>
        </p:txBody>
      </p:sp>
      <p:pic>
        <p:nvPicPr>
          <p:cNvPr id="219" name="Google Shape;219;p14"/>
          <p:cNvPicPr preferRelativeResize="0"/>
          <p:nvPr/>
        </p:nvPicPr>
        <p:blipFill rotWithShape="1">
          <a:blip r:embed="rId3">
            <a:alphaModFix/>
          </a:blip>
          <a:srcRect b="0" l="0" r="0" t="0"/>
          <a:stretch/>
        </p:blipFill>
        <p:spPr>
          <a:xfrm>
            <a:off x="0" y="2374900"/>
            <a:ext cx="9144000" cy="415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5"/>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5"/>
          <p:cNvSpPr/>
          <p:nvPr/>
        </p:nvSpPr>
        <p:spPr>
          <a:xfrm>
            <a:off x="-968311" y="198126"/>
            <a:ext cx="10631006" cy="1212568"/>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29" name="Google Shape;229;p15"/>
          <p:cNvSpPr txBox="1"/>
          <p:nvPr/>
        </p:nvSpPr>
        <p:spPr>
          <a:xfrm>
            <a:off x="364273" y="324984"/>
            <a:ext cx="9069906" cy="108571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CASOS DE USO </a:t>
            </a:r>
            <a:r>
              <a:rPr lang="es-CO" sz="6600">
                <a:solidFill>
                  <a:schemeClr val="lt1"/>
                </a:solidFill>
                <a:latin typeface="Calibri"/>
                <a:ea typeface="Calibri"/>
                <a:cs typeface="Calibri"/>
                <a:sym typeface="Calibri"/>
              </a:rPr>
              <a:t>ampliado</a:t>
            </a:r>
            <a:r>
              <a:rPr lang="es-CO" sz="5400">
                <a:solidFill>
                  <a:schemeClr val="lt1"/>
                </a:solidFill>
                <a:latin typeface="Calibri"/>
                <a:ea typeface="Calibri"/>
                <a:cs typeface="Calibri"/>
                <a:sym typeface="Calibri"/>
              </a:rPr>
              <a:t> </a:t>
            </a:r>
            <a:endParaRPr sz="5400">
              <a:solidFill>
                <a:schemeClr val="lt1"/>
              </a:solidFill>
              <a:latin typeface="Calibri"/>
              <a:ea typeface="Calibri"/>
              <a:cs typeface="Calibri"/>
              <a:sym typeface="Calibri"/>
            </a:endParaRPr>
          </a:p>
        </p:txBody>
      </p:sp>
      <p:pic>
        <p:nvPicPr>
          <p:cNvPr id="230" name="Google Shape;230;p15"/>
          <p:cNvPicPr preferRelativeResize="0"/>
          <p:nvPr/>
        </p:nvPicPr>
        <p:blipFill rotWithShape="1">
          <a:blip r:embed="rId3">
            <a:alphaModFix/>
          </a:blip>
          <a:srcRect b="0" l="0" r="0" t="0"/>
          <a:stretch/>
        </p:blipFill>
        <p:spPr>
          <a:xfrm>
            <a:off x="1805420" y="1339280"/>
            <a:ext cx="5834245" cy="55187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6"/>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6"/>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39" name="Google Shape;239;p16"/>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REQUISITOS FUNCIONALES</a:t>
            </a:r>
            <a:endParaRPr/>
          </a:p>
        </p:txBody>
      </p:sp>
      <p:sp>
        <p:nvSpPr>
          <p:cNvPr id="240" name="Google Shape;240;p16"/>
          <p:cNvSpPr txBox="1"/>
          <p:nvPr/>
        </p:nvSpPr>
        <p:spPr>
          <a:xfrm>
            <a:off x="364273" y="2245729"/>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sp>
        <p:nvSpPr>
          <p:cNvPr id="241" name="Google Shape;241;p16"/>
          <p:cNvSpPr/>
          <p:nvPr/>
        </p:nvSpPr>
        <p:spPr>
          <a:xfrm>
            <a:off x="1768475" y="3462338"/>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2" name="Google Shape;242;p16"/>
          <p:cNvGraphicFramePr/>
          <p:nvPr/>
        </p:nvGraphicFramePr>
        <p:xfrm>
          <a:off x="1769110" y="2088315"/>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RFN001</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Registro del usuario: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Es el ingreso de los datos para acceder a los servicios </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43" name="Google Shape;243;p16"/>
          <p:cNvGraphicFramePr/>
          <p:nvPr/>
        </p:nvGraphicFramePr>
        <p:xfrm>
          <a:off x="1769110" y="3463131"/>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RFN002</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Selección de pedido: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Permite visualizar las selecciones de los diferentes productos que desea el usuario (cliente)</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44" name="Google Shape;244;p16"/>
          <p:cNvGraphicFramePr/>
          <p:nvPr/>
        </p:nvGraphicFramePr>
        <p:xfrm>
          <a:off x="1769110" y="4952718"/>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RFN003</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Interfaz externa:</a:t>
                      </a:r>
                      <a:endParaRPr/>
                    </a:p>
                    <a:p>
                      <a:pPr indent="0" lvl="0" marL="0" marR="0" rtl="0" algn="l">
                        <a:lnSpc>
                          <a:spcPct val="107000"/>
                        </a:lnSpc>
                        <a:spcBef>
                          <a:spcPts val="0"/>
                        </a:spcBef>
                        <a:spcAft>
                          <a:spcPts val="0"/>
                        </a:spcAft>
                        <a:buNone/>
                      </a:pPr>
                      <a:r>
                        <a:rPr lang="es-CO" sz="1100" u="none" cap="none" strike="noStrike"/>
                        <a:t>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Requisitos para el proceso y desarrollo del software de manera fácil para familiarizar el usuario y sea de fácil manejo</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nvSpPr>
        <p:spPr>
          <a:xfrm>
            <a:off x="309716" y="339214"/>
            <a:ext cx="9026013"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5400">
                <a:solidFill>
                  <a:schemeClr val="lt1"/>
                </a:solidFill>
                <a:latin typeface="Calibri"/>
                <a:ea typeface="Calibri"/>
                <a:cs typeface="Calibri"/>
                <a:sym typeface="Calibri"/>
              </a:rPr>
              <a:t>REQUISITOS FUNCIONALES</a:t>
            </a:r>
            <a:endParaRPr/>
          </a:p>
        </p:txBody>
      </p:sp>
      <p:graphicFrame>
        <p:nvGraphicFramePr>
          <p:cNvPr id="251" name="Google Shape;251;p17"/>
          <p:cNvGraphicFramePr/>
          <p:nvPr/>
        </p:nvGraphicFramePr>
        <p:xfrm>
          <a:off x="1769110" y="2017789"/>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RFN004</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Consultar estado pedido: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Seguimiento, estado y avance del pedido.</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52" name="Google Shape;252;p17"/>
          <p:cNvGraphicFramePr/>
          <p:nvPr/>
        </p:nvGraphicFramePr>
        <p:xfrm>
          <a:off x="1769110" y="3373437"/>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RFN005</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Compatibilidad con navegación web:</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Genera igualdad a la hora de utilizar la página con diversos navegadores y su propósito sea la visualización correcta con un número grande de personas.</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53" name="Google Shape;253;p17"/>
          <p:cNvGraphicFramePr/>
          <p:nvPr/>
        </p:nvGraphicFramePr>
        <p:xfrm>
          <a:off x="1769110" y="4967466"/>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RFN006</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Reportes de ventas:</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Visualiza los el crecimiento y el progreso de las ventas de igual manera perdidas.</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18"/>
          <p:cNvGraphicFramePr/>
          <p:nvPr/>
        </p:nvGraphicFramePr>
        <p:xfrm>
          <a:off x="1769110" y="2106280"/>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RFN007</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Restricción del sistema de acuerdo al tipo de usuario.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El acceso al a información implementada para ciertas personas para que sea de forma segura el uso de la aplicación.</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59" name="Google Shape;259;p18"/>
          <p:cNvGraphicFramePr/>
          <p:nvPr/>
        </p:nvGraphicFramePr>
        <p:xfrm>
          <a:off x="1769110" y="3463131"/>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RFN008</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Control de horarios.</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Se registra los horarios más concurridos por el público.</a:t>
                      </a:r>
                      <a:endParaRPr sz="1100" u="none" cap="none" strike="noStrike">
                        <a:latin typeface="Calibri"/>
                        <a:ea typeface="Calibri"/>
                        <a:cs typeface="Calibri"/>
                        <a:sym typeface="Calibri"/>
                      </a:endParaRPr>
                    </a:p>
                  </a:txBody>
                  <a:tcPr marT="0" marB="0" marR="68575" marL="68575"/>
                </a:tc>
              </a:tr>
            </a:tbl>
          </a:graphicData>
        </a:graphic>
      </p:graphicFrame>
      <p:sp>
        <p:nvSpPr>
          <p:cNvPr id="260" name="Google Shape;260;p18"/>
          <p:cNvSpPr txBox="1"/>
          <p:nvPr/>
        </p:nvSpPr>
        <p:spPr>
          <a:xfrm>
            <a:off x="339213" y="353962"/>
            <a:ext cx="8952271" cy="9733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Requisitos funcionales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aphicFrame>
        <p:nvGraphicFramePr>
          <p:cNvPr id="265" name="Google Shape;265;p19"/>
          <p:cNvGraphicFramePr/>
          <p:nvPr/>
        </p:nvGraphicFramePr>
        <p:xfrm>
          <a:off x="1769110" y="2017789"/>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RFN001</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Seguridad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da una garantía, desde el momento en que se inicia la sección hasta el momento que se cierra sesión.</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66" name="Google Shape;266;p19"/>
          <p:cNvGraphicFramePr/>
          <p:nvPr/>
        </p:nvGraphicFramePr>
        <p:xfrm>
          <a:off x="1769110" y="3463131"/>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RFN002</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Rendimiento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sostiene el manejo de gran cantidad de información que se ingrese.</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67" name="Google Shape;267;p19"/>
          <p:cNvGraphicFramePr/>
          <p:nvPr/>
        </p:nvGraphicFramePr>
        <p:xfrm>
          <a:off x="1769110" y="4908473"/>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RFN003</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Actualizar la información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aprueba la modificación de la información.</a:t>
                      </a:r>
                      <a:endParaRPr sz="1100" u="none" cap="none" strike="noStrike">
                        <a:latin typeface="Calibri"/>
                        <a:ea typeface="Calibri"/>
                        <a:cs typeface="Calibri"/>
                        <a:sym typeface="Calibri"/>
                      </a:endParaRPr>
                    </a:p>
                  </a:txBody>
                  <a:tcPr marT="0" marB="0" marR="68575" marL="68575"/>
                </a:tc>
              </a:tr>
            </a:tbl>
          </a:graphicData>
        </a:graphic>
      </p:graphicFrame>
      <p:sp>
        <p:nvSpPr>
          <p:cNvPr id="268" name="Google Shape;268;p19"/>
          <p:cNvSpPr txBox="1"/>
          <p:nvPr/>
        </p:nvSpPr>
        <p:spPr>
          <a:xfrm>
            <a:off x="215900" y="673100"/>
            <a:ext cx="8928100" cy="800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Requisitos no funcionales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nvSpPr>
        <p:spPr>
          <a:xfrm>
            <a:off x="458271" y="170587"/>
            <a:ext cx="5664870" cy="9301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Integrantes</a:t>
            </a:r>
            <a:endParaRPr/>
          </a:p>
        </p:txBody>
      </p:sp>
      <p:sp>
        <p:nvSpPr>
          <p:cNvPr id="112" name="Google Shape;112;p2"/>
          <p:cNvSpPr txBox="1"/>
          <p:nvPr/>
        </p:nvSpPr>
        <p:spPr>
          <a:xfrm>
            <a:off x="3467284" y="2399027"/>
            <a:ext cx="5503295" cy="40963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s-CO" sz="2800" u="none" cap="none" strike="noStrike">
                <a:solidFill>
                  <a:schemeClr val="dk1"/>
                </a:solidFill>
                <a:latin typeface="Calibri"/>
                <a:ea typeface="Calibri"/>
                <a:cs typeface="Calibri"/>
                <a:sym typeface="Calibri"/>
              </a:rPr>
              <a:t>Silsa Estela Castro Pérez</a:t>
            </a:r>
            <a:endParaRPr/>
          </a:p>
          <a:p>
            <a:pPr indent="-342900" lvl="0" marL="342900" marR="0" rtl="0" algn="l">
              <a:spcBef>
                <a:spcPts val="560"/>
              </a:spcBef>
              <a:spcAft>
                <a:spcPts val="0"/>
              </a:spcAft>
              <a:buClr>
                <a:schemeClr val="dk1"/>
              </a:buClr>
              <a:buSzPts val="2800"/>
              <a:buFont typeface="Arial"/>
              <a:buChar char="•"/>
            </a:pPr>
            <a:r>
              <a:rPr b="0" i="0" lang="es-CO" sz="2800" u="none" cap="none" strike="noStrike">
                <a:solidFill>
                  <a:schemeClr val="dk1"/>
                </a:solidFill>
                <a:latin typeface="Calibri"/>
                <a:ea typeface="Calibri"/>
                <a:cs typeface="Calibri"/>
                <a:sym typeface="Calibri"/>
              </a:rPr>
              <a:t>Esteban Alejandro Herrera Peraza</a:t>
            </a:r>
            <a:endParaRPr/>
          </a:p>
          <a:p>
            <a:pPr indent="-342900" lvl="0" marL="342900" marR="0" rtl="0" algn="l">
              <a:spcBef>
                <a:spcPts val="560"/>
              </a:spcBef>
              <a:spcAft>
                <a:spcPts val="0"/>
              </a:spcAft>
              <a:buClr>
                <a:schemeClr val="dk1"/>
              </a:buClr>
              <a:buSzPts val="2800"/>
              <a:buFont typeface="Arial"/>
              <a:buChar char="•"/>
            </a:pPr>
            <a:r>
              <a:rPr b="0" i="0" lang="es-CO" sz="2800" u="none" cap="none" strike="noStrike">
                <a:solidFill>
                  <a:schemeClr val="dk1"/>
                </a:solidFill>
                <a:latin typeface="Calibri"/>
                <a:ea typeface="Calibri"/>
                <a:cs typeface="Calibri"/>
                <a:sym typeface="Calibri"/>
              </a:rPr>
              <a:t>Hollman Aldivier Salamanca Forero</a:t>
            </a:r>
            <a:endParaRPr/>
          </a:p>
          <a:p>
            <a:pPr indent="-342900" lvl="0" marL="342900" marR="0" rtl="0" algn="l">
              <a:spcBef>
                <a:spcPts val="560"/>
              </a:spcBef>
              <a:spcAft>
                <a:spcPts val="0"/>
              </a:spcAft>
              <a:buClr>
                <a:schemeClr val="dk1"/>
              </a:buClr>
              <a:buSzPts val="2800"/>
              <a:buFont typeface="Arial"/>
              <a:buChar char="•"/>
            </a:pPr>
            <a:r>
              <a:rPr b="0" i="0" lang="es-CO" sz="2800" u="none" cap="none" strike="noStrike">
                <a:solidFill>
                  <a:schemeClr val="dk1"/>
                </a:solidFill>
                <a:latin typeface="Calibri"/>
                <a:ea typeface="Calibri"/>
                <a:cs typeface="Calibri"/>
                <a:sym typeface="Calibri"/>
              </a:rPr>
              <a:t>Miguel Ángel Sánchez Bustos</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ts val="2800"/>
              <a:buFont typeface="Calibri"/>
              <a:buChar char="•"/>
            </a:pPr>
            <a:r>
              <a:rPr lang="es-CO" sz="2800">
                <a:solidFill>
                  <a:schemeClr val="dk1"/>
                </a:solidFill>
                <a:latin typeface="Calibri"/>
                <a:ea typeface="Calibri"/>
                <a:cs typeface="Calibri"/>
                <a:sym typeface="Calibri"/>
              </a:rPr>
              <a:t>Cesar David angel perez</a:t>
            </a:r>
            <a:endParaRPr sz="2800">
              <a:solidFill>
                <a:schemeClr val="dk1"/>
              </a:solidFill>
              <a:latin typeface="Calibri"/>
              <a:ea typeface="Calibri"/>
              <a:cs typeface="Calibri"/>
              <a:sym typeface="Calibri"/>
            </a:endParaRPr>
          </a:p>
        </p:txBody>
      </p:sp>
      <p:pic>
        <p:nvPicPr>
          <p:cNvPr id="113" name="Google Shape;113;p2"/>
          <p:cNvPicPr preferRelativeResize="0"/>
          <p:nvPr/>
        </p:nvPicPr>
        <p:blipFill rotWithShape="1">
          <a:blip r:embed="rId3">
            <a:alphaModFix/>
          </a:blip>
          <a:srcRect b="0" l="0" r="0" t="0"/>
          <a:stretch/>
        </p:blipFill>
        <p:spPr>
          <a:xfrm>
            <a:off x="798992" y="2559695"/>
            <a:ext cx="1973249" cy="27595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aphicFrame>
        <p:nvGraphicFramePr>
          <p:cNvPr id="273" name="Google Shape;273;p20"/>
          <p:cNvGraphicFramePr/>
          <p:nvPr/>
        </p:nvGraphicFramePr>
        <p:xfrm>
          <a:off x="1769110" y="2150525"/>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RFN004</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Inhabilitar la información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permite encasillar la información de los trabajadores retirados.</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74" name="Google Shape;274;p20"/>
          <p:cNvGraphicFramePr/>
          <p:nvPr/>
        </p:nvGraphicFramePr>
        <p:xfrm>
          <a:off x="1769110" y="3463131"/>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RFN005</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Diseño de interfaz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es comprensible y amigable para su visualización.</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75" name="Google Shape;275;p20"/>
          <p:cNvGraphicFramePr/>
          <p:nvPr/>
        </p:nvGraphicFramePr>
        <p:xfrm>
          <a:off x="1769110" y="5174760"/>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RFN006</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portabilidad</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es ligero en memoria y fácil al momento de mudarse de un dispositivo al otro.</a:t>
                      </a:r>
                      <a:endParaRPr sz="1100" u="none" cap="none" strike="noStrike">
                        <a:latin typeface="Calibri"/>
                        <a:ea typeface="Calibri"/>
                        <a:cs typeface="Calibri"/>
                        <a:sym typeface="Calibri"/>
                      </a:endParaRPr>
                    </a:p>
                  </a:txBody>
                  <a:tcPr marT="0" marB="0" marR="68575" marL="68575"/>
                </a:tc>
              </a:tr>
            </a:tbl>
          </a:graphicData>
        </a:graphic>
      </p:graphicFrame>
      <p:sp>
        <p:nvSpPr>
          <p:cNvPr id="276" name="Google Shape;276;p20"/>
          <p:cNvSpPr txBox="1"/>
          <p:nvPr/>
        </p:nvSpPr>
        <p:spPr>
          <a:xfrm>
            <a:off x="0" y="508000"/>
            <a:ext cx="9144000" cy="927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Requisitos no funcionales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1"/>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21"/>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85" name="Google Shape;285;p21"/>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REQUISITOS NO FUNCIONALES</a:t>
            </a:r>
            <a:endParaRPr/>
          </a:p>
        </p:txBody>
      </p:sp>
      <p:sp>
        <p:nvSpPr>
          <p:cNvPr id="286" name="Google Shape;286;p21"/>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graphicFrame>
        <p:nvGraphicFramePr>
          <p:cNvPr id="287" name="Google Shape;287;p21"/>
          <p:cNvGraphicFramePr/>
          <p:nvPr/>
        </p:nvGraphicFramePr>
        <p:xfrm>
          <a:off x="1842853" y="1972573"/>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RFN007</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 usabilidad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programa se deja manejar de una manera fácil y sencilla.</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88" name="Google Shape;288;p21"/>
          <p:cNvGraphicFramePr/>
          <p:nvPr/>
        </p:nvGraphicFramePr>
        <p:xfrm>
          <a:off x="1842853" y="3654861"/>
          <a:ext cx="3000000" cy="3000000"/>
        </p:xfrm>
        <a:graphic>
          <a:graphicData uri="http://schemas.openxmlformats.org/drawingml/2006/table">
            <a:tbl>
              <a:tblPr bandRow="1" firstCol="1" firstRow="1">
                <a:noFill/>
                <a:tableStyleId>{52A0860E-7681-4BEA-84D7-C1C10E7D7FE8}</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RFN008</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eficiencia</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aplicativo cumple con los requerimientos necesarios para su función.</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2"/>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22"/>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97" name="Google Shape;297;p22"/>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mockups</a:t>
            </a:r>
            <a:endParaRPr sz="5400">
              <a:solidFill>
                <a:schemeClr val="lt1"/>
              </a:solidFill>
              <a:latin typeface="Calibri"/>
              <a:ea typeface="Calibri"/>
              <a:cs typeface="Calibri"/>
              <a:sym typeface="Calibri"/>
            </a:endParaRPr>
          </a:p>
        </p:txBody>
      </p:sp>
      <p:sp>
        <p:nvSpPr>
          <p:cNvPr id="298" name="Google Shape;298;p22"/>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pic>
        <p:nvPicPr>
          <p:cNvPr id="299" name="Google Shape;299;p22"/>
          <p:cNvPicPr preferRelativeResize="0"/>
          <p:nvPr/>
        </p:nvPicPr>
        <p:blipFill rotWithShape="1">
          <a:blip r:embed="rId3">
            <a:alphaModFix/>
          </a:blip>
          <a:srcRect b="0" l="0" r="0" t="0"/>
          <a:stretch/>
        </p:blipFill>
        <p:spPr>
          <a:xfrm>
            <a:off x="884408" y="2641817"/>
            <a:ext cx="1353429" cy="2810500"/>
          </a:xfrm>
          <a:prstGeom prst="rect">
            <a:avLst/>
          </a:prstGeom>
          <a:noFill/>
          <a:ln>
            <a:noFill/>
          </a:ln>
        </p:spPr>
      </p:pic>
      <p:pic>
        <p:nvPicPr>
          <p:cNvPr id="300" name="Google Shape;300;p22"/>
          <p:cNvPicPr preferRelativeResize="0"/>
          <p:nvPr/>
        </p:nvPicPr>
        <p:blipFill rotWithShape="1">
          <a:blip r:embed="rId4">
            <a:alphaModFix/>
          </a:blip>
          <a:srcRect b="0" l="0" r="0" t="0"/>
          <a:stretch/>
        </p:blipFill>
        <p:spPr>
          <a:xfrm>
            <a:off x="7255267" y="2641817"/>
            <a:ext cx="1542422" cy="2749534"/>
          </a:xfrm>
          <a:prstGeom prst="rect">
            <a:avLst/>
          </a:prstGeom>
          <a:noFill/>
          <a:ln>
            <a:noFill/>
          </a:ln>
        </p:spPr>
      </p:pic>
      <p:pic>
        <p:nvPicPr>
          <p:cNvPr id="301" name="Google Shape;301;p22"/>
          <p:cNvPicPr preferRelativeResize="0"/>
          <p:nvPr/>
        </p:nvPicPr>
        <p:blipFill rotWithShape="1">
          <a:blip r:embed="rId5">
            <a:alphaModFix/>
          </a:blip>
          <a:srcRect b="0" l="0" r="0" t="0"/>
          <a:stretch/>
        </p:blipFill>
        <p:spPr>
          <a:xfrm>
            <a:off x="2683892" y="2669251"/>
            <a:ext cx="1341236" cy="2694666"/>
          </a:xfrm>
          <a:prstGeom prst="rect">
            <a:avLst/>
          </a:prstGeom>
          <a:noFill/>
          <a:ln>
            <a:noFill/>
          </a:ln>
        </p:spPr>
      </p:pic>
      <p:pic>
        <p:nvPicPr>
          <p:cNvPr id="302" name="Google Shape;302;p22"/>
          <p:cNvPicPr preferRelativeResize="0"/>
          <p:nvPr/>
        </p:nvPicPr>
        <p:blipFill rotWithShape="1">
          <a:blip r:embed="rId6">
            <a:alphaModFix/>
          </a:blip>
          <a:srcRect b="0" l="0" r="0" t="0"/>
          <a:stretch/>
        </p:blipFill>
        <p:spPr>
          <a:xfrm>
            <a:off x="4929952" y="2641817"/>
            <a:ext cx="1420491" cy="27495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23"/>
          <p:cNvPicPr preferRelativeResize="0"/>
          <p:nvPr/>
        </p:nvPicPr>
        <p:blipFill rotWithShape="1">
          <a:blip r:embed="rId3">
            <a:alphaModFix/>
          </a:blip>
          <a:srcRect b="0" l="0" r="0" t="0"/>
          <a:stretch/>
        </p:blipFill>
        <p:spPr>
          <a:xfrm>
            <a:off x="623206" y="2437197"/>
            <a:ext cx="1408298" cy="2780017"/>
          </a:xfrm>
          <a:prstGeom prst="rect">
            <a:avLst/>
          </a:prstGeom>
          <a:noFill/>
          <a:ln>
            <a:noFill/>
          </a:ln>
        </p:spPr>
      </p:pic>
      <p:pic>
        <p:nvPicPr>
          <p:cNvPr id="308" name="Google Shape;308;p23"/>
          <p:cNvPicPr preferRelativeResize="0"/>
          <p:nvPr/>
        </p:nvPicPr>
        <p:blipFill rotWithShape="1">
          <a:blip r:embed="rId4">
            <a:alphaModFix/>
          </a:blip>
          <a:srcRect b="0" l="0" r="0" t="0"/>
          <a:stretch/>
        </p:blipFill>
        <p:spPr>
          <a:xfrm>
            <a:off x="5036100" y="2467680"/>
            <a:ext cx="1255885" cy="2780017"/>
          </a:xfrm>
          <a:prstGeom prst="rect">
            <a:avLst/>
          </a:prstGeom>
          <a:noFill/>
          <a:ln>
            <a:noFill/>
          </a:ln>
        </p:spPr>
      </p:pic>
      <p:pic>
        <p:nvPicPr>
          <p:cNvPr id="309" name="Google Shape;309;p23"/>
          <p:cNvPicPr preferRelativeResize="0"/>
          <p:nvPr/>
        </p:nvPicPr>
        <p:blipFill rotWithShape="1">
          <a:blip r:embed="rId5">
            <a:alphaModFix/>
          </a:blip>
          <a:srcRect b="0" l="0" r="0" t="0"/>
          <a:stretch/>
        </p:blipFill>
        <p:spPr>
          <a:xfrm>
            <a:off x="2733178" y="2412810"/>
            <a:ext cx="1371719" cy="2828789"/>
          </a:xfrm>
          <a:prstGeom prst="rect">
            <a:avLst/>
          </a:prstGeom>
          <a:noFill/>
          <a:ln>
            <a:noFill/>
          </a:ln>
        </p:spPr>
      </p:pic>
      <p:pic>
        <p:nvPicPr>
          <p:cNvPr id="310" name="Google Shape;310;p23"/>
          <p:cNvPicPr preferRelativeResize="0"/>
          <p:nvPr/>
        </p:nvPicPr>
        <p:blipFill rotWithShape="1">
          <a:blip r:embed="rId6">
            <a:alphaModFix/>
          </a:blip>
          <a:srcRect b="0" l="0" r="0" t="0"/>
          <a:stretch/>
        </p:blipFill>
        <p:spPr>
          <a:xfrm>
            <a:off x="7109493" y="2437197"/>
            <a:ext cx="1390008" cy="2810500"/>
          </a:xfrm>
          <a:prstGeom prst="rect">
            <a:avLst/>
          </a:prstGeom>
          <a:noFill/>
          <a:ln>
            <a:noFill/>
          </a:ln>
        </p:spPr>
      </p:pic>
      <p:sp>
        <p:nvSpPr>
          <p:cNvPr id="311" name="Google Shape;311;p23"/>
          <p:cNvSpPr txBox="1"/>
          <p:nvPr/>
        </p:nvSpPr>
        <p:spPr>
          <a:xfrm>
            <a:off x="623206" y="495300"/>
            <a:ext cx="8215994" cy="88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mockups</a:t>
            </a:r>
            <a:endParaRPr b="1" sz="54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4"/>
          <p:cNvSpPr txBox="1"/>
          <p:nvPr/>
        </p:nvSpPr>
        <p:spPr>
          <a:xfrm>
            <a:off x="155275" y="405442"/>
            <a:ext cx="9592574" cy="90577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Control de versiones</a:t>
            </a:r>
            <a:endParaRPr/>
          </a:p>
        </p:txBody>
      </p:sp>
      <p:pic>
        <p:nvPicPr>
          <p:cNvPr id="318" name="Google Shape;318;p24"/>
          <p:cNvPicPr preferRelativeResize="0"/>
          <p:nvPr/>
        </p:nvPicPr>
        <p:blipFill rotWithShape="1">
          <a:blip r:embed="rId3">
            <a:alphaModFix/>
          </a:blip>
          <a:srcRect b="7861" l="0" r="0" t="13208"/>
          <a:stretch/>
        </p:blipFill>
        <p:spPr>
          <a:xfrm>
            <a:off x="595086" y="2598058"/>
            <a:ext cx="7852228" cy="36430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nvSpPr>
        <p:spPr>
          <a:xfrm>
            <a:off x="117987" y="516194"/>
            <a:ext cx="8908026" cy="85540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Control de versiones</a:t>
            </a:r>
            <a:endParaRPr/>
          </a:p>
        </p:txBody>
      </p:sp>
      <p:pic>
        <p:nvPicPr>
          <p:cNvPr id="324" name="Google Shape;324;p25"/>
          <p:cNvPicPr preferRelativeResize="0"/>
          <p:nvPr/>
        </p:nvPicPr>
        <p:blipFill rotWithShape="1">
          <a:blip r:embed="rId3">
            <a:alphaModFix/>
          </a:blip>
          <a:srcRect b="11075" l="0" r="0" t="19304"/>
          <a:stretch/>
        </p:blipFill>
        <p:spPr>
          <a:xfrm>
            <a:off x="565372" y="2293258"/>
            <a:ext cx="8228413" cy="35705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6"/>
          <p:cNvPicPr preferRelativeResize="0"/>
          <p:nvPr/>
        </p:nvPicPr>
        <p:blipFill rotWithShape="1">
          <a:blip r:embed="rId3">
            <a:alphaModFix/>
          </a:blip>
          <a:srcRect b="0" l="0" r="0" t="0"/>
          <a:stretch/>
        </p:blipFill>
        <p:spPr>
          <a:xfrm>
            <a:off x="1" y="0"/>
            <a:ext cx="9144000" cy="6858000"/>
          </a:xfrm>
          <a:prstGeom prst="rect">
            <a:avLst/>
          </a:prstGeom>
          <a:noFill/>
          <a:ln>
            <a:noFill/>
          </a:ln>
        </p:spPr>
      </p:pic>
      <p:sp>
        <p:nvSpPr>
          <p:cNvPr id="330" name="Google Shape;330;p26"/>
          <p:cNvSpPr txBox="1"/>
          <p:nvPr/>
        </p:nvSpPr>
        <p:spPr>
          <a:xfrm>
            <a:off x="1127578" y="5296746"/>
            <a:ext cx="6020954" cy="8875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5400"/>
              <a:buFont typeface="Calibri"/>
              <a:buNone/>
            </a:pPr>
            <a:r>
              <a:rPr b="1" lang="es-CO" sz="5400">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331" name="Google Shape;331;p26"/>
          <p:cNvPicPr preferRelativeResize="0"/>
          <p:nvPr/>
        </p:nvPicPr>
        <p:blipFill rotWithShape="1">
          <a:blip r:embed="rId4">
            <a:alphaModFix/>
          </a:blip>
          <a:srcRect b="17500" l="50000" r="-3743" t="11628"/>
          <a:stretch/>
        </p:blipFill>
        <p:spPr>
          <a:xfrm>
            <a:off x="1" y="0"/>
            <a:ext cx="3286068"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9" name="Google Shape;119;p3"/>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CO" sz="4400" u="none" cap="none" strike="noStrike">
                <a:solidFill>
                  <a:schemeClr val="lt1"/>
                </a:solidFill>
                <a:latin typeface="Calibri"/>
                <a:ea typeface="Calibri"/>
                <a:cs typeface="Calibri"/>
                <a:sym typeface="Calibri"/>
              </a:rPr>
              <a:t>PLANTEAMIENTO DEL PROBLEMA</a:t>
            </a:r>
            <a:endParaRPr b="0" i="0" sz="4400" u="none" cap="none" strike="noStrike">
              <a:solidFill>
                <a:schemeClr val="lt1"/>
              </a:solidFill>
              <a:latin typeface="Calibri"/>
              <a:ea typeface="Calibri"/>
              <a:cs typeface="Calibri"/>
              <a:sym typeface="Calibri"/>
            </a:endParaRPr>
          </a:p>
        </p:txBody>
      </p:sp>
      <p:pic>
        <p:nvPicPr>
          <p:cNvPr id="120" name="Google Shape;120;p3"/>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4"/>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4"/>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0" name="Google Shape;130;p4"/>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Planteamiento del problema</a:t>
            </a:r>
            <a:endParaRPr b="0" i="0" sz="5400" u="none" cap="none" strike="noStrike">
              <a:solidFill>
                <a:schemeClr val="lt1"/>
              </a:solidFill>
              <a:latin typeface="Calibri"/>
              <a:ea typeface="Calibri"/>
              <a:cs typeface="Calibri"/>
              <a:sym typeface="Calibri"/>
            </a:endParaRPr>
          </a:p>
        </p:txBody>
      </p:sp>
      <p:sp>
        <p:nvSpPr>
          <p:cNvPr id="131" name="Google Shape;131;p4"/>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0" i="0" lang="es-CO" sz="1800" u="none" cap="none" strike="noStrike">
                <a:solidFill>
                  <a:schemeClr val="dk1"/>
                </a:solidFill>
                <a:latin typeface="Calibri"/>
                <a:ea typeface="Calibri"/>
                <a:cs typeface="Calibri"/>
                <a:sym typeface="Calibri"/>
              </a:rPr>
              <a:t> </a:t>
            </a:r>
            <a:r>
              <a:rPr b="0" i="0" lang="es-CO" sz="2400" u="none" cap="none" strike="noStrike">
                <a:solidFill>
                  <a:srgbClr val="7F7F7F"/>
                </a:solidFill>
                <a:latin typeface="Calibri"/>
                <a:ea typeface="Calibri"/>
                <a:cs typeface="Calibri"/>
                <a:sym typeface="Calibri"/>
              </a:rPr>
              <a:t>En el restaurante cerro e maco, se realizó un estudio sobre algunas problemáticas que se presentan en este lugar, dialogando con el dueño del lugar y algunos trabajadores se llegó a la conclusión que el mayor problema que aquí se genera es la falta de organización en cuanto a los pedidos, ya que estos se toman en facturaros y cuando llega la hora pico estos suelen confundirse, a su vez generando una contaminación no solo para el lugar sino para el planeta ya que estos papeles no suelen usarse para ninguna otra cosa puesto que ya no tienen ninguna utilidad.</a:t>
            </a:r>
            <a:endParaRPr b="0" i="0" sz="2400" u="none" cap="none" strike="noStrike">
              <a:solidFill>
                <a:srgbClr val="7F7F7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7" name="Google Shape;137;p5"/>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CO" sz="4400" u="none" cap="none" strike="noStrike">
                <a:solidFill>
                  <a:schemeClr val="lt1"/>
                </a:solidFill>
                <a:latin typeface="Calibri"/>
                <a:ea typeface="Calibri"/>
                <a:cs typeface="Calibri"/>
                <a:sym typeface="Calibri"/>
              </a:rPr>
              <a:t>JUSTIFICACIÓN</a:t>
            </a:r>
            <a:endParaRPr b="0" i="0" sz="4400" u="none" cap="none" strike="noStrike">
              <a:solidFill>
                <a:schemeClr val="lt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6"/>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48" name="Google Shape;148;p6"/>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Justificación del proyecto</a:t>
            </a:r>
            <a:endParaRPr b="0" i="0" sz="5400" u="none" cap="none" strike="noStrike">
              <a:solidFill>
                <a:schemeClr val="lt1"/>
              </a:solidFill>
              <a:latin typeface="Calibri"/>
              <a:ea typeface="Calibri"/>
              <a:cs typeface="Calibri"/>
              <a:sym typeface="Calibri"/>
            </a:endParaRPr>
          </a:p>
        </p:txBody>
      </p:sp>
      <p:sp>
        <p:nvSpPr>
          <p:cNvPr id="149" name="Google Shape;149;p6"/>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100"/>
              <a:buFont typeface="Arial"/>
              <a:buChar char="•"/>
            </a:pPr>
            <a:r>
              <a:rPr b="0" i="0" lang="es-CO" sz="2100" u="none" cap="none" strike="noStrike">
                <a:solidFill>
                  <a:srgbClr val="7F7F7F"/>
                </a:solidFill>
                <a:latin typeface="Calibri"/>
                <a:ea typeface="Calibri"/>
                <a:cs typeface="Calibri"/>
                <a:sym typeface="Calibri"/>
              </a:rPr>
              <a:t>Se quiere presentar este proyecto para dar inicio a una nueva era en el gremio de los restaurantes, para que por medio de esta nueva App el gremio adquiera una transformación en su organización y prestación del servicio que el cliente requiera para satisfacer sus necesidades y así mejorar la demanda prevista y de esta manera alcanzar nuevos índices. Por lo tanto nosotros al ofrecer esta solución. No solo para ayudar sino para facilitar el trabajo de aquellos que se ven afectados en este problema. Los cuales son el cliente ( porque la aplicación ofrece una mejor organización así haciendo que su pedido llegue en tiempo optimo y correcto) el mesero (le facilitara al momento de ingresar el pedido y evitar confusiones o malentendidos por la hora pico) el cocinero(le llegara la información correcta y podrá tener un mejor control y orden en la cocina) </a:t>
            </a:r>
            <a:endParaRPr b="0" i="0" sz="21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55" name="Google Shape;155;p7"/>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CO" sz="4400" u="none" cap="none" strike="noStrike">
                <a:solidFill>
                  <a:schemeClr val="lt1"/>
                </a:solidFill>
                <a:latin typeface="Calibri"/>
                <a:ea typeface="Calibri"/>
                <a:cs typeface="Calibri"/>
                <a:sym typeface="Calibri"/>
              </a:rPr>
              <a:t>OBJETIVOS</a:t>
            </a:r>
            <a:endParaRPr b="0" i="0" sz="4400" u="none" cap="none" strike="noStrike">
              <a:solidFill>
                <a:schemeClr val="lt1"/>
              </a:solidFill>
              <a:latin typeface="Calibri"/>
              <a:ea typeface="Calibri"/>
              <a:cs typeface="Calibri"/>
              <a:sym typeface="Calibri"/>
            </a:endParaRPr>
          </a:p>
        </p:txBody>
      </p:sp>
      <p:pic>
        <p:nvPicPr>
          <p:cNvPr id="156" name="Google Shape;156;p7"/>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8"/>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8"/>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65" name="Google Shape;165;p8"/>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OBJETIVO GENERAL</a:t>
            </a:r>
            <a:endParaRPr b="0" i="0" sz="5400" u="none" cap="none" strike="noStrike">
              <a:solidFill>
                <a:schemeClr val="lt1"/>
              </a:solidFill>
              <a:latin typeface="Calibri"/>
              <a:ea typeface="Calibri"/>
              <a:cs typeface="Calibri"/>
              <a:sym typeface="Calibri"/>
            </a:endParaRPr>
          </a:p>
        </p:txBody>
      </p:sp>
      <p:sp>
        <p:nvSpPr>
          <p:cNvPr id="166" name="Google Shape;166;p8"/>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3200"/>
              <a:buFont typeface="Arial"/>
              <a:buChar char="•"/>
            </a:pPr>
            <a:r>
              <a:rPr b="0" i="0" lang="es-CO" sz="3200" u="none" cap="none" strike="noStrike">
                <a:solidFill>
                  <a:srgbClr val="7F7F7F"/>
                </a:solidFill>
                <a:latin typeface="Calibri"/>
                <a:ea typeface="Calibri"/>
                <a:cs typeface="Calibri"/>
                <a:sym typeface="Calibri"/>
              </a:rPr>
              <a:t>Crear una App donde se permita proyectar una nueva experiencia al consumidor, en el gremio de los restaurantes los cuales vienen presentado una problemática en su organización de pedidos, debido a su alta demanda en horas específicas, se quiere que por medio de la App se controle la organización de los pedidos.</a:t>
            </a:r>
            <a:endParaRPr b="0" i="0" sz="3200" u="none" cap="none" strike="noStrike">
              <a:solidFill>
                <a:srgbClr val="7F7F7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9"/>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9"/>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75" name="Google Shape;175;p9"/>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OBJETIVOS ESPECÍFICOS</a:t>
            </a:r>
            <a:endParaRPr b="0" i="0" sz="5400" u="none" cap="none" strike="noStrike">
              <a:solidFill>
                <a:schemeClr val="lt1"/>
              </a:solidFill>
              <a:latin typeface="Calibri"/>
              <a:ea typeface="Calibri"/>
              <a:cs typeface="Calibri"/>
              <a:sym typeface="Calibri"/>
            </a:endParaRPr>
          </a:p>
        </p:txBody>
      </p:sp>
      <p:sp>
        <p:nvSpPr>
          <p:cNvPr id="176" name="Google Shape;176;p9"/>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s-CO" sz="3200" u="none" cap="none" strike="noStrike">
                <a:solidFill>
                  <a:schemeClr val="dk1"/>
                </a:solidFill>
                <a:latin typeface="Calibri"/>
                <a:ea typeface="Calibri"/>
                <a:cs typeface="Calibri"/>
                <a:sym typeface="Calibri"/>
              </a:rPr>
              <a:t> </a:t>
            </a:r>
            <a:r>
              <a:rPr b="0" i="0" lang="es-CO" sz="2800" u="none" cap="none" strike="noStrike">
                <a:solidFill>
                  <a:srgbClr val="7F7F7F"/>
                </a:solidFill>
                <a:latin typeface="Calibri"/>
                <a:ea typeface="Calibri"/>
                <a:cs typeface="Calibri"/>
                <a:sym typeface="Calibri"/>
              </a:rPr>
              <a:t>Implementación de un recurso de registro de entrada y salida de los clientes para obtener un informe de la frecuencia</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342900" lvl="0" marL="342900" marR="0" rtl="0" algn="l">
              <a:spcBef>
                <a:spcPts val="560"/>
              </a:spcBef>
              <a:spcAft>
                <a:spcPts val="0"/>
              </a:spcAft>
              <a:buClr>
                <a:srgbClr val="7F7F7F"/>
              </a:buClr>
              <a:buSzPts val="2800"/>
              <a:buFont typeface="Arial"/>
              <a:buChar char="•"/>
            </a:pPr>
            <a:r>
              <a:rPr b="0" i="0" lang="es-CO" sz="2800" u="none" cap="none" strike="noStrike">
                <a:solidFill>
                  <a:srgbClr val="7F7F7F"/>
                </a:solidFill>
                <a:latin typeface="Calibri"/>
                <a:ea typeface="Calibri"/>
                <a:cs typeface="Calibri"/>
                <a:sym typeface="Calibri"/>
              </a:rPr>
              <a:t>Se implementa un recurso tecnológico para la reemplazo de implementos físicos (papel) para la calidad de vida y contribución al medio ambiente.</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2015-08-06T22:24:59Z</dcterms:created>
  <dc:creator>Administrador</dc:creator>
</cp:coreProperties>
</file>