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3" r:id="rId2"/>
    <p:sldId id="325" r:id="rId3"/>
    <p:sldId id="257" r:id="rId4"/>
    <p:sldId id="326" r:id="rId5"/>
    <p:sldId id="338" r:id="rId6"/>
    <p:sldId id="339" r:id="rId7"/>
    <p:sldId id="375" r:id="rId8"/>
    <p:sldId id="377" r:id="rId9"/>
    <p:sldId id="378" r:id="rId10"/>
    <p:sldId id="382" r:id="rId11"/>
    <p:sldId id="383" r:id="rId12"/>
    <p:sldId id="379" r:id="rId13"/>
    <p:sldId id="380" r:id="rId14"/>
    <p:sldId id="364" r:id="rId15"/>
    <p:sldId id="374" r:id="rId16"/>
    <p:sldId id="381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C8FE764-33FD-4557-95CB-14723E819632}">
          <p14:sldIdLst>
            <p14:sldId id="353"/>
            <p14:sldId id="325"/>
            <p14:sldId id="257"/>
            <p14:sldId id="326"/>
            <p14:sldId id="338"/>
            <p14:sldId id="339"/>
            <p14:sldId id="375"/>
            <p14:sldId id="377"/>
            <p14:sldId id="378"/>
            <p14:sldId id="382"/>
            <p14:sldId id="383"/>
          </p14:sldIdLst>
        </p14:section>
        <p14:section name="Sección sin título" id="{C73B39B7-B6C6-4A8A-8426-809A680A58B2}">
          <p14:sldIdLst>
            <p14:sldId id="379"/>
            <p14:sldId id="380"/>
            <p14:sldId id="364"/>
            <p14:sldId id="374"/>
            <p14:sldId id="38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87074" autoAdjust="0"/>
  </p:normalViewPr>
  <p:slideViewPr>
    <p:cSldViewPr snapToGrid="0" snapToObjects="1">
      <p:cViewPr varScale="1">
        <p:scale>
          <a:sx n="65" d="100"/>
          <a:sy n="65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emf"/><Relationship Id="rId5" Type="http://schemas.openxmlformats.org/officeDocument/2006/relationships/package" Target="../embeddings/Hoja_de_c_lculo_de_Microsoft_Excel4.xlsx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package" Target="../embeddings/Hoja_de_c_lculo_de_Microsoft_Excel5.xlsx"/><Relationship Id="rId7" Type="http://schemas.openxmlformats.org/officeDocument/2006/relationships/package" Target="../embeddings/Hoja_de_c_lculo_de_Microsoft_Excel7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5" Type="http://schemas.openxmlformats.org/officeDocument/2006/relationships/package" Target="../embeddings/Hoja_de_c_lculo_de_Microsoft_Excel6.xlsx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emf"/><Relationship Id="rId5" Type="http://schemas.openxmlformats.org/officeDocument/2006/relationships/package" Target="../embeddings/Hoja_de_c_lculo_de_Microsoft_Excel2.xlsx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88" y="162574"/>
            <a:ext cx="848183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 err="1" smtClean="0">
                <a:solidFill>
                  <a:srgbClr val="0099A5"/>
                </a:solidFill>
              </a:rPr>
              <a:t>Multi</a:t>
            </a:r>
            <a:r>
              <a:rPr lang="es-CO" sz="6000" b="1" dirty="0" smtClean="0">
                <a:solidFill>
                  <a:srgbClr val="0099A5"/>
                </a:solidFill>
              </a:rPr>
              <a:t> R</a:t>
            </a:r>
            <a:endParaRPr lang="es-CO" sz="60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433"/>
              </p:ext>
            </p:extLst>
          </p:nvPr>
        </p:nvGraphicFramePr>
        <p:xfrm>
          <a:off x="200025" y="2423959"/>
          <a:ext cx="874395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Hoja de cálculo" r:id="rId3" imgW="8743950" imgH="2295515" progId="Excel.Sheet.12">
                  <p:embed/>
                </p:oleObj>
              </mc:Choice>
              <mc:Fallback>
                <p:oleObj name="Hoja de cálculo" r:id="rId3" imgW="8743950" imgH="2295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" y="2423959"/>
                        <a:ext cx="8743950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54107"/>
              </p:ext>
            </p:extLst>
          </p:nvPr>
        </p:nvGraphicFramePr>
        <p:xfrm>
          <a:off x="581025" y="4897234"/>
          <a:ext cx="79819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Hoja de cálculo" r:id="rId5" imgW="7981823" imgH="1724066" progId="Excel.Sheet.12">
                  <p:embed/>
                </p:oleObj>
              </mc:Choice>
              <mc:Fallback>
                <p:oleObj name="Hoja de cálculo" r:id="rId5" imgW="7981823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25" y="4897234"/>
                        <a:ext cx="79819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18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99593"/>
              </p:ext>
            </p:extLst>
          </p:nvPr>
        </p:nvGraphicFramePr>
        <p:xfrm>
          <a:off x="448290" y="2300289"/>
          <a:ext cx="79819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Hoja de cálculo" r:id="rId3" imgW="7981823" imgH="1342920" progId="Excel.Sheet.12">
                  <p:embed/>
                </p:oleObj>
              </mc:Choice>
              <mc:Fallback>
                <p:oleObj name="Hoja de cálculo" r:id="rId3" imgW="7981823" imgH="1342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290" y="2300289"/>
                        <a:ext cx="79819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98537"/>
              </p:ext>
            </p:extLst>
          </p:nvPr>
        </p:nvGraphicFramePr>
        <p:xfrm>
          <a:off x="448290" y="3950878"/>
          <a:ext cx="7981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Hoja de cálculo" r:id="rId5" imgW="7981823" imgH="962043" progId="Excel.Sheet.12">
                  <p:embed/>
                </p:oleObj>
              </mc:Choice>
              <mc:Fallback>
                <p:oleObj name="Hoja de cálculo" r:id="rId5" imgW="7981823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290" y="3950878"/>
                        <a:ext cx="79819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00892"/>
              </p:ext>
            </p:extLst>
          </p:nvPr>
        </p:nvGraphicFramePr>
        <p:xfrm>
          <a:off x="448290" y="5220467"/>
          <a:ext cx="7981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Hoja de cálculo" r:id="rId7" imgW="7981823" imgH="771470" progId="Excel.Sheet.12">
                  <p:embed/>
                </p:oleObj>
              </mc:Choice>
              <mc:Fallback>
                <p:oleObj name="Hoja de cálculo" r:id="rId7" imgW="798182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90" y="5220467"/>
                        <a:ext cx="79819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0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86697"/>
            <a:ext cx="9144000" cy="884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CRONOGRAMA</a:t>
            </a:r>
            <a:r>
              <a:rPr lang="es-CO" sz="8000" b="1" dirty="0" smtClean="0">
                <a:solidFill>
                  <a:srgbClr val="92D050"/>
                </a:solidFill>
              </a:rPr>
              <a:t> 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05996"/>
              </p:ext>
            </p:extLst>
          </p:nvPr>
        </p:nvGraphicFramePr>
        <p:xfrm>
          <a:off x="1" y="2331321"/>
          <a:ext cx="9128696" cy="169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Hoja de cálculo" r:id="rId3" imgW="17602327" imgH="3267006" progId="Excel.Sheet.12">
                  <p:embed/>
                </p:oleObj>
              </mc:Choice>
              <mc:Fallback>
                <p:oleObj name="Hoja de cálculo" r:id="rId3" imgW="17602327" imgH="32670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2331321"/>
                        <a:ext cx="9128696" cy="169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545690"/>
            <a:ext cx="9144000" cy="8554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PRESUPUESTO</a:t>
            </a:r>
            <a:endParaRPr lang="es-CO" sz="5400" b="1" dirty="0" smtClean="0">
              <a:solidFill>
                <a:srgbClr val="92D050"/>
              </a:solidFill>
              <a:latin typeface="+mj-lt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75230"/>
              </p:ext>
            </p:extLst>
          </p:nvPr>
        </p:nvGraphicFramePr>
        <p:xfrm>
          <a:off x="958645" y="2104922"/>
          <a:ext cx="8185355" cy="475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Hoja de cálculo" r:id="rId3" imgW="11982450" imgH="10658597" progId="Excel.Sheet.12">
                  <p:embed/>
                </p:oleObj>
              </mc:Choice>
              <mc:Fallback>
                <p:oleObj name="Hoja de cálculo" r:id="rId3" imgW="11982450" imgH="10658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645" y="2104922"/>
                        <a:ext cx="8185355" cy="475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MOCKUPS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4" y="2559856"/>
            <a:ext cx="1353429" cy="2810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57" y="2510736"/>
            <a:ext cx="1390008" cy="2810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26" y="2590340"/>
            <a:ext cx="1542422" cy="2749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072" y="2550712"/>
            <a:ext cx="1371719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6" y="2437197"/>
            <a:ext cx="1408298" cy="27800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32" y="2437197"/>
            <a:ext cx="1255885" cy="27800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45" y="2467680"/>
            <a:ext cx="1420491" cy="2749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664" y="2522548"/>
            <a:ext cx="134123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234" y="471948"/>
            <a:ext cx="9040761" cy="1002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DIAGRAMA DE DISTRIBUCION</a:t>
            </a:r>
            <a:endParaRPr lang="es-CO" sz="5400" b="1" dirty="0" smtClean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3" name="Cubo 2"/>
          <p:cNvSpPr/>
          <p:nvPr/>
        </p:nvSpPr>
        <p:spPr>
          <a:xfrm>
            <a:off x="5444490" y="1821649"/>
            <a:ext cx="1323975" cy="20248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es-CO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8.0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Recepción de datos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850mHZ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D.D15GB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Ram128mb</a:t>
            </a:r>
          </a:p>
        </p:txBody>
      </p:sp>
      <p:sp>
        <p:nvSpPr>
          <p:cNvPr id="4" name="Cubo 3"/>
          <p:cNvSpPr/>
          <p:nvPr/>
        </p:nvSpPr>
        <p:spPr>
          <a:xfrm>
            <a:off x="1948815" y="4738146"/>
            <a:ext cx="1162050" cy="16419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Servidor Android 8.0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1500mHZ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D.D20GB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Ram250mb </a:t>
            </a:r>
          </a:p>
        </p:txBody>
      </p:sp>
      <p:sp>
        <p:nvSpPr>
          <p:cNvPr id="5" name="Cubo 4"/>
          <p:cNvSpPr/>
          <p:nvPr/>
        </p:nvSpPr>
        <p:spPr>
          <a:xfrm>
            <a:off x="3720465" y="2173789"/>
            <a:ext cx="1076325" cy="112087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Repetidor de internet </a:t>
            </a:r>
          </a:p>
        </p:txBody>
      </p:sp>
      <p:sp>
        <p:nvSpPr>
          <p:cNvPr id="6" name="Cubo 5"/>
          <p:cNvSpPr/>
          <p:nvPr/>
        </p:nvSpPr>
        <p:spPr>
          <a:xfrm>
            <a:off x="1669087" y="1932038"/>
            <a:ext cx="1209675" cy="1526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es-CO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8.0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1000Mhz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D.D50GB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Ram60GB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Cubo 6"/>
          <p:cNvSpPr/>
          <p:nvPr/>
        </p:nvSpPr>
        <p:spPr>
          <a:xfrm>
            <a:off x="3930015" y="5483329"/>
            <a:ext cx="1219200" cy="134701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-Modem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-Impresora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-Dispositivo móvil  </a:t>
            </a:r>
          </a:p>
        </p:txBody>
      </p:sp>
      <p:sp>
        <p:nvSpPr>
          <p:cNvPr id="8" name="Llamada de nube 7"/>
          <p:cNvSpPr/>
          <p:nvPr/>
        </p:nvSpPr>
        <p:spPr>
          <a:xfrm>
            <a:off x="3640455" y="4105009"/>
            <a:ext cx="1676400" cy="9930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60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endParaRPr lang="es-CO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821805" y="5805948"/>
            <a:ext cx="876300" cy="1081548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Cubo 9"/>
          <p:cNvSpPr/>
          <p:nvPr/>
        </p:nvSpPr>
        <p:spPr>
          <a:xfrm>
            <a:off x="6821805" y="4388915"/>
            <a:ext cx="876300" cy="105205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Cubo 10"/>
          <p:cNvSpPr/>
          <p:nvPr/>
        </p:nvSpPr>
        <p:spPr>
          <a:xfrm>
            <a:off x="6821805" y="3194787"/>
            <a:ext cx="876300" cy="1042219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2759382" y="2531356"/>
            <a:ext cx="1008708" cy="25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692015" y="2417731"/>
            <a:ext cx="75247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2596515" y="2989232"/>
            <a:ext cx="1162050" cy="216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24505" y="4465607"/>
            <a:ext cx="923925" cy="9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091180" y="5570506"/>
            <a:ext cx="866775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053965" y="4675156"/>
            <a:ext cx="1847850" cy="180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234305" y="4675156"/>
            <a:ext cx="1666875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5215255" y="3846481"/>
            <a:ext cx="1685925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4549140" y="4664095"/>
            <a:ext cx="23813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263390" y="3284506"/>
            <a:ext cx="2286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024890" y="4651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337814" y="1556671"/>
            <a:ext cx="42771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 de datos                                                                                         </a:t>
            </a:r>
            <a:r>
              <a:rPr kumimoji="0" lang="es-CO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kumimoji="0" lang="es-CO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24890" y="9223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024890" y="92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024890" y="13795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CO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024890" y="13795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474839" y="4237006"/>
            <a:ext cx="1284543" cy="228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web</a:t>
            </a:r>
            <a:endParaRPr lang="es-CO" sz="1100" dirty="0"/>
          </a:p>
          <a:p>
            <a:pPr algn="l"/>
            <a:endParaRPr lang="es-CO" sz="11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/>
              <a:t> Silsa Estela </a:t>
            </a:r>
            <a:r>
              <a:rPr lang="es-CO" sz="2800" dirty="0"/>
              <a:t>C</a:t>
            </a:r>
            <a:r>
              <a:rPr lang="es-CO" sz="2800" dirty="0" smtClean="0"/>
              <a:t>astro Oerez</a:t>
            </a:r>
            <a:r>
              <a:rPr lang="es-CO" sz="2800" dirty="0"/>
              <a:t> P</a:t>
            </a:r>
            <a:r>
              <a:rPr lang="es-CO" sz="2800" dirty="0" smtClean="0"/>
              <a:t>erez</a:t>
            </a:r>
          </a:p>
          <a:p>
            <a:r>
              <a:rPr lang="es-CO" sz="2800" dirty="0" smtClean="0"/>
              <a:t>Esteban Alejandro Herrera Peraza</a:t>
            </a:r>
          </a:p>
          <a:p>
            <a:r>
              <a:rPr lang="es-CO" sz="2800" dirty="0" smtClean="0"/>
              <a:t>Hollman </a:t>
            </a:r>
            <a:r>
              <a:rPr lang="es-CO" sz="2800" dirty="0"/>
              <a:t>Aldivier Salamanca </a:t>
            </a:r>
            <a:r>
              <a:rPr lang="es-CO" sz="2800" dirty="0" smtClean="0"/>
              <a:t>Forero</a:t>
            </a:r>
          </a:p>
          <a:p>
            <a:r>
              <a:rPr lang="es-CO" sz="2800" dirty="0" smtClean="0"/>
              <a:t>Miguel Ángel </a:t>
            </a:r>
            <a:r>
              <a:rPr lang="es-CO" sz="2800" dirty="0"/>
              <a:t>Sánchez Bustos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>
                <a:solidFill>
                  <a:schemeClr val="bg1">
                    <a:lumMod val="50000"/>
                  </a:schemeClr>
                </a:solidFill>
              </a:rPr>
              <a:t>Cerro e maco</a:t>
            </a: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2800" dirty="0">
                <a:solidFill>
                  <a:schemeClr val="bg1">
                    <a:lumMod val="50000"/>
                  </a:schemeClr>
                </a:solidFill>
              </a:rPr>
              <a:t>Nuestro grupo escogió un restaurante conocido como ¨cerro e maco” para la implementación de las soluciones propuestas y crear el proyecto para su beneficio así que mediante las siguientes preguntas se escogió como grupo una aplicación para mejorar la calidad de servicio del restaurante.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s-CO" dirty="0" smtClean="0"/>
              <a:t>Necesidades </a:t>
            </a:r>
            <a:r>
              <a:rPr lang="es-CO" dirty="0"/>
              <a:t>evidenciadas</a:t>
            </a:r>
            <a:endParaRPr lang="en-US" dirty="0"/>
          </a:p>
          <a:p>
            <a:pPr marL="0" indent="0">
              <a:buFont typeface="Arial"/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Textos entre 28pt y 32pt, color gris oscuro.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Todos los textos deben ir con la fuente o tipo de letra Calibri.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Crear una 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App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donde se permita proyectar una nueva experiencia al consumidor en el gremio de los restaurantes los cuales vienen presentado una problemática en su organización de pedidos debido a su alta demanda en horas específicas se quiere que por medio de la 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App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se controle la organización de los pedidos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516194"/>
            <a:ext cx="914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DIAGRAMA DE CLASES</a:t>
            </a:r>
            <a:endParaRPr lang="es-CO" sz="5400" b="1" dirty="0" smtClean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6" y="2175476"/>
            <a:ext cx="7195368" cy="46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589935"/>
            <a:ext cx="9144000" cy="8259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MODELO ENTIDAD RELACION</a:t>
            </a:r>
            <a:endParaRPr lang="es-CO" sz="5400" b="1" dirty="0" smtClean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0" y="2182761"/>
            <a:ext cx="7556399" cy="49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9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530942"/>
            <a:ext cx="9144000" cy="870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rgbClr val="92D050"/>
                </a:solidFill>
                <a:latin typeface="+mj-lt"/>
              </a:rPr>
              <a:t>DICCIONARIO DE DATOS</a:t>
            </a:r>
            <a:endParaRPr lang="es-CO" sz="5400" b="1" dirty="0" smtClean="0">
              <a:solidFill>
                <a:srgbClr val="92D050"/>
              </a:solidFill>
              <a:latin typeface="+mj-lt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50899"/>
              </p:ext>
            </p:extLst>
          </p:nvPr>
        </p:nvGraphicFramePr>
        <p:xfrm>
          <a:off x="200025" y="2377256"/>
          <a:ext cx="87439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Hoja de cálculo" r:id="rId3" imgW="8743950" imgH="1914639" progId="Excel.Sheet.12">
                  <p:embed/>
                </p:oleObj>
              </mc:Choice>
              <mc:Fallback>
                <p:oleObj name="Hoja de cálculo" r:id="rId3" imgW="8743950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" y="2377256"/>
                        <a:ext cx="874395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8360"/>
              </p:ext>
            </p:extLst>
          </p:nvPr>
        </p:nvGraphicFramePr>
        <p:xfrm>
          <a:off x="200025" y="4595506"/>
          <a:ext cx="87439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Hoja de cálculo" r:id="rId5" imgW="8743950" imgH="1914639" progId="Excel.Sheet.12">
                  <p:embed/>
                </p:oleObj>
              </mc:Choice>
              <mc:Fallback>
                <p:oleObj name="Hoja de cálculo" r:id="rId5" imgW="8743950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" y="4595506"/>
                        <a:ext cx="874395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853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726</TotalTime>
  <Words>221</Words>
  <Application>Microsoft Office PowerPoint</Application>
  <PresentationFormat>Presentación en pantalla (4:3)</PresentationFormat>
  <Paragraphs>64</Paragraphs>
  <Slides>17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Times New Roman</vt:lpstr>
      <vt:lpstr>Presentación SENA-GC-F-004-V1</vt:lpstr>
      <vt:lpstr>Hoja de cálculo de Microsoft Excel</vt:lpstr>
      <vt:lpstr>Presentación de PowerPoint</vt:lpstr>
      <vt:lpstr>Presentación de PowerPoint</vt:lpstr>
      <vt:lpstr>PLANTEAMIENTO DEL PROBLEMA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User</cp:lastModifiedBy>
  <cp:revision>51</cp:revision>
  <dcterms:created xsi:type="dcterms:W3CDTF">2015-08-06T22:24:59Z</dcterms:created>
  <dcterms:modified xsi:type="dcterms:W3CDTF">2020-10-12T23:52:14Z</dcterms:modified>
</cp:coreProperties>
</file>