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299969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299969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c299969da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c299969da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c299969da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c299969da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c299969da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c299969da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c299969da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c299969da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c299969d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c299969d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c299969d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c299969d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299969d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299969d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c299969d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c299969d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c299969d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c299969d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c299969d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c299969d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c299969d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c299969d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c299969d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c299969d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avram.andreimarius@gmail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ctrTitle"/>
          </p:nvPr>
        </p:nvSpPr>
        <p:spPr>
          <a:xfrm>
            <a:off x="311700" y="14723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3C78D8"/>
                </a:solidFill>
              </a:rPr>
              <a:t>Romanian Multiword Expression Detection Using Multilingual Adversarial Training and Lateral Inhibition</a:t>
            </a:r>
            <a:endParaRPr sz="3600"/>
          </a:p>
        </p:txBody>
      </p:sp>
      <p:sp>
        <p:nvSpPr>
          <p:cNvPr id="55" name="Google Shape;55;p13"/>
          <p:cNvSpPr txBox="1"/>
          <p:nvPr/>
        </p:nvSpPr>
        <p:spPr>
          <a:xfrm>
            <a:off x="949050" y="3476300"/>
            <a:ext cx="72459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Andrei-Marius Avram</a:t>
            </a:r>
            <a:br>
              <a:rPr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Verginica Barbu Mititelu</a:t>
            </a:r>
            <a:br>
              <a:rPr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Dumitru-Clementin Cercel</a:t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075" y="209625"/>
            <a:ext cx="1095650" cy="10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3875" y="376175"/>
            <a:ext cx="1528425" cy="7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545500" y="325200"/>
            <a:ext cx="8286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3C78D8"/>
                </a:solidFill>
              </a:rPr>
              <a:t>Results - Monolingual Training</a:t>
            </a:r>
            <a:endParaRPr b="1" sz="3200">
              <a:solidFill>
                <a:srgbClr val="3C78D8"/>
              </a:solidFill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75" y="1128675"/>
            <a:ext cx="8392448" cy="356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545500" y="325200"/>
            <a:ext cx="8286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3C78D8"/>
                </a:solidFill>
              </a:rPr>
              <a:t>Results - Multilingual Training</a:t>
            </a:r>
            <a:endParaRPr b="1" sz="3200">
              <a:solidFill>
                <a:srgbClr val="3C78D8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75" y="1106150"/>
            <a:ext cx="8522450" cy="377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545500" y="1134050"/>
            <a:ext cx="8119200" cy="3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Employed the lateral inhibition and the adversarial training mechanisms to boost the performance on Romanian MWE identification in a multilingual setting.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Our results showed significant improvements over the results obtained at the PARSEME competition by the MTLB-Struct and Travis-mono teams.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Future work involves studying the capabilities of these two mechanism on other languages.</a:t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545500" y="325200"/>
            <a:ext cx="8286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3C78D8"/>
                </a:solidFill>
              </a:rPr>
              <a:t>Conclusions</a:t>
            </a:r>
            <a:endParaRPr b="1" sz="32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4294967295" type="ctrTitle"/>
          </p:nvPr>
        </p:nvSpPr>
        <p:spPr>
          <a:xfrm>
            <a:off x="311700" y="1742850"/>
            <a:ext cx="8520600" cy="16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>
                <a:solidFill>
                  <a:srgbClr val="3C78D8"/>
                </a:solidFill>
              </a:rPr>
              <a:t>THANK YOU </a:t>
            </a:r>
            <a:endParaRPr b="1" sz="4500">
              <a:solidFill>
                <a:srgbClr val="3C78D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>
                <a:solidFill>
                  <a:srgbClr val="3C78D8"/>
                </a:solidFill>
              </a:rPr>
              <a:t>FOR YOUR ATTENTION!</a:t>
            </a:r>
            <a:endParaRPr b="1" sz="4500"/>
          </a:p>
        </p:txBody>
      </p:sp>
      <p:sp>
        <p:nvSpPr>
          <p:cNvPr id="147" name="Google Shape;147;p25"/>
          <p:cNvSpPr txBox="1"/>
          <p:nvPr/>
        </p:nvSpPr>
        <p:spPr>
          <a:xfrm>
            <a:off x="173425" y="3979650"/>
            <a:ext cx="54102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Andrei-Marius Avram</a:t>
            </a:r>
            <a:r>
              <a:rPr lang="en-GB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GB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avram.andreimarius@gmail.com</a:t>
            </a:r>
            <a:r>
              <a:rPr lang="en-GB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n-GB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Verginica Barbu Mititelu</a:t>
            </a:r>
            <a:br>
              <a:rPr lang="en-GB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Dumitru-Clementin Cercel</a:t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5075" y="209625"/>
            <a:ext cx="1095650" cy="10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3875" y="376175"/>
            <a:ext cx="1528425" cy="7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45500" y="1475100"/>
            <a:ext cx="575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Motivation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Romanian PARSEME Corpus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Methodology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Evaluation Setup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Results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Conclusion</a:t>
            </a:r>
            <a:endParaRPr sz="2000">
              <a:solidFill>
                <a:srgbClr val="434343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18761" r="18680" t="0"/>
          <a:stretch/>
        </p:blipFill>
        <p:spPr>
          <a:xfrm>
            <a:off x="5374325" y="551025"/>
            <a:ext cx="2588551" cy="40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545500" y="325200"/>
            <a:ext cx="8286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3C78D8"/>
                </a:solidFill>
              </a:rPr>
              <a:t>Roadmap</a:t>
            </a:r>
            <a:endParaRPr b="1" sz="32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545500" y="325200"/>
            <a:ext cx="8286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4375"/>
              <a:buFont typeface="Arial"/>
              <a:buNone/>
            </a:pPr>
            <a:r>
              <a:rPr b="1" lang="en-GB" sz="3200">
                <a:solidFill>
                  <a:srgbClr val="3C78D8"/>
                </a:solidFill>
              </a:rPr>
              <a:t>Motivation</a:t>
            </a:r>
            <a:endParaRPr b="1" sz="32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3C78D8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45500" y="986550"/>
            <a:ext cx="7927500" cy="13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>
                <a:solidFill>
                  <a:srgbClr val="666666"/>
                </a:solidFill>
              </a:rPr>
              <a:t>The correct identification and handling of multiword expressions (MWEs) is important for various natural language processing (NLP) applications.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811200" y="2654100"/>
            <a:ext cx="3401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1800">
                <a:solidFill>
                  <a:schemeClr val="dk1"/>
                </a:solidFill>
              </a:rPr>
              <a:t>t</a:t>
            </a:r>
            <a:r>
              <a:rPr i="1" lang="en-GB" sz="1800">
                <a:solidFill>
                  <a:schemeClr val="dk1"/>
                </a:solidFill>
              </a:rPr>
              <a:t>he result </a:t>
            </a:r>
            <a:r>
              <a:rPr i="1" lang="en-GB" sz="1800" u="sng">
                <a:solidFill>
                  <a:schemeClr val="dk1"/>
                </a:solidFill>
              </a:rPr>
              <a:t>has come short of </a:t>
            </a:r>
            <a:r>
              <a:rPr i="1" lang="en-GB" sz="1800">
                <a:solidFill>
                  <a:schemeClr val="dk1"/>
                </a:solidFill>
              </a:rPr>
              <a:t>our expectations</a:t>
            </a:r>
            <a:endParaRPr i="1" sz="1800"/>
          </a:p>
        </p:txBody>
      </p:sp>
      <p:sp>
        <p:nvSpPr>
          <p:cNvPr id="72" name="Google Shape;72;p15"/>
          <p:cNvSpPr txBox="1"/>
          <p:nvPr/>
        </p:nvSpPr>
        <p:spPr>
          <a:xfrm>
            <a:off x="5010175" y="2654100"/>
            <a:ext cx="3401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1800">
                <a:solidFill>
                  <a:schemeClr val="dk1"/>
                </a:solidFill>
              </a:rPr>
              <a:t>il risultato </a:t>
            </a:r>
            <a:r>
              <a:rPr i="1" lang="en-GB" sz="1800" u="sng">
                <a:solidFill>
                  <a:schemeClr val="dk1"/>
                </a:solidFill>
              </a:rPr>
              <a:t>ha deluso</a:t>
            </a:r>
            <a:r>
              <a:rPr i="1" lang="en-GB" sz="1800">
                <a:solidFill>
                  <a:schemeClr val="dk1"/>
                </a:solidFill>
              </a:rPr>
              <a:t> le nostre speranz</a:t>
            </a:r>
            <a:r>
              <a:rPr i="1" lang="en-GB" sz="1800">
                <a:solidFill>
                  <a:schemeClr val="dk1"/>
                </a:solidFill>
              </a:rPr>
              <a:t>e</a:t>
            </a:r>
            <a:endParaRPr i="1" sz="18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811200" y="3604800"/>
            <a:ext cx="3401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1800">
                <a:solidFill>
                  <a:schemeClr val="dk1"/>
                </a:solidFill>
              </a:rPr>
              <a:t>they’re struggling to find the </a:t>
            </a:r>
            <a:r>
              <a:rPr i="1" lang="en-GB" sz="1800" u="sng">
                <a:solidFill>
                  <a:schemeClr val="dk1"/>
                </a:solidFill>
              </a:rPr>
              <a:t>sweet spot</a:t>
            </a:r>
            <a:r>
              <a:rPr i="1" lang="en-GB" sz="1800">
                <a:solidFill>
                  <a:schemeClr val="dk1"/>
                </a:solidFill>
              </a:rPr>
              <a:t> in the market</a:t>
            </a:r>
            <a:endParaRPr i="1" sz="1800">
              <a:solidFill>
                <a:schemeClr val="dk1"/>
              </a:solidFill>
            </a:endParaRPr>
          </a:p>
        </p:txBody>
      </p:sp>
      <p:cxnSp>
        <p:nvCxnSpPr>
          <p:cNvPr id="74" name="Google Shape;74;p15"/>
          <p:cNvCxnSpPr>
            <a:stCxn id="71" idx="3"/>
          </p:cNvCxnSpPr>
          <p:nvPr/>
        </p:nvCxnSpPr>
        <p:spPr>
          <a:xfrm flipH="1" rot="10800000">
            <a:off x="4212600" y="3043050"/>
            <a:ext cx="571500" cy="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 flipH="1" rot="10800000">
            <a:off x="4223500" y="3994350"/>
            <a:ext cx="571500" cy="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5010175" y="3604800"/>
            <a:ext cx="3401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1800">
                <a:solidFill>
                  <a:schemeClr val="dk1"/>
                </a:solidFill>
              </a:rPr>
              <a:t>stanno faticando a trovare la </a:t>
            </a:r>
            <a:r>
              <a:rPr i="1" lang="en-GB" sz="1800" u="sng">
                <a:solidFill>
                  <a:schemeClr val="dk1"/>
                </a:solidFill>
              </a:rPr>
              <a:t>collocazione giusta</a:t>
            </a:r>
            <a:r>
              <a:rPr i="1" lang="en-GB" sz="1800">
                <a:solidFill>
                  <a:schemeClr val="dk1"/>
                </a:solidFill>
              </a:rPr>
              <a:t> sul mercato</a:t>
            </a:r>
            <a:endParaRPr i="1" sz="1800"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18800" y="4608850"/>
            <a:ext cx="79809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900">
                <a:solidFill>
                  <a:schemeClr val="dk1"/>
                </a:solidFill>
              </a:rPr>
              <a:t>Andrea Zaninello et al.</a:t>
            </a:r>
            <a:r>
              <a:rPr b="1" i="1" lang="en-GB" sz="900">
                <a:solidFill>
                  <a:schemeClr val="dk1"/>
                </a:solidFill>
              </a:rPr>
              <a:t> “Multiword Expression aware Neural Machine Translation”, </a:t>
            </a:r>
            <a:r>
              <a:rPr i="1" lang="en-GB" sz="900">
                <a:solidFill>
                  <a:schemeClr val="dk1"/>
                </a:solidFill>
              </a:rPr>
              <a:t>Proceedings of the 12th Conference on Language Resources and Evaluation (LREC 2020).</a:t>
            </a:r>
            <a:endParaRPr b="1" i="1" sz="9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636200" y="2249150"/>
            <a:ext cx="175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English</a:t>
            </a:r>
            <a:endParaRPr b="1" sz="2100"/>
          </a:p>
        </p:txBody>
      </p:sp>
      <p:sp>
        <p:nvSpPr>
          <p:cNvPr id="79" name="Google Shape;79;p15"/>
          <p:cNvSpPr txBox="1"/>
          <p:nvPr/>
        </p:nvSpPr>
        <p:spPr>
          <a:xfrm>
            <a:off x="5835175" y="2207975"/>
            <a:ext cx="175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Italian</a:t>
            </a:r>
            <a:endParaRPr b="1"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545500" y="1134050"/>
            <a:ext cx="811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b="1" lang="en-GB" sz="2000">
                <a:solidFill>
                  <a:srgbClr val="434343"/>
                </a:solidFill>
              </a:rPr>
              <a:t>VID</a:t>
            </a:r>
            <a:r>
              <a:rPr lang="en-GB" sz="2000">
                <a:solidFill>
                  <a:srgbClr val="434343"/>
                </a:solidFill>
              </a:rPr>
              <a:t> (verbal idiom) - </a:t>
            </a:r>
            <a:r>
              <a:rPr i="1" lang="en-GB" sz="2000">
                <a:solidFill>
                  <a:srgbClr val="434343"/>
                </a:solidFill>
              </a:rPr>
              <a:t>"fura somnul"</a:t>
            </a:r>
            <a:r>
              <a:rPr lang="en-GB" sz="2000">
                <a:solidFill>
                  <a:srgbClr val="434343"/>
                </a:solidFill>
              </a:rPr>
              <a:t> , (eng., </a:t>
            </a:r>
            <a:r>
              <a:rPr i="1" lang="en-GB" sz="2000">
                <a:solidFill>
                  <a:srgbClr val="434343"/>
                </a:solidFill>
              </a:rPr>
              <a:t>"steal sleep-the"</a:t>
            </a:r>
            <a:r>
              <a:rPr lang="en-GB" sz="2000">
                <a:solidFill>
                  <a:srgbClr val="434343"/>
                </a:solidFill>
              </a:rPr>
              <a:t>, </a:t>
            </a:r>
            <a:r>
              <a:rPr i="1" lang="en-GB" sz="2000">
                <a:solidFill>
                  <a:srgbClr val="434343"/>
                </a:solidFill>
              </a:rPr>
              <a:t>"fall asleep''</a:t>
            </a:r>
            <a:r>
              <a:rPr lang="en-GB" sz="2000">
                <a:solidFill>
                  <a:srgbClr val="434343"/>
                </a:solidFill>
              </a:rPr>
              <a:t>)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b="1" lang="en-GB" sz="2000">
                <a:solidFill>
                  <a:srgbClr val="434343"/>
                </a:solidFill>
              </a:rPr>
              <a:t>LVC.full</a:t>
            </a:r>
            <a:r>
              <a:rPr lang="en-GB" sz="2000">
                <a:solidFill>
                  <a:srgbClr val="434343"/>
                </a:solidFill>
              </a:rPr>
              <a:t> (light verb construction with a semantically bleached verb) - </a:t>
            </a:r>
            <a:r>
              <a:rPr i="1" lang="en-GB" sz="2000">
                <a:solidFill>
                  <a:srgbClr val="434343"/>
                </a:solidFill>
              </a:rPr>
              <a:t>"da citire"</a:t>
            </a:r>
            <a:r>
              <a:rPr lang="en-GB" sz="2000">
                <a:solidFill>
                  <a:srgbClr val="434343"/>
                </a:solidFill>
              </a:rPr>
              <a:t>,(eng., </a:t>
            </a:r>
            <a:r>
              <a:rPr i="1" lang="en-GB" sz="2000">
                <a:solidFill>
                  <a:srgbClr val="434343"/>
                </a:solidFill>
              </a:rPr>
              <a:t>"give reading"</a:t>
            </a:r>
            <a:r>
              <a:rPr lang="en-GB" sz="2000">
                <a:solidFill>
                  <a:srgbClr val="434343"/>
                </a:solidFill>
              </a:rPr>
              <a:t>, </a:t>
            </a:r>
            <a:r>
              <a:rPr i="1" lang="en-GB" sz="2000">
                <a:solidFill>
                  <a:srgbClr val="434343"/>
                </a:solidFill>
              </a:rPr>
              <a:t>"read''</a:t>
            </a:r>
            <a:r>
              <a:rPr lang="en-GB" sz="2000">
                <a:solidFill>
                  <a:srgbClr val="434343"/>
                </a:solidFill>
              </a:rPr>
              <a:t>)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b="1" lang="en-GB" sz="2000">
                <a:solidFill>
                  <a:srgbClr val="434343"/>
                </a:solidFill>
              </a:rPr>
              <a:t>LVC.cause</a:t>
            </a:r>
            <a:r>
              <a:rPr lang="en-GB" sz="2000">
                <a:solidFill>
                  <a:srgbClr val="434343"/>
                </a:solidFill>
              </a:rPr>
              <a:t> (light verb construction in which the verb has a causative meaning) - </a:t>
            </a:r>
            <a:r>
              <a:rPr i="1" lang="en-GB" sz="2000">
                <a:solidFill>
                  <a:srgbClr val="434343"/>
                </a:solidFill>
              </a:rPr>
              <a:t>"</a:t>
            </a:r>
            <a:r>
              <a:rPr i="1" lang="en-GB" sz="2000">
                <a:solidFill>
                  <a:srgbClr val="434343"/>
                </a:solidFill>
              </a:rPr>
              <a:t>da foc</a:t>
            </a:r>
            <a:r>
              <a:rPr i="1" lang="en-GB" sz="2000">
                <a:solidFill>
                  <a:srgbClr val="434343"/>
                </a:solidFill>
              </a:rPr>
              <a:t>"</a:t>
            </a:r>
            <a:r>
              <a:rPr lang="en-GB" sz="2000">
                <a:solidFill>
                  <a:srgbClr val="434343"/>
                </a:solidFill>
              </a:rPr>
              <a:t> (eng., </a:t>
            </a:r>
            <a:r>
              <a:rPr i="1" lang="en-GB" sz="2000">
                <a:solidFill>
                  <a:srgbClr val="434343"/>
                </a:solidFill>
              </a:rPr>
              <a:t>"give fire"</a:t>
            </a:r>
            <a:r>
              <a:rPr lang="en-GB" sz="2000">
                <a:solidFill>
                  <a:srgbClr val="434343"/>
                </a:solidFill>
              </a:rPr>
              <a:t>, </a:t>
            </a:r>
            <a:r>
              <a:rPr i="1" lang="en-GB" sz="2000">
                <a:solidFill>
                  <a:srgbClr val="434343"/>
                </a:solidFill>
              </a:rPr>
              <a:t>"put on fire''</a:t>
            </a:r>
            <a:r>
              <a:rPr lang="en-GB" sz="2000">
                <a:solidFill>
                  <a:srgbClr val="434343"/>
                </a:solidFill>
              </a:rPr>
              <a:t>)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b="1" lang="en-GB" sz="2000">
                <a:solidFill>
                  <a:srgbClr val="434343"/>
                </a:solidFill>
              </a:rPr>
              <a:t>IRV</a:t>
            </a:r>
            <a:r>
              <a:rPr lang="en-GB" sz="2000">
                <a:solidFill>
                  <a:srgbClr val="434343"/>
                </a:solidFill>
              </a:rPr>
              <a:t> (inherently reflexive verb) - </a:t>
            </a:r>
            <a:r>
              <a:rPr i="1" lang="en-GB" sz="2000">
                <a:solidFill>
                  <a:srgbClr val="434343"/>
                </a:solidFill>
              </a:rPr>
              <a:t>"se gândi"</a:t>
            </a:r>
            <a:r>
              <a:rPr lang="en-GB" sz="2000">
                <a:solidFill>
                  <a:srgbClr val="434343"/>
                </a:solidFill>
              </a:rPr>
              <a:t> (eng.</a:t>
            </a:r>
            <a:r>
              <a:rPr lang="en-GB" sz="2000">
                <a:solidFill>
                  <a:srgbClr val="434343"/>
                </a:solidFill>
              </a:rPr>
              <a:t>, </a:t>
            </a:r>
            <a:r>
              <a:rPr i="1" lang="en-GB" sz="2000">
                <a:solidFill>
                  <a:srgbClr val="434343"/>
                </a:solidFill>
              </a:rPr>
              <a:t>"Refl.Cl. think"</a:t>
            </a:r>
            <a:r>
              <a:rPr lang="en-GB" sz="2000">
                <a:solidFill>
                  <a:srgbClr val="434343"/>
                </a:solidFill>
              </a:rPr>
              <a:t>, </a:t>
            </a:r>
            <a:r>
              <a:rPr i="1" lang="en-GB" sz="2000">
                <a:solidFill>
                  <a:srgbClr val="434343"/>
                </a:solidFill>
              </a:rPr>
              <a:t>"think"</a:t>
            </a:r>
            <a:r>
              <a:rPr lang="en-GB" sz="2000">
                <a:solidFill>
                  <a:srgbClr val="434343"/>
                </a:solidFill>
              </a:rPr>
              <a:t>)</a:t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545500" y="325200"/>
            <a:ext cx="8286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3C78D8"/>
                </a:solidFill>
              </a:rPr>
              <a:t>Romanian PARSEME Corpus</a:t>
            </a:r>
            <a:endParaRPr b="1" sz="32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545500" y="1134050"/>
            <a:ext cx="8119200" cy="31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The whole corpus version 1.2  contains 5.5 million tokens with 68k VMWEs annotations: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b="1" lang="en-GB" sz="2000">
                <a:solidFill>
                  <a:srgbClr val="434343"/>
                </a:solidFill>
              </a:rPr>
              <a:t>train</a:t>
            </a:r>
            <a:r>
              <a:rPr lang="en-GB" sz="2000">
                <a:solidFill>
                  <a:srgbClr val="434343"/>
                </a:solidFill>
              </a:rPr>
              <a:t> - 195k tokens and 1,218 annotated VMWEs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b="1" lang="en-GB" sz="2000">
                <a:solidFill>
                  <a:srgbClr val="434343"/>
                </a:solidFill>
              </a:rPr>
              <a:t>dev</a:t>
            </a:r>
            <a:r>
              <a:rPr lang="en-GB" sz="2000">
                <a:solidFill>
                  <a:srgbClr val="434343"/>
                </a:solidFill>
              </a:rPr>
              <a:t> - 134k tokens and 818 annotated VMWEs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b="1" lang="en-GB" sz="2000">
                <a:solidFill>
                  <a:srgbClr val="434343"/>
                </a:solidFill>
              </a:rPr>
              <a:t>test</a:t>
            </a:r>
            <a:r>
              <a:rPr lang="en-GB" sz="2000">
                <a:solidFill>
                  <a:srgbClr val="434343"/>
                </a:solidFill>
              </a:rPr>
              <a:t> - 685k tokens and 4,135 annotated VMWEs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The frequency of occurrence of VMWEs in Romanian ranges from 8\% (for </a:t>
            </a:r>
            <a:r>
              <a:rPr b="1" lang="en-GB" sz="2000">
                <a:solidFill>
                  <a:srgbClr val="434343"/>
                </a:solidFill>
              </a:rPr>
              <a:t>LVC.ful</a:t>
            </a:r>
            <a:r>
              <a:rPr lang="en-GB" sz="2000">
                <a:solidFill>
                  <a:srgbClr val="434343"/>
                </a:solidFill>
              </a:rPr>
              <a:t>l) to 22\% (for </a:t>
            </a:r>
            <a:r>
              <a:rPr b="1" lang="en-GB" sz="2000">
                <a:solidFill>
                  <a:srgbClr val="434343"/>
                </a:solidFill>
              </a:rPr>
              <a:t>LVC.cause</a:t>
            </a:r>
            <a:r>
              <a:rPr lang="en-GB" sz="2000">
                <a:solidFill>
                  <a:srgbClr val="434343"/>
                </a:solidFill>
              </a:rPr>
              <a:t>), with an average of 12\%, thus being quite redundant</a:t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545500" y="325200"/>
            <a:ext cx="8286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3C78D8"/>
                </a:solidFill>
              </a:rPr>
              <a:t>Romanian PARSEME Corpus</a:t>
            </a:r>
            <a:endParaRPr b="1" sz="3200">
              <a:solidFill>
                <a:srgbClr val="3C78D8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18800" y="4608850"/>
            <a:ext cx="79809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900">
                <a:solidFill>
                  <a:srgbClr val="222222"/>
                </a:solidFill>
                <a:highlight>
                  <a:srgbClr val="FFFFFF"/>
                </a:highlight>
              </a:rPr>
              <a:t>Verginica Barbu Mititelu, </a:t>
            </a:r>
            <a:r>
              <a:rPr b="1" i="1" lang="en-GB" sz="900">
                <a:solidFill>
                  <a:srgbClr val="222222"/>
                </a:solidFill>
                <a:highlight>
                  <a:srgbClr val="FFFFFF"/>
                </a:highlight>
              </a:rPr>
              <a:t>The Romanian Corpus Annotated with Verbal Multiword Expressions.</a:t>
            </a:r>
            <a:r>
              <a:rPr i="1" lang="en-GB" sz="900">
                <a:solidFill>
                  <a:srgbClr val="222222"/>
                </a:solidFill>
                <a:highlight>
                  <a:srgbClr val="FFFFFF"/>
                </a:highlight>
              </a:rPr>
              <a:t> In </a:t>
            </a:r>
            <a:r>
              <a:rPr i="1" lang="en-GB" sz="900">
                <a:solidFill>
                  <a:srgbClr val="222222"/>
                </a:solidFill>
              </a:rPr>
              <a:t>Proceedings of the Joint Workshop on Multiword Expressions and WordNet (MWE-WN 2019)</a:t>
            </a:r>
            <a:r>
              <a:rPr i="1" lang="en-GB" sz="900">
                <a:solidFill>
                  <a:srgbClr val="222222"/>
                </a:solidFill>
                <a:highlight>
                  <a:srgbClr val="FFFFFF"/>
                </a:highlight>
              </a:rPr>
              <a:t> (pp. 13-21).</a:t>
            </a:r>
            <a:endParaRPr b="1" i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545500" y="325200"/>
            <a:ext cx="8286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3C78D8"/>
                </a:solidFill>
              </a:rPr>
              <a:t>Methodology - Lateral Inhibition</a:t>
            </a:r>
            <a:endParaRPr b="1" sz="3200">
              <a:solidFill>
                <a:srgbClr val="3C78D8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14584" l="0" r="0" t="12709"/>
          <a:stretch/>
        </p:blipFill>
        <p:spPr>
          <a:xfrm>
            <a:off x="327925" y="1474812"/>
            <a:ext cx="4467226" cy="24360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70800" y="4070775"/>
            <a:ext cx="446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Image by Tomwsulcer - Own work, CC0, https://commons.wikimedia.org/w/index.php?curid=15213101</a:t>
            </a:r>
            <a:endParaRPr i="1" sz="1000"/>
          </a:p>
        </p:txBody>
      </p:sp>
      <p:sp>
        <p:nvSpPr>
          <p:cNvPr id="100" name="Google Shape;100;p18"/>
          <p:cNvSpPr txBox="1"/>
          <p:nvPr/>
        </p:nvSpPr>
        <p:spPr>
          <a:xfrm>
            <a:off x="4938100" y="1091650"/>
            <a:ext cx="389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In various regions of the brain, excited neurons can reduce the activity of other neighbouring neurons.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Lateral inhibition increases the contrast and sharpness in visual response. 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Visual inhibition, Tactile inhibition, Auditory inhibition,....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545500" y="325200"/>
            <a:ext cx="8286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3C78D8"/>
                </a:solidFill>
              </a:rPr>
              <a:t>Methodology - Adversarial Training</a:t>
            </a:r>
            <a:endParaRPr b="1" sz="3200">
              <a:solidFill>
                <a:srgbClr val="3C78D8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37" y="948600"/>
            <a:ext cx="8235523" cy="3741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45500" y="4690275"/>
            <a:ext cx="798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900">
                <a:solidFill>
                  <a:srgbClr val="222222"/>
                </a:solidFill>
                <a:highlight>
                  <a:srgbClr val="FFFFFF"/>
                </a:highlight>
              </a:rPr>
              <a:t>Ganin Yaroslav et al. "</a:t>
            </a:r>
            <a:r>
              <a:rPr b="1" i="1" lang="en-GB" sz="900">
                <a:solidFill>
                  <a:srgbClr val="222222"/>
                </a:solidFill>
                <a:highlight>
                  <a:srgbClr val="FFFFFF"/>
                </a:highlight>
              </a:rPr>
              <a:t>Domain-adversarial training of neural networks."</a:t>
            </a:r>
            <a:r>
              <a:rPr i="1" lang="en-GB" sz="9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i="1" lang="en-GB" sz="900">
                <a:solidFill>
                  <a:srgbClr val="222222"/>
                </a:solidFill>
              </a:rPr>
              <a:t>The journal of machine learning research</a:t>
            </a:r>
            <a:r>
              <a:rPr i="1" lang="en-GB" sz="900">
                <a:solidFill>
                  <a:srgbClr val="222222"/>
                </a:solidFill>
                <a:highlight>
                  <a:srgbClr val="FFFFFF"/>
                </a:highlight>
              </a:rPr>
              <a:t>, no. 1 (2016): 2096-2030.</a:t>
            </a:r>
            <a:endParaRPr b="1" i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545500" y="325200"/>
            <a:ext cx="8286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3C78D8"/>
                </a:solidFill>
              </a:rPr>
              <a:t>Methodology - Our System</a:t>
            </a:r>
            <a:endParaRPr b="1" sz="3200">
              <a:solidFill>
                <a:srgbClr val="3C78D8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875" y="948600"/>
            <a:ext cx="7078141" cy="40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5426375" y="2083200"/>
            <a:ext cx="470100" cy="82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218850" y="3945200"/>
            <a:ext cx="903300" cy="672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3263075" y="2571750"/>
            <a:ext cx="525600" cy="1021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1069275" y="1041475"/>
            <a:ext cx="1981800" cy="1327500"/>
          </a:xfrm>
          <a:prstGeom prst="wedgeRoundRectCallout">
            <a:avLst>
              <a:gd fmla="val 53721" name="adj1"/>
              <a:gd fmla="val 77079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As language independent as possible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545500" y="1134050"/>
            <a:ext cx="8119200" cy="3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Employed two strategies: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b="1" i="1" lang="en-GB" sz="2000">
                <a:solidFill>
                  <a:srgbClr val="434343"/>
                </a:solidFill>
              </a:rPr>
              <a:t>Monolingual Training</a:t>
            </a:r>
            <a:r>
              <a:rPr lang="en-GB" sz="2000">
                <a:solidFill>
                  <a:srgbClr val="434343"/>
                </a:solidFill>
              </a:rPr>
              <a:t> - train using only the Romanian PARSEME dataset and evaluate on the Romanian test set (no LI or adversarial training). 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b="1" i="1" lang="en-GB" sz="2000">
                <a:solidFill>
                  <a:srgbClr val="434343"/>
                </a:solidFill>
              </a:rPr>
              <a:t>Multilingual Training</a:t>
            </a:r>
            <a:r>
              <a:rPr lang="en-GB" sz="2000">
                <a:solidFill>
                  <a:srgbClr val="434343"/>
                </a:solidFill>
              </a:rPr>
              <a:t> - train using all the languages in PARSEME dataset </a:t>
            </a:r>
            <a:r>
              <a:rPr lang="en-GB" sz="2000">
                <a:solidFill>
                  <a:srgbClr val="434343"/>
                </a:solidFill>
              </a:rPr>
              <a:t>and evaluate on the Romanian test set</a:t>
            </a:r>
            <a:r>
              <a:rPr lang="en-GB" sz="2000">
                <a:solidFill>
                  <a:srgbClr val="434343"/>
                </a:solidFill>
              </a:rPr>
              <a:t>.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Evaluated two multilingual language models: </a:t>
            </a:r>
            <a:r>
              <a:rPr b="1" lang="en-GB" sz="2000">
                <a:solidFill>
                  <a:srgbClr val="434343"/>
                </a:solidFill>
              </a:rPr>
              <a:t>mBERT</a:t>
            </a:r>
            <a:r>
              <a:rPr lang="en-GB" sz="2000">
                <a:solidFill>
                  <a:srgbClr val="434343"/>
                </a:solidFill>
              </a:rPr>
              <a:t> and </a:t>
            </a:r>
            <a:r>
              <a:rPr b="1" lang="en-GB" sz="2000">
                <a:solidFill>
                  <a:srgbClr val="434343"/>
                </a:solidFill>
              </a:rPr>
              <a:t>XLM-RoBERTa</a:t>
            </a:r>
            <a:r>
              <a:rPr lang="en-GB" sz="2000">
                <a:solidFill>
                  <a:srgbClr val="434343"/>
                </a:solidFill>
              </a:rPr>
              <a:t>.</a:t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545500" y="325200"/>
            <a:ext cx="8286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3C78D8"/>
                </a:solidFill>
              </a:rPr>
              <a:t>Evaluation Setup</a:t>
            </a:r>
            <a:endParaRPr b="1" sz="32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