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45" autoAdjust="0"/>
  </p:normalViewPr>
  <p:slideViewPr>
    <p:cSldViewPr snapToGrid="0">
      <p:cViewPr>
        <p:scale>
          <a:sx n="75" d="100"/>
          <a:sy n="75" d="100"/>
        </p:scale>
        <p:origin x="869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D2BA68-1F1C-470D-884D-3AC3E5894602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471569F-4975-4090-8D58-B63837F3B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06C594-0DA5-4AB2-B203-B7851B9E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25600"/>
            <a:ext cx="5029200" cy="863600"/>
          </a:xfrm>
          <a:noFill/>
        </p:spPr>
        <p:txBody>
          <a:bodyPr>
            <a:normAutofit lnSpcReduction="10000"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Tell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Co.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189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338D4A-14F5-42B8-90E8-E42511F2D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248" y="185914"/>
            <a:ext cx="10058400" cy="6126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users in 3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682BB4-3B54-468E-ABEA-ECD6F9D7A0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95" y="878621"/>
            <a:ext cx="3543607" cy="1912786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BEEC75-98AD-4EAC-BE0B-23DE4D56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127760"/>
            <a:ext cx="4754880" cy="5044440"/>
          </a:xfrm>
        </p:spPr>
        <p:txBody>
          <a:bodyPr/>
          <a:lstStyle/>
          <a:p>
            <a:r>
              <a:rPr lang="en-US" dirty="0"/>
              <a:t>When we are comparing the dispersion result group 0 are the least engaged group of users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4B4437-FF62-4D89-B35B-577318D84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73" y="4774542"/>
            <a:ext cx="3330229" cy="1897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E6EA14-2A97-4721-BF39-FA1701E48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90" y="2740791"/>
            <a:ext cx="3327216" cy="2033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0B6D26-03EC-4DDC-B6CE-7D5D369F6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36" y="2307536"/>
            <a:ext cx="3884064" cy="188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4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8DE8-5BC0-47C5-9A40-6E0D43BD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CBCAE4-816A-4BF9-98EA-1A7E51F69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engaged users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7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1E0F-A20A-4B02-8978-6ABBF8FC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5765"/>
            <a:ext cx="10058400" cy="452643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F4E75-849E-46DB-A531-6D5401C4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1" y="1645765"/>
            <a:ext cx="5828222" cy="46785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3DFA23-EA9F-4AA8-80F1-B4AFA8C7B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323373"/>
            <a:ext cx="10058400" cy="724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most used applications</a:t>
            </a: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0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6D6A2B-C366-4AA3-8244-92720D2AB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248" y="164592"/>
            <a:ext cx="10058400" cy="64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users in 5 groups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681772-54B7-4CC6-B31C-B32A731B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248" y="1367486"/>
            <a:ext cx="4754880" cy="640080"/>
          </a:xfrm>
        </p:spPr>
        <p:txBody>
          <a:bodyPr>
            <a:normAutofit/>
          </a:bodyPr>
          <a:lstStyle/>
          <a:p>
            <a:r>
              <a:rPr lang="en-US" dirty="0"/>
              <a:t>Elbow method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84015-683F-4E67-B2E5-354388D0E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0" y="2513803"/>
            <a:ext cx="5232368" cy="259491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D25FF89-7A11-4008-8BA8-1DD4AACB8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1768" y="1303681"/>
            <a:ext cx="4754880" cy="640080"/>
          </a:xfrm>
        </p:spPr>
        <p:txBody>
          <a:bodyPr>
            <a:normAutofit/>
          </a:bodyPr>
          <a:lstStyle/>
          <a:p>
            <a:r>
              <a:rPr lang="en-US" dirty="0"/>
              <a:t>Summery of metrics of each cluster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E819525-027C-4CDF-B04F-D79558A14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8" y="2632283"/>
            <a:ext cx="5015822" cy="23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2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7798FE-205C-4D9C-8E9D-FD13FD28B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30530F-69DA-4EDB-B673-4EFAF4EB2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59" y="3373053"/>
            <a:ext cx="2667231" cy="15469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6349C4-07F0-4083-8ED2-792C768DE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42" y="3178991"/>
            <a:ext cx="2949196" cy="1585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673C6A-DD94-4713-BB51-9AF266859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1" y="2995861"/>
            <a:ext cx="342167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0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9ECD5C-17CF-4855-BFA2-FAB45829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387451"/>
            <a:ext cx="4488569" cy="343691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C28C41E-159D-4CAB-B6E5-8292DE8685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aleway"/>
              </a:rPr>
              <a:t>distribution of the average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Raleway"/>
              </a:rPr>
              <a:t>throughpu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675DB-F461-48E3-BFDE-BC213C3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0168"/>
            <a:ext cx="450381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F481F2-95D0-4CA1-A82D-1CC41FF08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aleway"/>
              </a:rPr>
              <a:t>groups of experiences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990F76-D260-41D4-AAB7-EEC46E4FB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7" y="2616130"/>
            <a:ext cx="3764606" cy="161558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4F4A2F-8D76-4970-B515-BCA3BF87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80" y="2608509"/>
            <a:ext cx="3680779" cy="163082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F6BA08-4A6A-44E1-8CDD-1281200F3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59" y="2646611"/>
            <a:ext cx="3627434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7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540987-06EA-42A5-AA82-D1D864F40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04" y="2972968"/>
            <a:ext cx="2781541" cy="234716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D0DF0C-495D-408F-AE2E-D2300B85F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engaged users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2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EE4D0-FB3B-48BA-A2B9-976D7B3B8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79" y="3655017"/>
            <a:ext cx="1988992" cy="98306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B6C503-5A4B-49F4-8DD2-2152F6817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engaged users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3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068006-B879-4E76-8F3F-937A3D5CB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50" y="3338760"/>
            <a:ext cx="3337849" cy="161558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6CE836-4638-4E6B-843D-39C367B83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engaged users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FA81C-6EA6-4C22-93C8-4580BD111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259" y="2759590"/>
            <a:ext cx="5060118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0E1-0554-484E-AEAA-B5AF6D2A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64" y="419037"/>
            <a:ext cx="10058400" cy="521602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Relevant variables and associated data types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B2FA09A-124A-48BD-B7BC-A3E0E5AD7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10909"/>
              </p:ext>
            </p:extLst>
          </p:nvPr>
        </p:nvGraphicFramePr>
        <p:xfrm>
          <a:off x="1669692" y="1308100"/>
          <a:ext cx="7714695" cy="524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641">
                  <a:extLst>
                    <a:ext uri="{9D8B030D-6E8A-4147-A177-3AD203B41FA5}">
                      <a16:colId xmlns:a16="http://schemas.microsoft.com/office/drawing/2014/main" val="557466495"/>
                    </a:ext>
                  </a:extLst>
                </a:gridCol>
                <a:gridCol w="3149089">
                  <a:extLst>
                    <a:ext uri="{9D8B030D-6E8A-4147-A177-3AD203B41FA5}">
                      <a16:colId xmlns:a16="http://schemas.microsoft.com/office/drawing/2014/main" val="1657917018"/>
                    </a:ext>
                  </a:extLst>
                </a:gridCol>
                <a:gridCol w="1961965">
                  <a:extLst>
                    <a:ext uri="{9D8B030D-6E8A-4147-A177-3AD203B41FA5}">
                      <a16:colId xmlns:a16="http://schemas.microsoft.com/office/drawing/2014/main" val="1767610982"/>
                    </a:ext>
                  </a:extLst>
                </a:gridCol>
              </a:tblGrid>
              <a:tr h="322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Variables(Parameters)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50973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each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XDR(object)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23327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Dur. 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 of time in a single session(Bearer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02518"/>
                  </a:ext>
                </a:extLst>
              </a:tr>
              <a:tr h="10495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Apps(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Google,Netflix,Youtube,other,Social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Media,Email,Gaming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)(DL/UL)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that users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Bytes(float64)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92203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UL/DL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recived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sent data during a single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Bytes(float64)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57843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MSISDN/Number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identifier(we call it phone 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no(float64)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35737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Handsets that users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Brand(object)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4763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Handset Manufacture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Manufacturer of the hand sets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109899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762642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03368"/>
                  </a:ext>
                </a:extLst>
              </a:tr>
              <a:tr h="322946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11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6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066B-783F-4102-9F13-CBF05AC7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5177C2-EF77-4932-A952-D64DF146E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8"/>
            <a:ext cx="10058400" cy="16097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3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707A-6102-473C-8444-989F55BA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24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asic metrics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datamart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B9810-ECEE-4BF7-85E5-65518C206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598836"/>
              </p:ext>
            </p:extLst>
          </p:nvPr>
        </p:nvGraphicFramePr>
        <p:xfrm>
          <a:off x="2238652" y="1853692"/>
          <a:ext cx="7714695" cy="362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268">
                  <a:extLst>
                    <a:ext uri="{9D8B030D-6E8A-4147-A177-3AD203B41FA5}">
                      <a16:colId xmlns:a16="http://schemas.microsoft.com/office/drawing/2014/main" val="557466495"/>
                    </a:ext>
                  </a:extLst>
                </a:gridCol>
                <a:gridCol w="2789462">
                  <a:extLst>
                    <a:ext uri="{9D8B030D-6E8A-4147-A177-3AD203B41FA5}">
                      <a16:colId xmlns:a16="http://schemas.microsoft.com/office/drawing/2014/main" val="1657917018"/>
                    </a:ext>
                  </a:extLst>
                </a:gridCol>
                <a:gridCol w="1961965">
                  <a:extLst>
                    <a:ext uri="{9D8B030D-6E8A-4147-A177-3AD203B41FA5}">
                      <a16:colId xmlns:a16="http://schemas.microsoft.com/office/drawing/2014/main" val="1767610982"/>
                    </a:ext>
                  </a:extLst>
                </a:gridCol>
              </a:tblGrid>
              <a:tr h="3229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Variables(Parameters)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50973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count increase 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23327"/>
                  </a:ext>
                </a:extLst>
              </a:tr>
              <a:tr h="5651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Dur. 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increase mean spending much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02518"/>
                  </a:ext>
                </a:extLst>
              </a:tr>
              <a:tr h="56401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Appslications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Google,Netflix,Youtube,other,Social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Media,Email,Gaming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)(DL/UL)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increase mean consume much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9220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UL/DL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increase mean much consumption of data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5784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71647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261797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2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5F4278-67CE-4602-814E-F7F1E2EC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55" y="484188"/>
            <a:ext cx="10058400" cy="735011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Non-graphical univariate analysis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0C89FE-DBF7-4499-8CF7-32E5C1238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Averagely Gaming , Other, and </a:t>
            </a:r>
            <a:r>
              <a:rPr lang="en-US" dirty="0" err="1"/>
              <a:t>Youtube</a:t>
            </a:r>
            <a:r>
              <a:rPr lang="en-US" dirty="0"/>
              <a:t> consumption of data is high.</a:t>
            </a:r>
          </a:p>
          <a:p>
            <a:r>
              <a:rPr lang="en-US" dirty="0"/>
              <a:t>Most application’s data distribution is increase from the least quartile(25%) to max quartile(75)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B0037B-4419-4D63-8E0B-E573525B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69" y="1936877"/>
            <a:ext cx="8316262" cy="23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2FDB-8C53-4461-AF77-145C1C1E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Non-graphical 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8A6A-F0E2-4079-A1EC-C0288860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mention above Gaming and Other application consumption of data is high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86138A-67B6-42F8-919B-696E285C8A4E}"/>
              </a:ext>
            </a:extLst>
          </p:cNvPr>
          <p:cNvSpPr txBox="1">
            <a:spLocks/>
          </p:cNvSpPr>
          <p:nvPr/>
        </p:nvSpPr>
        <p:spPr>
          <a:xfrm>
            <a:off x="1100455" y="484188"/>
            <a:ext cx="10058400" cy="735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univariate analysis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E8A74-A53D-4FE0-9E34-F42446CA7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727199"/>
            <a:ext cx="9184640" cy="33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53EC3E-3F5C-49F5-8B01-4AE30884A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464312"/>
            <a:ext cx="10058400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3F00-C8AE-4A38-B2C9-A5E8D7DF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059B45-5AEF-4B26-B3EB-4D591EED2B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4A443D0-C627-4337-82C6-60B3988ED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297522"/>
              </p:ext>
            </p:extLst>
          </p:nvPr>
        </p:nvGraphicFramePr>
        <p:xfrm>
          <a:off x="1069848" y="2194560"/>
          <a:ext cx="4754562" cy="322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1740824324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470809199"/>
                    </a:ext>
                  </a:extLst>
                </a:gridCol>
              </a:tblGrid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45835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2.742394e+11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88964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1.171102e+12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57892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3.388676e+11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385397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3.396545e+12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75183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3.394314e+12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597900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6.455040e+13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58652"/>
                  </a:ext>
                </a:extLst>
              </a:tr>
              <a:tr h="4025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6.440523e+13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27027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B7C2A0DE-5C57-46F9-950E-BEA53050F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1828800"/>
            <a:ext cx="5004816" cy="44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FCB3B8-2217-416D-9093-8D420B7F2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customers in 5 group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5511D-F88D-4A8D-B086-71FCBB44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highest </a:t>
            </a:r>
            <a:r>
              <a:rPr lang="en-US" dirty="0" err="1"/>
              <a:t>groump</a:t>
            </a:r>
            <a:r>
              <a:rPr lang="en-US" dirty="0"/>
              <a:t> </a:t>
            </a:r>
            <a:r>
              <a:rPr lang="en-US" dirty="0" err="1"/>
              <a:t>mebers</a:t>
            </a:r>
            <a:r>
              <a:rPr lang="en-US" dirty="0"/>
              <a:t> have high consumption of data</a:t>
            </a:r>
          </a:p>
          <a:p>
            <a:endParaRPr lang="en-US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935F3B4-2E3C-4277-B665-C1850633C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950565"/>
              </p:ext>
            </p:extLst>
          </p:nvPr>
        </p:nvGraphicFramePr>
        <p:xfrm>
          <a:off x="1763778" y="1818640"/>
          <a:ext cx="56530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63">
                  <a:extLst>
                    <a:ext uri="{9D8B030D-6E8A-4147-A177-3AD203B41FA5}">
                      <a16:colId xmlns:a16="http://schemas.microsoft.com/office/drawing/2014/main" val="1100963996"/>
                    </a:ext>
                  </a:extLst>
                </a:gridCol>
                <a:gridCol w="1797409">
                  <a:extLst>
                    <a:ext uri="{9D8B030D-6E8A-4147-A177-3AD203B41FA5}">
                      <a16:colId xmlns:a16="http://schemas.microsoft.com/office/drawing/2014/main" val="1414748455"/>
                    </a:ext>
                  </a:extLst>
                </a:gridCol>
                <a:gridCol w="2440050">
                  <a:extLst>
                    <a:ext uri="{9D8B030D-6E8A-4147-A177-3AD203B41FA5}">
                      <a16:colId xmlns:a16="http://schemas.microsoft.com/office/drawing/2014/main" val="2383341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DL(bytes)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DL(bytes)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4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1.059394e+13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9.547430e+11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7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1.086477e+13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9.851638e+11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1.127091e+13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1.019782e+12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1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1.281640e+13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1.157939e+12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7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2.216357e+13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2.006228e+12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84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6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6487-A12F-4CAA-B83A-1E60C8FA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use the more correlated applications </a:t>
            </a:r>
          </a:p>
          <a:p>
            <a:r>
              <a:rPr lang="en-US" dirty="0"/>
              <a:t>Such as email and social media correlated highly which mean the users that spend on Email spend on social </a:t>
            </a:r>
            <a:r>
              <a:rPr lang="en-US" dirty="0" err="1"/>
              <a:t>meadia</a:t>
            </a:r>
            <a:r>
              <a:rPr lang="en-US" dirty="0"/>
              <a:t> as well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171F36-8DD8-4384-9498-42B7C98BB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75" y="484189"/>
            <a:ext cx="10058400" cy="4302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customer usage of applications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FB3EB-662B-4CA2-B637-1D1177DD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1" y="1550507"/>
            <a:ext cx="7650480" cy="36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3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921D-0EC1-489C-823F-0068B2D3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1534160"/>
            <a:ext cx="10519065" cy="4829048"/>
          </a:xfrm>
        </p:spPr>
        <p:txBody>
          <a:bodyPr>
            <a:normAutofit/>
          </a:bodyPr>
          <a:lstStyle/>
          <a:p>
            <a: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customer usage </a:t>
            </a:r>
            <a:r>
              <a:rPr lang="en-US" sz="1200" b="0" i="0" u="none" strike="noStrike" cap="non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ofghvnbmn</a:t>
            </a:r>
            <a:r>
              <a:rPr lang="en-US" sz="5400" b="0" i="0" u="none" strike="noStrike" cap="non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,mmkjhfjjjjj</a:t>
            </a:r>
            <a: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b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i="0" u="none" strike="noStrike" cap="non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B478F0-0216-4442-AFD6-33D111CC6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343152"/>
            <a:ext cx="10634472" cy="48290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0FFC02-B442-4810-9240-C676DEDFB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15" y="1714976"/>
            <a:ext cx="3312161" cy="30952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8D4692B-3554-4AF9-B9B1-D8ECE19A6C7D}"/>
              </a:ext>
            </a:extLst>
          </p:cNvPr>
          <p:cNvSpPr txBox="1">
            <a:spLocks/>
          </p:cNvSpPr>
          <p:nvPr/>
        </p:nvSpPr>
        <p:spPr>
          <a:xfrm>
            <a:off x="744728" y="494792"/>
            <a:ext cx="10058400" cy="6532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users  based on three 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metricses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60AB5-3D6F-480A-A197-60174F3C0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43" y="1805162"/>
            <a:ext cx="2933954" cy="2914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6B20C9-7E55-460F-9AAF-5CF61F0B5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80" y="1805162"/>
            <a:ext cx="377222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611</TotalTime>
  <Words>481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</vt:lpstr>
      <vt:lpstr>Rockwell</vt:lpstr>
      <vt:lpstr>Rockwell Condensed</vt:lpstr>
      <vt:lpstr>Times New Roman</vt:lpstr>
      <vt:lpstr>Wingdings</vt:lpstr>
      <vt:lpstr>Wood Type</vt:lpstr>
      <vt:lpstr>PowerPoint Presentation</vt:lpstr>
      <vt:lpstr>- Relevant variables and associated data types </vt:lpstr>
      <vt:lpstr>Basic metrics of the datamart</vt:lpstr>
      <vt:lpstr>Non-graphical univariate analysis</vt:lpstr>
      <vt:lpstr>Non-graphical univariate analysis</vt:lpstr>
      <vt:lpstr>Bivariate analysis</vt:lpstr>
      <vt:lpstr>Group customers in 5 group</vt:lpstr>
      <vt:lpstr>Analysis of customer usage of applications</vt:lpstr>
      <vt:lpstr>Analysis of customer usage ofghvnbmn,mmkjhfjjjjj                         </vt:lpstr>
      <vt:lpstr>Group users in 3</vt:lpstr>
      <vt:lpstr>Top 10 engaged users</vt:lpstr>
      <vt:lpstr>Top 3 most used applications</vt:lpstr>
      <vt:lpstr>Group users in 5 groups</vt:lpstr>
      <vt:lpstr>Group 5</vt:lpstr>
      <vt:lpstr>distribution of the average throughpu</vt:lpstr>
      <vt:lpstr>groups of experiences</vt:lpstr>
      <vt:lpstr>Top 10 engaged users</vt:lpstr>
      <vt:lpstr>Top 10 engaged users</vt:lpstr>
      <vt:lpstr>Top 10 engaged users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 shegaw</dc:creator>
  <cp:lastModifiedBy>maggie shegaw</cp:lastModifiedBy>
  <cp:revision>27</cp:revision>
  <dcterms:created xsi:type="dcterms:W3CDTF">2020-08-01T07:43:56Z</dcterms:created>
  <dcterms:modified xsi:type="dcterms:W3CDTF">2020-08-01T17:55:35Z</dcterms:modified>
</cp:coreProperties>
</file>