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9c2a7f1f1_0_2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9c2a7f1f1_0_2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9c2a7f1f1_0_2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9c2a7f1f1_0_2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9c2a7f1f1_0_2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9c2a7f1f1_0_2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444dd3b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9444dd3b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9444dd3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9444dd3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9c2a7f1f1_0_2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9c2a7f1f1_0_2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9c2a7f1f1_0_2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9c2a7f1f1_0_2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9c2a7f1f1_0_2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9c2a7f1f1_0_2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9c2a7f1f1_0_2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9c2a7f1f1_0_2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9c2a7f1f1_0_2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9c2a7f1f1_0_2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9c2a7f1f1_0_2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89c2a7f1f1_0_2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9c2a7f1f1_0_2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9c2a7f1f1_0_2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9c2a7f1f1_0_2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89c2a7f1f1_0_2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5000"/>
              <a:t>Silver Bullet 自动化交易策</a:t>
            </a:r>
            <a:r>
              <a:rPr b="1" lang="en" sz="5000"/>
              <a:t>略</a:t>
            </a:r>
            <a:endParaRPr sz="5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35">
                <a:solidFill>
                  <a:schemeClr val="dk1"/>
                </a:solidFill>
              </a:rPr>
              <a:t>完整量化执行流程（Python实现版）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八、交易日志记录与数据输出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850"/>
              <a:t>每笔交易需自动记录以下字段：</a:t>
            </a:r>
            <a:endParaRPr b="1" sz="850"/>
          </a:p>
          <a:p>
            <a:pPr indent="-28257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b="1" lang="en" sz="850"/>
              <a:t>日期 / 时间</a:t>
            </a:r>
            <a:br>
              <a:rPr b="1" lang="en" sz="850"/>
            </a:br>
            <a:endParaRPr b="1" sz="850"/>
          </a:p>
          <a:p>
            <a:pPr indent="-2825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b="1" lang="en" sz="850"/>
              <a:t>账户资金 / 当前风险百分比</a:t>
            </a:r>
            <a:br>
              <a:rPr b="1" lang="en" sz="850"/>
            </a:br>
            <a:endParaRPr b="1" sz="850"/>
          </a:p>
          <a:p>
            <a:pPr indent="-2825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b="1" lang="en" sz="850"/>
              <a:t>当天红色新闻事件（来自 ForexFactory）</a:t>
            </a:r>
            <a:br>
              <a:rPr b="1" lang="en" sz="850"/>
            </a:br>
            <a:endParaRPr b="1" sz="850"/>
          </a:p>
          <a:p>
            <a:pPr indent="-2825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b="1" lang="en" sz="850"/>
              <a:t>9:30–10:00 的走势方向</a:t>
            </a:r>
            <a:br>
              <a:rPr b="1" lang="en" sz="850"/>
            </a:br>
            <a:endParaRPr b="1" sz="850"/>
          </a:p>
          <a:p>
            <a:pPr indent="-2825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b="1" lang="en" sz="850"/>
              <a:t>MSS 识别时间与类型（看涨/看跌）</a:t>
            </a:r>
            <a:br>
              <a:rPr b="1" lang="en" sz="850"/>
            </a:br>
            <a:endParaRPr b="1" sz="850"/>
          </a:p>
          <a:p>
            <a:pPr indent="-2825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b="1" lang="en" sz="850"/>
              <a:t>FVG 蜡烛详细数据（开收价、上下影线）</a:t>
            </a:r>
            <a:br>
              <a:rPr b="1" lang="en" sz="850"/>
            </a:br>
            <a:endParaRPr b="1" sz="850"/>
          </a:p>
          <a:p>
            <a:pPr indent="-2825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b="1" lang="en" sz="850"/>
              <a:t>OB 是否被触碰</a:t>
            </a:r>
            <a:br>
              <a:rPr b="1" lang="en" sz="850"/>
            </a:br>
            <a:endParaRPr b="1" sz="850"/>
          </a:p>
          <a:p>
            <a:pPr indent="-2825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b="1" lang="en" sz="850"/>
              <a:t>入场价 / SL / TP1 / TP2 / RR</a:t>
            </a:r>
            <a:br>
              <a:rPr b="1" lang="en" sz="850"/>
            </a:br>
            <a:endParaRPr b="1" sz="850"/>
          </a:p>
          <a:p>
            <a:pPr indent="-2825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b="1" lang="en" sz="850"/>
              <a:t>TP1 / TP2 是否触发</a:t>
            </a:r>
            <a:br>
              <a:rPr b="1" lang="en" sz="850"/>
            </a:br>
            <a:endParaRPr b="1" sz="850"/>
          </a:p>
          <a:p>
            <a:pPr indent="-2825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b="1" lang="en" sz="850"/>
              <a:t>盈亏金额 / 累计收益</a:t>
            </a:r>
            <a:br>
              <a:rPr b="1" lang="en" sz="850"/>
            </a:br>
            <a:endParaRPr b="1" sz="850"/>
          </a:p>
          <a:p>
            <a:pPr indent="-2825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b="1" lang="en" sz="850"/>
              <a:t>市场Bias：9:30–10:00、10:00–11:00、全日方向</a:t>
            </a:r>
            <a:br>
              <a:rPr b="1" lang="en" sz="850"/>
            </a:br>
            <a:endParaRPr b="1" sz="850"/>
          </a:p>
          <a:p>
            <a:pPr indent="-2825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Char char="●"/>
            </a:pPr>
            <a:r>
              <a:rPr b="1" lang="en" sz="850"/>
              <a:t>Screenshot路径 / Post-trade备注</a:t>
            </a:r>
            <a:endParaRPr b="1" sz="8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b="1" lang="en" sz="850"/>
              <a:t>输出格式：CSV 或 JSON，可配合可视化复盘。</a:t>
            </a:r>
            <a:endParaRPr b="1" sz="8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九、程序逻辑流程图（Workflow）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020"/>
              <a:t>实时市场数据</a:t>
            </a:r>
            <a:endParaRPr b="1" sz="1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020"/>
              <a:t>   ↓</a:t>
            </a:r>
            <a:endParaRPr b="1" sz="1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020"/>
              <a:t>结构检测模块（detect_MSS, detect_FVG）</a:t>
            </a:r>
            <a:endParaRPr b="1" sz="1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020"/>
              <a:t>   ↓</a:t>
            </a:r>
            <a:endParaRPr b="1" sz="1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020"/>
              <a:t>信号确认（entry_decision）</a:t>
            </a:r>
            <a:endParaRPr b="1" sz="1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020"/>
              <a:t>   ↓</a:t>
            </a:r>
            <a:endParaRPr b="1" sz="1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020"/>
              <a:t>下单执行（Order Manager）</a:t>
            </a:r>
            <a:endParaRPr b="1" sz="1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020"/>
              <a:t>   ↓</a:t>
            </a:r>
            <a:endParaRPr b="1" sz="1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020"/>
              <a:t>TP/SL动态调整（Risk Manager）</a:t>
            </a:r>
            <a:endParaRPr b="1" sz="1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020"/>
              <a:t>   ↓</a:t>
            </a:r>
            <a:endParaRPr b="1" sz="1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020"/>
              <a:t>日志记录（trade_logger）</a:t>
            </a:r>
            <a:endParaRPr b="1" sz="1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020"/>
              <a:t>   ↓</a:t>
            </a:r>
            <a:endParaRPr b="1" sz="102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b="1" lang="en" sz="1020"/>
              <a:t>每日总结（EOD Report）</a:t>
            </a:r>
            <a:endParaRPr b="1" sz="10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十、关键名词定义（程序员视角）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MSS (Market Structure Shift)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结构性高点或低点的突破：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当前高点高于前高点 → 看涨 MSS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当前低点低于前低点 → 看跌 MSS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FVG (Fair Value Gap)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市场快速单边运动后留下的「未被交易区间」。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价格若回补 50%，视为该 FVG 已被使用。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OB (Order Block)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价格在关键位置的机构订单区域。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看涨时 OB 在折扣区，看跌时 OB 在溢价区。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Fib Retracement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斐波那契回撤工具，用于测量 MSS 结构的高低点区间。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50% 为均衡线，以下为折扣区，以上为溢价区。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最终总结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Silver Bullet 是一种基于结构、时段与流动性原理的短周期反转策略。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自动化量化系统需严格遵守时间窗口、结构定义、FVG单次使用规则与风险动态管理逻辑。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这份流程文档可以作为：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程序开发指令文档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会议讲解稿</a:t>
            </a:r>
            <a:br>
              <a:rPr b="1" lang="en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策略培训资料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一、策略概述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Silver Bullet 策略源自 ICT（Inner Circle Trader）理论体系，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核心目标是在 </a:t>
            </a:r>
            <a:r>
              <a:rPr b="1" lang="en" sz="1500">
                <a:solidFill>
                  <a:schemeClr val="dk1"/>
                </a:solidFill>
              </a:rPr>
              <a:t>10:00–11:00 AM</a:t>
            </a:r>
            <a:r>
              <a:rPr lang="en" sz="1500">
                <a:solidFill>
                  <a:schemeClr val="dk1"/>
                </a:solidFill>
              </a:rPr>
              <a:t> 与 </a:t>
            </a:r>
            <a:r>
              <a:rPr b="1" lang="en" sz="1500">
                <a:solidFill>
                  <a:schemeClr val="dk1"/>
                </a:solidFill>
              </a:rPr>
              <a:t>2:00–3:00 PM（纽约时间）</a:t>
            </a:r>
            <a:br>
              <a:rPr b="1"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策略的主要识别元素包括：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MSS (Market Structure Shift)</a:t>
            </a:r>
            <a:r>
              <a:rPr lang="en" sz="1500">
                <a:solidFill>
                  <a:schemeClr val="dk1"/>
                </a:solidFill>
              </a:rPr>
              <a:t> —— 市场结构变化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FVG (Fair Value Gap)</a:t>
            </a:r>
            <a:r>
              <a:rPr lang="en" sz="1500">
                <a:solidFill>
                  <a:schemeClr val="dk1"/>
                </a:solidFill>
              </a:rPr>
              <a:t> —— 公平价值缺口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OB (Order Block)</a:t>
            </a:r>
            <a:r>
              <a:rPr lang="en" sz="1500">
                <a:solidFill>
                  <a:schemeClr val="dk1"/>
                </a:solidFill>
              </a:rPr>
              <a:t> —— 订单区间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Fib Retracement</a:t>
            </a:r>
            <a:r>
              <a:rPr lang="en" sz="1500">
                <a:solidFill>
                  <a:schemeClr val="dk1"/>
                </a:solidFill>
              </a:rPr>
              <a:t> —— 斐波那契回撤，定义溢价与折扣区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二、执行时间规则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936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4457">
                <a:solidFill>
                  <a:schemeClr val="dk1"/>
                </a:solidFill>
              </a:rPr>
              <a:t>早盘方向判定</a:t>
            </a:r>
            <a:br>
              <a:rPr b="1" lang="en" sz="4457">
                <a:solidFill>
                  <a:schemeClr val="dk1"/>
                </a:solidFill>
              </a:rPr>
            </a:br>
            <a:endParaRPr b="1" sz="4457">
              <a:solidFill>
                <a:schemeClr val="dk1"/>
              </a:solidFill>
            </a:endParaRPr>
          </a:p>
          <a:p>
            <a:pPr indent="-29936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57">
                <a:solidFill>
                  <a:schemeClr val="dk1"/>
                </a:solidFill>
              </a:rPr>
              <a:t>观察 </a:t>
            </a:r>
            <a:r>
              <a:rPr b="1" lang="en" sz="4457">
                <a:solidFill>
                  <a:schemeClr val="dk1"/>
                </a:solidFill>
              </a:rPr>
              <a:t>9:30–10:00 AM</a:t>
            </a:r>
            <a:r>
              <a:rPr lang="en" sz="4457">
                <a:solidFill>
                  <a:schemeClr val="dk1"/>
                </a:solidFill>
              </a:rPr>
              <a:t> 的行情。</a:t>
            </a:r>
            <a:br>
              <a:rPr lang="en" sz="4457">
                <a:solidFill>
                  <a:schemeClr val="dk1"/>
                </a:solidFill>
              </a:rPr>
            </a:br>
            <a:endParaRPr sz="4457">
              <a:solidFill>
                <a:schemeClr val="dk1"/>
              </a:solidFill>
            </a:endParaRPr>
          </a:p>
          <a:p>
            <a:pPr indent="-29936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57">
                <a:solidFill>
                  <a:schemeClr val="dk1"/>
                </a:solidFill>
              </a:rPr>
              <a:t>记录 9:30 开盘价 与 10:00 收盘价。</a:t>
            </a:r>
            <a:br>
              <a:rPr lang="en" sz="4457">
                <a:solidFill>
                  <a:schemeClr val="dk1"/>
                </a:solidFill>
              </a:rPr>
            </a:br>
            <a:endParaRPr sz="4457">
              <a:solidFill>
                <a:schemeClr val="dk1"/>
              </a:solidFill>
            </a:endParaRPr>
          </a:p>
          <a:p>
            <a:pPr indent="-29936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57">
                <a:solidFill>
                  <a:schemeClr val="dk1"/>
                </a:solidFill>
              </a:rPr>
              <a:t>如果这段时间价格整体看涨，则在 10–11 点寻找做空机会；</a:t>
            </a:r>
            <a:br>
              <a:rPr lang="en" sz="4457">
                <a:solidFill>
                  <a:schemeClr val="dk1"/>
                </a:solidFill>
              </a:rPr>
            </a:br>
            <a:r>
              <a:rPr lang="en" sz="4457">
                <a:solidFill>
                  <a:schemeClr val="dk1"/>
                </a:solidFill>
              </a:rPr>
              <a:t> 如果看跌，则在 10–11 点寻找做多机会。</a:t>
            </a:r>
            <a:br>
              <a:rPr lang="en" sz="4457">
                <a:solidFill>
                  <a:schemeClr val="dk1"/>
                </a:solidFill>
              </a:rPr>
            </a:br>
            <a:endParaRPr sz="4457">
              <a:solidFill>
                <a:schemeClr val="dk1"/>
              </a:solidFill>
            </a:endParaRPr>
          </a:p>
          <a:p>
            <a:pPr indent="-29936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57">
                <a:solidFill>
                  <a:schemeClr val="dk1"/>
                </a:solidFill>
              </a:rPr>
              <a:t>即：</a:t>
            </a:r>
            <a:r>
              <a:rPr b="1" lang="en" sz="4457">
                <a:solidFill>
                  <a:schemeClr val="dk1"/>
                </a:solidFill>
              </a:rPr>
              <a:t>反向操作逻辑</a:t>
            </a:r>
            <a:r>
              <a:rPr lang="en" sz="4457">
                <a:solidFill>
                  <a:schemeClr val="dk1"/>
                </a:solidFill>
              </a:rPr>
              <a:t>。</a:t>
            </a:r>
            <a:br>
              <a:rPr lang="en" sz="4457">
                <a:solidFill>
                  <a:schemeClr val="dk1"/>
                </a:solidFill>
              </a:rPr>
            </a:br>
            <a:endParaRPr sz="4457">
              <a:solidFill>
                <a:schemeClr val="dk1"/>
              </a:solidFill>
            </a:endParaRPr>
          </a:p>
          <a:p>
            <a:pPr indent="-29936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4457">
                <a:solidFill>
                  <a:schemeClr val="dk1"/>
                </a:solidFill>
              </a:rPr>
              <a:t>允许的进场时间</a:t>
            </a:r>
            <a:br>
              <a:rPr b="1" lang="en" sz="4457">
                <a:solidFill>
                  <a:schemeClr val="dk1"/>
                </a:solidFill>
              </a:rPr>
            </a:br>
            <a:endParaRPr b="1" sz="4457">
              <a:solidFill>
                <a:schemeClr val="dk1"/>
              </a:solidFill>
            </a:endParaRPr>
          </a:p>
          <a:p>
            <a:pPr indent="-29936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57">
                <a:solidFill>
                  <a:schemeClr val="dk1"/>
                </a:solidFill>
              </a:rPr>
              <a:t>仅在 </a:t>
            </a:r>
            <a:r>
              <a:rPr b="1" lang="en" sz="4457">
                <a:solidFill>
                  <a:schemeClr val="dk1"/>
                </a:solidFill>
              </a:rPr>
              <a:t>(10:00, 11:00]</a:t>
            </a:r>
            <a:r>
              <a:rPr lang="en" sz="4457">
                <a:solidFill>
                  <a:schemeClr val="dk1"/>
                </a:solidFill>
              </a:rPr>
              <a:t> 和 </a:t>
            </a:r>
            <a:r>
              <a:rPr b="1" lang="en" sz="4457">
                <a:solidFill>
                  <a:schemeClr val="dk1"/>
                </a:solidFill>
              </a:rPr>
              <a:t>(14:00, 15:00]</a:t>
            </a:r>
            <a:r>
              <a:rPr lang="en" sz="4457">
                <a:solidFill>
                  <a:schemeClr val="dk1"/>
                </a:solidFill>
              </a:rPr>
              <a:t> 期间入场。</a:t>
            </a:r>
            <a:br>
              <a:rPr lang="en" sz="4457">
                <a:solidFill>
                  <a:schemeClr val="dk1"/>
                </a:solidFill>
              </a:rPr>
            </a:br>
            <a:endParaRPr sz="4457">
              <a:solidFill>
                <a:schemeClr val="dk1"/>
              </a:solidFill>
            </a:endParaRPr>
          </a:p>
          <a:p>
            <a:pPr indent="-29936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57">
                <a:solidFill>
                  <a:schemeClr val="dk1"/>
                </a:solidFill>
              </a:rPr>
              <a:t>不在整点 10:00 （因为10点经常有新闻事件）。</a:t>
            </a:r>
            <a:br>
              <a:rPr lang="en" sz="4457">
                <a:solidFill>
                  <a:schemeClr val="dk1"/>
                </a:solidFill>
              </a:rPr>
            </a:br>
            <a:endParaRPr sz="4457">
              <a:solidFill>
                <a:schemeClr val="dk1"/>
              </a:solidFill>
            </a:endParaRPr>
          </a:p>
          <a:p>
            <a:pPr indent="-29936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4457">
                <a:solidFill>
                  <a:schemeClr val="dk1"/>
                </a:solidFill>
              </a:rPr>
              <a:t>出场没有时间限制，可以延后到 12:30 或更晚。</a:t>
            </a:r>
            <a:endParaRPr sz="445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三、MSS 定义与识别规则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看涨 MSS</a:t>
            </a:r>
            <a:r>
              <a:rPr lang="en" sz="1300">
                <a:solidFill>
                  <a:schemeClr val="dk1"/>
                </a:solidFill>
              </a:rPr>
              <a:t>：当前高点 &gt; 前高点（至少超过 2 点，即 8 ticks）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看跌 MSS</a:t>
            </a:r>
            <a:r>
              <a:rPr lang="en" sz="1300">
                <a:solidFill>
                  <a:schemeClr val="dk1"/>
                </a:solidFill>
              </a:rPr>
              <a:t>：当前低点 &lt; 前低点（至少超过 2 点，即 8 ticks）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MSS 形成后，等待价格回调进入 FVG 或 OB 区域，再寻找入场信号。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         MSS 是结构改变的确认信号，也是后续所有逻辑的触发点。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350" y="2476922"/>
            <a:ext cx="3372350" cy="22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四、Fib Retracement 与区域定义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MSS 出现后，标记形成的高点与低点。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用 </a:t>
            </a:r>
            <a:r>
              <a:rPr b="1" lang="en" sz="1300">
                <a:solidFill>
                  <a:schemeClr val="dk1"/>
                </a:solidFill>
              </a:rPr>
              <a:t>Fib Retracement</a:t>
            </a:r>
            <a:r>
              <a:rPr lang="en" sz="1300">
                <a:solidFill>
                  <a:schemeClr val="dk1"/>
                </a:solidFill>
              </a:rPr>
              <a:t> 工具测量，绘制 50% 均衡线。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根据方向定义入场区域：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看涨入场</a:t>
            </a:r>
            <a:r>
              <a:rPr lang="en" sz="1300">
                <a:solidFill>
                  <a:schemeClr val="dk1"/>
                </a:solidFill>
              </a:rPr>
              <a:t>：仅在 50% 以下（折扣区）寻找买入机会；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看跌入场</a:t>
            </a:r>
            <a:r>
              <a:rPr lang="en" sz="1300">
                <a:solidFill>
                  <a:schemeClr val="dk1"/>
                </a:solidFill>
              </a:rPr>
              <a:t>：仅在 50% 以上（溢价区）寻找卖出机会。</a:t>
            </a:r>
            <a:endParaRPr sz="16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700" y="1017725"/>
            <a:ext cx="3941749" cy="220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FVG 与 Order Block 规则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入场必须在 </a:t>
            </a:r>
            <a:r>
              <a:rPr b="1" lang="en" sz="1300">
                <a:solidFill>
                  <a:schemeClr val="dk1"/>
                </a:solidFill>
              </a:rPr>
              <a:t>FVG 的中线（50%位置）</a:t>
            </a:r>
            <a:r>
              <a:rPr lang="en" sz="1300">
                <a:solidFill>
                  <a:schemeClr val="dk1"/>
                </a:solidFill>
              </a:rPr>
              <a:t>。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每一个 FVG 只能被使用一次，当价格触及 FVG 的 50% 时，即视为「已使用」。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如果 Order Block（OB）与 FVG 区域重叠，则</a:t>
            </a:r>
            <a:r>
              <a:rPr b="1" lang="en" sz="1300">
                <a:solidFill>
                  <a:schemeClr val="dk1"/>
                </a:solidFill>
              </a:rPr>
              <a:t>优先使用 OB 的开盘价入场</a:t>
            </a:r>
            <a:r>
              <a:rPr lang="en" sz="1300">
                <a:solidFill>
                  <a:schemeClr val="dk1"/>
                </a:solidFill>
              </a:rPr>
              <a:t>。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看涨交易时 OB 必须在折扣区，看跌交易时 OB 必须在溢价区。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700" y="2411450"/>
            <a:ext cx="3161300" cy="26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Orderblock展示图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52100" y="1145725"/>
            <a:ext cx="85206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95"/>
              <a:t>左侧为看涨的订单块，在看涨趋势当中，最后的一个“看跌的蜡烛”。</a:t>
            </a:r>
            <a:br>
              <a:rPr lang="en" sz="1495"/>
            </a:br>
            <a:endParaRPr sz="14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495"/>
              <a:t>右侧为看跌的订单块，在看跌趋势当中，最后的一个“看跌的蜡烛”。</a:t>
            </a:r>
            <a:endParaRPr sz="1495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75" y="2223075"/>
            <a:ext cx="4219025" cy="25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六、入场与止盈止损逻辑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入场点</a:t>
            </a:r>
            <a:r>
              <a:rPr lang="en" sz="1300">
                <a:solidFill>
                  <a:schemeClr val="dk1"/>
                </a:solidFill>
              </a:rPr>
              <a:t>：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在 FVG 中线位置；若有 OB 优先使用 OB 的开盘价。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止损 (SL)</a:t>
            </a:r>
            <a:r>
              <a:rPr lang="en" sz="1300">
                <a:solidFill>
                  <a:schemeClr val="dk1"/>
                </a:solidFill>
              </a:rPr>
              <a:t>：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固定 20 个点。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若在FVG的第一个蜡烛的低点低于该区域 20 点，则以蜡烛最低点为止损。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止盈 (Take Profit)</a:t>
            </a:r>
            <a:r>
              <a:rPr lang="en" sz="1300">
                <a:solidFill>
                  <a:schemeClr val="dk1"/>
                </a:solidFill>
              </a:rPr>
              <a:t>：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TP1：固定 20 点。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TP2：固定 40 点，或到最近的流动性高点 / 低点。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当 TP1 被触发时，将 SL 移到 </a:t>
            </a:r>
            <a:r>
              <a:rPr b="1" lang="en" sz="1300">
                <a:solidFill>
                  <a:schemeClr val="dk1"/>
                </a:solidFill>
              </a:rPr>
              <a:t>BE（盈亏平衡）+5 ticks</a:t>
            </a:r>
            <a:r>
              <a:rPr lang="en" sz="1300">
                <a:solidFill>
                  <a:schemeClr val="dk1"/>
                </a:solidFill>
              </a:rPr>
              <a:t>。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风险回报比 (RR)</a:t>
            </a:r>
            <a:r>
              <a:rPr lang="en" sz="1300">
                <a:solidFill>
                  <a:schemeClr val="dk1"/>
                </a:solidFill>
              </a:rPr>
              <a:t>：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保持至少 1:1；TP2 通常达到 2:1 或更高。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合约数量</a:t>
            </a:r>
            <a:r>
              <a:rPr lang="en" sz="1300">
                <a:solidFill>
                  <a:schemeClr val="dk1"/>
                </a:solidFill>
              </a:rPr>
              <a:t>：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默认两份合约；若连续亏损，则减至上一次交易风险的50%，以此类推，最终最低交易合同数为1份MNQ。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七、风险控制机制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若连续亏损 2 笔交易 → 下一笔风险减半。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 （例如当前风险为 $200，则下一笔风险 ≤ $100）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若连续亏损 3 笔 → 再次减半。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 （此时风险仅为 0.25%）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若之后赢一笔 → 风险恢复到上一级档位（例如回到 0.5%）。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最小合约数</a:t>
            </a:r>
            <a:r>
              <a:rPr lang="en" sz="1400">
                <a:solidFill>
                  <a:schemeClr val="dk1"/>
                </a:solidFill>
              </a:rPr>
              <a:t>：1 份 MNQ。</a:t>
            </a:r>
            <a:br>
              <a:rPr lang="en" sz="1400">
                <a:solidFill>
                  <a:schemeClr val="dk1"/>
                </a:solidFill>
              </a:rPr>
            </a:br>
            <a:r>
              <a:rPr b="1" lang="en" sz="1400">
                <a:solidFill>
                  <a:schemeClr val="dk1"/>
                </a:solidFill>
              </a:rPr>
              <a:t>最大合约数</a:t>
            </a:r>
            <a:r>
              <a:rPr lang="en" sz="1400">
                <a:solidFill>
                  <a:schemeClr val="dk1"/>
                </a:solidFill>
              </a:rPr>
              <a:t>：20 份 MNQ。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 （参数可后期调整）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