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134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C8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23"/>
    <p:restoredTop sz="94718"/>
  </p:normalViewPr>
  <p:slideViewPr>
    <p:cSldViewPr snapToGrid="0">
      <p:cViewPr varScale="1">
        <p:scale>
          <a:sx n="31" d="100"/>
          <a:sy n="31" d="100"/>
        </p:scale>
        <p:origin x="2352" y="240"/>
      </p:cViewPr>
      <p:guideLst>
        <p:guide orient="horz" pos="9535"/>
        <p:guide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58BB2-DF72-1241-8FEC-23C3204389FF}" type="datetimeFigureOut">
              <a:rPr lang="en-TR" smtClean="0"/>
              <a:t>7.06.2023</a:t>
            </a:fld>
            <a:endParaRPr lang="en-TR"/>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59066-71BA-824F-A1FA-A7492DC13E4A}" type="slidenum">
              <a:rPr lang="en-TR" smtClean="0"/>
              <a:t>‹#›</a:t>
            </a:fld>
            <a:endParaRPr lang="en-TR"/>
          </a:p>
        </p:txBody>
      </p:sp>
    </p:spTree>
    <p:extLst>
      <p:ext uri="{BB962C8B-B14F-4D97-AF65-F5344CB8AC3E}">
        <p14:creationId xmlns:p14="http://schemas.microsoft.com/office/powerpoint/2010/main" val="3096673988"/>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1E489-9C0D-8C41-B1C7-B117F657A78A}" type="datetimeFigureOut">
              <a:rPr lang="en-TR" smtClean="0"/>
              <a:t>7.06.2023</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331678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1E489-9C0D-8C41-B1C7-B117F657A78A}" type="datetimeFigureOut">
              <a:rPr lang="en-TR" smtClean="0"/>
              <a:t>7.06.2023</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130554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1E489-9C0D-8C41-B1C7-B117F657A78A}" type="datetimeFigureOut">
              <a:rPr lang="en-TR" smtClean="0"/>
              <a:t>7.06.2023</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347766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1E489-9C0D-8C41-B1C7-B117F657A78A}" type="datetimeFigureOut">
              <a:rPr lang="en-TR" smtClean="0"/>
              <a:t>7.06.2023</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84990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1E489-9C0D-8C41-B1C7-B117F657A78A}" type="datetimeFigureOut">
              <a:rPr lang="en-TR" smtClean="0"/>
              <a:t>7.06.2023</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349448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1E489-9C0D-8C41-B1C7-B117F657A78A}" type="datetimeFigureOut">
              <a:rPr lang="en-TR" smtClean="0"/>
              <a:t>7.06.2023</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359657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1E489-9C0D-8C41-B1C7-B117F657A78A}" type="datetimeFigureOut">
              <a:rPr lang="en-TR" smtClean="0"/>
              <a:t>7.06.2023</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34518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81E489-9C0D-8C41-B1C7-B117F657A78A}" type="datetimeFigureOut">
              <a:rPr lang="en-TR" smtClean="0"/>
              <a:t>7.06.2023</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215110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1E489-9C0D-8C41-B1C7-B117F657A78A}" type="datetimeFigureOut">
              <a:rPr lang="en-TR" smtClean="0"/>
              <a:t>7.06.2023</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77283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4381E489-9C0D-8C41-B1C7-B117F657A78A}" type="datetimeFigureOut">
              <a:rPr lang="en-TR" smtClean="0"/>
              <a:t>7.06.2023</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13373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4381E489-9C0D-8C41-B1C7-B117F657A78A}" type="datetimeFigureOut">
              <a:rPr lang="en-TR" smtClean="0"/>
              <a:t>7.06.2023</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645BF4A1-30CA-C149-99C3-5B17F1AC035C}" type="slidenum">
              <a:rPr lang="en-TR" smtClean="0"/>
              <a:t>‹#›</a:t>
            </a:fld>
            <a:endParaRPr lang="en-TR"/>
          </a:p>
        </p:txBody>
      </p:sp>
    </p:spTree>
    <p:extLst>
      <p:ext uri="{BB962C8B-B14F-4D97-AF65-F5344CB8AC3E}">
        <p14:creationId xmlns:p14="http://schemas.microsoft.com/office/powerpoint/2010/main" val="85025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4381E489-9C0D-8C41-B1C7-B117F657A78A}" type="datetimeFigureOut">
              <a:rPr lang="en-TR" smtClean="0"/>
              <a:t>7.06.2023</a:t>
            </a:fld>
            <a:endParaRPr lang="en-TR"/>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TR"/>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45BF4A1-30CA-C149-99C3-5B17F1AC035C}" type="slidenum">
              <a:rPr lang="en-TR" smtClean="0"/>
              <a:t>‹#›</a:t>
            </a:fld>
            <a:endParaRPr lang="en-TR"/>
          </a:p>
        </p:txBody>
      </p:sp>
    </p:spTree>
    <p:extLst>
      <p:ext uri="{BB962C8B-B14F-4D97-AF65-F5344CB8AC3E}">
        <p14:creationId xmlns:p14="http://schemas.microsoft.com/office/powerpoint/2010/main" val="35793316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inte.upc.edu/en/downloads/peneasy" TargetMode="External"/><Relationship Id="rId10" Type="http://schemas.openxmlformats.org/officeDocument/2006/relationships/image" Target="../media/image7.png"/><Relationship Id="rId4" Type="http://schemas.openxmlformats.org/officeDocument/2006/relationships/hyperlink" Target="https://www.oecd-nea.org/upload/docs/application/pdf/2020-10/penelope-2018__a_code_system_for_monte_carlo_simulation_of_electron_and_photon_transport.pdf"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12FA4F-9673-40BD-01BE-13071D8A1F52}"/>
              </a:ext>
            </a:extLst>
          </p:cNvPr>
          <p:cNvSpPr txBox="1"/>
          <p:nvPr/>
        </p:nvSpPr>
        <p:spPr>
          <a:xfrm>
            <a:off x="8004571" y="789404"/>
            <a:ext cx="26794619" cy="2708434"/>
          </a:xfrm>
          <a:prstGeom prst="rect">
            <a:avLst/>
          </a:prstGeom>
          <a:noFill/>
        </p:spPr>
        <p:txBody>
          <a:bodyPr wrap="square" rtlCol="0">
            <a:spAutoFit/>
          </a:bodyPr>
          <a:lstStyle/>
          <a:p>
            <a:pPr algn="ctr"/>
            <a:r>
              <a:rPr lang="en-US" sz="8500" b="1" dirty="0">
                <a:solidFill>
                  <a:schemeClr val="accent1">
                    <a:lumMod val="75000"/>
                  </a:schemeClr>
                </a:solidFill>
                <a:latin typeface="+mj-lt"/>
              </a:rPr>
              <a:t>ODYSSEUS: Optimized Deep-learning for Shielding Systems and Energy Usage Simulation</a:t>
            </a:r>
            <a:endParaRPr lang="en-TR" sz="8500" b="1" dirty="0">
              <a:solidFill>
                <a:schemeClr val="accent1">
                  <a:lumMod val="75000"/>
                </a:schemeClr>
              </a:solidFill>
              <a:latin typeface="+mj-lt"/>
            </a:endParaRPr>
          </a:p>
        </p:txBody>
      </p:sp>
      <p:pic>
        <p:nvPicPr>
          <p:cNvPr id="6" name="Picture 5" descr="A picture containing circle, logo, trademark, symbol&#10;&#10;Description automatically generated">
            <a:extLst>
              <a:ext uri="{FF2B5EF4-FFF2-40B4-BE49-F238E27FC236}">
                <a16:creationId xmlns:a16="http://schemas.microsoft.com/office/drawing/2014/main" id="{67E1489D-0480-9578-314A-A6FC5D5559D2}"/>
              </a:ext>
            </a:extLst>
          </p:cNvPr>
          <p:cNvPicPr>
            <a:picLocks noChangeAspect="1"/>
          </p:cNvPicPr>
          <p:nvPr/>
        </p:nvPicPr>
        <p:blipFill>
          <a:blip r:embed="rId2"/>
          <a:stretch>
            <a:fillRect/>
          </a:stretch>
        </p:blipFill>
        <p:spPr>
          <a:xfrm>
            <a:off x="997031" y="862245"/>
            <a:ext cx="3631465" cy="3631465"/>
          </a:xfrm>
          <a:prstGeom prst="rect">
            <a:avLst/>
          </a:prstGeom>
        </p:spPr>
      </p:pic>
      <p:cxnSp>
        <p:nvCxnSpPr>
          <p:cNvPr id="8" name="Straight Connector 7">
            <a:extLst>
              <a:ext uri="{FF2B5EF4-FFF2-40B4-BE49-F238E27FC236}">
                <a16:creationId xmlns:a16="http://schemas.microsoft.com/office/drawing/2014/main" id="{6249FB98-A781-F931-A532-819E6A1C2486}"/>
              </a:ext>
            </a:extLst>
          </p:cNvPr>
          <p:cNvCxnSpPr>
            <a:cxnSpLocks/>
          </p:cNvCxnSpPr>
          <p:nvPr/>
        </p:nvCxnSpPr>
        <p:spPr>
          <a:xfrm>
            <a:off x="720000" y="4764738"/>
            <a:ext cx="41400000" cy="0"/>
          </a:xfrm>
          <a:prstGeom prst="line">
            <a:avLst/>
          </a:prstGeom>
          <a:ln w="666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5DEE3D83-04A9-5261-3D5C-60088DC03815}"/>
              </a:ext>
            </a:extLst>
          </p:cNvPr>
          <p:cNvSpPr txBox="1"/>
          <p:nvPr/>
        </p:nvSpPr>
        <p:spPr>
          <a:xfrm>
            <a:off x="12527999" y="3891996"/>
            <a:ext cx="17712267" cy="830997"/>
          </a:xfrm>
          <a:prstGeom prst="rect">
            <a:avLst/>
          </a:prstGeom>
          <a:noFill/>
        </p:spPr>
        <p:txBody>
          <a:bodyPr wrap="square" rtlCol="0">
            <a:spAutoFit/>
          </a:bodyPr>
          <a:lstStyle/>
          <a:p>
            <a:r>
              <a:rPr lang="en-TR" sz="4800" dirty="0">
                <a:solidFill>
                  <a:schemeClr val="accent1">
                    <a:lumMod val="75000"/>
                  </a:schemeClr>
                </a:solidFill>
              </a:rPr>
              <a:t>Berke Çalışkan				Sena Mumcu				Advisor: H. Birkan Yılmaz</a:t>
            </a:r>
          </a:p>
        </p:txBody>
      </p:sp>
      <p:sp>
        <p:nvSpPr>
          <p:cNvPr id="20" name="Content Placeholder 19">
            <a:extLst>
              <a:ext uri="{FF2B5EF4-FFF2-40B4-BE49-F238E27FC236}">
                <a16:creationId xmlns:a16="http://schemas.microsoft.com/office/drawing/2014/main" id="{CEC2947B-8A56-BA71-051C-F35B1DFCD634}"/>
              </a:ext>
            </a:extLst>
          </p:cNvPr>
          <p:cNvSpPr>
            <a:spLocks noGrp="1"/>
          </p:cNvSpPr>
          <p:nvPr>
            <p:ph sz="half" idx="1"/>
          </p:nvPr>
        </p:nvSpPr>
        <p:spPr>
          <a:xfrm>
            <a:off x="720000" y="5341580"/>
            <a:ext cx="11807999" cy="7103156"/>
          </a:xfrm>
        </p:spPr>
        <p:txBody>
          <a:bodyPr>
            <a:normAutofit/>
          </a:bodyPr>
          <a:lstStyle/>
          <a:p>
            <a:pPr marL="0" indent="0" algn="ctr">
              <a:buNone/>
            </a:pPr>
            <a:r>
              <a:rPr lang="en-TR" sz="4800" dirty="0">
                <a:latin typeface="Helvetica" pitchFamily="2" charset="0"/>
              </a:rPr>
              <a:t>Introduction and Problem Statement</a:t>
            </a:r>
          </a:p>
          <a:p>
            <a:pPr marL="0" indent="0" algn="just">
              <a:buNone/>
            </a:pPr>
            <a:r>
              <a:rPr lang="en-US" sz="3400" dirty="0">
                <a:latin typeface="Helvetica" pitchFamily="2" charset="0"/>
              </a:rPr>
              <a:t>    </a:t>
            </a:r>
            <a:r>
              <a:rPr lang="en-US" sz="3200" dirty="0">
                <a:latin typeface="Helvetica" pitchFamily="2" charset="0"/>
              </a:rPr>
              <a:t>PENELOPE is a Monte Carlo simulation that is used widely in material design for wearable radiation protection. Although it is reliable it is computationally intensive and requires significant time and resources.</a:t>
            </a:r>
          </a:p>
          <a:p>
            <a:pPr marL="0" indent="0" algn="just">
              <a:buNone/>
            </a:pPr>
            <a:r>
              <a:rPr lang="en-US" sz="3200" dirty="0">
                <a:latin typeface="Helvetica" pitchFamily="2" charset="0"/>
              </a:rPr>
              <a:t>    Our project seeks to overcome these limitations by harnessing the power of AI to provide accurate outputs similar to simulations based on user-specified inputs. By developing an ANN model that can effectively estimate simulation outputs, our tool will significantly reduce the time and cost involved in wearable material design tasks.</a:t>
            </a:r>
          </a:p>
        </p:txBody>
      </p:sp>
      <p:sp>
        <p:nvSpPr>
          <p:cNvPr id="21" name="Content Placeholder 20">
            <a:extLst>
              <a:ext uri="{FF2B5EF4-FFF2-40B4-BE49-F238E27FC236}">
                <a16:creationId xmlns:a16="http://schemas.microsoft.com/office/drawing/2014/main" id="{8D817E0E-40A6-EE67-BEB5-EF5EE58671F7}"/>
              </a:ext>
            </a:extLst>
          </p:cNvPr>
          <p:cNvSpPr>
            <a:spLocks noGrp="1"/>
          </p:cNvSpPr>
          <p:nvPr>
            <p:ph sz="half" idx="2"/>
          </p:nvPr>
        </p:nvSpPr>
        <p:spPr>
          <a:xfrm>
            <a:off x="30275764" y="5341580"/>
            <a:ext cx="11807999" cy="6918376"/>
          </a:xfrm>
        </p:spPr>
        <p:txBody>
          <a:bodyPr>
            <a:normAutofit/>
          </a:bodyPr>
          <a:lstStyle/>
          <a:p>
            <a:pPr marL="0" indent="0" algn="ctr">
              <a:buNone/>
            </a:pPr>
            <a:r>
              <a:rPr lang="en-TR" sz="4800" dirty="0">
                <a:latin typeface="Helvetica" pitchFamily="2" charset="0"/>
              </a:rPr>
              <a:t>Data Generation</a:t>
            </a:r>
          </a:p>
          <a:p>
            <a:pPr marL="0" indent="0" algn="just">
              <a:buNone/>
            </a:pPr>
            <a:r>
              <a:rPr lang="en-US" sz="3200" dirty="0">
                <a:latin typeface="Helvetica" pitchFamily="2" charset="0"/>
              </a:rPr>
              <a:t>    We chose to deal with seven primary elements. Since we also want our model to learn about incorporating polymers into materials, so that it may learn about various types of shielding materials, we chose to include polyethylene in our configurations. In order to obtain a more varied and extensive data collection, we have decided to construct numerous settings for material simulation. </a:t>
            </a:r>
          </a:p>
          <a:p>
            <a:pPr marL="0" indent="0" algn="just">
              <a:spcBef>
                <a:spcPts val="1415"/>
              </a:spcBef>
              <a:buNone/>
            </a:pPr>
            <a:r>
              <a:rPr lang="en-US" sz="3200" dirty="0">
                <a:latin typeface="Helvetica" pitchFamily="2" charset="0"/>
              </a:rPr>
              <a:t>    Different source energy levels, diversified element alloys with one and two elements and polyethylene, different material thicknesses, and different ratios within materials are all included in our simulation settings.</a:t>
            </a:r>
          </a:p>
        </p:txBody>
      </p:sp>
      <p:sp>
        <p:nvSpPr>
          <p:cNvPr id="37" name="TextBox 36">
            <a:extLst>
              <a:ext uri="{FF2B5EF4-FFF2-40B4-BE49-F238E27FC236}">
                <a16:creationId xmlns:a16="http://schemas.microsoft.com/office/drawing/2014/main" id="{53FB5FB6-1D22-C47D-8F74-A2429DFC835A}"/>
              </a:ext>
            </a:extLst>
          </p:cNvPr>
          <p:cNvSpPr txBox="1"/>
          <p:nvPr/>
        </p:nvSpPr>
        <p:spPr>
          <a:xfrm>
            <a:off x="720002" y="23805027"/>
            <a:ext cx="11807999" cy="7200000"/>
          </a:xfrm>
          <a:prstGeom prst="rect">
            <a:avLst/>
          </a:prstGeom>
          <a:solidFill>
            <a:schemeClr val="bg1">
              <a:alpha val="44974"/>
            </a:schemeClr>
          </a:solidFill>
        </p:spPr>
        <p:txBody>
          <a:bodyPr wrap="square" rtlCol="0">
            <a:spAutoFit/>
          </a:bodyPr>
          <a:lstStyle/>
          <a:p>
            <a:pPr algn="ctr"/>
            <a:r>
              <a:rPr lang="en-TR" sz="4800" dirty="0">
                <a:latin typeface="Helvetica" pitchFamily="2" charset="0"/>
              </a:rPr>
              <a:t>Background</a:t>
            </a:r>
          </a:p>
          <a:p>
            <a:pPr algn="just"/>
            <a:endParaRPr lang="en-TR" sz="2400" dirty="0">
              <a:latin typeface="Helvetica" pitchFamily="2" charset="0"/>
            </a:endParaRPr>
          </a:p>
          <a:p>
            <a:pPr algn="just"/>
            <a:r>
              <a:rPr lang="en-US" sz="3200" dirty="0">
                <a:latin typeface="Helvetica" pitchFamily="2" charset="0"/>
              </a:rPr>
              <a:t>Steps for running simulations:</a:t>
            </a:r>
          </a:p>
          <a:p>
            <a:pPr algn="just"/>
            <a:r>
              <a:rPr lang="en-US" sz="3200" dirty="0">
                <a:latin typeface="Helvetica" pitchFamily="2" charset="0"/>
              </a:rPr>
              <a:t>	creating material files for various configurations</a:t>
            </a:r>
          </a:p>
          <a:p>
            <a:pPr algn="just"/>
            <a:r>
              <a:rPr lang="en-US" sz="3200" dirty="0">
                <a:latin typeface="Helvetica" pitchFamily="2" charset="0"/>
              </a:rPr>
              <a:t>	creating a geometry file that adheres to the PENELOPE simulation guidelines and specifies our experiment setup</a:t>
            </a:r>
          </a:p>
          <a:p>
            <a:pPr algn="just"/>
            <a:r>
              <a:rPr lang="en-US" sz="3200" dirty="0">
                <a:latin typeface="Helvetica" pitchFamily="2" charset="0"/>
              </a:rPr>
              <a:t>	creating an input file for </a:t>
            </a:r>
            <a:r>
              <a:rPr lang="en-US" sz="3200" dirty="0" err="1">
                <a:latin typeface="Helvetica" pitchFamily="2" charset="0"/>
              </a:rPr>
              <a:t>penEasy</a:t>
            </a:r>
            <a:r>
              <a:rPr lang="en-US" sz="3200" dirty="0">
                <a:latin typeface="Helvetica" pitchFamily="2" charset="0"/>
              </a:rPr>
              <a:t> utilizing the material, geometry, and energy files.</a:t>
            </a:r>
          </a:p>
          <a:p>
            <a:pPr algn="just"/>
            <a:endParaRPr lang="en-TR" sz="4000" dirty="0">
              <a:latin typeface="Helvetica" pitchFamily="2" charset="0"/>
            </a:endParaRPr>
          </a:p>
          <a:p>
            <a:pPr algn="just"/>
            <a:endParaRPr lang="en-TR" sz="4000" dirty="0">
              <a:latin typeface="Helvetica" pitchFamily="2" charset="0"/>
            </a:endParaRPr>
          </a:p>
          <a:p>
            <a:pPr algn="just"/>
            <a:endParaRPr lang="en-TR" sz="4000" dirty="0">
              <a:latin typeface="Helvetica" pitchFamily="2" charset="0"/>
            </a:endParaRPr>
          </a:p>
          <a:p>
            <a:pPr algn="just"/>
            <a:endParaRPr lang="en-TR" sz="4000" dirty="0">
              <a:latin typeface="Helvetica" pitchFamily="2" charset="0"/>
            </a:endParaRPr>
          </a:p>
          <a:p>
            <a:pPr algn="just"/>
            <a:endParaRPr lang="en-TR" sz="4000" dirty="0">
              <a:latin typeface="Helvetica" pitchFamily="2" charset="0"/>
            </a:endParaRPr>
          </a:p>
        </p:txBody>
      </p:sp>
      <p:pic>
        <p:nvPicPr>
          <p:cNvPr id="52" name="Picture 51" descr="A picture containing text, screenshot&#10;&#10;Description automatically generated">
            <a:extLst>
              <a:ext uri="{FF2B5EF4-FFF2-40B4-BE49-F238E27FC236}">
                <a16:creationId xmlns:a16="http://schemas.microsoft.com/office/drawing/2014/main" id="{1E18B29F-94E0-F2B6-CF39-D971CE4EF0CB}"/>
              </a:ext>
            </a:extLst>
          </p:cNvPr>
          <p:cNvPicPr>
            <a:picLocks noChangeAspect="1"/>
          </p:cNvPicPr>
          <p:nvPr/>
        </p:nvPicPr>
        <p:blipFill>
          <a:blip r:embed="rId3"/>
          <a:stretch>
            <a:fillRect/>
          </a:stretch>
        </p:blipFill>
        <p:spPr>
          <a:xfrm>
            <a:off x="1822746" y="12602041"/>
            <a:ext cx="9602506" cy="5746078"/>
          </a:xfrm>
          <a:prstGeom prst="rect">
            <a:avLst/>
          </a:prstGeom>
        </p:spPr>
      </p:pic>
      <p:sp>
        <p:nvSpPr>
          <p:cNvPr id="57" name="Content Placeholder 20">
            <a:extLst>
              <a:ext uri="{FF2B5EF4-FFF2-40B4-BE49-F238E27FC236}">
                <a16:creationId xmlns:a16="http://schemas.microsoft.com/office/drawing/2014/main" id="{26334FBB-1A75-4C92-503E-22A6374D880D}"/>
              </a:ext>
            </a:extLst>
          </p:cNvPr>
          <p:cNvSpPr txBox="1">
            <a:spLocks/>
          </p:cNvSpPr>
          <p:nvPr/>
        </p:nvSpPr>
        <p:spPr>
          <a:xfrm>
            <a:off x="30275764" y="23340404"/>
            <a:ext cx="11807999" cy="6547412"/>
          </a:xfrm>
          <a:prstGeom prst="rect">
            <a:avLst/>
          </a:prstGeom>
        </p:spPr>
        <p:txBody>
          <a:bodyPr vert="horz" lIns="91440" tIns="45720" rIns="91440" bIns="45720" rtlCol="0">
            <a:normAutofit lnSpcReduction="10000"/>
          </a:bodyPr>
          <a:lst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a:lstStyle>
          <a:p>
            <a:pPr marL="0" indent="0" algn="ctr">
              <a:buFont typeface="Arial" panose="020B0604020202020204" pitchFamily="34" charset="0"/>
              <a:buNone/>
            </a:pPr>
            <a:r>
              <a:rPr lang="en-TR" sz="4800" dirty="0">
                <a:latin typeface="Helvetica" pitchFamily="2" charset="0"/>
              </a:rPr>
              <a:t>Resources</a:t>
            </a:r>
          </a:p>
          <a:p>
            <a:pPr indent="-541178" algn="just">
              <a:spcBef>
                <a:spcPts val="815"/>
              </a:spcBef>
            </a:pPr>
            <a:r>
              <a:rPr lang="en-US" sz="3200" dirty="0">
                <a:latin typeface="Helvetica" pitchFamily="2" charset="0"/>
                <a:hlinkClick r:id="rId4"/>
              </a:rPr>
              <a:t>https://www.oecd-nea.org/upload/docs/application/pdf/2020-10/penelope-2018__a_code_system_for_monte_carlo_simulation_of_electron_and_photon_transport.pdf</a:t>
            </a:r>
            <a:r>
              <a:rPr lang="en-US" sz="3200" dirty="0">
                <a:latin typeface="Helvetica" pitchFamily="2" charset="0"/>
              </a:rPr>
              <a:t> </a:t>
            </a:r>
          </a:p>
          <a:p>
            <a:pPr indent="-541178" algn="just">
              <a:spcBef>
                <a:spcPts val="815"/>
              </a:spcBef>
            </a:pPr>
            <a:r>
              <a:rPr lang="en-US" sz="3200" dirty="0">
                <a:latin typeface="Helvetica" pitchFamily="2" charset="0"/>
                <a:hlinkClick r:id="rId5"/>
              </a:rPr>
              <a:t>https://inte.upc.edu/en/downloads/peneasy</a:t>
            </a:r>
            <a:endParaRPr lang="en-US" sz="3200" dirty="0">
              <a:latin typeface="Helvetica" pitchFamily="2" charset="0"/>
            </a:endParaRPr>
          </a:p>
          <a:p>
            <a:pPr indent="-541178" algn="just">
              <a:spcBef>
                <a:spcPts val="815"/>
              </a:spcBef>
            </a:pPr>
            <a:r>
              <a:rPr lang="en-US" sz="3200" dirty="0">
                <a:latin typeface="Helvetica" pitchFamily="2" charset="0"/>
              </a:rPr>
              <a:t>Figure 1: Agrawal, Ankit &amp; Choudhary, Alok. (2016). Perspective: Materials informatics and big data: Realization of the “fourth paradigm” of science in materials science. APL Materials. 4. 053208. 10.1063/1.4946894.</a:t>
            </a:r>
          </a:p>
          <a:p>
            <a:pPr indent="-541178" algn="just">
              <a:spcBef>
                <a:spcPts val="815"/>
              </a:spcBef>
            </a:pPr>
            <a:r>
              <a:rPr lang="en-US" sz="3200" dirty="0">
                <a:latin typeface="Helvetica" pitchFamily="2" charset="0"/>
              </a:rPr>
              <a:t>Figure 2: Aral N, Banu </a:t>
            </a:r>
            <a:r>
              <a:rPr lang="en-US" sz="3200" dirty="0" err="1">
                <a:latin typeface="Helvetica" pitchFamily="2" charset="0"/>
              </a:rPr>
              <a:t>Nergis</a:t>
            </a:r>
            <a:r>
              <a:rPr lang="en-US" sz="3200" dirty="0">
                <a:latin typeface="Helvetica" pitchFamily="2" charset="0"/>
              </a:rPr>
              <a:t> F, </a:t>
            </a:r>
            <a:r>
              <a:rPr lang="en-US" sz="3200" dirty="0" err="1">
                <a:latin typeface="Helvetica" pitchFamily="2" charset="0"/>
              </a:rPr>
              <a:t>Candan</a:t>
            </a:r>
            <a:r>
              <a:rPr lang="en-US" sz="3200" dirty="0">
                <a:latin typeface="Helvetica" pitchFamily="2" charset="0"/>
              </a:rPr>
              <a:t> C. An alternative X-ray shielding material based on coated textiles. Textile Research Journal. 2016;86(8):803-811. doi:10.1177/0040517515590409</a:t>
            </a:r>
          </a:p>
          <a:p>
            <a:pPr marL="468000" indent="0" algn="just">
              <a:spcBef>
                <a:spcPts val="815"/>
              </a:spcBef>
              <a:buNone/>
            </a:pPr>
            <a:endParaRPr lang="en-US" sz="3200" dirty="0">
              <a:latin typeface="Helvetica" pitchFamily="2" charset="0"/>
            </a:endParaRPr>
          </a:p>
          <a:p>
            <a:pPr marL="468000" indent="0" algn="just">
              <a:spcBef>
                <a:spcPts val="815"/>
              </a:spcBef>
              <a:buNone/>
            </a:pPr>
            <a:endParaRPr lang="en-US" sz="3200" dirty="0">
              <a:latin typeface="Helvetica" pitchFamily="2" charset="0"/>
            </a:endParaRPr>
          </a:p>
        </p:txBody>
      </p:sp>
      <p:sp>
        <p:nvSpPr>
          <p:cNvPr id="59" name="Content Placeholder 20">
            <a:extLst>
              <a:ext uri="{FF2B5EF4-FFF2-40B4-BE49-F238E27FC236}">
                <a16:creationId xmlns:a16="http://schemas.microsoft.com/office/drawing/2014/main" id="{C08331F7-1390-FA34-A761-2844B6D7B4E3}"/>
              </a:ext>
            </a:extLst>
          </p:cNvPr>
          <p:cNvSpPr txBox="1">
            <a:spLocks/>
          </p:cNvSpPr>
          <p:nvPr/>
        </p:nvSpPr>
        <p:spPr>
          <a:xfrm>
            <a:off x="14653352" y="5342124"/>
            <a:ext cx="13533296" cy="719413"/>
          </a:xfrm>
          <a:prstGeom prst="rect">
            <a:avLst/>
          </a:prstGeom>
        </p:spPr>
        <p:txBody>
          <a:bodyPr vert="horz" lIns="91440" tIns="45720" rIns="91440" bIns="45720" rtlCol="0">
            <a:noAutofit/>
          </a:bodyPr>
          <a:lst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a:lstStyle>
          <a:p>
            <a:pPr marL="0" indent="0" algn="ctr">
              <a:buFont typeface="Arial" panose="020B0604020202020204" pitchFamily="34" charset="0"/>
              <a:buNone/>
            </a:pPr>
            <a:r>
              <a:rPr lang="en-TR" sz="4800" dirty="0">
                <a:latin typeface="Helvetica" pitchFamily="2" charset="0"/>
              </a:rPr>
              <a:t>Radiation Model</a:t>
            </a:r>
          </a:p>
        </p:txBody>
      </p:sp>
      <p:sp>
        <p:nvSpPr>
          <p:cNvPr id="67" name="Rectangle 66">
            <a:extLst>
              <a:ext uri="{FF2B5EF4-FFF2-40B4-BE49-F238E27FC236}">
                <a16:creationId xmlns:a16="http://schemas.microsoft.com/office/drawing/2014/main" id="{9054A883-8070-E0B7-702D-780E018F604D}"/>
              </a:ext>
            </a:extLst>
          </p:cNvPr>
          <p:cNvSpPr/>
          <p:nvPr/>
        </p:nvSpPr>
        <p:spPr>
          <a:xfrm>
            <a:off x="30275764" y="18357599"/>
            <a:ext cx="11807999" cy="4852174"/>
          </a:xfrm>
          <a:prstGeom prst="rect">
            <a:avLst/>
          </a:prstGeom>
          <a:noFill/>
        </p:spPr>
        <p:txBody>
          <a:bodyPr/>
          <a:lstStyle/>
          <a:p>
            <a:pPr lvl="0" algn="ctr">
              <a:lnSpc>
                <a:spcPct val="90000"/>
              </a:lnSpc>
              <a:spcBef>
                <a:spcPts val="815"/>
              </a:spcBef>
            </a:pPr>
            <a:r>
              <a:rPr lang="en-US" sz="4800" dirty="0">
                <a:latin typeface="Helvetica" pitchFamily="2" charset="0"/>
              </a:rPr>
              <a:t>Future Directions</a:t>
            </a:r>
          </a:p>
          <a:p>
            <a:pPr lvl="0" algn="ctr">
              <a:lnSpc>
                <a:spcPct val="90000"/>
              </a:lnSpc>
              <a:spcBef>
                <a:spcPts val="815"/>
              </a:spcBef>
            </a:pPr>
            <a:endParaRPr lang="en-US" sz="2400" dirty="0">
              <a:latin typeface="Helvetica" pitchFamily="2" charset="0"/>
            </a:endParaRPr>
          </a:p>
          <a:p>
            <a:pPr marL="396000" lvl="0" indent="-540000" algn="just">
              <a:lnSpc>
                <a:spcPct val="90000"/>
              </a:lnSpc>
              <a:spcBef>
                <a:spcPts val="815"/>
              </a:spcBef>
              <a:buChar char="•"/>
            </a:pPr>
            <a:r>
              <a:rPr lang="en-US" sz="3200" dirty="0">
                <a:latin typeface="Helvetica" pitchFamily="2" charset="0"/>
              </a:rPr>
              <a:t>Enhance the diversity of simulation data by running simulation with oxidized materials in different combinations.</a:t>
            </a:r>
            <a:endParaRPr lang="en-TR" sz="3200" dirty="0">
              <a:latin typeface="Helvetica" pitchFamily="2" charset="0"/>
            </a:endParaRPr>
          </a:p>
          <a:p>
            <a:pPr marL="396000" lvl="0" indent="-540000" algn="just">
              <a:lnSpc>
                <a:spcPct val="90000"/>
              </a:lnSpc>
              <a:spcBef>
                <a:spcPts val="815"/>
              </a:spcBef>
              <a:buChar char="•"/>
            </a:pPr>
            <a:r>
              <a:rPr lang="en-US" sz="3200" dirty="0">
                <a:latin typeface="Helvetica" pitchFamily="2" charset="0"/>
              </a:rPr>
              <a:t>Research on distinct ANN structures and decide on the most suitable option/ structure.</a:t>
            </a:r>
            <a:endParaRPr lang="en-TR" sz="3200" dirty="0">
              <a:latin typeface="Helvetica" pitchFamily="2" charset="0"/>
            </a:endParaRPr>
          </a:p>
          <a:p>
            <a:pPr marL="396000" lvl="0" indent="-540000" algn="just">
              <a:lnSpc>
                <a:spcPct val="90000"/>
              </a:lnSpc>
              <a:spcBef>
                <a:spcPts val="815"/>
              </a:spcBef>
              <a:buChar char="•"/>
            </a:pPr>
            <a:r>
              <a:rPr lang="en-US" sz="3200" dirty="0">
                <a:latin typeface="Helvetica" pitchFamily="2" charset="0"/>
              </a:rPr>
              <a:t>Implement the ANN model, train and test the model using the generated simulation data.</a:t>
            </a:r>
          </a:p>
        </p:txBody>
      </p:sp>
      <p:pic>
        <p:nvPicPr>
          <p:cNvPr id="7" name="Picture 6" descr="A picture containing sketch, diagram, line, screenshot&#10;&#10;Description automatically generated">
            <a:extLst>
              <a:ext uri="{FF2B5EF4-FFF2-40B4-BE49-F238E27FC236}">
                <a16:creationId xmlns:a16="http://schemas.microsoft.com/office/drawing/2014/main" id="{63922678-9F19-13C8-515C-A93FFF9E3F1F}"/>
              </a:ext>
            </a:extLst>
          </p:cNvPr>
          <p:cNvPicPr>
            <a:picLocks noChangeAspect="1"/>
          </p:cNvPicPr>
          <p:nvPr/>
        </p:nvPicPr>
        <p:blipFill rotWithShape="1">
          <a:blip r:embed="rId6"/>
          <a:srcRect r="1919" b="1861"/>
          <a:stretch/>
        </p:blipFill>
        <p:spPr>
          <a:xfrm>
            <a:off x="16934468" y="6238142"/>
            <a:ext cx="9619361" cy="5518972"/>
          </a:xfrm>
          <a:prstGeom prst="rect">
            <a:avLst/>
          </a:prstGeom>
        </p:spPr>
      </p:pic>
      <p:sp>
        <p:nvSpPr>
          <p:cNvPr id="3" name="TextBox 2">
            <a:extLst>
              <a:ext uri="{FF2B5EF4-FFF2-40B4-BE49-F238E27FC236}">
                <a16:creationId xmlns:a16="http://schemas.microsoft.com/office/drawing/2014/main" id="{95F21003-8C0E-F80C-4189-464A93C86F45}"/>
              </a:ext>
            </a:extLst>
          </p:cNvPr>
          <p:cNvSpPr txBox="1"/>
          <p:nvPr/>
        </p:nvSpPr>
        <p:spPr>
          <a:xfrm>
            <a:off x="720000" y="19286420"/>
            <a:ext cx="11807999" cy="3498394"/>
          </a:xfrm>
          <a:prstGeom prst="rect">
            <a:avLst/>
          </a:prstGeom>
          <a:solidFill>
            <a:srgbClr val="8CC8EA">
              <a:alpha val="44918"/>
            </a:srgbClr>
          </a:solidFill>
        </p:spPr>
        <p:txBody>
          <a:bodyPr wrap="square" rtlCol="0">
            <a:spAutoFit/>
          </a:bodyPr>
          <a:lstStyle/>
          <a:p>
            <a:pPr marL="0" indent="0" algn="ctr">
              <a:buNone/>
            </a:pPr>
            <a:r>
              <a:rPr lang="en-US" sz="4800" dirty="0">
                <a:latin typeface="Helvetica" pitchFamily="2" charset="0"/>
              </a:rPr>
              <a:t>Motivation</a:t>
            </a:r>
          </a:p>
          <a:p>
            <a:pPr marL="0" indent="0" algn="ctr">
              <a:buNone/>
            </a:pPr>
            <a:endParaRPr lang="en-US" sz="3200" dirty="0">
              <a:latin typeface="Helvetica" pitchFamily="2" charset="0"/>
            </a:endParaRPr>
          </a:p>
          <a:p>
            <a:pPr marL="397178" indent="-541178" algn="just">
              <a:lnSpc>
                <a:spcPct val="100000"/>
              </a:lnSpc>
              <a:buFont typeface="Arial" panose="020B0604020202020204" pitchFamily="34" charset="0"/>
              <a:buChar char="•"/>
            </a:pPr>
            <a:r>
              <a:rPr lang="en-US" sz="3200" dirty="0">
                <a:latin typeface="Helvetica" pitchFamily="2" charset="0"/>
              </a:rPr>
              <a:t>Eliminate the need for computationally intense MC simulations.</a:t>
            </a:r>
          </a:p>
          <a:p>
            <a:pPr marL="397178" indent="-541178" algn="just">
              <a:lnSpc>
                <a:spcPct val="100000"/>
              </a:lnSpc>
              <a:spcBef>
                <a:spcPts val="815"/>
              </a:spcBef>
              <a:buFont typeface="Arial" panose="020B0604020202020204" pitchFamily="34" charset="0"/>
              <a:buChar char="•"/>
            </a:pPr>
            <a:r>
              <a:rPr lang="en-US" sz="3200" dirty="0">
                <a:latin typeface="Helvetica" pitchFamily="2" charset="0"/>
              </a:rPr>
              <a:t>Accelerate material design for radiation protection.</a:t>
            </a:r>
          </a:p>
          <a:p>
            <a:pPr marL="397178" indent="-541178" algn="just">
              <a:lnSpc>
                <a:spcPct val="100000"/>
              </a:lnSpc>
              <a:spcBef>
                <a:spcPts val="815"/>
              </a:spcBef>
              <a:buFont typeface="Arial" panose="020B0604020202020204" pitchFamily="34" charset="0"/>
              <a:buChar char="•"/>
            </a:pPr>
            <a:r>
              <a:rPr lang="en-US" sz="3200" dirty="0">
                <a:latin typeface="Helvetica" pitchFamily="2" charset="0"/>
              </a:rPr>
              <a:t>Improve cost and resource efficiency in the design process.</a:t>
            </a:r>
            <a:endParaRPr lang="en-TR" sz="3200" dirty="0">
              <a:latin typeface="Helvetica" pitchFamily="2" charset="0"/>
            </a:endParaRPr>
          </a:p>
        </p:txBody>
      </p:sp>
      <p:pic>
        <p:nvPicPr>
          <p:cNvPr id="27" name="Picture 26" descr="A picture containing text, screenshot, line, plot&#10;&#10;Description automatically generated">
            <a:extLst>
              <a:ext uri="{FF2B5EF4-FFF2-40B4-BE49-F238E27FC236}">
                <a16:creationId xmlns:a16="http://schemas.microsoft.com/office/drawing/2014/main" id="{53C7FF9E-C051-8F23-BFE1-150A30444629}"/>
              </a:ext>
            </a:extLst>
          </p:cNvPr>
          <p:cNvPicPr>
            <a:picLocks noChangeAspect="1"/>
          </p:cNvPicPr>
          <p:nvPr/>
        </p:nvPicPr>
        <p:blipFill rotWithShape="1">
          <a:blip r:embed="rId7"/>
          <a:srcRect r="5446"/>
          <a:stretch/>
        </p:blipFill>
        <p:spPr>
          <a:xfrm>
            <a:off x="20895733" y="12024765"/>
            <a:ext cx="9107843" cy="7224348"/>
          </a:xfrm>
          <a:prstGeom prst="rect">
            <a:avLst/>
          </a:prstGeom>
        </p:spPr>
      </p:pic>
      <p:pic>
        <p:nvPicPr>
          <p:cNvPr id="29" name="Picture 28" descr="A picture containing text, screenshot, line, plot&#10;&#10;Description automatically generated">
            <a:extLst>
              <a:ext uri="{FF2B5EF4-FFF2-40B4-BE49-F238E27FC236}">
                <a16:creationId xmlns:a16="http://schemas.microsoft.com/office/drawing/2014/main" id="{B95464C9-0643-78BC-3A72-B398E1BC7912}"/>
              </a:ext>
            </a:extLst>
          </p:cNvPr>
          <p:cNvPicPr>
            <a:picLocks noChangeAspect="1"/>
          </p:cNvPicPr>
          <p:nvPr/>
        </p:nvPicPr>
        <p:blipFill rotWithShape="1">
          <a:blip r:embed="rId8"/>
          <a:srcRect r="5667"/>
          <a:stretch/>
        </p:blipFill>
        <p:spPr>
          <a:xfrm>
            <a:off x="12734370" y="12024785"/>
            <a:ext cx="9107843" cy="7241309"/>
          </a:xfrm>
          <a:prstGeom prst="rect">
            <a:avLst/>
          </a:prstGeom>
        </p:spPr>
      </p:pic>
      <p:pic>
        <p:nvPicPr>
          <p:cNvPr id="31" name="Picture 30" descr="A picture containing text, line, plot, screenshot&#10;&#10;Description automatically generated">
            <a:extLst>
              <a:ext uri="{FF2B5EF4-FFF2-40B4-BE49-F238E27FC236}">
                <a16:creationId xmlns:a16="http://schemas.microsoft.com/office/drawing/2014/main" id="{3E905EBD-960C-23A9-F682-B7B741FA34C5}"/>
              </a:ext>
            </a:extLst>
          </p:cNvPr>
          <p:cNvPicPr>
            <a:picLocks noChangeAspect="1"/>
          </p:cNvPicPr>
          <p:nvPr/>
        </p:nvPicPr>
        <p:blipFill rotWithShape="1">
          <a:blip r:embed="rId9"/>
          <a:srcRect r="5473"/>
          <a:stretch/>
        </p:blipFill>
        <p:spPr>
          <a:xfrm>
            <a:off x="20895732" y="20062789"/>
            <a:ext cx="9107843" cy="7226361"/>
          </a:xfrm>
          <a:prstGeom prst="rect">
            <a:avLst/>
          </a:prstGeom>
        </p:spPr>
      </p:pic>
      <p:pic>
        <p:nvPicPr>
          <p:cNvPr id="11" name="Picture 10" descr="A picture containing text, screenshot, line, plot&#10;&#10;Description automatically generated">
            <a:extLst>
              <a:ext uri="{FF2B5EF4-FFF2-40B4-BE49-F238E27FC236}">
                <a16:creationId xmlns:a16="http://schemas.microsoft.com/office/drawing/2014/main" id="{6C5C76BE-682F-5DC5-E964-2D45037EF5A9}"/>
              </a:ext>
            </a:extLst>
          </p:cNvPr>
          <p:cNvPicPr>
            <a:picLocks noChangeAspect="1"/>
          </p:cNvPicPr>
          <p:nvPr/>
        </p:nvPicPr>
        <p:blipFill rotWithShape="1">
          <a:blip r:embed="rId10"/>
          <a:srcRect r="6193"/>
          <a:stretch/>
        </p:blipFill>
        <p:spPr>
          <a:xfrm>
            <a:off x="12734370" y="20095360"/>
            <a:ext cx="9036993" cy="7225200"/>
          </a:xfrm>
          <a:prstGeom prst="rect">
            <a:avLst/>
          </a:prstGeom>
        </p:spPr>
      </p:pic>
      <p:pic>
        <p:nvPicPr>
          <p:cNvPr id="13" name="Picture 12" descr="A logo and text on a black background&#10;&#10;Description automatically generated with low confidence">
            <a:extLst>
              <a:ext uri="{FF2B5EF4-FFF2-40B4-BE49-F238E27FC236}">
                <a16:creationId xmlns:a16="http://schemas.microsoft.com/office/drawing/2014/main" id="{95B2D619-ABB5-282E-C0D6-EFB11ECD5579}"/>
              </a:ext>
            </a:extLst>
          </p:cNvPr>
          <p:cNvPicPr>
            <a:picLocks noChangeAspect="1"/>
          </p:cNvPicPr>
          <p:nvPr/>
        </p:nvPicPr>
        <p:blipFill>
          <a:blip r:embed="rId11"/>
          <a:stretch>
            <a:fillRect/>
          </a:stretch>
        </p:blipFill>
        <p:spPr>
          <a:xfrm>
            <a:off x="38175263" y="865012"/>
            <a:ext cx="3731810" cy="3631459"/>
          </a:xfrm>
          <a:prstGeom prst="rect">
            <a:avLst/>
          </a:prstGeom>
        </p:spPr>
      </p:pic>
      <p:cxnSp>
        <p:nvCxnSpPr>
          <p:cNvPr id="19" name="Straight Connector 18">
            <a:extLst>
              <a:ext uri="{FF2B5EF4-FFF2-40B4-BE49-F238E27FC236}">
                <a16:creationId xmlns:a16="http://schemas.microsoft.com/office/drawing/2014/main" id="{4C20CB09-E21F-30CF-06FC-F96D8980CA6C}"/>
              </a:ext>
            </a:extLst>
          </p:cNvPr>
          <p:cNvCxnSpPr>
            <a:cxnSpLocks/>
          </p:cNvCxnSpPr>
          <p:nvPr/>
        </p:nvCxnSpPr>
        <p:spPr>
          <a:xfrm flipH="1">
            <a:off x="719999" y="6136925"/>
            <a:ext cx="11807999" cy="0"/>
          </a:xfrm>
          <a:prstGeom prst="line">
            <a:avLst/>
          </a:prstGeom>
          <a:ln w="57150">
            <a:gradFill>
              <a:gsLst>
                <a:gs pos="0">
                  <a:schemeClr val="bg1"/>
                </a:gs>
                <a:gs pos="51000">
                  <a:schemeClr val="accent1"/>
                </a:gs>
                <a:gs pos="99000">
                  <a:schemeClr val="bg1"/>
                </a:gs>
              </a:gsLst>
              <a:lin ang="10800000" scaled="0"/>
            </a:gradFill>
            <a:headEnd w="sm" len="sm"/>
            <a:tailEnd w="sm" len="sm"/>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DB2EF-46B4-FC00-3613-D2F0D50C9349}"/>
              </a:ext>
            </a:extLst>
          </p:cNvPr>
          <p:cNvCxnSpPr>
            <a:cxnSpLocks/>
          </p:cNvCxnSpPr>
          <p:nvPr/>
        </p:nvCxnSpPr>
        <p:spPr>
          <a:xfrm flipH="1">
            <a:off x="709114" y="20135940"/>
            <a:ext cx="11807999" cy="0"/>
          </a:xfrm>
          <a:prstGeom prst="line">
            <a:avLst/>
          </a:prstGeom>
          <a:ln w="57150">
            <a:gradFill>
              <a:gsLst>
                <a:gs pos="0">
                  <a:srgbClr val="8CC8EA">
                    <a:alpha val="45000"/>
                  </a:srgbClr>
                </a:gs>
                <a:gs pos="51000">
                  <a:schemeClr val="accent1"/>
                </a:gs>
                <a:gs pos="99000">
                  <a:srgbClr val="8CC8EA">
                    <a:alpha val="45245"/>
                  </a:srgbClr>
                </a:gs>
              </a:gsLst>
              <a:lin ang="10800000" scaled="0"/>
            </a:gradFill>
            <a:headEnd w="sm" len="sm"/>
            <a:tailEnd w="sm" len="sm"/>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55E52F-EFD2-0417-F68A-ED988CE67A13}"/>
              </a:ext>
            </a:extLst>
          </p:cNvPr>
          <p:cNvCxnSpPr>
            <a:cxnSpLocks/>
          </p:cNvCxnSpPr>
          <p:nvPr/>
        </p:nvCxnSpPr>
        <p:spPr>
          <a:xfrm flipH="1">
            <a:off x="807085" y="24675279"/>
            <a:ext cx="11807999" cy="0"/>
          </a:xfrm>
          <a:prstGeom prst="line">
            <a:avLst/>
          </a:prstGeom>
          <a:ln w="57150">
            <a:gradFill>
              <a:gsLst>
                <a:gs pos="0">
                  <a:schemeClr val="bg1"/>
                </a:gs>
                <a:gs pos="51000">
                  <a:schemeClr val="accent1"/>
                </a:gs>
                <a:gs pos="99000">
                  <a:schemeClr val="bg1"/>
                </a:gs>
              </a:gsLst>
              <a:lin ang="10800000" scaled="0"/>
            </a:gradFill>
            <a:headEnd w="sm" len="sm"/>
            <a:tailEnd w="sm" len="sm"/>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BA6A975-7AED-B01A-031E-9F462806BE00}"/>
              </a:ext>
            </a:extLst>
          </p:cNvPr>
          <p:cNvCxnSpPr>
            <a:cxnSpLocks/>
          </p:cNvCxnSpPr>
          <p:nvPr/>
        </p:nvCxnSpPr>
        <p:spPr>
          <a:xfrm flipH="1">
            <a:off x="30329113" y="6126040"/>
            <a:ext cx="11807999" cy="0"/>
          </a:xfrm>
          <a:prstGeom prst="line">
            <a:avLst/>
          </a:prstGeom>
          <a:ln w="57150">
            <a:gradFill>
              <a:gsLst>
                <a:gs pos="0">
                  <a:schemeClr val="bg1"/>
                </a:gs>
                <a:gs pos="51000">
                  <a:schemeClr val="accent1"/>
                </a:gs>
                <a:gs pos="99000">
                  <a:schemeClr val="bg1"/>
                </a:gs>
              </a:gsLst>
              <a:lin ang="10800000" scaled="0"/>
            </a:gradFill>
            <a:headEnd w="sm" len="sm"/>
            <a:tailEnd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EEF7B3-F851-54FB-29B3-F07D24F9DBA0}"/>
              </a:ext>
            </a:extLst>
          </p:cNvPr>
          <p:cNvCxnSpPr>
            <a:cxnSpLocks/>
          </p:cNvCxnSpPr>
          <p:nvPr/>
        </p:nvCxnSpPr>
        <p:spPr>
          <a:xfrm flipH="1">
            <a:off x="30416199" y="19171461"/>
            <a:ext cx="11807999" cy="0"/>
          </a:xfrm>
          <a:prstGeom prst="line">
            <a:avLst/>
          </a:prstGeom>
          <a:ln w="57150">
            <a:gradFill>
              <a:gsLst>
                <a:gs pos="0">
                  <a:schemeClr val="bg1"/>
                </a:gs>
                <a:gs pos="51000">
                  <a:schemeClr val="accent1"/>
                </a:gs>
                <a:gs pos="99000">
                  <a:schemeClr val="bg1"/>
                </a:gs>
              </a:gsLst>
              <a:lin ang="10800000" scaled="0"/>
            </a:gradFill>
            <a:headEnd w="sm" len="sm"/>
            <a:tailEnd w="sm"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CA196D9-1000-3F54-F59F-C8873CEC86AF}"/>
              </a:ext>
            </a:extLst>
          </p:cNvPr>
          <p:cNvCxnSpPr>
            <a:cxnSpLocks/>
          </p:cNvCxnSpPr>
          <p:nvPr/>
        </p:nvCxnSpPr>
        <p:spPr>
          <a:xfrm flipH="1">
            <a:off x="30503285" y="24000367"/>
            <a:ext cx="11807999" cy="0"/>
          </a:xfrm>
          <a:prstGeom prst="line">
            <a:avLst/>
          </a:prstGeom>
          <a:ln w="57150">
            <a:gradFill>
              <a:gsLst>
                <a:gs pos="0">
                  <a:schemeClr val="bg1"/>
                </a:gs>
                <a:gs pos="51000">
                  <a:schemeClr val="accent1"/>
                </a:gs>
                <a:gs pos="99000">
                  <a:schemeClr val="bg1"/>
                </a:gs>
              </a:gsLst>
              <a:lin ang="10800000" scaled="0"/>
            </a:gradFill>
            <a:headEnd w="sm" len="sm"/>
            <a:tailEnd w="sm" len="sm"/>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A05C15-8011-E66D-A3F0-F9403F8921BC}"/>
              </a:ext>
            </a:extLst>
          </p:cNvPr>
          <p:cNvCxnSpPr>
            <a:cxnSpLocks/>
          </p:cNvCxnSpPr>
          <p:nvPr/>
        </p:nvCxnSpPr>
        <p:spPr>
          <a:xfrm flipH="1">
            <a:off x="12509216" y="6136918"/>
            <a:ext cx="17712000" cy="0"/>
          </a:xfrm>
          <a:prstGeom prst="line">
            <a:avLst/>
          </a:prstGeom>
          <a:ln w="57150">
            <a:gradFill>
              <a:gsLst>
                <a:gs pos="0">
                  <a:schemeClr val="bg1"/>
                </a:gs>
                <a:gs pos="51000">
                  <a:schemeClr val="accent1"/>
                </a:gs>
                <a:gs pos="99000">
                  <a:schemeClr val="bg1"/>
                </a:gs>
              </a:gsLst>
              <a:lin ang="10800000" scaled="0"/>
            </a:gradFill>
            <a:headEnd w="sm" len="sm"/>
            <a:tailEnd w="sm" len="sm"/>
          </a:ln>
        </p:spPr>
        <p:style>
          <a:lnRef idx="1">
            <a:schemeClr val="accent1"/>
          </a:lnRef>
          <a:fillRef idx="0">
            <a:schemeClr val="accent1"/>
          </a:fillRef>
          <a:effectRef idx="0">
            <a:schemeClr val="accent1"/>
          </a:effectRef>
          <a:fontRef idx="minor">
            <a:schemeClr val="tx1"/>
          </a:fontRef>
        </p:style>
      </p:cxnSp>
      <p:pic>
        <p:nvPicPr>
          <p:cNvPr id="39" name="Picture 38" descr="A yellow and black sign&#10;&#10;Description automatically generated with medium confidence">
            <a:extLst>
              <a:ext uri="{FF2B5EF4-FFF2-40B4-BE49-F238E27FC236}">
                <a16:creationId xmlns:a16="http://schemas.microsoft.com/office/drawing/2014/main" id="{E7E71925-094E-479A-5638-EAB5A4A1E6B1}"/>
              </a:ext>
            </a:extLst>
          </p:cNvPr>
          <p:cNvPicPr>
            <a:picLocks noChangeAspect="1"/>
          </p:cNvPicPr>
          <p:nvPr/>
        </p:nvPicPr>
        <p:blipFill>
          <a:blip r:embed="rId12"/>
          <a:stretch>
            <a:fillRect/>
          </a:stretch>
        </p:blipFill>
        <p:spPr>
          <a:xfrm>
            <a:off x="23785232" y="8590339"/>
            <a:ext cx="2075143" cy="1383428"/>
          </a:xfrm>
          <a:prstGeom prst="rect">
            <a:avLst/>
          </a:prstGeom>
        </p:spPr>
      </p:pic>
      <p:sp>
        <p:nvSpPr>
          <p:cNvPr id="9" name="Oval 8">
            <a:extLst>
              <a:ext uri="{FF2B5EF4-FFF2-40B4-BE49-F238E27FC236}">
                <a16:creationId xmlns:a16="http://schemas.microsoft.com/office/drawing/2014/main" id="{0AD6FDFB-D399-5DE0-BCED-06F3E3814C1E}"/>
              </a:ext>
            </a:extLst>
          </p:cNvPr>
          <p:cNvSpPr/>
          <p:nvPr/>
        </p:nvSpPr>
        <p:spPr>
          <a:xfrm>
            <a:off x="902058" y="25614205"/>
            <a:ext cx="189946" cy="190800"/>
          </a:xfrm>
          <a:prstGeom prst="ellipse">
            <a:avLst/>
          </a:prstGeom>
          <a:gradFill flip="none" rotWithShape="1">
            <a:gsLst>
              <a:gs pos="0">
                <a:schemeClr val="accent1">
                  <a:lumMod val="5000"/>
                  <a:lumOff val="95000"/>
                </a:schemeClr>
              </a:gs>
              <a:gs pos="50000">
                <a:srgbClr val="8CC8EA"/>
              </a:gs>
              <a:gs pos="100000">
                <a:schemeClr val="bg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0" name="Oval 9">
            <a:extLst>
              <a:ext uri="{FF2B5EF4-FFF2-40B4-BE49-F238E27FC236}">
                <a16:creationId xmlns:a16="http://schemas.microsoft.com/office/drawing/2014/main" id="{778BAA70-60AF-0731-D53F-AC5C759EC9A6}"/>
              </a:ext>
            </a:extLst>
          </p:cNvPr>
          <p:cNvSpPr/>
          <p:nvPr/>
        </p:nvSpPr>
        <p:spPr>
          <a:xfrm>
            <a:off x="895042" y="26115838"/>
            <a:ext cx="189946" cy="190800"/>
          </a:xfrm>
          <a:prstGeom prst="ellipse">
            <a:avLst/>
          </a:prstGeom>
          <a:gradFill flip="none" rotWithShape="1">
            <a:gsLst>
              <a:gs pos="0">
                <a:schemeClr val="accent1">
                  <a:lumMod val="5000"/>
                  <a:lumOff val="95000"/>
                </a:schemeClr>
              </a:gs>
              <a:gs pos="50000">
                <a:srgbClr val="8CC8EA"/>
              </a:gs>
              <a:gs pos="100000">
                <a:schemeClr val="bg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2" name="Oval 11">
            <a:extLst>
              <a:ext uri="{FF2B5EF4-FFF2-40B4-BE49-F238E27FC236}">
                <a16:creationId xmlns:a16="http://schemas.microsoft.com/office/drawing/2014/main" id="{9136F316-7A23-643A-747D-AD4E9305BA67}"/>
              </a:ext>
            </a:extLst>
          </p:cNvPr>
          <p:cNvSpPr/>
          <p:nvPr/>
        </p:nvSpPr>
        <p:spPr>
          <a:xfrm>
            <a:off x="902058" y="27055040"/>
            <a:ext cx="189946" cy="190800"/>
          </a:xfrm>
          <a:prstGeom prst="ellipse">
            <a:avLst/>
          </a:prstGeom>
          <a:gradFill flip="none" rotWithShape="1">
            <a:gsLst>
              <a:gs pos="0">
                <a:schemeClr val="accent1">
                  <a:lumMod val="5000"/>
                  <a:lumOff val="95000"/>
                </a:schemeClr>
              </a:gs>
              <a:gs pos="50000">
                <a:srgbClr val="8CC8EA"/>
              </a:gs>
              <a:gs pos="100000">
                <a:schemeClr val="bg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8" name="TextBox 17">
            <a:extLst>
              <a:ext uri="{FF2B5EF4-FFF2-40B4-BE49-F238E27FC236}">
                <a16:creationId xmlns:a16="http://schemas.microsoft.com/office/drawing/2014/main" id="{B2041A09-40CC-7275-2BD1-7AEDBC668805}"/>
              </a:ext>
            </a:extLst>
          </p:cNvPr>
          <p:cNvSpPr txBox="1"/>
          <p:nvPr/>
        </p:nvSpPr>
        <p:spPr>
          <a:xfrm>
            <a:off x="719999" y="12602041"/>
            <a:ext cx="1933303" cy="461665"/>
          </a:xfrm>
          <a:prstGeom prst="rect">
            <a:avLst/>
          </a:prstGeom>
          <a:noFill/>
        </p:spPr>
        <p:txBody>
          <a:bodyPr wrap="square" rtlCol="0">
            <a:spAutoFit/>
          </a:bodyPr>
          <a:lstStyle/>
          <a:p>
            <a:r>
              <a:rPr lang="en-TR" sz="2400" dirty="0">
                <a:latin typeface="Helvetica" pitchFamily="2" charset="0"/>
              </a:rPr>
              <a:t>Figure 1</a:t>
            </a:r>
          </a:p>
        </p:txBody>
      </p:sp>
      <p:sp>
        <p:nvSpPr>
          <p:cNvPr id="22" name="TextBox 21">
            <a:extLst>
              <a:ext uri="{FF2B5EF4-FFF2-40B4-BE49-F238E27FC236}">
                <a16:creationId xmlns:a16="http://schemas.microsoft.com/office/drawing/2014/main" id="{00D617AE-F812-85E9-D2E3-E0FD4AF8898D}"/>
              </a:ext>
            </a:extLst>
          </p:cNvPr>
          <p:cNvSpPr txBox="1"/>
          <p:nvPr/>
        </p:nvSpPr>
        <p:spPr>
          <a:xfrm>
            <a:off x="16934468" y="6626042"/>
            <a:ext cx="1933303" cy="461665"/>
          </a:xfrm>
          <a:prstGeom prst="rect">
            <a:avLst/>
          </a:prstGeom>
          <a:noFill/>
        </p:spPr>
        <p:txBody>
          <a:bodyPr wrap="square" rtlCol="0">
            <a:spAutoFit/>
          </a:bodyPr>
          <a:lstStyle/>
          <a:p>
            <a:r>
              <a:rPr lang="en-TR" sz="2400" dirty="0">
                <a:latin typeface="Helvetica" pitchFamily="2" charset="0"/>
              </a:rPr>
              <a:t>Figure 2</a:t>
            </a:r>
          </a:p>
        </p:txBody>
      </p:sp>
      <p:pic>
        <p:nvPicPr>
          <p:cNvPr id="5" name="Picture 4" descr="A picture containing text, screenshot, font&#10;&#10;Description automatically generated">
            <a:extLst>
              <a:ext uri="{FF2B5EF4-FFF2-40B4-BE49-F238E27FC236}">
                <a16:creationId xmlns:a16="http://schemas.microsoft.com/office/drawing/2014/main" id="{2851B167-E7F6-E61F-702B-1C1A58083385}"/>
              </a:ext>
            </a:extLst>
          </p:cNvPr>
          <p:cNvPicPr>
            <a:picLocks noChangeAspect="1"/>
          </p:cNvPicPr>
          <p:nvPr/>
        </p:nvPicPr>
        <p:blipFill rotWithShape="1">
          <a:blip r:embed="rId13"/>
          <a:srcRect b="42676"/>
          <a:stretch/>
        </p:blipFill>
        <p:spPr>
          <a:xfrm>
            <a:off x="30329113" y="11859449"/>
            <a:ext cx="11809740" cy="6547401"/>
          </a:xfrm>
          <a:prstGeom prst="rect">
            <a:avLst/>
          </a:prstGeom>
        </p:spPr>
      </p:pic>
    </p:spTree>
    <p:extLst>
      <p:ext uri="{BB962C8B-B14F-4D97-AF65-F5344CB8AC3E}">
        <p14:creationId xmlns:p14="http://schemas.microsoft.com/office/powerpoint/2010/main" val="10640647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2365</TotalTime>
  <Words>491</Words>
  <Application>Microsoft Macintosh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Sena Mumcu</dc:creator>
  <cp:lastModifiedBy>Sena Mumcu</cp:lastModifiedBy>
  <cp:revision>16</cp:revision>
  <dcterms:created xsi:type="dcterms:W3CDTF">2023-05-24T09:59:17Z</dcterms:created>
  <dcterms:modified xsi:type="dcterms:W3CDTF">2023-06-07T08:45:52Z</dcterms:modified>
</cp:coreProperties>
</file>