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4"/>
  </p:notesMasterIdLst>
  <p:sldIdLst>
    <p:sldId id="256" r:id="rId2"/>
    <p:sldId id="257" r:id="rId3"/>
    <p:sldId id="264" r:id="rId4"/>
    <p:sldId id="263" r:id="rId5"/>
    <p:sldId id="260" r:id="rId6"/>
    <p:sldId id="261" r:id="rId7"/>
    <p:sldId id="265" r:id="rId8"/>
    <p:sldId id="266" r:id="rId9"/>
    <p:sldId id="267" r:id="rId10"/>
    <p:sldId id="262"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1B1EA-B31D-419B-8B79-372B1CFE6BCE}" type="datetimeFigureOut">
              <a:rPr lang="en-PK" smtClean="0"/>
              <a:t>16/08/2020</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36EDE-B41F-4A73-A0CC-A5467A650589}" type="slidenum">
              <a:rPr lang="en-PK" smtClean="0"/>
              <a:t>‹#›</a:t>
            </a:fld>
            <a:endParaRPr lang="en-PK"/>
          </a:p>
        </p:txBody>
      </p:sp>
    </p:spTree>
    <p:extLst>
      <p:ext uri="{BB962C8B-B14F-4D97-AF65-F5344CB8AC3E}">
        <p14:creationId xmlns:p14="http://schemas.microsoft.com/office/powerpoint/2010/main" val="433445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C40092-FE6F-4D7D-BC15-30887516C4D5}" type="datetime8">
              <a:rPr lang="en-PK" smtClean="0"/>
              <a:t>16/08/2020 12:41 am</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08FB705-A8A3-42FC-B529-9D5BDAA4DCAF}" type="slidenum">
              <a:rPr lang="en-PK" smtClean="0"/>
              <a:t>‹#›</a:t>
            </a:fld>
            <a:endParaRPr lang="en-PK"/>
          </a:p>
        </p:txBody>
      </p:sp>
    </p:spTree>
    <p:extLst>
      <p:ext uri="{BB962C8B-B14F-4D97-AF65-F5344CB8AC3E}">
        <p14:creationId xmlns:p14="http://schemas.microsoft.com/office/powerpoint/2010/main" val="1710024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04124F-5E59-4B25-A3EF-7C7012409E76}" type="datetime8">
              <a:rPr lang="en-PK" smtClean="0"/>
              <a:t>16/08/2020 12:41 am</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908FB705-A8A3-42FC-B529-9D5BDAA4DCAF}" type="slidenum">
              <a:rPr lang="en-PK" smtClean="0"/>
              <a:t>‹#›</a:t>
            </a:fld>
            <a:endParaRPr lang="en-PK"/>
          </a:p>
        </p:txBody>
      </p:sp>
    </p:spTree>
    <p:extLst>
      <p:ext uri="{BB962C8B-B14F-4D97-AF65-F5344CB8AC3E}">
        <p14:creationId xmlns:p14="http://schemas.microsoft.com/office/powerpoint/2010/main" val="535674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7B3DD97-B9C4-4D6E-ADB9-1D0602906A3C}" type="datetime8">
              <a:rPr lang="en-PK" smtClean="0"/>
              <a:t>16/08/2020 12:41 am</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08FB705-A8A3-42FC-B529-9D5BDAA4DCAF}" type="slidenum">
              <a:rPr lang="en-PK" smtClean="0"/>
              <a:t>‹#›</a:t>
            </a:fld>
            <a:endParaRPr lang="en-PK"/>
          </a:p>
        </p:txBody>
      </p:sp>
    </p:spTree>
    <p:extLst>
      <p:ext uri="{BB962C8B-B14F-4D97-AF65-F5344CB8AC3E}">
        <p14:creationId xmlns:p14="http://schemas.microsoft.com/office/powerpoint/2010/main" val="1239647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BD7B62-5688-4DCB-AAF2-E55DFDD3D0B1}" type="datetime8">
              <a:rPr lang="en-PK" smtClean="0"/>
              <a:t>16/08/2020 12:41 am</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08FB705-A8A3-42FC-B529-9D5BDAA4DCAF}" type="slidenum">
              <a:rPr lang="en-PK" smtClean="0"/>
              <a:t>‹#›</a:t>
            </a:fld>
            <a:endParaRPr lang="en-PK"/>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72603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5AD486-7CEC-4A33-B21D-7F644AF460C3}" type="datetime8">
              <a:rPr lang="en-PK" smtClean="0"/>
              <a:t>16/08/2020 12:41 am</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08FB705-A8A3-42FC-B529-9D5BDAA4DCAF}" type="slidenum">
              <a:rPr lang="en-PK" smtClean="0"/>
              <a:t>‹#›</a:t>
            </a:fld>
            <a:endParaRPr lang="en-PK"/>
          </a:p>
        </p:txBody>
      </p:sp>
    </p:spTree>
    <p:extLst>
      <p:ext uri="{BB962C8B-B14F-4D97-AF65-F5344CB8AC3E}">
        <p14:creationId xmlns:p14="http://schemas.microsoft.com/office/powerpoint/2010/main" val="2725530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E53EBC-4F67-4BDD-A0C4-8BA809688C22}" type="datetime8">
              <a:rPr lang="en-PK" smtClean="0"/>
              <a:t>16/08/2020 12:41 am</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08FB705-A8A3-42FC-B529-9D5BDAA4DCAF}" type="slidenum">
              <a:rPr lang="en-PK" smtClean="0"/>
              <a:t>‹#›</a:t>
            </a:fld>
            <a:endParaRPr lang="en-PK"/>
          </a:p>
        </p:txBody>
      </p:sp>
    </p:spTree>
    <p:extLst>
      <p:ext uri="{BB962C8B-B14F-4D97-AF65-F5344CB8AC3E}">
        <p14:creationId xmlns:p14="http://schemas.microsoft.com/office/powerpoint/2010/main" val="2284996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862C2F1-B288-44D0-B589-28EBF455C22E}" type="datetime8">
              <a:rPr lang="en-PK" smtClean="0"/>
              <a:t>16/08/2020 12:41 am</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08FB705-A8A3-42FC-B529-9D5BDAA4DCAF}" type="slidenum">
              <a:rPr lang="en-PK" smtClean="0"/>
              <a:t>‹#›</a:t>
            </a:fld>
            <a:endParaRPr lang="en-PK"/>
          </a:p>
        </p:txBody>
      </p:sp>
    </p:spTree>
    <p:extLst>
      <p:ext uri="{BB962C8B-B14F-4D97-AF65-F5344CB8AC3E}">
        <p14:creationId xmlns:p14="http://schemas.microsoft.com/office/powerpoint/2010/main" val="661815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5BDEE-5AEC-4015-8D5B-4B1D6668FC9C}" type="datetime8">
              <a:rPr lang="en-PK" smtClean="0"/>
              <a:t>16/08/2020 12:41 am</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08FB705-A8A3-42FC-B529-9D5BDAA4DCAF}" type="slidenum">
              <a:rPr lang="en-PK" smtClean="0"/>
              <a:t>‹#›</a:t>
            </a:fld>
            <a:endParaRPr lang="en-PK"/>
          </a:p>
        </p:txBody>
      </p:sp>
    </p:spTree>
    <p:extLst>
      <p:ext uri="{BB962C8B-B14F-4D97-AF65-F5344CB8AC3E}">
        <p14:creationId xmlns:p14="http://schemas.microsoft.com/office/powerpoint/2010/main" val="3496573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ECE5C-0811-49BF-8236-D9FF6D2459F1}" type="datetime8">
              <a:rPr lang="en-PK" smtClean="0"/>
              <a:t>16/08/2020 12:41 am</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08FB705-A8A3-42FC-B529-9D5BDAA4DCAF}" type="slidenum">
              <a:rPr lang="en-PK" smtClean="0"/>
              <a:t>‹#›</a:t>
            </a:fld>
            <a:endParaRPr lang="en-PK"/>
          </a:p>
        </p:txBody>
      </p:sp>
    </p:spTree>
    <p:extLst>
      <p:ext uri="{BB962C8B-B14F-4D97-AF65-F5344CB8AC3E}">
        <p14:creationId xmlns:p14="http://schemas.microsoft.com/office/powerpoint/2010/main" val="22599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8CA7680-D8B6-4481-B208-D3C678523CE7}" type="datetime8">
              <a:rPr lang="en-PK" smtClean="0"/>
              <a:t>16/08/2020 12:41 am</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08FB705-A8A3-42FC-B529-9D5BDAA4DCAF}" type="slidenum">
              <a:rPr lang="en-PK" smtClean="0"/>
              <a:t>‹#›</a:t>
            </a:fld>
            <a:endParaRPr lang="en-PK"/>
          </a:p>
        </p:txBody>
      </p:sp>
    </p:spTree>
    <p:extLst>
      <p:ext uri="{BB962C8B-B14F-4D97-AF65-F5344CB8AC3E}">
        <p14:creationId xmlns:p14="http://schemas.microsoft.com/office/powerpoint/2010/main" val="4233499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7705CB-2388-4E08-9AEC-F62FD8540909}" type="datetime8">
              <a:rPr lang="en-PK" smtClean="0"/>
              <a:t>16/08/2020 12:41 am</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08FB705-A8A3-42FC-B529-9D5BDAA4DCAF}" type="slidenum">
              <a:rPr lang="en-PK" smtClean="0"/>
              <a:t>‹#›</a:t>
            </a:fld>
            <a:endParaRPr lang="en-PK"/>
          </a:p>
        </p:txBody>
      </p:sp>
    </p:spTree>
    <p:extLst>
      <p:ext uri="{BB962C8B-B14F-4D97-AF65-F5344CB8AC3E}">
        <p14:creationId xmlns:p14="http://schemas.microsoft.com/office/powerpoint/2010/main" val="3702113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3C5F44-3D03-4090-9D6A-BD1980153F96}" type="datetime8">
              <a:rPr lang="en-PK" smtClean="0"/>
              <a:t>16/08/2020 12:41 am</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908FB705-A8A3-42FC-B529-9D5BDAA4DCAF}" type="slidenum">
              <a:rPr lang="en-PK" smtClean="0"/>
              <a:t>‹#›</a:t>
            </a:fld>
            <a:endParaRPr lang="en-PK"/>
          </a:p>
        </p:txBody>
      </p:sp>
    </p:spTree>
    <p:extLst>
      <p:ext uri="{BB962C8B-B14F-4D97-AF65-F5344CB8AC3E}">
        <p14:creationId xmlns:p14="http://schemas.microsoft.com/office/powerpoint/2010/main" val="310629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F0CB9B-A421-490E-8EA3-E9F421C74FEB}" type="datetime8">
              <a:rPr lang="en-PK" smtClean="0"/>
              <a:t>16/08/2020 12:41 am</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908FB705-A8A3-42FC-B529-9D5BDAA4DCAF}" type="slidenum">
              <a:rPr lang="en-PK" smtClean="0"/>
              <a:t>‹#›</a:t>
            </a:fld>
            <a:endParaRPr lang="en-PK"/>
          </a:p>
        </p:txBody>
      </p:sp>
    </p:spTree>
    <p:extLst>
      <p:ext uri="{BB962C8B-B14F-4D97-AF65-F5344CB8AC3E}">
        <p14:creationId xmlns:p14="http://schemas.microsoft.com/office/powerpoint/2010/main" val="239243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7307CB1-39A8-4545-A809-E2030B5D0165}" type="datetime8">
              <a:rPr lang="en-PK" smtClean="0"/>
              <a:t>16/08/2020 12:41 am</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908FB705-A8A3-42FC-B529-9D5BDAA4DCAF}" type="slidenum">
              <a:rPr lang="en-PK" smtClean="0"/>
              <a:t>‹#›</a:t>
            </a:fld>
            <a:endParaRPr lang="en-PK"/>
          </a:p>
        </p:txBody>
      </p:sp>
    </p:spTree>
    <p:extLst>
      <p:ext uri="{BB962C8B-B14F-4D97-AF65-F5344CB8AC3E}">
        <p14:creationId xmlns:p14="http://schemas.microsoft.com/office/powerpoint/2010/main" val="90780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32CE8F6-9EBB-4408-B0D0-059934B1E5EF}" type="datetime8">
              <a:rPr lang="en-PK" smtClean="0"/>
              <a:t>16/08/2020 12:41 am</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908FB705-A8A3-42FC-B529-9D5BDAA4DCAF}" type="slidenum">
              <a:rPr lang="en-PK" smtClean="0"/>
              <a:t>‹#›</a:t>
            </a:fld>
            <a:endParaRPr lang="en-PK"/>
          </a:p>
        </p:txBody>
      </p:sp>
    </p:spTree>
    <p:extLst>
      <p:ext uri="{BB962C8B-B14F-4D97-AF65-F5344CB8AC3E}">
        <p14:creationId xmlns:p14="http://schemas.microsoft.com/office/powerpoint/2010/main" val="321830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CC3E481-6134-44BD-AE17-85990AE3F545}" type="datetime8">
              <a:rPr lang="en-PK" smtClean="0"/>
              <a:t>16/08/2020 12:41 am</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908FB705-A8A3-42FC-B529-9D5BDAA4DCAF}" type="slidenum">
              <a:rPr lang="en-PK" smtClean="0"/>
              <a:t>‹#›</a:t>
            </a:fld>
            <a:endParaRPr lang="en-PK"/>
          </a:p>
        </p:txBody>
      </p:sp>
    </p:spTree>
    <p:extLst>
      <p:ext uri="{BB962C8B-B14F-4D97-AF65-F5344CB8AC3E}">
        <p14:creationId xmlns:p14="http://schemas.microsoft.com/office/powerpoint/2010/main" val="297537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C0203-A019-4B38-9775-91FA6365EE02}" type="datetime8">
              <a:rPr lang="en-PK" smtClean="0"/>
              <a:t>16/08/2020 12:41 am</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908FB705-A8A3-42FC-B529-9D5BDAA4DCAF}" type="slidenum">
              <a:rPr lang="en-PK" smtClean="0"/>
              <a:t>‹#›</a:t>
            </a:fld>
            <a:endParaRPr lang="en-PK"/>
          </a:p>
        </p:txBody>
      </p:sp>
    </p:spTree>
    <p:extLst>
      <p:ext uri="{BB962C8B-B14F-4D97-AF65-F5344CB8AC3E}">
        <p14:creationId xmlns:p14="http://schemas.microsoft.com/office/powerpoint/2010/main" val="298577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782DE9F-6950-4C5A-A54E-60A957C73F0E}" type="datetime8">
              <a:rPr lang="en-PK" smtClean="0"/>
              <a:t>16/08/2020 12:41 am</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08FB705-A8A3-42FC-B529-9D5BDAA4DCAF}" type="slidenum">
              <a:rPr lang="en-PK" smtClean="0"/>
              <a:t>‹#›</a:t>
            </a:fld>
            <a:endParaRPr lang="en-PK"/>
          </a:p>
        </p:txBody>
      </p:sp>
    </p:spTree>
    <p:extLst>
      <p:ext uri="{BB962C8B-B14F-4D97-AF65-F5344CB8AC3E}">
        <p14:creationId xmlns:p14="http://schemas.microsoft.com/office/powerpoint/2010/main" val="198108535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802D0-937D-4985-8934-5DCBD29C1D93}"/>
              </a:ext>
            </a:extLst>
          </p:cNvPr>
          <p:cNvSpPr>
            <a:spLocks noGrp="1"/>
          </p:cNvSpPr>
          <p:nvPr>
            <p:ph type="ctrTitle"/>
          </p:nvPr>
        </p:nvSpPr>
        <p:spPr>
          <a:xfrm>
            <a:off x="2198136" y="1998520"/>
            <a:ext cx="8001000" cy="2971801"/>
          </a:xfrm>
        </p:spPr>
        <p:txBody>
          <a:bodyPr/>
          <a:lstStyle/>
          <a:p>
            <a:pPr algn="ctr"/>
            <a:r>
              <a:rPr lang="en-US" sz="2800" b="1" dirty="0">
                <a:effectLst/>
                <a:latin typeface="Times New Roman" panose="02020603050405020304" pitchFamily="18" charset="0"/>
                <a:ea typeface="Times New Roman" panose="02020603050405020304" pitchFamily="18" charset="0"/>
              </a:rPr>
              <a:t>Exploring Toronto, Finding the Best Neighborhoods to Live In as well as to Open an Asian Restaurant</a:t>
            </a:r>
            <a:br>
              <a:rPr lang="en-PK" sz="1800" b="1" dirty="0">
                <a:effectLst/>
                <a:latin typeface="Times New Roman" panose="02020603050405020304" pitchFamily="18" charset="0"/>
                <a:ea typeface="Times New Roman" panose="02020603050405020304" pitchFamily="18" charset="0"/>
              </a:rPr>
            </a:br>
            <a:endParaRPr lang="en-PK" dirty="0"/>
          </a:p>
        </p:txBody>
      </p:sp>
      <p:sp>
        <p:nvSpPr>
          <p:cNvPr id="3" name="Subtitle 2">
            <a:extLst>
              <a:ext uri="{FF2B5EF4-FFF2-40B4-BE49-F238E27FC236}">
                <a16:creationId xmlns:a16="http://schemas.microsoft.com/office/drawing/2014/main" id="{9F89B304-CB71-4035-90DD-7FE4DFD03939}"/>
              </a:ext>
            </a:extLst>
          </p:cNvPr>
          <p:cNvSpPr>
            <a:spLocks noGrp="1"/>
          </p:cNvSpPr>
          <p:nvPr>
            <p:ph type="subTitle" idx="1"/>
          </p:nvPr>
        </p:nvSpPr>
        <p:spPr>
          <a:xfrm>
            <a:off x="2998236" y="3996654"/>
            <a:ext cx="6400800" cy="1947333"/>
          </a:xfrm>
        </p:spPr>
        <p:txBody>
          <a:bodyPr/>
          <a:lstStyle/>
          <a:p>
            <a:pPr algn="ctr"/>
            <a:r>
              <a:rPr lang="en-US" sz="1800" dirty="0">
                <a:solidFill>
                  <a:schemeClr val="tx1"/>
                </a:solidFill>
                <a:effectLst/>
                <a:latin typeface="Times New Roman" panose="02020603050405020304" pitchFamily="18" charset="0"/>
                <a:ea typeface="Times New Roman" panose="02020603050405020304" pitchFamily="18" charset="0"/>
              </a:rPr>
              <a:t>IBM Data Science Professional Certificate - Capstone Project </a:t>
            </a:r>
            <a:endParaRPr lang="en-PK" sz="1800" dirty="0">
              <a:solidFill>
                <a:schemeClr val="tx1"/>
              </a:solidFill>
              <a:effectLst/>
              <a:latin typeface="Times New Roman" panose="02020603050405020304" pitchFamily="18" charset="0"/>
              <a:ea typeface="Times New Roman" panose="02020603050405020304" pitchFamily="18" charset="0"/>
            </a:endParaRPr>
          </a:p>
          <a:p>
            <a:endParaRPr lang="en-PK" sz="1800" dirty="0">
              <a:solidFill>
                <a:schemeClr val="tx1"/>
              </a:solidFill>
              <a:effectLst/>
              <a:latin typeface="Times New Roman" panose="02020603050405020304" pitchFamily="18" charset="0"/>
              <a:ea typeface="Times New Roman" panose="02020603050405020304" pitchFamily="18" charset="0"/>
            </a:endParaRPr>
          </a:p>
          <a:p>
            <a:endParaRPr lang="en-PK" dirty="0">
              <a:solidFill>
                <a:schemeClr val="tx1"/>
              </a:solidFill>
            </a:endParaRPr>
          </a:p>
        </p:txBody>
      </p:sp>
      <p:sp>
        <p:nvSpPr>
          <p:cNvPr id="4" name="Slide Number Placeholder 3">
            <a:extLst>
              <a:ext uri="{FF2B5EF4-FFF2-40B4-BE49-F238E27FC236}">
                <a16:creationId xmlns:a16="http://schemas.microsoft.com/office/drawing/2014/main" id="{3A59590C-004C-4B62-973B-9E311478A137}"/>
              </a:ext>
            </a:extLst>
          </p:cNvPr>
          <p:cNvSpPr>
            <a:spLocks noGrp="1"/>
          </p:cNvSpPr>
          <p:nvPr>
            <p:ph type="sldNum" sz="quarter" idx="12"/>
          </p:nvPr>
        </p:nvSpPr>
        <p:spPr/>
        <p:txBody>
          <a:bodyPr/>
          <a:lstStyle/>
          <a:p>
            <a:fld id="{908FB705-A8A3-42FC-B529-9D5BDAA4DCAF}" type="slidenum">
              <a:rPr lang="en-PK" smtClean="0"/>
              <a:t>1</a:t>
            </a:fld>
            <a:endParaRPr lang="en-PK"/>
          </a:p>
        </p:txBody>
      </p:sp>
    </p:spTree>
    <p:extLst>
      <p:ext uri="{BB962C8B-B14F-4D97-AF65-F5344CB8AC3E}">
        <p14:creationId xmlns:p14="http://schemas.microsoft.com/office/powerpoint/2010/main" val="961604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52E3-6157-4C6E-9C86-D7D615174E4F}"/>
              </a:ext>
            </a:extLst>
          </p:cNvPr>
          <p:cNvSpPr>
            <a:spLocks noGrp="1"/>
          </p:cNvSpPr>
          <p:nvPr>
            <p:ph type="title"/>
          </p:nvPr>
        </p:nvSpPr>
        <p:spPr>
          <a:xfrm>
            <a:off x="947817" y="679572"/>
            <a:ext cx="9404723" cy="767687"/>
          </a:xfrm>
        </p:spPr>
        <p:txBody>
          <a:bodyPr/>
          <a:lstStyle/>
          <a:p>
            <a:pPr algn="ctr"/>
            <a:r>
              <a:rPr lang="en-US" sz="2800" b="1" dirty="0">
                <a:latin typeface="Times New Roman" panose="02020603050405020304" pitchFamily="18" charset="0"/>
                <a:cs typeface="Times New Roman" panose="02020603050405020304" pitchFamily="18" charset="0"/>
              </a:rPr>
              <a:t>Clustering</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32F6F1-3056-4A5C-87D9-FCBB518ECD14}"/>
              </a:ext>
            </a:extLst>
          </p:cNvPr>
          <p:cNvSpPr>
            <a:spLocks noGrp="1"/>
          </p:cNvSpPr>
          <p:nvPr>
            <p:ph idx="1"/>
          </p:nvPr>
        </p:nvSpPr>
        <p:spPr>
          <a:xfrm>
            <a:off x="1176907" y="1831102"/>
            <a:ext cx="8946541" cy="4195481"/>
          </a:xfrm>
        </p:spPr>
        <p:txBody>
          <a:bodyPr/>
          <a:lstStyle/>
          <a:p>
            <a:pPr algn="just"/>
            <a:r>
              <a:rPr lang="en-US" sz="1800" dirty="0">
                <a:effectLst/>
                <a:latin typeface="Times New Roman" panose="02020603050405020304" pitchFamily="18" charset="0"/>
                <a:ea typeface="Times New Roman" panose="02020603050405020304" pitchFamily="18" charset="0"/>
              </a:rPr>
              <a:t>I clustered neighborhoods based on common type of venues located in each neighborhood using an unsupervised machine learning algorithm, K-Means (it is basically a clustering algorithm).</a:t>
            </a:r>
            <a:endParaRPr lang="en-PK"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In K-Means, we must choose k i.e. the number of clusters we want our dataset to be divide into. I chose elbow method to find the best k (k = 10) as you can see below:</a:t>
            </a:r>
            <a:endParaRPr lang="en-PK"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8DD23595-12CB-4C85-9CDB-B7EE85FA3A7A}"/>
              </a:ext>
            </a:extLst>
          </p:cNvPr>
          <p:cNvSpPr>
            <a:spLocks noGrp="1"/>
          </p:cNvSpPr>
          <p:nvPr>
            <p:ph type="sldNum" sz="quarter" idx="12"/>
          </p:nvPr>
        </p:nvSpPr>
        <p:spPr/>
        <p:txBody>
          <a:bodyPr/>
          <a:lstStyle/>
          <a:p>
            <a:fld id="{908FB705-A8A3-42FC-B529-9D5BDAA4DCAF}" type="slidenum">
              <a:rPr lang="en-PK" smtClean="0"/>
              <a:t>10</a:t>
            </a:fld>
            <a:endParaRPr lang="en-PK"/>
          </a:p>
        </p:txBody>
      </p:sp>
      <p:pic>
        <p:nvPicPr>
          <p:cNvPr id="5" name="Picture 4">
            <a:extLst>
              <a:ext uri="{FF2B5EF4-FFF2-40B4-BE49-F238E27FC236}">
                <a16:creationId xmlns:a16="http://schemas.microsoft.com/office/drawing/2014/main" id="{BF51FBF5-1EC8-4909-AB0B-B187A9347F4E}"/>
              </a:ext>
            </a:extLst>
          </p:cNvPr>
          <p:cNvPicPr/>
          <p:nvPr/>
        </p:nvPicPr>
        <p:blipFill>
          <a:blip r:embed="rId2"/>
          <a:stretch>
            <a:fillRect/>
          </a:stretch>
        </p:blipFill>
        <p:spPr>
          <a:xfrm>
            <a:off x="3268671" y="3470437"/>
            <a:ext cx="4763012" cy="2939989"/>
          </a:xfrm>
          <a:prstGeom prst="rect">
            <a:avLst/>
          </a:prstGeom>
        </p:spPr>
      </p:pic>
    </p:spTree>
    <p:extLst>
      <p:ext uri="{BB962C8B-B14F-4D97-AF65-F5344CB8AC3E}">
        <p14:creationId xmlns:p14="http://schemas.microsoft.com/office/powerpoint/2010/main" val="95554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A497BC-50B9-4443-91F3-1986BA9B486A}"/>
              </a:ext>
            </a:extLst>
          </p:cNvPr>
          <p:cNvSpPr>
            <a:spLocks noGrp="1"/>
          </p:cNvSpPr>
          <p:nvPr>
            <p:ph type="sldNum" sz="quarter" idx="12"/>
          </p:nvPr>
        </p:nvSpPr>
        <p:spPr/>
        <p:txBody>
          <a:bodyPr/>
          <a:lstStyle/>
          <a:p>
            <a:fld id="{908FB705-A8A3-42FC-B529-9D5BDAA4DCAF}" type="slidenum">
              <a:rPr lang="en-PK" smtClean="0"/>
              <a:t>11</a:t>
            </a:fld>
            <a:endParaRPr lang="en-PK"/>
          </a:p>
        </p:txBody>
      </p:sp>
      <p:sp>
        <p:nvSpPr>
          <p:cNvPr id="4" name="TextBox 3">
            <a:extLst>
              <a:ext uri="{FF2B5EF4-FFF2-40B4-BE49-F238E27FC236}">
                <a16:creationId xmlns:a16="http://schemas.microsoft.com/office/drawing/2014/main" id="{1F8F2588-15CC-4B76-94B7-54EB52892DC7}"/>
              </a:ext>
            </a:extLst>
          </p:cNvPr>
          <p:cNvSpPr txBox="1"/>
          <p:nvPr/>
        </p:nvSpPr>
        <p:spPr>
          <a:xfrm>
            <a:off x="494950" y="418880"/>
            <a:ext cx="9714451" cy="1289071"/>
          </a:xfrm>
          <a:prstGeom prst="rect">
            <a:avLst/>
          </a:prstGeom>
          <a:noFill/>
        </p:spPr>
        <p:txBody>
          <a:bodyPr wrap="square">
            <a:spAutoFit/>
          </a:bodyPr>
          <a:lstStyle/>
          <a:p>
            <a:pPr algn="just">
              <a:lnSpc>
                <a:spcPct val="150000"/>
              </a:lnSpc>
              <a:spcAft>
                <a:spcPts val="400"/>
              </a:spcAft>
              <a:tabLst>
                <a:tab pos="2544445" algn="l"/>
              </a:tabLst>
            </a:pPr>
            <a:r>
              <a:rPr lang="en-US" sz="1800" dirty="0">
                <a:effectLst/>
                <a:latin typeface="Times New Roman" panose="02020603050405020304" pitchFamily="18" charset="0"/>
                <a:ea typeface="Times New Roman" panose="02020603050405020304" pitchFamily="18" charset="0"/>
              </a:rPr>
              <a:t>We can see here that the best k is 10, i.e. we will find the best result if we divide our dataset into 10 clusters. So, I did the same and did show the clustered neighborhoods on map using color coding, as you can see below:</a:t>
            </a:r>
            <a:endParaRPr lang="en-PK" sz="20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700D928A-EC48-4737-9E83-D4FBBB569F55}"/>
              </a:ext>
            </a:extLst>
          </p:cNvPr>
          <p:cNvPicPr/>
          <p:nvPr/>
        </p:nvPicPr>
        <p:blipFill>
          <a:blip r:embed="rId2"/>
          <a:stretch>
            <a:fillRect/>
          </a:stretch>
        </p:blipFill>
        <p:spPr>
          <a:xfrm>
            <a:off x="2352121" y="1901923"/>
            <a:ext cx="7487757" cy="4537197"/>
          </a:xfrm>
          <a:prstGeom prst="rect">
            <a:avLst/>
          </a:prstGeom>
        </p:spPr>
      </p:pic>
    </p:spTree>
    <p:extLst>
      <p:ext uri="{BB962C8B-B14F-4D97-AF65-F5344CB8AC3E}">
        <p14:creationId xmlns:p14="http://schemas.microsoft.com/office/powerpoint/2010/main" val="1583271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52E3-6157-4C6E-9C86-D7D615174E4F}"/>
              </a:ext>
            </a:extLst>
          </p:cNvPr>
          <p:cNvSpPr>
            <a:spLocks noGrp="1"/>
          </p:cNvSpPr>
          <p:nvPr>
            <p:ph type="title"/>
          </p:nvPr>
        </p:nvSpPr>
        <p:spPr>
          <a:xfrm>
            <a:off x="947817" y="679572"/>
            <a:ext cx="9404723" cy="767687"/>
          </a:xfrm>
        </p:spPr>
        <p:txBody>
          <a:bodyPr/>
          <a:lstStyle/>
          <a:p>
            <a:pPr algn="ctr"/>
            <a:r>
              <a:rPr lang="en-US" sz="2800" b="1" dirty="0">
                <a:latin typeface="Times New Roman" panose="02020603050405020304" pitchFamily="18" charset="0"/>
                <a:cs typeface="Times New Roman" panose="02020603050405020304" pitchFamily="18" charset="0"/>
              </a:rPr>
              <a:t>Conclusion</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32F6F1-3056-4A5C-87D9-FCBB518ECD14}"/>
              </a:ext>
            </a:extLst>
          </p:cNvPr>
          <p:cNvSpPr>
            <a:spLocks noGrp="1"/>
          </p:cNvSpPr>
          <p:nvPr>
            <p:ph idx="1"/>
          </p:nvPr>
        </p:nvSpPr>
        <p:spPr>
          <a:xfrm>
            <a:off x="1176907" y="1831102"/>
            <a:ext cx="8946541" cy="4195481"/>
          </a:xfrm>
        </p:spPr>
        <p:txBody>
          <a:bodyPr/>
          <a:lstStyle/>
          <a:p>
            <a:pPr algn="just">
              <a:lnSpc>
                <a:spcPct val="150000"/>
              </a:lnSpc>
              <a:spcAft>
                <a:spcPts val="400"/>
              </a:spcAft>
              <a:tabLst>
                <a:tab pos="2544445" algn="l"/>
              </a:tabLst>
            </a:pPr>
            <a:r>
              <a:rPr lang="en-US" sz="1800" dirty="0">
                <a:effectLst/>
                <a:latin typeface="Times New Roman" panose="02020603050405020304" pitchFamily="18" charset="0"/>
                <a:ea typeface="Times New Roman" panose="02020603050405020304" pitchFamily="18" charset="0"/>
              </a:rPr>
              <a:t>We can see that a big majority of neighborhoods fall under one cluster (cluster 1). </a:t>
            </a:r>
          </a:p>
          <a:p>
            <a:pPr algn="just">
              <a:lnSpc>
                <a:spcPct val="150000"/>
              </a:lnSpc>
              <a:spcAft>
                <a:spcPts val="400"/>
              </a:spcAft>
              <a:tabLst>
                <a:tab pos="2544445" algn="l"/>
              </a:tabLst>
            </a:pPr>
            <a:r>
              <a:rPr lang="en-US" sz="1800" dirty="0">
                <a:effectLst/>
                <a:latin typeface="Times New Roman" panose="02020603050405020304" pitchFamily="18" charset="0"/>
                <a:ea typeface="Times New Roman" panose="02020603050405020304" pitchFamily="18" charset="0"/>
              </a:rPr>
              <a:t>This cluster's most common venue categories are the ones fulfilling basic human needs. So, you can find almost anything, you need on daily basis, in these neighborhoods. </a:t>
            </a:r>
          </a:p>
          <a:p>
            <a:pPr algn="just">
              <a:lnSpc>
                <a:spcPct val="150000"/>
              </a:lnSpc>
              <a:spcAft>
                <a:spcPts val="400"/>
              </a:spcAft>
              <a:tabLst>
                <a:tab pos="2544445" algn="l"/>
              </a:tabLst>
            </a:pPr>
            <a:r>
              <a:rPr lang="en-US" sz="1800" dirty="0">
                <a:effectLst/>
                <a:latin typeface="Times New Roman" panose="02020603050405020304" pitchFamily="18" charset="0"/>
                <a:ea typeface="Times New Roman" panose="02020603050405020304" pitchFamily="18" charset="0"/>
              </a:rPr>
              <a:t>Other neighborhoods include, along with basic needs providing venues, some sort of special venues like bars or hotels etc. So, client can always refer to these clusters whenever he wants to visit a specific type of venue or wants to know the category of his target neighborhood.</a:t>
            </a:r>
            <a:endParaRPr lang="en-PK"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8DD23595-12CB-4C85-9CDB-B7EE85FA3A7A}"/>
              </a:ext>
            </a:extLst>
          </p:cNvPr>
          <p:cNvSpPr>
            <a:spLocks noGrp="1"/>
          </p:cNvSpPr>
          <p:nvPr>
            <p:ph type="sldNum" sz="quarter" idx="12"/>
          </p:nvPr>
        </p:nvSpPr>
        <p:spPr/>
        <p:txBody>
          <a:bodyPr/>
          <a:lstStyle/>
          <a:p>
            <a:fld id="{908FB705-A8A3-42FC-B529-9D5BDAA4DCAF}" type="slidenum">
              <a:rPr lang="en-PK" smtClean="0"/>
              <a:t>12</a:t>
            </a:fld>
            <a:endParaRPr lang="en-PK"/>
          </a:p>
        </p:txBody>
      </p:sp>
    </p:spTree>
    <p:extLst>
      <p:ext uri="{BB962C8B-B14F-4D97-AF65-F5344CB8AC3E}">
        <p14:creationId xmlns:p14="http://schemas.microsoft.com/office/powerpoint/2010/main" val="98490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52E3-6157-4C6E-9C86-D7D615174E4F}"/>
              </a:ext>
            </a:extLst>
          </p:cNvPr>
          <p:cNvSpPr>
            <a:spLocks noGrp="1"/>
          </p:cNvSpPr>
          <p:nvPr>
            <p:ph type="title"/>
          </p:nvPr>
        </p:nvSpPr>
        <p:spPr>
          <a:xfrm>
            <a:off x="947817" y="679572"/>
            <a:ext cx="9404723" cy="767687"/>
          </a:xfrm>
        </p:spPr>
        <p:txBody>
          <a:bodyPr/>
          <a:lstStyle/>
          <a:p>
            <a:pPr algn="ctr"/>
            <a:r>
              <a:rPr lang="en-US" sz="2800" b="1" dirty="0">
                <a:latin typeface="Times New Roman" panose="02020603050405020304" pitchFamily="18" charset="0"/>
                <a:cs typeface="Times New Roman" panose="02020603050405020304" pitchFamily="18" charset="0"/>
              </a:rPr>
              <a:t>Problem 2</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32F6F1-3056-4A5C-87D9-FCBB518ECD14}"/>
              </a:ext>
            </a:extLst>
          </p:cNvPr>
          <p:cNvSpPr>
            <a:spLocks noGrp="1"/>
          </p:cNvSpPr>
          <p:nvPr>
            <p:ph idx="1"/>
          </p:nvPr>
        </p:nvSpPr>
        <p:spPr>
          <a:xfrm>
            <a:off x="1176907" y="1831102"/>
            <a:ext cx="8946541" cy="4195481"/>
          </a:xfrm>
        </p:spPr>
        <p:txBody>
          <a:bodyPr>
            <a:normAutofit/>
          </a:bodyPr>
          <a:lstStyle/>
          <a:p>
            <a:pPr marL="139700" marR="247650" indent="0" algn="just">
              <a:lnSpc>
                <a:spcPct val="150000"/>
              </a:lnSpc>
              <a:spcAft>
                <a:spcPts val="400"/>
              </a:spcAft>
              <a:buNone/>
            </a:pPr>
            <a:r>
              <a:rPr lang="en-US" sz="1800" b="0" kern="0" dirty="0">
                <a:effectLst/>
                <a:latin typeface="Times New Roman" panose="02020603050405020304" pitchFamily="18" charset="0"/>
                <a:ea typeface="Times New Roman" panose="02020603050405020304" pitchFamily="18" charset="0"/>
              </a:rPr>
              <a:t>This chapter tackles problem 2 i.e. finding client the best neighborhood to live in.</a:t>
            </a:r>
            <a:endParaRPr lang="en-PK" sz="1800" b="1" kern="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Data Collection and Exploratory Analysis:</a:t>
            </a:r>
            <a:endParaRPr lang="en-PK" sz="1800" dirty="0">
              <a:effectLst/>
              <a:latin typeface="Times New Roman" panose="02020603050405020304" pitchFamily="18" charset="0"/>
              <a:ea typeface="Times New Roman" panose="02020603050405020304" pitchFamily="18" charset="0"/>
            </a:endParaRPr>
          </a:p>
          <a:p>
            <a:pPr lvl="1" algn="just"/>
            <a:r>
              <a:rPr lang="en-US" sz="1600" dirty="0">
                <a:effectLst/>
                <a:latin typeface="Times New Roman" panose="02020603050405020304" pitchFamily="18" charset="0"/>
                <a:ea typeface="Times New Roman" panose="02020603050405020304" pitchFamily="18" charset="0"/>
              </a:rPr>
              <a:t>We used the dataset built for problem 1 along with client’s present address to tackle this problem.</a:t>
            </a:r>
            <a:endParaRPr lang="en-PK" sz="1600" dirty="0">
              <a:effectLst/>
              <a:latin typeface="Times New Roman" panose="02020603050405020304" pitchFamily="18" charset="0"/>
              <a:ea typeface="Times New Roman" panose="02020603050405020304" pitchFamily="18" charset="0"/>
            </a:endParaRPr>
          </a:p>
          <a:p>
            <a:pPr marL="0" indent="0" algn="just">
              <a:buNone/>
            </a:pPr>
            <a:endParaRPr lang="en-PK"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Clustering and Filtering:</a:t>
            </a:r>
            <a:endParaRPr lang="en-PK" sz="1800" dirty="0">
              <a:effectLst/>
              <a:latin typeface="Times New Roman" panose="02020603050405020304" pitchFamily="18" charset="0"/>
              <a:ea typeface="Times New Roman" panose="02020603050405020304" pitchFamily="18" charset="0"/>
            </a:endParaRPr>
          </a:p>
          <a:p>
            <a:pPr lvl="1" algn="just">
              <a:lnSpc>
                <a:spcPct val="150000"/>
              </a:lnSpc>
              <a:spcAft>
                <a:spcPts val="400"/>
              </a:spcAft>
              <a:tabLst>
                <a:tab pos="2544445" algn="l"/>
              </a:tabLst>
            </a:pPr>
            <a:r>
              <a:rPr lang="en-US" sz="1600" dirty="0">
                <a:effectLst/>
                <a:latin typeface="Times New Roman" panose="02020603050405020304" pitchFamily="18" charset="0"/>
                <a:ea typeface="Times New Roman" panose="02020603050405020304" pitchFamily="18" charset="0"/>
              </a:rPr>
              <a:t>As discussed in the section ‘How we will use this data?’ I performed repeated clustering and filtering on this data set until number of neighborhoods in the filtered data set fell below 20.</a:t>
            </a:r>
            <a:endParaRPr lang="en-PK" sz="16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8DD23595-12CB-4C85-9CDB-B7EE85FA3A7A}"/>
              </a:ext>
            </a:extLst>
          </p:cNvPr>
          <p:cNvSpPr>
            <a:spLocks noGrp="1"/>
          </p:cNvSpPr>
          <p:nvPr>
            <p:ph type="sldNum" sz="quarter" idx="12"/>
          </p:nvPr>
        </p:nvSpPr>
        <p:spPr/>
        <p:txBody>
          <a:bodyPr/>
          <a:lstStyle/>
          <a:p>
            <a:fld id="{908FB705-A8A3-42FC-B529-9D5BDAA4DCAF}" type="slidenum">
              <a:rPr lang="en-PK" smtClean="0"/>
              <a:t>13</a:t>
            </a:fld>
            <a:endParaRPr lang="en-PK"/>
          </a:p>
        </p:txBody>
      </p:sp>
    </p:spTree>
    <p:extLst>
      <p:ext uri="{BB962C8B-B14F-4D97-AF65-F5344CB8AC3E}">
        <p14:creationId xmlns:p14="http://schemas.microsoft.com/office/powerpoint/2010/main" val="2762045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52E3-6157-4C6E-9C86-D7D615174E4F}"/>
              </a:ext>
            </a:extLst>
          </p:cNvPr>
          <p:cNvSpPr>
            <a:spLocks noGrp="1"/>
          </p:cNvSpPr>
          <p:nvPr>
            <p:ph type="title"/>
          </p:nvPr>
        </p:nvSpPr>
        <p:spPr>
          <a:xfrm>
            <a:off x="947817" y="679572"/>
            <a:ext cx="9404723" cy="767687"/>
          </a:xfrm>
        </p:spPr>
        <p:txBody>
          <a:bodyPr/>
          <a:lstStyle/>
          <a:p>
            <a:pPr algn="ctr"/>
            <a:r>
              <a:rPr lang="en-US" sz="2800" b="1" dirty="0">
                <a:latin typeface="Times New Roman" panose="02020603050405020304" pitchFamily="18" charset="0"/>
                <a:cs typeface="Times New Roman" panose="02020603050405020304" pitchFamily="18" charset="0"/>
              </a:rPr>
              <a:t>Conclusion</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32F6F1-3056-4A5C-87D9-FCBB518ECD14}"/>
              </a:ext>
            </a:extLst>
          </p:cNvPr>
          <p:cNvSpPr>
            <a:spLocks noGrp="1"/>
          </p:cNvSpPr>
          <p:nvPr>
            <p:ph idx="1"/>
          </p:nvPr>
        </p:nvSpPr>
        <p:spPr>
          <a:xfrm>
            <a:off x="1176907" y="1831102"/>
            <a:ext cx="8946541" cy="4195481"/>
          </a:xfrm>
        </p:spPr>
        <p:txBody>
          <a:bodyPr>
            <a:normAutofit/>
          </a:bodyPr>
          <a:lstStyle/>
          <a:p>
            <a:pPr algn="just">
              <a:lnSpc>
                <a:spcPct val="150000"/>
              </a:lnSpc>
              <a:spcAft>
                <a:spcPts val="400"/>
              </a:spcAft>
              <a:tabLst>
                <a:tab pos="2544445" algn="l"/>
              </a:tabLst>
            </a:pPr>
            <a:r>
              <a:rPr lang="en-US" sz="1800" dirty="0">
                <a:effectLst/>
                <a:latin typeface="Times New Roman" panose="02020603050405020304" pitchFamily="18" charset="0"/>
                <a:ea typeface="Times New Roman" panose="02020603050405020304" pitchFamily="18" charset="0"/>
              </a:rPr>
              <a:t>We found client the optimal neighborhoods to live in, as shown below:</a:t>
            </a:r>
            <a:endParaRPr lang="en-PK"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8DD23595-12CB-4C85-9CDB-B7EE85FA3A7A}"/>
              </a:ext>
            </a:extLst>
          </p:cNvPr>
          <p:cNvSpPr>
            <a:spLocks noGrp="1"/>
          </p:cNvSpPr>
          <p:nvPr>
            <p:ph type="sldNum" sz="quarter" idx="12"/>
          </p:nvPr>
        </p:nvSpPr>
        <p:spPr/>
        <p:txBody>
          <a:bodyPr/>
          <a:lstStyle/>
          <a:p>
            <a:fld id="{908FB705-A8A3-42FC-B529-9D5BDAA4DCAF}" type="slidenum">
              <a:rPr lang="en-PK" smtClean="0"/>
              <a:t>14</a:t>
            </a:fld>
            <a:endParaRPr lang="en-PK"/>
          </a:p>
        </p:txBody>
      </p:sp>
      <p:pic>
        <p:nvPicPr>
          <p:cNvPr id="5" name="Picture 4">
            <a:extLst>
              <a:ext uri="{FF2B5EF4-FFF2-40B4-BE49-F238E27FC236}">
                <a16:creationId xmlns:a16="http://schemas.microsoft.com/office/drawing/2014/main" id="{5B7372DD-A0D2-4DF2-B726-A3B2E143CB1F}"/>
              </a:ext>
            </a:extLst>
          </p:cNvPr>
          <p:cNvPicPr/>
          <p:nvPr/>
        </p:nvPicPr>
        <p:blipFill>
          <a:blip r:embed="rId2"/>
          <a:stretch>
            <a:fillRect/>
          </a:stretch>
        </p:blipFill>
        <p:spPr>
          <a:xfrm>
            <a:off x="1437237" y="2899657"/>
            <a:ext cx="8425879" cy="2736034"/>
          </a:xfrm>
          <a:prstGeom prst="rect">
            <a:avLst/>
          </a:prstGeom>
        </p:spPr>
      </p:pic>
    </p:spTree>
    <p:extLst>
      <p:ext uri="{BB962C8B-B14F-4D97-AF65-F5344CB8AC3E}">
        <p14:creationId xmlns:p14="http://schemas.microsoft.com/office/powerpoint/2010/main" val="2028497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E1BEB3-C152-4667-9949-410C6E685745}"/>
              </a:ext>
            </a:extLst>
          </p:cNvPr>
          <p:cNvSpPr>
            <a:spLocks noGrp="1"/>
          </p:cNvSpPr>
          <p:nvPr>
            <p:ph type="sldNum" sz="quarter" idx="12"/>
          </p:nvPr>
        </p:nvSpPr>
        <p:spPr/>
        <p:txBody>
          <a:bodyPr/>
          <a:lstStyle/>
          <a:p>
            <a:fld id="{908FB705-A8A3-42FC-B529-9D5BDAA4DCAF}" type="slidenum">
              <a:rPr lang="en-PK" smtClean="0"/>
              <a:t>15</a:t>
            </a:fld>
            <a:endParaRPr lang="en-PK"/>
          </a:p>
        </p:txBody>
      </p:sp>
      <p:sp>
        <p:nvSpPr>
          <p:cNvPr id="4" name="TextBox 3">
            <a:extLst>
              <a:ext uri="{FF2B5EF4-FFF2-40B4-BE49-F238E27FC236}">
                <a16:creationId xmlns:a16="http://schemas.microsoft.com/office/drawing/2014/main" id="{A8EAFC06-60A3-4586-8350-8DA894795DC0}"/>
              </a:ext>
            </a:extLst>
          </p:cNvPr>
          <p:cNvSpPr txBox="1"/>
          <p:nvPr/>
        </p:nvSpPr>
        <p:spPr>
          <a:xfrm>
            <a:off x="3047223" y="1063416"/>
            <a:ext cx="6097554" cy="458074"/>
          </a:xfrm>
          <a:prstGeom prst="rect">
            <a:avLst/>
          </a:prstGeom>
          <a:noFill/>
        </p:spPr>
        <p:txBody>
          <a:bodyPr wrap="square">
            <a:spAutoFit/>
          </a:bodyPr>
          <a:lstStyle/>
          <a:p>
            <a:pPr algn="just">
              <a:lnSpc>
                <a:spcPct val="150000"/>
              </a:lnSpc>
              <a:spcAft>
                <a:spcPts val="400"/>
              </a:spcAft>
              <a:tabLst>
                <a:tab pos="2544445" algn="l"/>
              </a:tabLst>
            </a:pPr>
            <a:r>
              <a:rPr lang="en-US" sz="1800" dirty="0">
                <a:effectLst/>
                <a:latin typeface="Times New Roman" panose="02020603050405020304" pitchFamily="18" charset="0"/>
                <a:ea typeface="Times New Roman" panose="02020603050405020304" pitchFamily="18" charset="0"/>
              </a:rPr>
              <a:t>Same neighborhoods on Toronto’s map are also shown below:</a:t>
            </a:r>
            <a:endParaRPr lang="en-PK" sz="20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DE772264-1A13-4C12-A82E-6FD6699EC5CC}"/>
              </a:ext>
            </a:extLst>
          </p:cNvPr>
          <p:cNvPicPr/>
          <p:nvPr/>
        </p:nvPicPr>
        <p:blipFill>
          <a:blip r:embed="rId2"/>
          <a:stretch>
            <a:fillRect/>
          </a:stretch>
        </p:blipFill>
        <p:spPr>
          <a:xfrm>
            <a:off x="2722622" y="1984795"/>
            <a:ext cx="6746756" cy="3986796"/>
          </a:xfrm>
          <a:prstGeom prst="rect">
            <a:avLst/>
          </a:prstGeom>
        </p:spPr>
      </p:pic>
    </p:spTree>
    <p:extLst>
      <p:ext uri="{BB962C8B-B14F-4D97-AF65-F5344CB8AC3E}">
        <p14:creationId xmlns:p14="http://schemas.microsoft.com/office/powerpoint/2010/main" val="4159065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52E3-6157-4C6E-9C86-D7D615174E4F}"/>
              </a:ext>
            </a:extLst>
          </p:cNvPr>
          <p:cNvSpPr>
            <a:spLocks noGrp="1"/>
          </p:cNvSpPr>
          <p:nvPr>
            <p:ph type="title"/>
          </p:nvPr>
        </p:nvSpPr>
        <p:spPr>
          <a:xfrm>
            <a:off x="947817" y="679572"/>
            <a:ext cx="9404723" cy="767687"/>
          </a:xfrm>
        </p:spPr>
        <p:txBody>
          <a:bodyPr/>
          <a:lstStyle/>
          <a:p>
            <a:pPr algn="ctr"/>
            <a:r>
              <a:rPr lang="en-US" sz="2800" b="1" dirty="0">
                <a:latin typeface="Times New Roman" panose="02020603050405020304" pitchFamily="18" charset="0"/>
                <a:cs typeface="Times New Roman" panose="02020603050405020304" pitchFamily="18" charset="0"/>
              </a:rPr>
              <a:t>Problem 3</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32F6F1-3056-4A5C-87D9-FCBB518ECD14}"/>
              </a:ext>
            </a:extLst>
          </p:cNvPr>
          <p:cNvSpPr>
            <a:spLocks noGrp="1"/>
          </p:cNvSpPr>
          <p:nvPr>
            <p:ph idx="1"/>
          </p:nvPr>
        </p:nvSpPr>
        <p:spPr>
          <a:xfrm>
            <a:off x="1176907" y="1831102"/>
            <a:ext cx="8946541" cy="4195481"/>
          </a:xfrm>
        </p:spPr>
        <p:txBody>
          <a:bodyPr>
            <a:normAutofit/>
          </a:bodyPr>
          <a:lstStyle/>
          <a:p>
            <a:pPr marL="482600" marR="247650" algn="just">
              <a:lnSpc>
                <a:spcPct val="150000"/>
              </a:lnSpc>
              <a:spcAft>
                <a:spcPts val="400"/>
              </a:spcAft>
            </a:pPr>
            <a:r>
              <a:rPr lang="en-US" sz="1800" b="0" kern="0" dirty="0">
                <a:effectLst/>
                <a:latin typeface="Times New Roman" panose="02020603050405020304" pitchFamily="18" charset="0"/>
                <a:ea typeface="Times New Roman" panose="02020603050405020304" pitchFamily="18" charset="0"/>
              </a:rPr>
              <a:t>This chapter tackles problem 3 i.e. finding client the optimal location to open his high-end Asian restaurant.</a:t>
            </a:r>
            <a:endParaRPr lang="en-PK" sz="1800" b="1" kern="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8DD23595-12CB-4C85-9CDB-B7EE85FA3A7A}"/>
              </a:ext>
            </a:extLst>
          </p:cNvPr>
          <p:cNvSpPr>
            <a:spLocks noGrp="1"/>
          </p:cNvSpPr>
          <p:nvPr>
            <p:ph type="sldNum" sz="quarter" idx="12"/>
          </p:nvPr>
        </p:nvSpPr>
        <p:spPr/>
        <p:txBody>
          <a:bodyPr/>
          <a:lstStyle/>
          <a:p>
            <a:fld id="{908FB705-A8A3-42FC-B529-9D5BDAA4DCAF}" type="slidenum">
              <a:rPr lang="en-PK" smtClean="0"/>
              <a:t>16</a:t>
            </a:fld>
            <a:endParaRPr lang="en-PK"/>
          </a:p>
        </p:txBody>
      </p:sp>
    </p:spTree>
    <p:extLst>
      <p:ext uri="{BB962C8B-B14F-4D97-AF65-F5344CB8AC3E}">
        <p14:creationId xmlns:p14="http://schemas.microsoft.com/office/powerpoint/2010/main" val="3070269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52E3-6157-4C6E-9C86-D7D615174E4F}"/>
              </a:ext>
            </a:extLst>
          </p:cNvPr>
          <p:cNvSpPr>
            <a:spLocks noGrp="1"/>
          </p:cNvSpPr>
          <p:nvPr>
            <p:ph type="title"/>
          </p:nvPr>
        </p:nvSpPr>
        <p:spPr>
          <a:xfrm>
            <a:off x="947817" y="679572"/>
            <a:ext cx="9404723" cy="767687"/>
          </a:xfrm>
        </p:spPr>
        <p:txBody>
          <a:bodyPr/>
          <a:lstStyle/>
          <a:p>
            <a:pPr algn="ctr"/>
            <a:r>
              <a:rPr lang="en-US" sz="2800" b="1" dirty="0">
                <a:effectLst/>
                <a:latin typeface="Times New Roman" panose="02020603050405020304" pitchFamily="18" charset="0"/>
                <a:ea typeface="Times New Roman" panose="02020603050405020304" pitchFamily="18" charset="0"/>
              </a:rPr>
              <a:t>Data Collection</a:t>
            </a:r>
            <a:endParaRPr lang="en-PK" sz="2800"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4E32F6F1-3056-4A5C-87D9-FCBB518ECD14}"/>
              </a:ext>
            </a:extLst>
          </p:cNvPr>
          <p:cNvSpPr>
            <a:spLocks noGrp="1"/>
          </p:cNvSpPr>
          <p:nvPr>
            <p:ph idx="1"/>
          </p:nvPr>
        </p:nvSpPr>
        <p:spPr>
          <a:xfrm>
            <a:off x="1176907" y="1831102"/>
            <a:ext cx="8946541" cy="4195481"/>
          </a:xfrm>
        </p:spPr>
        <p:txBody>
          <a:bodyPr>
            <a:normAutofit/>
          </a:bodyPr>
          <a:lstStyle/>
          <a:p>
            <a:pPr algn="just"/>
            <a:r>
              <a:rPr lang="en-US" sz="1800" dirty="0">
                <a:effectLst/>
                <a:latin typeface="Times New Roman" panose="02020603050405020304" pitchFamily="18" charset="0"/>
                <a:ea typeface="Times New Roman" panose="02020603050405020304" pitchFamily="18" charset="0"/>
              </a:rPr>
              <a:t>I used Toronto’s Neighborhood profile from Toronto’s Open Data Portal and Foursquare to build the following data set:</a:t>
            </a:r>
          </a:p>
          <a:p>
            <a:pPr algn="just"/>
            <a:endParaRPr lang="en-PK"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8DD23595-12CB-4C85-9CDB-B7EE85FA3A7A}"/>
              </a:ext>
            </a:extLst>
          </p:cNvPr>
          <p:cNvSpPr>
            <a:spLocks noGrp="1"/>
          </p:cNvSpPr>
          <p:nvPr>
            <p:ph type="sldNum" sz="quarter" idx="12"/>
          </p:nvPr>
        </p:nvSpPr>
        <p:spPr/>
        <p:txBody>
          <a:bodyPr/>
          <a:lstStyle/>
          <a:p>
            <a:fld id="{908FB705-A8A3-42FC-B529-9D5BDAA4DCAF}" type="slidenum">
              <a:rPr lang="en-PK" smtClean="0"/>
              <a:t>17</a:t>
            </a:fld>
            <a:endParaRPr lang="en-PK"/>
          </a:p>
        </p:txBody>
      </p:sp>
      <p:pic>
        <p:nvPicPr>
          <p:cNvPr id="5" name="Picture 4">
            <a:extLst>
              <a:ext uri="{FF2B5EF4-FFF2-40B4-BE49-F238E27FC236}">
                <a16:creationId xmlns:a16="http://schemas.microsoft.com/office/drawing/2014/main" id="{05BEFFD0-C6B6-4CF0-923B-287622398CA5}"/>
              </a:ext>
            </a:extLst>
          </p:cNvPr>
          <p:cNvPicPr/>
          <p:nvPr/>
        </p:nvPicPr>
        <p:blipFill>
          <a:blip r:embed="rId2"/>
          <a:stretch>
            <a:fillRect/>
          </a:stretch>
        </p:blipFill>
        <p:spPr>
          <a:xfrm>
            <a:off x="1377774" y="3041595"/>
            <a:ext cx="9436451" cy="1998592"/>
          </a:xfrm>
          <a:prstGeom prst="rect">
            <a:avLst/>
          </a:prstGeom>
        </p:spPr>
      </p:pic>
    </p:spTree>
    <p:extLst>
      <p:ext uri="{BB962C8B-B14F-4D97-AF65-F5344CB8AC3E}">
        <p14:creationId xmlns:p14="http://schemas.microsoft.com/office/powerpoint/2010/main" val="3215644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52E3-6157-4C6E-9C86-D7D615174E4F}"/>
              </a:ext>
            </a:extLst>
          </p:cNvPr>
          <p:cNvSpPr>
            <a:spLocks noGrp="1"/>
          </p:cNvSpPr>
          <p:nvPr>
            <p:ph type="title"/>
          </p:nvPr>
        </p:nvSpPr>
        <p:spPr>
          <a:xfrm>
            <a:off x="947817" y="679572"/>
            <a:ext cx="9404723" cy="767687"/>
          </a:xfrm>
        </p:spPr>
        <p:txBody>
          <a:bodyPr/>
          <a:lstStyle/>
          <a:p>
            <a:pPr algn="ctr"/>
            <a:r>
              <a:rPr lang="en-US" sz="2800" b="1" dirty="0">
                <a:effectLst/>
                <a:latin typeface="Times New Roman" panose="02020603050405020304" pitchFamily="18" charset="0"/>
                <a:ea typeface="Times New Roman" panose="02020603050405020304" pitchFamily="18" charset="0"/>
              </a:rPr>
              <a:t>Exploratory Analysis</a:t>
            </a:r>
            <a:endParaRPr lang="en-PK" sz="2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8DD23595-12CB-4C85-9CDB-B7EE85FA3A7A}"/>
              </a:ext>
            </a:extLst>
          </p:cNvPr>
          <p:cNvSpPr>
            <a:spLocks noGrp="1"/>
          </p:cNvSpPr>
          <p:nvPr>
            <p:ph type="sldNum" sz="quarter" idx="12"/>
          </p:nvPr>
        </p:nvSpPr>
        <p:spPr/>
        <p:txBody>
          <a:bodyPr/>
          <a:lstStyle/>
          <a:p>
            <a:fld id="{908FB705-A8A3-42FC-B529-9D5BDAA4DCAF}" type="slidenum">
              <a:rPr lang="en-PK" smtClean="0"/>
              <a:t>18</a:t>
            </a:fld>
            <a:endParaRPr lang="en-PK"/>
          </a:p>
        </p:txBody>
      </p:sp>
      <p:sp>
        <p:nvSpPr>
          <p:cNvPr id="7" name="Content Placeholder 6">
            <a:extLst>
              <a:ext uri="{FF2B5EF4-FFF2-40B4-BE49-F238E27FC236}">
                <a16:creationId xmlns:a16="http://schemas.microsoft.com/office/drawing/2014/main" id="{BCE9F1C6-2772-4B6E-B967-1983839E7082}"/>
              </a:ext>
            </a:extLst>
          </p:cNvPr>
          <p:cNvSpPr>
            <a:spLocks noGrp="1"/>
          </p:cNvSpPr>
          <p:nvPr>
            <p:ph idx="1"/>
          </p:nvPr>
        </p:nvSpPr>
        <p:spPr>
          <a:xfrm>
            <a:off x="410548" y="2998861"/>
            <a:ext cx="4174638" cy="3179567"/>
          </a:xfrm>
        </p:spPr>
        <p:txBody>
          <a:bodyPr/>
          <a:lstStyle/>
          <a:p>
            <a:r>
              <a:rPr lang="en-US" sz="1800" dirty="0">
                <a:effectLst/>
                <a:latin typeface="Times New Roman" panose="02020603050405020304" pitchFamily="18" charset="0"/>
                <a:ea typeface="Times New Roman" panose="02020603050405020304" pitchFamily="18" charset="0"/>
              </a:rPr>
              <a:t>I performed some preliminary analysis on this data set as shown here:</a:t>
            </a:r>
            <a:endParaRPr lang="en-PK" dirty="0"/>
          </a:p>
        </p:txBody>
      </p:sp>
      <p:pic>
        <p:nvPicPr>
          <p:cNvPr id="8" name="Picture 7">
            <a:extLst>
              <a:ext uri="{FF2B5EF4-FFF2-40B4-BE49-F238E27FC236}">
                <a16:creationId xmlns:a16="http://schemas.microsoft.com/office/drawing/2014/main" id="{4D3B1703-6E86-4330-9649-3B7B854E4DFE}"/>
              </a:ext>
            </a:extLst>
          </p:cNvPr>
          <p:cNvPicPr/>
          <p:nvPr/>
        </p:nvPicPr>
        <p:blipFill>
          <a:blip r:embed="rId2"/>
          <a:stretch>
            <a:fillRect/>
          </a:stretch>
        </p:blipFill>
        <p:spPr>
          <a:xfrm>
            <a:off x="4760461" y="1306284"/>
            <a:ext cx="5842000" cy="5358765"/>
          </a:xfrm>
          <a:prstGeom prst="rect">
            <a:avLst/>
          </a:prstGeom>
        </p:spPr>
      </p:pic>
    </p:spTree>
    <p:extLst>
      <p:ext uri="{BB962C8B-B14F-4D97-AF65-F5344CB8AC3E}">
        <p14:creationId xmlns:p14="http://schemas.microsoft.com/office/powerpoint/2010/main" val="794663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52E3-6157-4C6E-9C86-D7D615174E4F}"/>
              </a:ext>
            </a:extLst>
          </p:cNvPr>
          <p:cNvSpPr>
            <a:spLocks noGrp="1"/>
          </p:cNvSpPr>
          <p:nvPr>
            <p:ph type="title"/>
          </p:nvPr>
        </p:nvSpPr>
        <p:spPr>
          <a:xfrm>
            <a:off x="947817" y="679572"/>
            <a:ext cx="9404723" cy="767687"/>
          </a:xfrm>
        </p:spPr>
        <p:txBody>
          <a:bodyPr/>
          <a:lstStyle/>
          <a:p>
            <a:pPr algn="ctr"/>
            <a:r>
              <a:rPr lang="en-US" sz="2800" b="1" dirty="0">
                <a:effectLst/>
                <a:latin typeface="Times New Roman" panose="02020603050405020304" pitchFamily="18" charset="0"/>
                <a:ea typeface="Times New Roman" panose="02020603050405020304" pitchFamily="18" charset="0"/>
              </a:rPr>
              <a:t>Clustering</a:t>
            </a:r>
            <a:endParaRPr lang="en-PK" sz="2800"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4E32F6F1-3056-4A5C-87D9-FCBB518ECD14}"/>
              </a:ext>
            </a:extLst>
          </p:cNvPr>
          <p:cNvSpPr>
            <a:spLocks noGrp="1"/>
          </p:cNvSpPr>
          <p:nvPr>
            <p:ph idx="1"/>
          </p:nvPr>
        </p:nvSpPr>
        <p:spPr>
          <a:xfrm>
            <a:off x="1176907" y="1831102"/>
            <a:ext cx="8946541" cy="4195481"/>
          </a:xfrm>
        </p:spPr>
        <p:txBody>
          <a:bodyPr>
            <a:normAutofit/>
          </a:bodyPr>
          <a:lstStyle/>
          <a:p>
            <a:pPr algn="just">
              <a:lnSpc>
                <a:spcPct val="150000"/>
              </a:lnSpc>
              <a:spcAft>
                <a:spcPts val="400"/>
              </a:spcAft>
              <a:tabLst>
                <a:tab pos="2544445" algn="l"/>
              </a:tabLst>
            </a:pPr>
            <a:r>
              <a:rPr lang="en-US" sz="1800" dirty="0">
                <a:effectLst/>
                <a:latin typeface="Times New Roman" panose="02020603050405020304" pitchFamily="18" charset="0"/>
                <a:ea typeface="Times New Roman" panose="02020603050405020304" pitchFamily="18" charset="0"/>
              </a:rPr>
              <a:t>This time I clustered neighborhoods on basis of the aforementioned features using K-Means clustering. For choosing the optimal k, I once again relied on elbow method (as it is quite reliable). You can see its graph below:</a:t>
            </a:r>
            <a:endParaRPr lang="en-PK"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8DD23595-12CB-4C85-9CDB-B7EE85FA3A7A}"/>
              </a:ext>
            </a:extLst>
          </p:cNvPr>
          <p:cNvSpPr>
            <a:spLocks noGrp="1"/>
          </p:cNvSpPr>
          <p:nvPr>
            <p:ph type="sldNum" sz="quarter" idx="12"/>
          </p:nvPr>
        </p:nvSpPr>
        <p:spPr/>
        <p:txBody>
          <a:bodyPr/>
          <a:lstStyle/>
          <a:p>
            <a:fld id="{908FB705-A8A3-42FC-B529-9D5BDAA4DCAF}" type="slidenum">
              <a:rPr lang="en-PK" smtClean="0"/>
              <a:t>19</a:t>
            </a:fld>
            <a:endParaRPr lang="en-PK"/>
          </a:p>
        </p:txBody>
      </p:sp>
      <p:pic>
        <p:nvPicPr>
          <p:cNvPr id="6" name="Picture 5">
            <a:extLst>
              <a:ext uri="{FF2B5EF4-FFF2-40B4-BE49-F238E27FC236}">
                <a16:creationId xmlns:a16="http://schemas.microsoft.com/office/drawing/2014/main" id="{E08AD415-BEA3-4BAF-B229-63C00097DDE4}"/>
              </a:ext>
            </a:extLst>
          </p:cNvPr>
          <p:cNvPicPr/>
          <p:nvPr/>
        </p:nvPicPr>
        <p:blipFill>
          <a:blip r:embed="rId2"/>
          <a:stretch>
            <a:fillRect/>
          </a:stretch>
        </p:blipFill>
        <p:spPr>
          <a:xfrm>
            <a:off x="3111447" y="3263778"/>
            <a:ext cx="5077460" cy="2914650"/>
          </a:xfrm>
          <a:prstGeom prst="rect">
            <a:avLst/>
          </a:prstGeom>
        </p:spPr>
      </p:pic>
    </p:spTree>
    <p:extLst>
      <p:ext uri="{BB962C8B-B14F-4D97-AF65-F5344CB8AC3E}">
        <p14:creationId xmlns:p14="http://schemas.microsoft.com/office/powerpoint/2010/main" val="352915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52E3-6157-4C6E-9C86-D7D615174E4F}"/>
              </a:ext>
            </a:extLst>
          </p:cNvPr>
          <p:cNvSpPr>
            <a:spLocks noGrp="1"/>
          </p:cNvSpPr>
          <p:nvPr>
            <p:ph type="title"/>
          </p:nvPr>
        </p:nvSpPr>
        <p:spPr>
          <a:xfrm>
            <a:off x="947817" y="679572"/>
            <a:ext cx="9404723" cy="767687"/>
          </a:xfrm>
        </p:spPr>
        <p:txBody>
          <a:bodyPr/>
          <a:lstStyle/>
          <a:p>
            <a:pPr algn="ctr"/>
            <a:r>
              <a:rPr lang="en-US" sz="2800" b="1" dirty="0">
                <a:latin typeface="Times New Roman" panose="02020603050405020304" pitchFamily="18" charset="0"/>
                <a:cs typeface="Times New Roman" panose="02020603050405020304" pitchFamily="18" charset="0"/>
              </a:rPr>
              <a:t>Introduction</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32F6F1-3056-4A5C-87D9-FCBB518ECD14}"/>
              </a:ext>
            </a:extLst>
          </p:cNvPr>
          <p:cNvSpPr>
            <a:spLocks noGrp="1"/>
          </p:cNvSpPr>
          <p:nvPr>
            <p:ph idx="1"/>
          </p:nvPr>
        </p:nvSpPr>
        <p:spPr>
          <a:xfrm>
            <a:off x="1176907" y="1831102"/>
            <a:ext cx="8946541" cy="4195481"/>
          </a:xfrm>
        </p:spPr>
        <p:txBody>
          <a:bodyPr/>
          <a:lstStyle/>
          <a:p>
            <a:r>
              <a:rPr lang="en-US" sz="1800" dirty="0">
                <a:effectLst/>
                <a:latin typeface="Times New Roman" panose="02020603050405020304" pitchFamily="18" charset="0"/>
                <a:ea typeface="Times New Roman" panose="02020603050405020304" pitchFamily="18" charset="0"/>
              </a:rPr>
              <a:t>Moving to a new city is often a big challenge because of many reasons. </a:t>
            </a:r>
            <a:endParaRPr lang="en-US" sz="1800" dirty="0">
              <a:latin typeface="Times New Roman" panose="02020603050405020304" pitchFamily="18" charset="0"/>
              <a:ea typeface="Times New Roman" panose="02020603050405020304" pitchFamily="18" charset="0"/>
            </a:endParaRPr>
          </a:p>
          <a:p>
            <a:pPr algn="just">
              <a:lnSpc>
                <a:spcPct val="150000"/>
              </a:lnSpc>
              <a:spcAft>
                <a:spcPts val="400"/>
              </a:spcAft>
            </a:pPr>
            <a:r>
              <a:rPr lang="en-US" sz="1800" dirty="0">
                <a:effectLst/>
                <a:latin typeface="Times New Roman" panose="02020603050405020304" pitchFamily="18" charset="0"/>
                <a:ea typeface="Times New Roman" panose="02020603050405020304" pitchFamily="18" charset="0"/>
              </a:rPr>
              <a:t>Keeping in mind all these problems, I created a hypothetical scenario in which a client wants to move from ‘Clifton, Karachi’ to ‘Toronto, Canada’ and he wants me to help him with following problems:</a:t>
            </a:r>
            <a:endParaRPr lang="en-PK" sz="1800" dirty="0">
              <a:effectLst/>
              <a:latin typeface="Times New Roman" panose="02020603050405020304" pitchFamily="18" charset="0"/>
              <a:ea typeface="Times New Roman" panose="02020603050405020304" pitchFamily="18" charset="0"/>
            </a:endParaRPr>
          </a:p>
          <a:p>
            <a:pPr marL="857250" lvl="1" indent="-418465" algn="just">
              <a:lnSpc>
                <a:spcPct val="150000"/>
              </a:lnSpc>
              <a:spcAft>
                <a:spcPts val="400"/>
              </a:spcAft>
            </a:pPr>
            <a:r>
              <a:rPr lang="en-US" sz="1600" dirty="0">
                <a:effectLst/>
                <a:latin typeface="Times New Roman" panose="02020603050405020304" pitchFamily="18" charset="0"/>
                <a:ea typeface="Times New Roman" panose="02020603050405020304" pitchFamily="18" charset="0"/>
              </a:rPr>
              <a:t>1. Help him explore the city.</a:t>
            </a:r>
            <a:endParaRPr lang="en-PK" sz="1600" dirty="0">
              <a:effectLst/>
              <a:latin typeface="Times New Roman" panose="02020603050405020304" pitchFamily="18" charset="0"/>
              <a:ea typeface="Times New Roman" panose="02020603050405020304" pitchFamily="18" charset="0"/>
            </a:endParaRPr>
          </a:p>
          <a:p>
            <a:pPr marL="857250" lvl="1" indent="-418465" algn="just">
              <a:lnSpc>
                <a:spcPct val="150000"/>
              </a:lnSpc>
              <a:spcAft>
                <a:spcPts val="400"/>
              </a:spcAft>
            </a:pPr>
            <a:r>
              <a:rPr lang="en-US" sz="1600" dirty="0">
                <a:effectLst/>
                <a:latin typeface="Times New Roman" panose="02020603050405020304" pitchFamily="18" charset="0"/>
                <a:ea typeface="Times New Roman" panose="02020603050405020304" pitchFamily="18" charset="0"/>
              </a:rPr>
              <a:t>2. Find him the most suitable neighborhood to live in. He wants to live in a neighborhood as similar as possible to his old neighborhood in Karachi, Pakistan.</a:t>
            </a:r>
            <a:endParaRPr lang="en-PK" sz="1600" dirty="0">
              <a:effectLst/>
              <a:latin typeface="Times New Roman" panose="02020603050405020304" pitchFamily="18" charset="0"/>
              <a:ea typeface="Times New Roman" panose="02020603050405020304" pitchFamily="18" charset="0"/>
            </a:endParaRPr>
          </a:p>
          <a:p>
            <a:pPr lvl="1" algn="just">
              <a:lnSpc>
                <a:spcPct val="150000"/>
              </a:lnSpc>
              <a:spcAft>
                <a:spcPts val="400"/>
              </a:spcAft>
            </a:pPr>
            <a:r>
              <a:rPr lang="en-US" sz="1600" dirty="0">
                <a:effectLst/>
                <a:latin typeface="Times New Roman" panose="02020603050405020304" pitchFamily="18" charset="0"/>
                <a:ea typeface="Times New Roman" panose="02020603050405020304" pitchFamily="18" charset="0"/>
              </a:rPr>
              <a:t>3. Find him the optimal neighborhood to open his high-end Asian restaurant.</a:t>
            </a:r>
            <a:endParaRPr lang="en-PK" sz="1600" dirty="0">
              <a:effectLst/>
              <a:latin typeface="Times New Roman" panose="02020603050405020304" pitchFamily="18" charset="0"/>
              <a:ea typeface="Times New Roman" panose="02020603050405020304" pitchFamily="18" charset="0"/>
            </a:endParaRPr>
          </a:p>
          <a:p>
            <a:endParaRPr lang="en-PK" dirty="0"/>
          </a:p>
        </p:txBody>
      </p:sp>
      <p:sp>
        <p:nvSpPr>
          <p:cNvPr id="4" name="Slide Number Placeholder 3">
            <a:extLst>
              <a:ext uri="{FF2B5EF4-FFF2-40B4-BE49-F238E27FC236}">
                <a16:creationId xmlns:a16="http://schemas.microsoft.com/office/drawing/2014/main" id="{8DD23595-12CB-4C85-9CDB-B7EE85FA3A7A}"/>
              </a:ext>
            </a:extLst>
          </p:cNvPr>
          <p:cNvSpPr>
            <a:spLocks noGrp="1"/>
          </p:cNvSpPr>
          <p:nvPr>
            <p:ph type="sldNum" sz="quarter" idx="12"/>
          </p:nvPr>
        </p:nvSpPr>
        <p:spPr/>
        <p:txBody>
          <a:bodyPr/>
          <a:lstStyle/>
          <a:p>
            <a:fld id="{908FB705-A8A3-42FC-B529-9D5BDAA4DCAF}" type="slidenum">
              <a:rPr lang="en-PK" smtClean="0"/>
              <a:t>2</a:t>
            </a:fld>
            <a:endParaRPr lang="en-PK"/>
          </a:p>
        </p:txBody>
      </p:sp>
    </p:spTree>
    <p:extLst>
      <p:ext uri="{BB962C8B-B14F-4D97-AF65-F5344CB8AC3E}">
        <p14:creationId xmlns:p14="http://schemas.microsoft.com/office/powerpoint/2010/main" val="4140315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09C2C1-A6AE-430D-82FE-E9BDD2402E72}"/>
              </a:ext>
            </a:extLst>
          </p:cNvPr>
          <p:cNvSpPr>
            <a:spLocks noGrp="1"/>
          </p:cNvSpPr>
          <p:nvPr>
            <p:ph type="sldNum" sz="quarter" idx="12"/>
          </p:nvPr>
        </p:nvSpPr>
        <p:spPr/>
        <p:txBody>
          <a:bodyPr/>
          <a:lstStyle/>
          <a:p>
            <a:fld id="{908FB705-A8A3-42FC-B529-9D5BDAA4DCAF}" type="slidenum">
              <a:rPr lang="en-PK" smtClean="0"/>
              <a:t>20</a:t>
            </a:fld>
            <a:endParaRPr lang="en-PK"/>
          </a:p>
        </p:txBody>
      </p:sp>
      <p:sp>
        <p:nvSpPr>
          <p:cNvPr id="4" name="TextBox 3">
            <a:extLst>
              <a:ext uri="{FF2B5EF4-FFF2-40B4-BE49-F238E27FC236}">
                <a16:creationId xmlns:a16="http://schemas.microsoft.com/office/drawing/2014/main" id="{1110BF45-7C63-4364-84FD-3B97A8C67320}"/>
              </a:ext>
            </a:extLst>
          </p:cNvPr>
          <p:cNvSpPr txBox="1"/>
          <p:nvPr/>
        </p:nvSpPr>
        <p:spPr>
          <a:xfrm>
            <a:off x="1001261" y="626630"/>
            <a:ext cx="9194334" cy="873572"/>
          </a:xfrm>
          <a:prstGeom prst="rect">
            <a:avLst/>
          </a:prstGeom>
          <a:noFill/>
        </p:spPr>
        <p:txBody>
          <a:bodyPr wrap="square">
            <a:spAutoFit/>
          </a:bodyPr>
          <a:lstStyle/>
          <a:p>
            <a:pPr algn="just">
              <a:lnSpc>
                <a:spcPct val="150000"/>
              </a:lnSpc>
              <a:spcAft>
                <a:spcPts val="400"/>
              </a:spcAft>
              <a:tabLst>
                <a:tab pos="2544445" algn="l"/>
              </a:tabLst>
            </a:pPr>
            <a:r>
              <a:rPr lang="en-US" sz="1800" dirty="0">
                <a:effectLst/>
                <a:latin typeface="Times New Roman" panose="02020603050405020304" pitchFamily="18" charset="0"/>
                <a:ea typeface="Times New Roman" panose="02020603050405020304" pitchFamily="18" charset="0"/>
              </a:rPr>
              <a:t>Here we can see that the best k is 6. So, I clustered neighborhoods into 6 groups and did show them on map as shown below:</a:t>
            </a:r>
            <a:endParaRPr lang="en-PK" sz="20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1ABC8BC2-AEE3-42F4-ACF6-683BF6B265D9}"/>
              </a:ext>
            </a:extLst>
          </p:cNvPr>
          <p:cNvPicPr/>
          <p:nvPr/>
        </p:nvPicPr>
        <p:blipFill>
          <a:blip r:embed="rId2"/>
          <a:stretch>
            <a:fillRect/>
          </a:stretch>
        </p:blipFill>
        <p:spPr>
          <a:xfrm>
            <a:off x="2453364" y="2058317"/>
            <a:ext cx="6290128" cy="4109943"/>
          </a:xfrm>
          <a:prstGeom prst="rect">
            <a:avLst/>
          </a:prstGeom>
        </p:spPr>
      </p:pic>
    </p:spTree>
    <p:extLst>
      <p:ext uri="{BB962C8B-B14F-4D97-AF65-F5344CB8AC3E}">
        <p14:creationId xmlns:p14="http://schemas.microsoft.com/office/powerpoint/2010/main" val="775526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52E3-6157-4C6E-9C86-D7D615174E4F}"/>
              </a:ext>
            </a:extLst>
          </p:cNvPr>
          <p:cNvSpPr>
            <a:spLocks noGrp="1"/>
          </p:cNvSpPr>
          <p:nvPr>
            <p:ph type="title"/>
          </p:nvPr>
        </p:nvSpPr>
        <p:spPr>
          <a:xfrm>
            <a:off x="947817" y="679572"/>
            <a:ext cx="9404723" cy="767687"/>
          </a:xfrm>
        </p:spPr>
        <p:txBody>
          <a:bodyPr/>
          <a:lstStyle/>
          <a:p>
            <a:pPr algn="ctr"/>
            <a:r>
              <a:rPr lang="en-US" sz="2800" b="1" dirty="0">
                <a:effectLst/>
                <a:latin typeface="Times New Roman" panose="02020603050405020304" pitchFamily="18" charset="0"/>
                <a:ea typeface="Times New Roman" panose="02020603050405020304" pitchFamily="18" charset="0"/>
              </a:rPr>
              <a:t>Conclusion</a:t>
            </a:r>
            <a:endParaRPr lang="en-PK" sz="2800"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4E32F6F1-3056-4A5C-87D9-FCBB518ECD14}"/>
              </a:ext>
            </a:extLst>
          </p:cNvPr>
          <p:cNvSpPr>
            <a:spLocks noGrp="1"/>
          </p:cNvSpPr>
          <p:nvPr>
            <p:ph idx="1"/>
          </p:nvPr>
        </p:nvSpPr>
        <p:spPr>
          <a:xfrm>
            <a:off x="665179" y="1654934"/>
            <a:ext cx="9687361" cy="3178324"/>
          </a:xfrm>
        </p:spPr>
        <p:txBody>
          <a:bodyPr>
            <a:normAutofit fontScale="92500" lnSpcReduction="20000"/>
          </a:bodyPr>
          <a:lstStyle/>
          <a:p>
            <a:pPr algn="just">
              <a:lnSpc>
                <a:spcPct val="150000"/>
              </a:lnSpc>
              <a:spcAft>
                <a:spcPts val="400"/>
              </a:spcAft>
              <a:tabLst>
                <a:tab pos="2544445" algn="l"/>
              </a:tabLst>
            </a:pPr>
            <a:r>
              <a:rPr lang="en-US" sz="1800" dirty="0">
                <a:effectLst/>
                <a:latin typeface="Times New Roman" panose="02020603050405020304" pitchFamily="18" charset="0"/>
                <a:ea typeface="Times New Roman" panose="02020603050405020304" pitchFamily="18" charset="0"/>
              </a:rPr>
              <a:t>From all the clusters, cluster 3 was the closest to our ideal neighborhoods because it has following features:</a:t>
            </a:r>
            <a:endParaRPr lang="en-PK" sz="1800" dirty="0">
              <a:effectLst/>
              <a:latin typeface="Times New Roman" panose="02020603050405020304" pitchFamily="18" charset="0"/>
              <a:ea typeface="Times New Roman" panose="02020603050405020304" pitchFamily="18" charset="0"/>
            </a:endParaRPr>
          </a:p>
          <a:p>
            <a:pPr marL="857250" lvl="1" algn="just">
              <a:lnSpc>
                <a:spcPct val="150000"/>
              </a:lnSpc>
              <a:spcAft>
                <a:spcPts val="400"/>
              </a:spcAft>
              <a:tabLst>
                <a:tab pos="2544445" algn="l"/>
              </a:tabLst>
            </a:pPr>
            <a:r>
              <a:rPr lang="en-US" sz="1600" dirty="0">
                <a:effectLst/>
                <a:latin typeface="Times New Roman" panose="02020603050405020304" pitchFamily="18" charset="0"/>
                <a:ea typeface="Times New Roman" panose="02020603050405020304" pitchFamily="18" charset="0"/>
              </a:rPr>
              <a:t>1. Medium number of high earning households.</a:t>
            </a:r>
            <a:endParaRPr lang="en-PK" sz="1600" dirty="0">
              <a:effectLst/>
              <a:latin typeface="Times New Roman" panose="02020603050405020304" pitchFamily="18" charset="0"/>
              <a:ea typeface="Times New Roman" panose="02020603050405020304" pitchFamily="18" charset="0"/>
            </a:endParaRPr>
          </a:p>
          <a:p>
            <a:pPr marL="857250" lvl="1" algn="just">
              <a:lnSpc>
                <a:spcPct val="150000"/>
              </a:lnSpc>
              <a:spcAft>
                <a:spcPts val="400"/>
              </a:spcAft>
              <a:tabLst>
                <a:tab pos="2544445" algn="l"/>
              </a:tabLst>
            </a:pPr>
            <a:r>
              <a:rPr lang="en-US" sz="1600" dirty="0">
                <a:effectLst/>
                <a:latin typeface="Times New Roman" panose="02020603050405020304" pitchFamily="18" charset="0"/>
                <a:ea typeface="Times New Roman" panose="02020603050405020304" pitchFamily="18" charset="0"/>
              </a:rPr>
              <a:t>2. Medium average household income.</a:t>
            </a:r>
            <a:endParaRPr lang="en-PK" sz="1600" dirty="0">
              <a:effectLst/>
              <a:latin typeface="Times New Roman" panose="02020603050405020304" pitchFamily="18" charset="0"/>
              <a:ea typeface="Times New Roman" panose="02020603050405020304" pitchFamily="18" charset="0"/>
            </a:endParaRPr>
          </a:p>
          <a:p>
            <a:pPr marL="857250" lvl="1" algn="just">
              <a:lnSpc>
                <a:spcPct val="150000"/>
              </a:lnSpc>
              <a:spcAft>
                <a:spcPts val="400"/>
              </a:spcAft>
              <a:tabLst>
                <a:tab pos="2544445" algn="l"/>
              </a:tabLst>
            </a:pPr>
            <a:r>
              <a:rPr lang="en-US" sz="1600" dirty="0">
                <a:effectLst/>
                <a:latin typeface="Times New Roman" panose="02020603050405020304" pitchFamily="18" charset="0"/>
                <a:ea typeface="Times New Roman" panose="02020603050405020304" pitchFamily="18" charset="0"/>
              </a:rPr>
              <a:t>3. High percentage of Asian population.</a:t>
            </a:r>
            <a:endParaRPr lang="en-PK" sz="1600" dirty="0">
              <a:effectLst/>
              <a:latin typeface="Times New Roman" panose="02020603050405020304" pitchFamily="18" charset="0"/>
              <a:ea typeface="Times New Roman" panose="02020603050405020304" pitchFamily="18" charset="0"/>
            </a:endParaRPr>
          </a:p>
          <a:p>
            <a:pPr marL="857250" lvl="1" algn="just">
              <a:lnSpc>
                <a:spcPct val="150000"/>
              </a:lnSpc>
              <a:spcAft>
                <a:spcPts val="400"/>
              </a:spcAft>
              <a:tabLst>
                <a:tab pos="2544445" algn="l"/>
              </a:tabLst>
            </a:pPr>
            <a:r>
              <a:rPr lang="en-US" sz="1600" dirty="0">
                <a:effectLst/>
                <a:latin typeface="Times New Roman" panose="02020603050405020304" pitchFamily="18" charset="0"/>
                <a:ea typeface="Times New Roman" panose="02020603050405020304" pitchFamily="18" charset="0"/>
              </a:rPr>
              <a:t>4. Low to medium competition (compared to all other neighborhoods)</a:t>
            </a:r>
            <a:endParaRPr lang="en-PK" sz="1600" dirty="0">
              <a:effectLst/>
              <a:latin typeface="Times New Roman" panose="02020603050405020304" pitchFamily="18" charset="0"/>
              <a:ea typeface="Times New Roman" panose="02020603050405020304" pitchFamily="18" charset="0"/>
            </a:endParaRPr>
          </a:p>
          <a:p>
            <a:pPr algn="just">
              <a:lnSpc>
                <a:spcPct val="150000"/>
              </a:lnSpc>
              <a:spcAft>
                <a:spcPts val="400"/>
              </a:spcAft>
              <a:tabLst>
                <a:tab pos="2544445" algn="l"/>
              </a:tabLst>
            </a:pPr>
            <a:r>
              <a:rPr lang="en-US" sz="1800" dirty="0">
                <a:effectLst/>
                <a:latin typeface="Times New Roman" panose="02020603050405020304" pitchFamily="18" charset="0"/>
                <a:ea typeface="Times New Roman" panose="02020603050405020304" pitchFamily="18" charset="0"/>
              </a:rPr>
              <a:t>Here is the snapshot of cluster 3:</a:t>
            </a:r>
            <a:endParaRPr lang="en-PK"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8DD23595-12CB-4C85-9CDB-B7EE85FA3A7A}"/>
              </a:ext>
            </a:extLst>
          </p:cNvPr>
          <p:cNvSpPr>
            <a:spLocks noGrp="1"/>
          </p:cNvSpPr>
          <p:nvPr>
            <p:ph type="sldNum" sz="quarter" idx="12"/>
          </p:nvPr>
        </p:nvSpPr>
        <p:spPr/>
        <p:txBody>
          <a:bodyPr/>
          <a:lstStyle/>
          <a:p>
            <a:fld id="{908FB705-A8A3-42FC-B529-9D5BDAA4DCAF}" type="slidenum">
              <a:rPr lang="en-PK" smtClean="0"/>
              <a:t>21</a:t>
            </a:fld>
            <a:endParaRPr lang="en-PK"/>
          </a:p>
        </p:txBody>
      </p:sp>
      <p:pic>
        <p:nvPicPr>
          <p:cNvPr id="7" name="Picture 6">
            <a:extLst>
              <a:ext uri="{FF2B5EF4-FFF2-40B4-BE49-F238E27FC236}">
                <a16:creationId xmlns:a16="http://schemas.microsoft.com/office/drawing/2014/main" id="{26872CDC-2B6B-4533-A2BF-3EA22FD7C453}"/>
              </a:ext>
            </a:extLst>
          </p:cNvPr>
          <p:cNvPicPr/>
          <p:nvPr/>
        </p:nvPicPr>
        <p:blipFill>
          <a:blip r:embed="rId2"/>
          <a:stretch>
            <a:fillRect/>
          </a:stretch>
        </p:blipFill>
        <p:spPr>
          <a:xfrm>
            <a:off x="2393124" y="5040933"/>
            <a:ext cx="6514107" cy="1306830"/>
          </a:xfrm>
          <a:prstGeom prst="rect">
            <a:avLst/>
          </a:prstGeom>
        </p:spPr>
      </p:pic>
    </p:spTree>
    <p:extLst>
      <p:ext uri="{BB962C8B-B14F-4D97-AF65-F5344CB8AC3E}">
        <p14:creationId xmlns:p14="http://schemas.microsoft.com/office/powerpoint/2010/main" val="3361687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52E3-6157-4C6E-9C86-D7D615174E4F}"/>
              </a:ext>
            </a:extLst>
          </p:cNvPr>
          <p:cNvSpPr>
            <a:spLocks noGrp="1"/>
          </p:cNvSpPr>
          <p:nvPr>
            <p:ph type="title"/>
          </p:nvPr>
        </p:nvSpPr>
        <p:spPr>
          <a:xfrm>
            <a:off x="947817" y="679572"/>
            <a:ext cx="9404723" cy="767687"/>
          </a:xfrm>
        </p:spPr>
        <p:txBody>
          <a:bodyPr/>
          <a:lstStyle/>
          <a:p>
            <a:pPr algn="ctr"/>
            <a:r>
              <a:rPr lang="en-US" sz="2800" b="1" dirty="0">
                <a:effectLst/>
                <a:latin typeface="Times New Roman" panose="02020603050405020304" pitchFamily="18" charset="0"/>
                <a:ea typeface="Times New Roman" panose="02020603050405020304" pitchFamily="18" charset="0"/>
              </a:rPr>
              <a:t>Future Directions</a:t>
            </a:r>
            <a:endParaRPr lang="en-PK" sz="2800"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4E32F6F1-3056-4A5C-87D9-FCBB518ECD14}"/>
              </a:ext>
            </a:extLst>
          </p:cNvPr>
          <p:cNvSpPr>
            <a:spLocks noGrp="1"/>
          </p:cNvSpPr>
          <p:nvPr>
            <p:ph idx="1"/>
          </p:nvPr>
        </p:nvSpPr>
        <p:spPr>
          <a:xfrm>
            <a:off x="665179" y="1654934"/>
            <a:ext cx="9687361" cy="3178324"/>
          </a:xfrm>
        </p:spPr>
        <p:txBody>
          <a:bodyPr>
            <a:normAutofit fontScale="92500"/>
          </a:bodyPr>
          <a:lstStyle/>
          <a:p>
            <a:pPr algn="just">
              <a:lnSpc>
                <a:spcPct val="150000"/>
              </a:lnSpc>
              <a:spcAft>
                <a:spcPts val="400"/>
              </a:spcAft>
              <a:tabLst>
                <a:tab pos="2544445" algn="l"/>
              </a:tabLst>
            </a:pPr>
            <a:r>
              <a:rPr lang="en-US" sz="1800" dirty="0">
                <a:effectLst/>
                <a:latin typeface="Times New Roman" panose="02020603050405020304" pitchFamily="18" charset="0"/>
                <a:ea typeface="Times New Roman" panose="02020603050405020304" pitchFamily="18" charset="0"/>
              </a:rPr>
              <a:t>This project was a specific example, but this approach can be used for any other similar problem too.</a:t>
            </a:r>
          </a:p>
          <a:p>
            <a:pPr algn="just">
              <a:lnSpc>
                <a:spcPct val="150000"/>
              </a:lnSpc>
              <a:spcAft>
                <a:spcPts val="400"/>
              </a:spcAft>
              <a:tabLst>
                <a:tab pos="2544445" algn="l"/>
              </a:tabLst>
            </a:pPr>
            <a:r>
              <a:rPr lang="en-US" sz="1800" dirty="0">
                <a:effectLst/>
                <a:latin typeface="Times New Roman" panose="02020603050405020304" pitchFamily="18" charset="0"/>
                <a:ea typeface="Times New Roman" panose="02020603050405020304" pitchFamily="18" charset="0"/>
              </a:rPr>
              <a:t>For instance, if you want to explore some other city, if you want to find the most suitable neighborhood for you to live in, in some other city or, if  you want to find the best location to open a specific business, you can use this approach. </a:t>
            </a:r>
          </a:p>
          <a:p>
            <a:pPr algn="just">
              <a:lnSpc>
                <a:spcPct val="150000"/>
              </a:lnSpc>
              <a:spcAft>
                <a:spcPts val="400"/>
              </a:spcAft>
              <a:tabLst>
                <a:tab pos="2544445" algn="l"/>
              </a:tabLst>
            </a:pPr>
            <a:r>
              <a:rPr lang="en-US" sz="1800" dirty="0">
                <a:effectLst/>
                <a:latin typeface="Times New Roman" panose="02020603050405020304" pitchFamily="18" charset="0"/>
                <a:ea typeface="Times New Roman" panose="02020603050405020304" pitchFamily="18" charset="0"/>
              </a:rPr>
              <a:t>For this specific example results can be improved if we have more insight about the Asian population in each neighborhood, for instance, the number of high earning Asian households and the average income of Asian households can improve results significantly.</a:t>
            </a:r>
            <a:endParaRPr lang="en-PK"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8DD23595-12CB-4C85-9CDB-B7EE85FA3A7A}"/>
              </a:ext>
            </a:extLst>
          </p:cNvPr>
          <p:cNvSpPr>
            <a:spLocks noGrp="1"/>
          </p:cNvSpPr>
          <p:nvPr>
            <p:ph type="sldNum" sz="quarter" idx="12"/>
          </p:nvPr>
        </p:nvSpPr>
        <p:spPr/>
        <p:txBody>
          <a:bodyPr/>
          <a:lstStyle/>
          <a:p>
            <a:fld id="{908FB705-A8A3-42FC-B529-9D5BDAA4DCAF}" type="slidenum">
              <a:rPr lang="en-PK" smtClean="0"/>
              <a:t>22</a:t>
            </a:fld>
            <a:endParaRPr lang="en-PK"/>
          </a:p>
        </p:txBody>
      </p:sp>
    </p:spTree>
    <p:extLst>
      <p:ext uri="{BB962C8B-B14F-4D97-AF65-F5344CB8AC3E}">
        <p14:creationId xmlns:p14="http://schemas.microsoft.com/office/powerpoint/2010/main" val="119276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52E3-6157-4C6E-9C86-D7D615174E4F}"/>
              </a:ext>
            </a:extLst>
          </p:cNvPr>
          <p:cNvSpPr>
            <a:spLocks noGrp="1"/>
          </p:cNvSpPr>
          <p:nvPr>
            <p:ph type="title"/>
          </p:nvPr>
        </p:nvSpPr>
        <p:spPr>
          <a:xfrm>
            <a:off x="947817" y="679572"/>
            <a:ext cx="9404723" cy="767687"/>
          </a:xfrm>
        </p:spPr>
        <p:txBody>
          <a:bodyPr/>
          <a:lstStyle/>
          <a:p>
            <a:pPr algn="ctr"/>
            <a:r>
              <a:rPr lang="en-US" sz="2800" b="1" dirty="0">
                <a:latin typeface="Times New Roman" panose="02020603050405020304" pitchFamily="18" charset="0"/>
                <a:cs typeface="Times New Roman" panose="02020603050405020304" pitchFamily="18" charset="0"/>
              </a:rPr>
              <a:t>Importance</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32F6F1-3056-4A5C-87D9-FCBB518ECD14}"/>
              </a:ext>
            </a:extLst>
          </p:cNvPr>
          <p:cNvSpPr>
            <a:spLocks noGrp="1"/>
          </p:cNvSpPr>
          <p:nvPr>
            <p:ph idx="1"/>
          </p:nvPr>
        </p:nvSpPr>
        <p:spPr>
          <a:xfrm>
            <a:off x="1176907" y="1831102"/>
            <a:ext cx="8946541" cy="4195481"/>
          </a:xfrm>
        </p:spPr>
        <p:txBody>
          <a:bodyPr/>
          <a:lstStyle/>
          <a:p>
            <a:pPr algn="just">
              <a:lnSpc>
                <a:spcPct val="150000"/>
              </a:lnSpc>
              <a:spcAft>
                <a:spcPts val="400"/>
              </a:spcAft>
            </a:pPr>
            <a:r>
              <a:rPr lang="en-US" sz="1800" dirty="0">
                <a:effectLst/>
                <a:latin typeface="Times New Roman" panose="02020603050405020304" pitchFamily="18" charset="0"/>
                <a:ea typeface="Times New Roman" panose="02020603050405020304" pitchFamily="18" charset="0"/>
              </a:rPr>
              <a:t>This project is helpful for several people, for instance:</a:t>
            </a:r>
            <a:endParaRPr lang="en-PK" sz="1800" dirty="0">
              <a:effectLst/>
              <a:latin typeface="Times New Roman" panose="02020603050405020304" pitchFamily="18" charset="0"/>
              <a:ea typeface="Times New Roman" panose="02020603050405020304" pitchFamily="18" charset="0"/>
            </a:endParaRPr>
          </a:p>
          <a:p>
            <a:pPr lvl="1" algn="just">
              <a:lnSpc>
                <a:spcPct val="150000"/>
              </a:lnSpc>
              <a:spcAft>
                <a:spcPts val="400"/>
              </a:spcAft>
            </a:pPr>
            <a:r>
              <a:rPr lang="en-US" sz="1600" dirty="0">
                <a:effectLst/>
                <a:latin typeface="Times New Roman" panose="02020603050405020304" pitchFamily="18" charset="0"/>
                <a:ea typeface="Times New Roman" panose="02020603050405020304" pitchFamily="18" charset="0"/>
              </a:rPr>
              <a:t>1. Anyone who is planning to move to Toronto. This is an example for people moving from Karachi to Toronto, but the similar analysis can be done for any other pair of cities.</a:t>
            </a:r>
            <a:endParaRPr lang="en-PK" sz="1600" dirty="0">
              <a:effectLst/>
              <a:latin typeface="Times New Roman" panose="02020603050405020304" pitchFamily="18" charset="0"/>
              <a:ea typeface="Times New Roman" panose="02020603050405020304" pitchFamily="18" charset="0"/>
            </a:endParaRPr>
          </a:p>
          <a:p>
            <a:pPr lvl="1" algn="just">
              <a:lnSpc>
                <a:spcPct val="150000"/>
              </a:lnSpc>
              <a:spcAft>
                <a:spcPts val="400"/>
              </a:spcAft>
            </a:pPr>
            <a:r>
              <a:rPr lang="en-US" sz="1600" dirty="0">
                <a:effectLst/>
                <a:latin typeface="Times New Roman" panose="02020603050405020304" pitchFamily="18" charset="0"/>
                <a:ea typeface="Times New Roman" panose="02020603050405020304" pitchFamily="18" charset="0"/>
              </a:rPr>
              <a:t>2. Anyone who wants to explore any city.</a:t>
            </a:r>
            <a:endParaRPr lang="en-PK" sz="1600" dirty="0">
              <a:effectLst/>
              <a:latin typeface="Times New Roman" panose="02020603050405020304" pitchFamily="18" charset="0"/>
              <a:ea typeface="Times New Roman" panose="02020603050405020304" pitchFamily="18" charset="0"/>
            </a:endParaRPr>
          </a:p>
          <a:p>
            <a:pPr lvl="1"/>
            <a:r>
              <a:rPr lang="en-US" sz="1600" dirty="0">
                <a:effectLst/>
                <a:latin typeface="Times New Roman" panose="02020603050405020304" pitchFamily="18" charset="0"/>
                <a:ea typeface="Times New Roman" panose="02020603050405020304" pitchFamily="18" charset="0"/>
              </a:rPr>
              <a:t>3. Anyone who wants to open a business in a city. We did analysis for a high-end Asian restaurant in Toronto, but similar analysis can be done for any other kind of restaurant as well as for any other kind of business in any city</a:t>
            </a:r>
            <a:endParaRPr lang="en-PK" dirty="0"/>
          </a:p>
        </p:txBody>
      </p:sp>
      <p:sp>
        <p:nvSpPr>
          <p:cNvPr id="4" name="Slide Number Placeholder 3">
            <a:extLst>
              <a:ext uri="{FF2B5EF4-FFF2-40B4-BE49-F238E27FC236}">
                <a16:creationId xmlns:a16="http://schemas.microsoft.com/office/drawing/2014/main" id="{8DD23595-12CB-4C85-9CDB-B7EE85FA3A7A}"/>
              </a:ext>
            </a:extLst>
          </p:cNvPr>
          <p:cNvSpPr>
            <a:spLocks noGrp="1"/>
          </p:cNvSpPr>
          <p:nvPr>
            <p:ph type="sldNum" sz="quarter" idx="12"/>
          </p:nvPr>
        </p:nvSpPr>
        <p:spPr/>
        <p:txBody>
          <a:bodyPr/>
          <a:lstStyle/>
          <a:p>
            <a:fld id="{908FB705-A8A3-42FC-B529-9D5BDAA4DCAF}" type="slidenum">
              <a:rPr lang="en-PK" smtClean="0"/>
              <a:t>3</a:t>
            </a:fld>
            <a:endParaRPr lang="en-PK"/>
          </a:p>
        </p:txBody>
      </p:sp>
    </p:spTree>
    <p:extLst>
      <p:ext uri="{BB962C8B-B14F-4D97-AF65-F5344CB8AC3E}">
        <p14:creationId xmlns:p14="http://schemas.microsoft.com/office/powerpoint/2010/main" val="170532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52E3-6157-4C6E-9C86-D7D615174E4F}"/>
              </a:ext>
            </a:extLst>
          </p:cNvPr>
          <p:cNvSpPr>
            <a:spLocks noGrp="1"/>
          </p:cNvSpPr>
          <p:nvPr>
            <p:ph type="title"/>
          </p:nvPr>
        </p:nvSpPr>
        <p:spPr>
          <a:xfrm>
            <a:off x="947817" y="679572"/>
            <a:ext cx="9404723" cy="767687"/>
          </a:xfrm>
        </p:spPr>
        <p:txBody>
          <a:bodyPr/>
          <a:lstStyle/>
          <a:p>
            <a:pPr algn="ctr"/>
            <a:r>
              <a:rPr lang="en-US" sz="2800" b="1" dirty="0">
                <a:latin typeface="Times New Roman" panose="02020603050405020304" pitchFamily="18" charset="0"/>
                <a:cs typeface="Times New Roman" panose="02020603050405020304" pitchFamily="18" charset="0"/>
              </a:rPr>
              <a:t>Project Goal</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32F6F1-3056-4A5C-87D9-FCBB518ECD14}"/>
              </a:ext>
            </a:extLst>
          </p:cNvPr>
          <p:cNvSpPr>
            <a:spLocks noGrp="1"/>
          </p:cNvSpPr>
          <p:nvPr>
            <p:ph idx="1"/>
          </p:nvPr>
        </p:nvSpPr>
        <p:spPr>
          <a:xfrm>
            <a:off x="1176907" y="1831102"/>
            <a:ext cx="8946541" cy="4195481"/>
          </a:xfrm>
        </p:spPr>
        <p:txBody>
          <a:bodyPr/>
          <a:lstStyle/>
          <a:p>
            <a:pPr algn="just">
              <a:lnSpc>
                <a:spcPct val="150000"/>
              </a:lnSpc>
              <a:spcAft>
                <a:spcPts val="400"/>
              </a:spcAft>
            </a:pPr>
            <a:r>
              <a:rPr lang="en-US" sz="1800" dirty="0">
                <a:effectLst/>
                <a:latin typeface="Times New Roman" panose="02020603050405020304" pitchFamily="18" charset="0"/>
                <a:ea typeface="Times New Roman" panose="02020603050405020304" pitchFamily="18" charset="0"/>
              </a:rPr>
              <a:t>As our problem has three parts, so, let us tackle each part separately. I proposed following solutions, respectively, for each part:</a:t>
            </a:r>
          </a:p>
          <a:p>
            <a:pPr lvl="1" algn="just">
              <a:lnSpc>
                <a:spcPct val="150000"/>
              </a:lnSpc>
              <a:spcAft>
                <a:spcPts val="400"/>
              </a:spcAft>
            </a:pPr>
            <a:r>
              <a:rPr lang="en-US" sz="1600" dirty="0">
                <a:latin typeface="Times New Roman" panose="02020603050405020304" pitchFamily="18" charset="0"/>
                <a:ea typeface="Times New Roman" panose="02020603050405020304" pitchFamily="18" charset="0"/>
              </a:rPr>
              <a:t>1. </a:t>
            </a:r>
            <a:r>
              <a:rPr lang="en-US" sz="1800" dirty="0">
                <a:effectLst/>
                <a:latin typeface="Times New Roman" panose="02020603050405020304" pitchFamily="18" charset="0"/>
                <a:ea typeface="Times New Roman" panose="02020603050405020304" pitchFamily="18" charset="0"/>
              </a:rPr>
              <a:t>Build a data set comprising of venues located in each neighborhood of 'Toronto, Canada' and then cluster neighborhoods based on common venue types present there</a:t>
            </a:r>
            <a:endParaRPr lang="en-US" sz="1800" dirty="0">
              <a:latin typeface="Times New Roman" panose="02020603050405020304" pitchFamily="18" charset="0"/>
              <a:ea typeface="Times New Roman" panose="02020603050405020304" pitchFamily="18" charset="0"/>
            </a:endParaRPr>
          </a:p>
          <a:p>
            <a:pPr lvl="1" algn="just">
              <a:lnSpc>
                <a:spcPct val="150000"/>
              </a:lnSpc>
              <a:spcAft>
                <a:spcPts val="400"/>
              </a:spcAft>
            </a:pPr>
            <a:r>
              <a:rPr lang="en-US" sz="1600" dirty="0">
                <a:effectLst/>
                <a:latin typeface="Times New Roman" panose="02020603050405020304" pitchFamily="18" charset="0"/>
                <a:ea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rPr>
              <a:t>Include client's present neighborhood (along with venues located there) in the data set and  perform clustering and filtering .</a:t>
            </a:r>
          </a:p>
          <a:p>
            <a:pPr lvl="1" algn="just">
              <a:lnSpc>
                <a:spcPct val="150000"/>
              </a:lnSpc>
              <a:spcAft>
                <a:spcPts val="400"/>
              </a:spcAft>
            </a:pPr>
            <a:r>
              <a:rPr lang="en-US" sz="1600" dirty="0">
                <a:effectLst/>
                <a:latin typeface="Times New Roman" panose="02020603050405020304" pitchFamily="18" charset="0"/>
                <a:ea typeface="Times New Roman" panose="02020603050405020304" pitchFamily="18" charset="0"/>
              </a:rPr>
              <a:t>3. Cluster neighborhoods on basis of  total population, Asian population, average household income and number of high earning household in each neighborhood.</a:t>
            </a:r>
            <a:endParaRPr lang="en-PK" sz="16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8DD23595-12CB-4C85-9CDB-B7EE85FA3A7A}"/>
              </a:ext>
            </a:extLst>
          </p:cNvPr>
          <p:cNvSpPr>
            <a:spLocks noGrp="1"/>
          </p:cNvSpPr>
          <p:nvPr>
            <p:ph type="sldNum" sz="quarter" idx="12"/>
          </p:nvPr>
        </p:nvSpPr>
        <p:spPr/>
        <p:txBody>
          <a:bodyPr/>
          <a:lstStyle/>
          <a:p>
            <a:fld id="{908FB705-A8A3-42FC-B529-9D5BDAA4DCAF}" type="slidenum">
              <a:rPr lang="en-PK" smtClean="0"/>
              <a:t>4</a:t>
            </a:fld>
            <a:endParaRPr lang="en-PK"/>
          </a:p>
        </p:txBody>
      </p:sp>
    </p:spTree>
    <p:extLst>
      <p:ext uri="{BB962C8B-B14F-4D97-AF65-F5344CB8AC3E}">
        <p14:creationId xmlns:p14="http://schemas.microsoft.com/office/powerpoint/2010/main" val="398348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52E3-6157-4C6E-9C86-D7D615174E4F}"/>
              </a:ext>
            </a:extLst>
          </p:cNvPr>
          <p:cNvSpPr>
            <a:spLocks noGrp="1"/>
          </p:cNvSpPr>
          <p:nvPr>
            <p:ph type="title"/>
          </p:nvPr>
        </p:nvSpPr>
        <p:spPr>
          <a:xfrm>
            <a:off x="947817" y="679572"/>
            <a:ext cx="9404723" cy="767687"/>
          </a:xfrm>
        </p:spPr>
        <p:txBody>
          <a:bodyPr/>
          <a:lstStyle/>
          <a:p>
            <a:pPr algn="ctr"/>
            <a:r>
              <a:rPr lang="en-US" sz="2800" b="1" dirty="0">
                <a:latin typeface="Times New Roman" panose="02020603050405020304" pitchFamily="18" charset="0"/>
                <a:cs typeface="Times New Roman" panose="02020603050405020304" pitchFamily="18" charset="0"/>
              </a:rPr>
              <a:t>Data Sources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32F6F1-3056-4A5C-87D9-FCBB518ECD14}"/>
              </a:ext>
            </a:extLst>
          </p:cNvPr>
          <p:cNvSpPr>
            <a:spLocks noGrp="1"/>
          </p:cNvSpPr>
          <p:nvPr>
            <p:ph idx="1"/>
          </p:nvPr>
        </p:nvSpPr>
        <p:spPr>
          <a:xfrm>
            <a:off x="1176907" y="1831102"/>
            <a:ext cx="8946541" cy="4195481"/>
          </a:xfrm>
        </p:spPr>
        <p:txBody>
          <a:bodyPr>
            <a:normAutofit fontScale="92500"/>
          </a:bodyPr>
          <a:lstStyle/>
          <a:p>
            <a:pPr marL="495935" algn="just">
              <a:lnSpc>
                <a:spcPct val="150000"/>
              </a:lnSpc>
              <a:spcAft>
                <a:spcPts val="400"/>
              </a:spcAft>
            </a:pPr>
            <a:r>
              <a:rPr lang="en-US" sz="1800" dirty="0">
                <a:effectLst/>
                <a:latin typeface="Times New Roman" panose="02020603050405020304" pitchFamily="18" charset="0"/>
                <a:ea typeface="Times New Roman" panose="02020603050405020304" pitchFamily="18" charset="0"/>
              </a:rPr>
              <a:t>1.  Client provided his present address.</a:t>
            </a:r>
            <a:endParaRPr lang="en-PK" sz="1800" dirty="0">
              <a:effectLst/>
              <a:latin typeface="Times New Roman" panose="02020603050405020304" pitchFamily="18" charset="0"/>
              <a:ea typeface="Times New Roman" panose="02020603050405020304" pitchFamily="18" charset="0"/>
            </a:endParaRPr>
          </a:p>
          <a:p>
            <a:pPr marL="495935" algn="just">
              <a:lnSpc>
                <a:spcPct val="150000"/>
              </a:lnSpc>
              <a:spcAft>
                <a:spcPts val="400"/>
              </a:spcAft>
            </a:pPr>
            <a:r>
              <a:rPr lang="en-US" sz="1800" dirty="0">
                <a:effectLst/>
                <a:latin typeface="Times New Roman" panose="02020603050405020304" pitchFamily="18" charset="0"/>
                <a:ea typeface="Times New Roman" panose="02020603050405020304" pitchFamily="18" charset="0"/>
              </a:rPr>
              <a:t>2.  Neighborhoods of Toronto, along with their postal codes would be scraped from Wikipedia.</a:t>
            </a:r>
            <a:endParaRPr lang="en-PK" sz="1800" dirty="0">
              <a:effectLst/>
              <a:latin typeface="Times New Roman" panose="02020603050405020304" pitchFamily="18" charset="0"/>
              <a:ea typeface="Times New Roman" panose="02020603050405020304" pitchFamily="18" charset="0"/>
            </a:endParaRPr>
          </a:p>
          <a:p>
            <a:pPr marL="495935" algn="just">
              <a:lnSpc>
                <a:spcPct val="150000"/>
              </a:lnSpc>
              <a:spcAft>
                <a:spcPts val="400"/>
              </a:spcAft>
            </a:pPr>
            <a:r>
              <a:rPr lang="en-US" sz="1800" dirty="0">
                <a:effectLst/>
                <a:latin typeface="Times New Roman" panose="02020603050405020304" pitchFamily="18" charset="0"/>
                <a:ea typeface="Times New Roman" panose="02020603050405020304" pitchFamily="18" charset="0"/>
              </a:rPr>
              <a:t>3.  A geocoding library Geopandas will be used to get geocoordinates of each neighborhood.</a:t>
            </a:r>
            <a:endParaRPr lang="en-PK" sz="1800" dirty="0">
              <a:effectLst/>
              <a:latin typeface="Times New Roman" panose="02020603050405020304" pitchFamily="18" charset="0"/>
              <a:ea typeface="Times New Roman" panose="02020603050405020304" pitchFamily="18" charset="0"/>
            </a:endParaRPr>
          </a:p>
          <a:p>
            <a:pPr marL="495935" algn="just">
              <a:lnSpc>
                <a:spcPct val="150000"/>
              </a:lnSpc>
              <a:spcAft>
                <a:spcPts val="400"/>
              </a:spcAft>
            </a:pPr>
            <a:r>
              <a:rPr lang="en-US" sz="1800" dirty="0">
                <a:effectLst/>
                <a:latin typeface="Times New Roman" panose="02020603050405020304" pitchFamily="18" charset="0"/>
                <a:ea typeface="Times New Roman" panose="02020603050405020304" pitchFamily="18" charset="0"/>
              </a:rPr>
              <a:t>4.  These geocoordinates would then be used to extract top 100 venues in each neighborhood within 500m radius (as 500m is a reasonable walking distance) using Foursquare API.</a:t>
            </a:r>
            <a:endParaRPr lang="en-PK" sz="1800" dirty="0">
              <a:effectLst/>
              <a:latin typeface="Times New Roman" panose="02020603050405020304" pitchFamily="18" charset="0"/>
              <a:ea typeface="Times New Roman" panose="02020603050405020304" pitchFamily="18" charset="0"/>
            </a:endParaRPr>
          </a:p>
          <a:p>
            <a:pPr marL="495935" algn="just">
              <a:lnSpc>
                <a:spcPct val="150000"/>
              </a:lnSpc>
              <a:spcAft>
                <a:spcPts val="400"/>
              </a:spcAft>
            </a:pPr>
            <a:r>
              <a:rPr lang="en-US" sz="1800" dirty="0">
                <a:effectLst/>
                <a:latin typeface="Times New Roman" panose="02020603050405020304" pitchFamily="18" charset="0"/>
                <a:ea typeface="Times New Roman" panose="02020603050405020304" pitchFamily="18" charset="0"/>
              </a:rPr>
              <a:t>5.  Toronto’s demographic data is obtained from Toronto's Open Data Portal.</a:t>
            </a:r>
            <a:endParaRPr lang="en-PK"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8DD23595-12CB-4C85-9CDB-B7EE85FA3A7A}"/>
              </a:ext>
            </a:extLst>
          </p:cNvPr>
          <p:cNvSpPr>
            <a:spLocks noGrp="1"/>
          </p:cNvSpPr>
          <p:nvPr>
            <p:ph type="sldNum" sz="quarter" idx="12"/>
          </p:nvPr>
        </p:nvSpPr>
        <p:spPr/>
        <p:txBody>
          <a:bodyPr/>
          <a:lstStyle/>
          <a:p>
            <a:fld id="{908FB705-A8A3-42FC-B529-9D5BDAA4DCAF}" type="slidenum">
              <a:rPr lang="en-PK" smtClean="0"/>
              <a:t>5</a:t>
            </a:fld>
            <a:endParaRPr lang="en-PK"/>
          </a:p>
        </p:txBody>
      </p:sp>
    </p:spTree>
    <p:extLst>
      <p:ext uri="{BB962C8B-B14F-4D97-AF65-F5344CB8AC3E}">
        <p14:creationId xmlns:p14="http://schemas.microsoft.com/office/powerpoint/2010/main" val="1573643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52E3-6157-4C6E-9C86-D7D615174E4F}"/>
              </a:ext>
            </a:extLst>
          </p:cNvPr>
          <p:cNvSpPr>
            <a:spLocks noGrp="1"/>
          </p:cNvSpPr>
          <p:nvPr>
            <p:ph type="title"/>
          </p:nvPr>
        </p:nvSpPr>
        <p:spPr>
          <a:xfrm>
            <a:off x="947817" y="679572"/>
            <a:ext cx="9404723" cy="767687"/>
          </a:xfrm>
        </p:spPr>
        <p:txBody>
          <a:bodyPr/>
          <a:lstStyle/>
          <a:p>
            <a:pPr algn="ctr"/>
            <a:r>
              <a:rPr lang="en-US" sz="2800" b="1" dirty="0">
                <a:latin typeface="Times New Roman" panose="02020603050405020304" pitchFamily="18" charset="0"/>
                <a:cs typeface="Times New Roman" panose="02020603050405020304" pitchFamily="18" charset="0"/>
              </a:rPr>
              <a:t>Problem 1</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32F6F1-3056-4A5C-87D9-FCBB518ECD14}"/>
              </a:ext>
            </a:extLst>
          </p:cNvPr>
          <p:cNvSpPr>
            <a:spLocks noGrp="1"/>
          </p:cNvSpPr>
          <p:nvPr>
            <p:ph idx="1"/>
          </p:nvPr>
        </p:nvSpPr>
        <p:spPr>
          <a:xfrm>
            <a:off x="1176907" y="1449561"/>
            <a:ext cx="8946541" cy="4195481"/>
          </a:xfrm>
        </p:spPr>
        <p:txBody>
          <a:bodyPr/>
          <a:lstStyle/>
          <a:p>
            <a:pPr algn="just"/>
            <a:r>
              <a:rPr lang="en-US" sz="1800" dirty="0">
                <a:effectLst/>
                <a:latin typeface="Times New Roman" panose="02020603050405020304" pitchFamily="18" charset="0"/>
                <a:ea typeface="Times New Roman" panose="02020603050405020304" pitchFamily="18" charset="0"/>
              </a:rPr>
              <a:t>I gathered Toronto’s neighborhoods’ data using Wikipedia, Geopandas, and Foursquare to build a data set that contains top 100 venues located in each neighborhood within 500m radius. </a:t>
            </a:r>
          </a:p>
          <a:p>
            <a:pPr algn="just"/>
            <a:r>
              <a:rPr lang="en-US" sz="1800" dirty="0">
                <a:effectLst/>
                <a:latin typeface="Times New Roman" panose="02020603050405020304" pitchFamily="18" charset="0"/>
                <a:ea typeface="Times New Roman" panose="02020603050405020304" pitchFamily="18" charset="0"/>
              </a:rPr>
              <a:t>You can see the top 30 most common venues in Toronto in the next slide.</a:t>
            </a:r>
            <a:endParaRPr lang="en-PK" sz="1800" dirty="0">
              <a:effectLst/>
              <a:latin typeface="Times New Roman" panose="02020603050405020304" pitchFamily="18" charset="0"/>
              <a:ea typeface="Times New Roman" panose="02020603050405020304" pitchFamily="18" charset="0"/>
            </a:endParaRPr>
          </a:p>
          <a:p>
            <a:pPr marL="0" indent="0" algn="just">
              <a:buNone/>
            </a:pPr>
            <a:endParaRPr lang="en-PK"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8DD23595-12CB-4C85-9CDB-B7EE85FA3A7A}"/>
              </a:ext>
            </a:extLst>
          </p:cNvPr>
          <p:cNvSpPr>
            <a:spLocks noGrp="1"/>
          </p:cNvSpPr>
          <p:nvPr>
            <p:ph type="sldNum" sz="quarter" idx="12"/>
          </p:nvPr>
        </p:nvSpPr>
        <p:spPr/>
        <p:txBody>
          <a:bodyPr/>
          <a:lstStyle/>
          <a:p>
            <a:fld id="{908FB705-A8A3-42FC-B529-9D5BDAA4DCAF}" type="slidenum">
              <a:rPr lang="en-PK" smtClean="0"/>
              <a:t>6</a:t>
            </a:fld>
            <a:endParaRPr lang="en-PK"/>
          </a:p>
        </p:txBody>
      </p:sp>
    </p:spTree>
    <p:extLst>
      <p:ext uri="{BB962C8B-B14F-4D97-AF65-F5344CB8AC3E}">
        <p14:creationId xmlns:p14="http://schemas.microsoft.com/office/powerpoint/2010/main" val="3925231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B46A83-AEE5-4FEB-BF79-4B1345423C29}"/>
              </a:ext>
            </a:extLst>
          </p:cNvPr>
          <p:cNvSpPr>
            <a:spLocks noGrp="1"/>
          </p:cNvSpPr>
          <p:nvPr>
            <p:ph type="sldNum" sz="quarter" idx="12"/>
          </p:nvPr>
        </p:nvSpPr>
        <p:spPr/>
        <p:txBody>
          <a:bodyPr/>
          <a:lstStyle/>
          <a:p>
            <a:fld id="{908FB705-A8A3-42FC-B529-9D5BDAA4DCAF}" type="slidenum">
              <a:rPr lang="en-PK" smtClean="0"/>
              <a:t>7</a:t>
            </a:fld>
            <a:endParaRPr lang="en-PK"/>
          </a:p>
        </p:txBody>
      </p:sp>
      <p:pic>
        <p:nvPicPr>
          <p:cNvPr id="4" name="Picture 3">
            <a:extLst>
              <a:ext uri="{FF2B5EF4-FFF2-40B4-BE49-F238E27FC236}">
                <a16:creationId xmlns:a16="http://schemas.microsoft.com/office/drawing/2014/main" id="{D26B431B-C89C-4EBA-A348-2A988CC9389A}"/>
              </a:ext>
            </a:extLst>
          </p:cNvPr>
          <p:cNvPicPr/>
          <p:nvPr/>
        </p:nvPicPr>
        <p:blipFill rotWithShape="1">
          <a:blip r:embed="rId2"/>
          <a:srcRect r="14769"/>
          <a:stretch/>
        </p:blipFill>
        <p:spPr bwMode="auto">
          <a:xfrm>
            <a:off x="1935915" y="461589"/>
            <a:ext cx="7702607" cy="59348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71570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4ADDFF-B3F8-41C2-A335-CA9CF5B30F95}"/>
              </a:ext>
            </a:extLst>
          </p:cNvPr>
          <p:cNvSpPr>
            <a:spLocks noGrp="1"/>
          </p:cNvSpPr>
          <p:nvPr>
            <p:ph type="sldNum" sz="quarter" idx="12"/>
          </p:nvPr>
        </p:nvSpPr>
        <p:spPr/>
        <p:txBody>
          <a:bodyPr/>
          <a:lstStyle/>
          <a:p>
            <a:fld id="{908FB705-A8A3-42FC-B529-9D5BDAA4DCAF}" type="slidenum">
              <a:rPr lang="en-PK" smtClean="0"/>
              <a:t>8</a:t>
            </a:fld>
            <a:endParaRPr lang="en-PK"/>
          </a:p>
        </p:txBody>
      </p:sp>
      <p:sp>
        <p:nvSpPr>
          <p:cNvPr id="4" name="TextBox 3">
            <a:extLst>
              <a:ext uri="{FF2B5EF4-FFF2-40B4-BE49-F238E27FC236}">
                <a16:creationId xmlns:a16="http://schemas.microsoft.com/office/drawing/2014/main" id="{9C1F8E71-EA91-487C-961F-32D0204995BB}"/>
              </a:ext>
            </a:extLst>
          </p:cNvPr>
          <p:cNvSpPr txBox="1"/>
          <p:nvPr/>
        </p:nvSpPr>
        <p:spPr>
          <a:xfrm>
            <a:off x="511727" y="417085"/>
            <a:ext cx="9722841" cy="646331"/>
          </a:xfrm>
          <a:prstGeom prst="rect">
            <a:avLst/>
          </a:prstGeom>
          <a:noFill/>
        </p:spPr>
        <p:txBody>
          <a:bodyPr wrap="square">
            <a:spAutoFit/>
          </a:bodyPr>
          <a:lstStyle/>
          <a:p>
            <a:pPr algn="just"/>
            <a:r>
              <a:rPr lang="en-US" sz="1800" dirty="0">
                <a:effectLst/>
                <a:latin typeface="Times New Roman" panose="02020603050405020304" pitchFamily="18" charset="0"/>
                <a:ea typeface="Times New Roman" panose="02020603050405020304" pitchFamily="18" charset="0"/>
              </a:rPr>
              <a:t>Also, you can see that frequency of occurrence of the most venues are around 35-40 but there are some exceptional cases too:</a:t>
            </a:r>
            <a:endParaRPr lang="en-PK"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25518FED-2F72-4370-91E1-D73984F93739}"/>
              </a:ext>
            </a:extLst>
          </p:cNvPr>
          <p:cNvPicPr/>
          <p:nvPr/>
        </p:nvPicPr>
        <p:blipFill>
          <a:blip r:embed="rId2"/>
          <a:stretch>
            <a:fillRect/>
          </a:stretch>
        </p:blipFill>
        <p:spPr>
          <a:xfrm>
            <a:off x="3000375" y="1426128"/>
            <a:ext cx="6191250" cy="5397373"/>
          </a:xfrm>
          <a:prstGeom prst="rect">
            <a:avLst/>
          </a:prstGeom>
        </p:spPr>
      </p:pic>
    </p:spTree>
    <p:extLst>
      <p:ext uri="{BB962C8B-B14F-4D97-AF65-F5344CB8AC3E}">
        <p14:creationId xmlns:p14="http://schemas.microsoft.com/office/powerpoint/2010/main" val="230303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748FBE-5687-4567-B45E-DFA7E11B30BD}"/>
              </a:ext>
            </a:extLst>
          </p:cNvPr>
          <p:cNvSpPr>
            <a:spLocks noGrp="1"/>
          </p:cNvSpPr>
          <p:nvPr>
            <p:ph type="sldNum" sz="quarter" idx="12"/>
          </p:nvPr>
        </p:nvSpPr>
        <p:spPr/>
        <p:txBody>
          <a:bodyPr/>
          <a:lstStyle/>
          <a:p>
            <a:fld id="{908FB705-A8A3-42FC-B529-9D5BDAA4DCAF}" type="slidenum">
              <a:rPr lang="en-PK" smtClean="0"/>
              <a:t>9</a:t>
            </a:fld>
            <a:endParaRPr lang="en-PK"/>
          </a:p>
        </p:txBody>
      </p:sp>
      <p:sp>
        <p:nvSpPr>
          <p:cNvPr id="4" name="TextBox 3">
            <a:extLst>
              <a:ext uri="{FF2B5EF4-FFF2-40B4-BE49-F238E27FC236}">
                <a16:creationId xmlns:a16="http://schemas.microsoft.com/office/drawing/2014/main" id="{3938D1A2-1447-488C-8504-D545FB5B20C1}"/>
              </a:ext>
            </a:extLst>
          </p:cNvPr>
          <p:cNvSpPr txBox="1"/>
          <p:nvPr/>
        </p:nvSpPr>
        <p:spPr>
          <a:xfrm>
            <a:off x="828493" y="1608321"/>
            <a:ext cx="9182114" cy="646331"/>
          </a:xfrm>
          <a:prstGeom prst="rect">
            <a:avLst/>
          </a:prstGeom>
          <a:noFill/>
        </p:spPr>
        <p:txBody>
          <a:bodyPr wrap="square">
            <a:spAutoFit/>
          </a:bodyPr>
          <a:lstStyle/>
          <a:p>
            <a:pPr algn="just"/>
            <a:r>
              <a:rPr lang="en-US" sz="1800" dirty="0">
                <a:effectLst/>
                <a:latin typeface="Times New Roman" panose="02020603050405020304" pitchFamily="18" charset="0"/>
                <a:ea typeface="Times New Roman" panose="02020603050405020304" pitchFamily="18" charset="0"/>
              </a:rPr>
              <a:t>I extracted venue category of each venue and then extracted the top 10 most common venue categories in each neighborhood as shown below:</a:t>
            </a:r>
            <a:endParaRPr lang="en-PK"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329B9864-6E20-4D34-92F2-910210823472}"/>
              </a:ext>
            </a:extLst>
          </p:cNvPr>
          <p:cNvPicPr/>
          <p:nvPr/>
        </p:nvPicPr>
        <p:blipFill>
          <a:blip r:embed="rId2"/>
          <a:stretch>
            <a:fillRect/>
          </a:stretch>
        </p:blipFill>
        <p:spPr>
          <a:xfrm>
            <a:off x="828493" y="2585373"/>
            <a:ext cx="9182113" cy="2850693"/>
          </a:xfrm>
          <a:prstGeom prst="rect">
            <a:avLst/>
          </a:prstGeom>
        </p:spPr>
      </p:pic>
    </p:spTree>
    <p:extLst>
      <p:ext uri="{BB962C8B-B14F-4D97-AF65-F5344CB8AC3E}">
        <p14:creationId xmlns:p14="http://schemas.microsoft.com/office/powerpoint/2010/main" val="1631863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TotalTime>
  <Words>1214</Words>
  <Application>Microsoft Office PowerPoint</Application>
  <PresentationFormat>Widescreen</PresentationFormat>
  <Paragraphs>89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Times New Roman</vt:lpstr>
      <vt:lpstr>Wingdings 3</vt:lpstr>
      <vt:lpstr>Ion</vt:lpstr>
      <vt:lpstr>Exploring Toronto, Finding the Best Neighborhoods to Live In as well as to Open an Asian Restaurant </vt:lpstr>
      <vt:lpstr>Introduction</vt:lpstr>
      <vt:lpstr>Importance</vt:lpstr>
      <vt:lpstr>Project Goal</vt:lpstr>
      <vt:lpstr>Data Sources</vt:lpstr>
      <vt:lpstr>Problem 1</vt:lpstr>
      <vt:lpstr>PowerPoint Presentation</vt:lpstr>
      <vt:lpstr>PowerPoint Presentation</vt:lpstr>
      <vt:lpstr>PowerPoint Presentation</vt:lpstr>
      <vt:lpstr>Clustering</vt:lpstr>
      <vt:lpstr>PowerPoint Presentation</vt:lpstr>
      <vt:lpstr>Conclusion</vt:lpstr>
      <vt:lpstr>Problem 2</vt:lpstr>
      <vt:lpstr>Conclusion</vt:lpstr>
      <vt:lpstr>PowerPoint Presentation</vt:lpstr>
      <vt:lpstr>Problem 3</vt:lpstr>
      <vt:lpstr>Data Collection</vt:lpstr>
      <vt:lpstr>Exploratory Analysis</vt:lpstr>
      <vt:lpstr>Clustering</vt:lpstr>
      <vt:lpstr>PowerPoint Presentation</vt:lpstr>
      <vt:lpstr>Conclusion</vt:lpstr>
      <vt:lpstr>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Toronto, Finding the Best Neighborhoods to Live In as well as to Open an Asian Restaurant</dc:title>
  <dc:creator>Muhammad Umer Abbasi</dc:creator>
  <cp:lastModifiedBy>Muhammad Umer Abbasi</cp:lastModifiedBy>
  <cp:revision>4</cp:revision>
  <dcterms:created xsi:type="dcterms:W3CDTF">2020-08-15T19:35:35Z</dcterms:created>
  <dcterms:modified xsi:type="dcterms:W3CDTF">2020-08-15T20:10:11Z</dcterms:modified>
</cp:coreProperties>
</file>