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62" r:id="rId4"/>
    <p:sldId id="285" r:id="rId5"/>
    <p:sldId id="294" r:id="rId6"/>
    <p:sldId id="264" r:id="rId7"/>
    <p:sldId id="302" r:id="rId8"/>
    <p:sldId id="301" r:id="rId9"/>
    <p:sldId id="303" r:id="rId10"/>
    <p:sldId id="304" r:id="rId11"/>
    <p:sldId id="281" r:id="rId12"/>
    <p:sldId id="291" r:id="rId13"/>
    <p:sldId id="272" r:id="rId14"/>
    <p:sldId id="293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2"/>
    <a:srgbClr val="113F8A"/>
    <a:srgbClr val="033088"/>
    <a:srgbClr val="F2F2F2"/>
    <a:srgbClr val="00A496"/>
    <a:srgbClr val="C81432"/>
    <a:srgbClr val="0180CD"/>
    <a:srgbClr val="FFC303"/>
    <a:srgbClr val="F5E6B6"/>
    <a:srgbClr val="A9C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A7221-0F1A-4163-ABC0-B11D13FC4B68}" v="299" dt="2023-05-25T02:15:2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7" autoAdjust="0"/>
    <p:restoredTop sz="88443" autoAdjust="0"/>
  </p:normalViewPr>
  <p:slideViewPr>
    <p:cSldViewPr snapToGrid="0">
      <p:cViewPr>
        <p:scale>
          <a:sx n="98" d="100"/>
          <a:sy n="98" d="100"/>
        </p:scale>
        <p:origin x="3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AA3-3774-4369-9454-C62F44639CD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F7122-7EDA-450C-B491-BD4A4616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5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5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반려동물을 가족같이 여기는 </a:t>
            </a:r>
            <a:r>
              <a:rPr lang="ko-KR" altLang="en-US" sz="1200" b="1" kern="0" spc="0" dirty="0">
                <a:effectLst/>
                <a:latin typeface="+mj-ea"/>
                <a:ea typeface="+mj-ea"/>
              </a:rPr>
              <a:t>‘</a:t>
            </a:r>
            <a:r>
              <a:rPr lang="ko-KR" altLang="en-US" sz="1200" b="1" kern="0" spc="0" dirty="0" err="1">
                <a:effectLst/>
                <a:latin typeface="+mj-ea"/>
                <a:ea typeface="+mj-ea"/>
              </a:rPr>
              <a:t>펫팸족’이</a:t>
            </a:r>
            <a:r>
              <a:rPr lang="ko-KR" altLang="en-US" sz="1200" b="1" kern="0" spc="0" dirty="0">
                <a:effectLst/>
                <a:latin typeface="+mj-ea"/>
                <a:ea typeface="+mj-ea"/>
              </a:rPr>
              <a:t> 증가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하면서 반려동물 시장이 점차 중요해지고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그중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페스룸은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단기간에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아마존재팬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랭킹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위를 차지하였다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하지만 반려동물 시장이 커지고 있으면서 외국 기업들이 일본에 많이 점유되고 있고 독점적 시장이 아니기 때문에 언제든지 위협받을 수 있는 시장체계이다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그렇기 때문에 지속적으로 살아남기 위해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일본 전체 반려동물 양육 개체수의 점진적 감소에도 불구하고 반려동물 시장의 규모가 매년 증가하고 있는 이유는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</a:rPr>
              <a:t>인 가구와 고령자층이 반려동물을 가족 구성원으로 여겨 반려동물에 대한 소비를 아끼지 않는 경향이 증가했기 때문이며</a:t>
            </a:r>
            <a:endParaRPr lang="ko-KR" altLang="en-US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2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5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8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베이비붐 세대들이 반려동물을 자녀처럼 여겨 반려동물에 대한 소비를 아끼지 않는 것으로 파악되었으며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실제로 반려동물을 키우면서 긍정적인 변화가 있었다고 답하였다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F7122-7EDA-450C-B491-BD4A4616F5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76E4-2CC8-4B7A-DEE3-2DB5B42B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C23C4-42FF-1D71-8C8F-E7676763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19CB2-35CE-3054-4349-BCAD947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9370A-71B0-CD02-C488-89CF2A66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7A20-E4C3-97C1-121B-E062D67E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5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C218-702F-3A8F-CDAF-19AE2040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5A37A-D9C6-19AE-1F54-10415454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C2BAC-3605-670D-DA64-AEFB52DB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97D77-2723-1308-95E2-A694969F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83F65-41AC-36A6-E483-C08AC954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6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6E142-A741-BFA5-2426-EC034FC1A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AF863-8B85-4A45-17DC-03A67938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3D69-D904-AFA4-478B-406229A1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6D017-78FF-5819-072D-84E2505C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99F74-BF9B-33AC-A3FE-4B38A05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3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BA78-069E-FA1B-7DCC-EF28615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29799-A129-FC6D-DF1D-846CC607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89E42-3336-E41A-4D7E-609C87B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86DC9-15AF-8DCF-FC4A-1A7C404C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8BF96-53F3-52F9-A177-CC9F8B9D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7E878-9E52-6129-D984-4D76D895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84ED2-BB92-F8EF-D292-1A68A674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8BBA8-400D-FD81-BBD7-AE66531E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F936C-5314-380D-ABE0-FB09A4D8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53A38-3C98-2638-70BE-A4FDC0A3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E88F-D351-42FC-57BD-52DD2DB4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0090A-6953-B131-EF9D-11A074A15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7833E-D1A3-C717-AECD-AF4742EF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1EF8F-C554-0774-D7E7-3CC095E1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B2755-1B49-E541-C4BE-7213F82B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1CC5F-6961-62D0-DBAC-98710C7C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8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7219B-4A83-F07F-88AD-AFDCCEC8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F1F70-1D6D-1CAB-6F9C-FED2FC9B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536B6-0C4A-1D5E-2F7F-327EE532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67933-5762-69AF-6ED0-1CDE50D3E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AAC04-5E65-3EB4-329C-24CDF9641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69FA1-3475-6F2A-6324-5BCFCC7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04524-0076-D1E0-BFBA-A8D21720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607707-250F-3E3F-6798-62BA028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96216-722F-9ED7-5192-809E048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96B14-6DC3-F05B-58C7-B76E804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508FF-FF5A-D7C3-1227-673700C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46236-E25C-1659-6BC2-152D246C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7ABD87-B72B-E3AD-29E6-BEBF0C4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3058BA-68BC-D700-7A2E-919F96B1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EB1C1-3330-1022-4E13-4A61F9F2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8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EC02-0020-353A-CC24-CAF40502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60B0-101B-ADF4-BBB6-067DC40C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AF15C-535E-5FD9-698F-EEB35618D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D559E-CBA2-2344-CA82-7102DD60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55B4E-483F-E64A-69C3-AC1C2E32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C95FB-05A4-B47F-B77B-926ACABF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7C52-FDDA-C223-0810-3FE4526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79D359-9FAA-6411-A55C-80DCCAD8D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3F13A-11E8-79DF-7841-C801BD48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29A1D-3D4B-38A3-CBF1-072A62FF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638D-4A4C-ABB4-3FA4-77CC909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3EE9-60D6-8EBA-F603-11AB5FDC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D4DE2-7B05-1A36-74E1-4FAA3881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E9C5D-711B-879B-A75E-2C4AD9F4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B7D79-1C0E-0AAE-350E-96CD06E5D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D4D0-32F0-408F-836C-E319DD5638B0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FB0EB-26C6-474B-5C73-F5C96D3A6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31B7-A400-B0FC-7B76-9E897272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6017-A1E2-431E-9438-FA69DCB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779A1B2-276C-68FD-13B4-295E9A2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046" y="4684465"/>
            <a:ext cx="2748797" cy="117962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오늘도 어디선가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l"/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낚시왕을 꿈꾸는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l"/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누군가를 위한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25B428A-179C-7C9E-6A52-1D3665386165}"/>
              </a:ext>
            </a:extLst>
          </p:cNvPr>
          <p:cNvSpPr txBox="1">
            <a:spLocks/>
          </p:cNvSpPr>
          <p:nvPr/>
        </p:nvSpPr>
        <p:spPr>
          <a:xfrm>
            <a:off x="7731889" y="6357938"/>
            <a:ext cx="4232615" cy="285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김민준</a:t>
            </a:r>
            <a:endParaRPr lang="en-US" altLang="ko-KR" sz="18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EB78B-BB18-7897-79F1-DA9B07CFC67D}"/>
              </a:ext>
            </a:extLst>
          </p:cNvPr>
          <p:cNvSpPr txBox="1"/>
          <p:nvPr/>
        </p:nvSpPr>
        <p:spPr>
          <a:xfrm>
            <a:off x="808329" y="4099690"/>
            <a:ext cx="358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33088"/>
                </a:solidFill>
                <a:ea typeface="타이포_쌍문동 B" panose="02020803020101020101" pitchFamily="18" charset="-127"/>
              </a:rPr>
              <a:t>오늘은 </a:t>
            </a:r>
            <a:r>
              <a:rPr lang="ko-KR" altLang="en-US" sz="3200" dirty="0" err="1">
                <a:solidFill>
                  <a:srgbClr val="033088"/>
                </a:solidFill>
                <a:ea typeface="타이포_쌍문동 B" panose="02020803020101020101" pitchFamily="18" charset="-127"/>
              </a:rPr>
              <a:t>낚시왕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41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일본의</a:t>
            </a:r>
            <a:r>
              <a:rPr lang="ko-KR" altLang="en-US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경쟁사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6086D1-AE4F-66A2-1B0E-49C53A7881B2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D3A0D2-FDA8-F46E-2D87-A17EBEEE0E67}"/>
              </a:ext>
            </a:extLst>
          </p:cNvPr>
          <p:cNvSpPr/>
          <p:nvPr/>
        </p:nvSpPr>
        <p:spPr>
          <a:xfrm>
            <a:off x="6065021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865B0F-0AAB-4063-B9CD-FBD35E93AE05}"/>
              </a:ext>
            </a:extLst>
          </p:cNvPr>
          <p:cNvSpPr/>
          <p:nvPr/>
        </p:nvSpPr>
        <p:spPr>
          <a:xfrm>
            <a:off x="431063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CCBA8E-8471-02A1-CDB9-C8998DBA7816}"/>
              </a:ext>
            </a:extLst>
          </p:cNvPr>
          <p:cNvSpPr/>
          <p:nvPr/>
        </p:nvSpPr>
        <p:spPr>
          <a:xfrm>
            <a:off x="3248042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F5C1F-A61F-BFDA-836A-9D742E029ACD}"/>
              </a:ext>
            </a:extLst>
          </p:cNvPr>
          <p:cNvSpPr/>
          <p:nvPr/>
        </p:nvSpPr>
        <p:spPr>
          <a:xfrm>
            <a:off x="8882000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5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779A1B2-276C-68FD-13B4-295E9A2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787" y="2233877"/>
            <a:ext cx="4868465" cy="3732981"/>
          </a:xfrm>
        </p:spPr>
        <p:txBody>
          <a:bodyPr>
            <a:noAutofit/>
          </a:bodyPr>
          <a:lstStyle/>
          <a:p>
            <a:pPr algn="l"/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l"/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227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브랜드 포지셔닝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565862-D56D-A5D7-C357-D1C4A0CE6316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브랜드 포지셔닝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07F47D-8F1F-F027-E483-74C9FFBF7BB5}"/>
              </a:ext>
            </a:extLst>
          </p:cNvPr>
          <p:cNvGrpSpPr/>
          <p:nvPr/>
        </p:nvGrpSpPr>
        <p:grpSpPr>
          <a:xfrm>
            <a:off x="2187879" y="2102789"/>
            <a:ext cx="7816242" cy="3864069"/>
            <a:chOff x="3421787" y="2233877"/>
            <a:chExt cx="4868465" cy="373298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7C767-F738-1817-1512-1634B0C1DCF2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3421787" y="4100368"/>
              <a:ext cx="48684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8AFEAD-9AD6-7B12-D303-B321F6612F6F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5856020" y="2233877"/>
              <a:ext cx="0" cy="3732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04A1C-EE41-AF0B-F1F0-1A60949EC0E2}"/>
              </a:ext>
            </a:extLst>
          </p:cNvPr>
          <p:cNvSpPr txBox="1"/>
          <p:nvPr/>
        </p:nvSpPr>
        <p:spPr>
          <a:xfrm>
            <a:off x="1082357" y="38031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시니어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292A-7C27-19A0-8653-709124D78DE0}"/>
              </a:ext>
            </a:extLst>
          </p:cNvPr>
          <p:cNvSpPr txBox="1"/>
          <p:nvPr/>
        </p:nvSpPr>
        <p:spPr>
          <a:xfrm>
            <a:off x="10155536" y="383056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Z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903A6-12C1-40FD-996E-AE5778F3FBBA}"/>
              </a:ext>
            </a:extLst>
          </p:cNvPr>
          <p:cNvSpPr txBox="1"/>
          <p:nvPr/>
        </p:nvSpPr>
        <p:spPr>
          <a:xfrm>
            <a:off x="5618946" y="15944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고급화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1A5F0-8A1D-2448-D5F9-8B29B8FFEAD1}"/>
              </a:ext>
            </a:extLst>
          </p:cNvPr>
          <p:cNvSpPr txBox="1"/>
          <p:nvPr/>
        </p:nvSpPr>
        <p:spPr>
          <a:xfrm>
            <a:off x="5618946" y="60498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가성비</a:t>
            </a:r>
          </a:p>
        </p:txBody>
      </p:sp>
      <p:pic>
        <p:nvPicPr>
          <p:cNvPr id="25" name="Picture 2" descr="ペットライフのよきパートナー DoggyMan-ドギーマン-">
            <a:extLst>
              <a:ext uri="{FF2B5EF4-FFF2-40B4-BE49-F238E27FC236}">
                <a16:creationId xmlns:a16="http://schemas.microsoft.com/office/drawing/2014/main" id="{AA3F4CFB-5286-341E-39F5-8360CDDA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173" y="2619015"/>
            <a:ext cx="1850009" cy="51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Petio[ペティオ] |  「ペットと人が幸せに暮らせる社会の創造」を目指す、ペティオのコーポレートサイトです。商品情報やキャンペーンのお知らせなどペティオの最新情報や、犬や猫の飼い方やしつけ、お悩みを解決するコンテンツなど、ペットとの生活を豊かにするコンテンツ  ...">
            <a:extLst>
              <a:ext uri="{FF2B5EF4-FFF2-40B4-BE49-F238E27FC236}">
                <a16:creationId xmlns:a16="http://schemas.microsoft.com/office/drawing/2014/main" id="{A4164A91-09CF-8F07-6F63-BEEB76BB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26" y="2034283"/>
            <a:ext cx="1650312" cy="4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B84E528-1E70-8AF4-754C-BBFD891DAB86}"/>
              </a:ext>
            </a:extLst>
          </p:cNvPr>
          <p:cNvSpPr/>
          <p:nvPr/>
        </p:nvSpPr>
        <p:spPr>
          <a:xfrm>
            <a:off x="6992883" y="3667701"/>
            <a:ext cx="1552056" cy="7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47C40E-6A72-7B91-F114-1EB094F895C5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8317646" y="3051169"/>
            <a:ext cx="869487" cy="7223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7F7BBEA-FBD2-46F1-1DBE-96E47ECF5A22}"/>
              </a:ext>
            </a:extLst>
          </p:cNvPr>
          <p:cNvSpPr/>
          <p:nvPr/>
        </p:nvSpPr>
        <p:spPr>
          <a:xfrm>
            <a:off x="5377531" y="3773481"/>
            <a:ext cx="1513684" cy="907337"/>
          </a:xfrm>
          <a:prstGeom prst="ellipse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5AC3C1-411B-5DE7-C50C-5ABE4E7203EC}"/>
              </a:ext>
            </a:extLst>
          </p:cNvPr>
          <p:cNvCxnSpPr>
            <a:cxnSpLocks/>
            <a:stCxn id="34" idx="0"/>
            <a:endCxn id="55" idx="0"/>
          </p:cNvCxnSpPr>
          <p:nvPr/>
        </p:nvCxnSpPr>
        <p:spPr>
          <a:xfrm>
            <a:off x="6134373" y="3773481"/>
            <a:ext cx="1137398" cy="1790946"/>
          </a:xfrm>
          <a:prstGeom prst="line">
            <a:avLst/>
          </a:prstGeom>
          <a:ln w="22225">
            <a:solidFill>
              <a:srgbClr val="00A49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7DB1B69-E5ED-2284-B941-AF4981E243EA}"/>
              </a:ext>
            </a:extLst>
          </p:cNvPr>
          <p:cNvSpPr/>
          <p:nvPr/>
        </p:nvSpPr>
        <p:spPr>
          <a:xfrm>
            <a:off x="5781615" y="3290364"/>
            <a:ext cx="1326395" cy="722312"/>
          </a:xfrm>
          <a:prstGeom prst="ellipse">
            <a:avLst/>
          </a:prstGeom>
          <a:solidFill>
            <a:srgbClr val="C81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25A215CF-50C5-8279-BFD1-5B9ED847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93" y="5564427"/>
            <a:ext cx="1256555" cy="3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965430-8ED3-773C-3FC8-55E1D0E4B1AD}"/>
              </a:ext>
            </a:extLst>
          </p:cNvPr>
          <p:cNvCxnSpPr>
            <a:cxnSpLocks/>
            <a:stCxn id="26" idx="2"/>
            <a:endCxn id="30" idx="7"/>
          </p:cNvCxnSpPr>
          <p:nvPr/>
        </p:nvCxnSpPr>
        <p:spPr>
          <a:xfrm flipH="1">
            <a:off x="6913764" y="2460895"/>
            <a:ext cx="865718" cy="935249"/>
          </a:xfrm>
          <a:prstGeom prst="line">
            <a:avLst/>
          </a:prstGeom>
          <a:ln w="22225">
            <a:solidFill>
              <a:srgbClr val="C814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E78475-C936-EA64-CFD4-251BFBC5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" y="1630625"/>
            <a:ext cx="2906150" cy="58710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C08C05A-6DFD-FCD5-85FA-8BD074C827FC}"/>
              </a:ext>
            </a:extLst>
          </p:cNvPr>
          <p:cNvSpPr/>
          <p:nvPr/>
        </p:nvSpPr>
        <p:spPr>
          <a:xfrm>
            <a:off x="3203661" y="2418920"/>
            <a:ext cx="1903952" cy="1055112"/>
          </a:xfrm>
          <a:prstGeom prst="ellipse">
            <a:avLst/>
          </a:prstGeom>
          <a:pattFill prst="wdUpDiag">
            <a:fgClr>
              <a:srgbClr val="033088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3FFA24-4B28-9C37-4DBD-9A6BDE66A103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flipH="1" flipV="1">
            <a:off x="2099861" y="2217726"/>
            <a:ext cx="1382627" cy="355712"/>
          </a:xfrm>
          <a:prstGeom prst="line">
            <a:avLst/>
          </a:prstGeom>
          <a:ln w="22225">
            <a:solidFill>
              <a:srgbClr val="03308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5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9C5C48-1758-C0F6-1906-407C9777DCB2}"/>
              </a:ext>
            </a:extLst>
          </p:cNvPr>
          <p:cNvSpPr/>
          <p:nvPr/>
        </p:nvSpPr>
        <p:spPr>
          <a:xfrm>
            <a:off x="431062" y="102743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기대효과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9670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AC934B-8EDC-95AB-A03C-FCEF10AF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pic>
        <p:nvPicPr>
          <p:cNvPr id="2052" name="Picture 4" descr="PETHROOM 페스룸">
            <a:extLst>
              <a:ext uri="{FF2B5EF4-FFF2-40B4-BE49-F238E27FC236}">
                <a16:creationId xmlns:a16="http://schemas.microsoft.com/office/drawing/2014/main" id="{2796D7E7-81F7-5862-F68D-3DA8A188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5281"/>
            <a:ext cx="2987457" cy="29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THROOM : 모건네트웍스">
            <a:extLst>
              <a:ext uri="{FF2B5EF4-FFF2-40B4-BE49-F238E27FC236}">
                <a16:creationId xmlns:a16="http://schemas.microsoft.com/office/drawing/2014/main" id="{F167F853-5D82-8A51-E67A-089F1417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61" y="3745280"/>
            <a:ext cx="1624090" cy="29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17783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고객분석</a:t>
            </a:r>
            <a:endParaRPr lang="ko-KR" altLang="en-US" sz="2000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64B6E2-17D8-E74C-DFA7-362BCD417FF5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기대효과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646C6F-B637-32F5-86ED-352911779A08}"/>
              </a:ext>
            </a:extLst>
          </p:cNvPr>
          <p:cNvSpPr/>
          <p:nvPr/>
        </p:nvSpPr>
        <p:spPr>
          <a:xfrm>
            <a:off x="1426583" y="5595390"/>
            <a:ext cx="9338833" cy="978259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 descr="사람, 텍스트, 야외, 의류이(가) 표시된 사진&#10;&#10;자동 생성된 설명">
            <a:extLst>
              <a:ext uri="{FF2B5EF4-FFF2-40B4-BE49-F238E27FC236}">
                <a16:creationId xmlns:a16="http://schemas.microsoft.com/office/drawing/2014/main" id="{C4E71A15-8ECD-FF94-CBBC-943CA7E1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8" y="2097699"/>
            <a:ext cx="5333304" cy="3169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0E698-72CE-EFCE-3D7E-81A657F78349}"/>
              </a:ext>
            </a:extLst>
          </p:cNvPr>
          <p:cNvSpPr txBox="1"/>
          <p:nvPr/>
        </p:nvSpPr>
        <p:spPr>
          <a:xfrm>
            <a:off x="564239" y="1574183"/>
            <a:ext cx="5344097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낚시가 쉽고 어렵지 않다는 인식을 심어준다</a:t>
            </a:r>
            <a:r>
              <a:rPr lang="en-US" altLang="ko-KR" sz="14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3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기업 소개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0A18A6-A495-E3B8-2201-DB6B9AFA6915}"/>
              </a:ext>
            </a:extLst>
          </p:cNvPr>
          <p:cNvSpPr txBox="1"/>
          <p:nvPr/>
        </p:nvSpPr>
        <p:spPr>
          <a:xfrm>
            <a:off x="3670000" y="1545946"/>
            <a:ext cx="5201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7200" kern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퀴즈 정답</a:t>
            </a:r>
            <a:endParaRPr lang="en-US" altLang="ko-KR" sz="72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F2A7F9-CA45-6826-A042-11C6B33EC895}"/>
              </a:ext>
            </a:extLst>
          </p:cNvPr>
          <p:cNvSpPr/>
          <p:nvPr/>
        </p:nvSpPr>
        <p:spPr>
          <a:xfrm>
            <a:off x="0" y="-34722"/>
            <a:ext cx="12399973" cy="6892722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01FD5-3F9B-2196-C3B6-2246001755A9}"/>
              </a:ext>
            </a:extLst>
          </p:cNvPr>
          <p:cNvSpPr txBox="1"/>
          <p:nvPr/>
        </p:nvSpPr>
        <p:spPr>
          <a:xfrm>
            <a:off x="983936" y="495501"/>
            <a:ext cx="11017415" cy="590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모노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ko-KR" altLang="en-US" sz="3200" spc="-100" dirty="0" err="1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모노필라멘트라는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낚싯줄의 굵기를 나타내는 것으로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호는 중간 정도의 굵기를 가지고 있습니다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합사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낚싯줄이 여러 개의 실로 합쳐져 있는 것을 의미하며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보조스플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보조 낚시줄을 의미합니다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"8</a:t>
            </a:r>
            <a:r>
              <a:rPr lang="ko-KR" altLang="en-US" sz="3200" spc="-100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합사</a:t>
            </a:r>
            <a:r>
              <a:rPr lang="ko-KR" altLang="en-US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실이 합쳐져 있는 보조 낚싯줄로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 굵기를 가지고 있습니다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봉돌 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35</a:t>
            </a:r>
            <a:r>
              <a:rPr lang="ko-KR" altLang="en-US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</a:t>
            </a:r>
            <a:r>
              <a:rPr lang="en-US" altLang="ko-KR" sz="32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봉돌이라는 낚시바늘의 굵기를 나타내는 것으로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35</a:t>
            </a:r>
            <a:r>
              <a:rPr lang="ko-KR" altLang="en-US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호는 중간 정도의 굵기를 가지고 있습니다</a:t>
            </a:r>
            <a:r>
              <a:rPr lang="en-US" altLang="ko-KR" sz="32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4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03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AAB722-F49A-C03C-B911-0669EAFC14F6}"/>
              </a:ext>
            </a:extLst>
          </p:cNvPr>
          <p:cNvSpPr txBox="1"/>
          <p:nvPr/>
        </p:nvSpPr>
        <p:spPr>
          <a:xfrm>
            <a:off x="4306343" y="2644170"/>
            <a:ext cx="3579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33088"/>
                </a:solidFill>
                <a:latin typeface="Arial Black" panose="020B0A04020102020204" pitchFamily="34" charset="0"/>
                <a:ea typeface="타이포_쌍문동 B" panose="02020803020101020101" pitchFamily="18" charset="-127"/>
              </a:rPr>
              <a:t>Q&amp;A</a:t>
            </a:r>
            <a:endParaRPr lang="ko-KR" altLang="en-US" sz="9600" dirty="0">
              <a:solidFill>
                <a:srgbClr val="033088"/>
              </a:solidFill>
              <a:latin typeface="Arial Black" panose="020B0A04020102020204" pitchFamily="34" charset="0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F629C283-2A95-2743-FD10-27A1E0338765}"/>
              </a:ext>
            </a:extLst>
          </p:cNvPr>
          <p:cNvSpPr/>
          <p:nvPr/>
        </p:nvSpPr>
        <p:spPr>
          <a:xfrm>
            <a:off x="6827947" y="5598635"/>
            <a:ext cx="3860928" cy="885075"/>
          </a:xfrm>
          <a:prstGeom prst="ellipse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9C5C48-1758-C0F6-1906-407C9777DCB2}"/>
              </a:ext>
            </a:extLst>
          </p:cNvPr>
          <p:cNvSpPr/>
          <p:nvPr/>
        </p:nvSpPr>
        <p:spPr>
          <a:xfrm>
            <a:off x="1548706" y="2540777"/>
            <a:ext cx="1997979" cy="7944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184B0-A494-A134-1C00-130FAA71C7CF}"/>
              </a:ext>
            </a:extLst>
          </p:cNvPr>
          <p:cNvSpPr txBox="1"/>
          <p:nvPr/>
        </p:nvSpPr>
        <p:spPr>
          <a:xfrm>
            <a:off x="4067904" y="2140667"/>
            <a:ext cx="20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선정이유 </a:t>
            </a:r>
            <a:endParaRPr lang="en-US" altLang="ko-KR" sz="2000" b="1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1EF5-D3DD-AA98-CA75-331D7F3A809E}"/>
              </a:ext>
            </a:extLst>
          </p:cNvPr>
          <p:cNvSpPr txBox="1"/>
          <p:nvPr/>
        </p:nvSpPr>
        <p:spPr>
          <a:xfrm>
            <a:off x="4074424" y="2935072"/>
            <a:ext cx="239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서비스 소개</a:t>
            </a:r>
            <a:endParaRPr lang="en-US" altLang="ko-KR" sz="2000" b="1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80D89-84D8-1448-DE03-8CD6B744AD7E}"/>
              </a:ext>
            </a:extLst>
          </p:cNvPr>
          <p:cNvSpPr txBox="1"/>
          <p:nvPr/>
        </p:nvSpPr>
        <p:spPr>
          <a:xfrm>
            <a:off x="4067904" y="3729477"/>
            <a:ext cx="239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서비스 흐름도</a:t>
            </a:r>
            <a:endParaRPr lang="en-US" altLang="ko-KR" sz="2000" b="1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BC399-0B4E-ABCD-72EF-0F71F9C2BC17}"/>
              </a:ext>
            </a:extLst>
          </p:cNvPr>
          <p:cNvSpPr txBox="1"/>
          <p:nvPr/>
        </p:nvSpPr>
        <p:spPr>
          <a:xfrm>
            <a:off x="4074424" y="4523882"/>
            <a:ext cx="222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기대효과</a:t>
            </a:r>
            <a:endParaRPr lang="en-US" altLang="ko-KR" sz="2000" b="1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5CB098-77F5-346E-1F75-14E5E78EBD90}"/>
              </a:ext>
            </a:extLst>
          </p:cNvPr>
          <p:cNvCxnSpPr>
            <a:cxnSpLocks/>
          </p:cNvCxnSpPr>
          <p:nvPr/>
        </p:nvCxnSpPr>
        <p:spPr>
          <a:xfrm>
            <a:off x="3656851" y="1104900"/>
            <a:ext cx="15221" cy="5372100"/>
          </a:xfrm>
          <a:prstGeom prst="line">
            <a:avLst/>
          </a:prstGeom>
          <a:ln>
            <a:solidFill>
              <a:srgbClr val="033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PETHROOM : 모건네트웍스">
            <a:extLst>
              <a:ext uri="{FF2B5EF4-FFF2-40B4-BE49-F238E27FC236}">
                <a16:creationId xmlns:a16="http://schemas.microsoft.com/office/drawing/2014/main" id="{13E3F64F-E812-6056-37FA-C2685DDA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3749" y="2915953"/>
            <a:ext cx="203621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ETHROOM : 모건네트웍스">
            <a:extLst>
              <a:ext uri="{FF2B5EF4-FFF2-40B4-BE49-F238E27FC236}">
                <a16:creationId xmlns:a16="http://schemas.microsoft.com/office/drawing/2014/main" id="{1D7F764F-66F2-323C-F8F5-098C4061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86" y="3119153"/>
            <a:ext cx="1686346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6ECBEB-8A94-3168-FF38-9585C2BA1AC2}"/>
              </a:ext>
            </a:extLst>
          </p:cNvPr>
          <p:cNvSpPr txBox="1"/>
          <p:nvPr/>
        </p:nvSpPr>
        <p:spPr>
          <a:xfrm>
            <a:off x="4058792" y="5321917"/>
            <a:ext cx="222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QnA</a:t>
            </a:r>
            <a:endParaRPr lang="en-US" altLang="ko-KR" sz="2000" b="1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409491-23C0-AB1D-1565-FC85A3F9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9C5C48-1758-C0F6-1906-407C9777DCB2}"/>
              </a:ext>
            </a:extLst>
          </p:cNvPr>
          <p:cNvSpPr/>
          <p:nvPr/>
        </p:nvSpPr>
        <p:spPr>
          <a:xfrm>
            <a:off x="431062" y="697228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 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0E400D-3B60-302D-6624-EE0ED262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A6D493-7BE8-CFCB-5FC2-13A5440DA666}"/>
              </a:ext>
            </a:extLst>
          </p:cNvPr>
          <p:cNvSpPr txBox="1"/>
          <p:nvPr/>
        </p:nvSpPr>
        <p:spPr>
          <a:xfrm>
            <a:off x="190649" y="1003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기업선정이유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FAA81100-1A97-58A2-14CA-50C257128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2" y="4293646"/>
            <a:ext cx="6435457" cy="1869220"/>
          </a:xfrm>
          <a:prstGeom prst="rect">
            <a:avLst/>
          </a:prstGeom>
        </p:spPr>
      </p:pic>
      <p:pic>
        <p:nvPicPr>
          <p:cNvPr id="5" name="그림 4" descr="텍스트, 의류, 사람, 스크린샷이(가) 표시된 사진&#10;&#10;자동 생성된 설명">
            <a:extLst>
              <a:ext uri="{FF2B5EF4-FFF2-40B4-BE49-F238E27FC236}">
                <a16:creationId xmlns:a16="http://schemas.microsoft.com/office/drawing/2014/main" id="{563EE41B-1A4B-6584-0F91-1A5997A15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27" y="1532667"/>
            <a:ext cx="4552111" cy="4911987"/>
          </a:xfrm>
          <a:prstGeom prst="rect">
            <a:avLst/>
          </a:prstGeom>
        </p:spPr>
      </p:pic>
      <p:pic>
        <p:nvPicPr>
          <p:cNvPr id="10" name="그림 9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504AF82-1494-AFD1-9FAC-62E53547B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7" y="1687648"/>
            <a:ext cx="6689800" cy="2212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BFECD0-526D-FEDC-808F-CADEC0B268B6}"/>
              </a:ext>
            </a:extLst>
          </p:cNvPr>
          <p:cNvSpPr/>
          <p:nvPr/>
        </p:nvSpPr>
        <p:spPr>
          <a:xfrm>
            <a:off x="0" y="-34722"/>
            <a:ext cx="12399973" cy="6892722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E9A33-3CD5-7D4E-7A48-95DFFEA0CFAF}"/>
              </a:ext>
            </a:extLst>
          </p:cNvPr>
          <p:cNvSpPr txBox="1"/>
          <p:nvPr/>
        </p:nvSpPr>
        <p:spPr>
          <a:xfrm>
            <a:off x="616224" y="1671962"/>
            <a:ext cx="11017415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코로나 </a:t>
            </a:r>
            <a:r>
              <a:rPr lang="en-US" altLang="ko-KR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19 </a:t>
            </a: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이후</a:t>
            </a:r>
            <a:endParaRPr lang="en-US" altLang="ko-KR" sz="4000" spc="-1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20-30 MZ </a:t>
            </a: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세대의</a:t>
            </a:r>
            <a:endParaRPr lang="en-US" altLang="ko-KR" sz="4000" spc="-1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낚시에 취미를 갖는 분</a:t>
            </a: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들이 증가하고 있다</a:t>
            </a:r>
            <a:r>
              <a:rPr lang="en-US" altLang="ko-KR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4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기업 소개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0A18A6-A495-E3B8-2201-DB6B9AFA6915}"/>
              </a:ext>
            </a:extLst>
          </p:cNvPr>
          <p:cNvSpPr txBox="1"/>
          <p:nvPr/>
        </p:nvSpPr>
        <p:spPr>
          <a:xfrm>
            <a:off x="840827" y="763511"/>
            <a:ext cx="11203590" cy="505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제가 이번주 여수로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금토일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여행을가는데</a:t>
            </a:r>
            <a:r>
              <a:rPr lang="en-US" altLang="ko-KR" sz="2800" kern="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</a:p>
          <a:p>
            <a:pPr fontAlgn="base" latinLnBrk="0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주로 동해권에서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하다보니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모노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호에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합사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3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호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,4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호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힘사로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쓰는데</a:t>
            </a:r>
          </a:p>
          <a:p>
            <a:pPr fontAlgn="base" latinLnBrk="0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보조스플에는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8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합사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호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감겨잇습니다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원줄로요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</a:p>
          <a:p>
            <a:pPr fontAlgn="base" latinLnBrk="0">
              <a:lnSpc>
                <a:spcPct val="160000"/>
              </a:lnSpc>
            </a:pPr>
            <a:endParaRPr lang="en-US" altLang="ko-KR" sz="12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이상태로 여수가서 던져봐도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될가요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...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봉돌은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35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호 쓰거든요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</a:p>
          <a:p>
            <a:pPr fontAlgn="base" latinLnBrk="0">
              <a:lnSpc>
                <a:spcPct val="160000"/>
              </a:lnSpc>
            </a:pPr>
            <a:endParaRPr lang="en-US" altLang="ko-KR" sz="1200" kern="0" spc="0" dirty="0">
              <a:solidFill>
                <a:srgbClr val="000000"/>
              </a:soli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남해권은 채비가 다르다고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들은거같기도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하고 해서요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.... </a:t>
            </a:r>
          </a:p>
          <a:p>
            <a:pPr fontAlgn="base" latinLnBrk="0">
              <a:lnSpc>
                <a:spcPct val="16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남해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고수님들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알려주시면 감사하겠습니다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80294-7451-5853-C646-CD80F0B4C983}"/>
              </a:ext>
            </a:extLst>
          </p:cNvPr>
          <p:cNvSpPr/>
          <p:nvPr/>
        </p:nvSpPr>
        <p:spPr>
          <a:xfrm>
            <a:off x="0" y="-34722"/>
            <a:ext cx="12399973" cy="6892722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01DB0-173C-CB9F-0A5C-2C278598A640}"/>
              </a:ext>
            </a:extLst>
          </p:cNvPr>
          <p:cNvSpPr txBox="1"/>
          <p:nvPr/>
        </p:nvSpPr>
        <p:spPr>
          <a:xfrm>
            <a:off x="691278" y="1880527"/>
            <a:ext cx="11017415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입문자들이 이해하기 </a:t>
            </a:r>
            <a:r>
              <a:rPr lang="ko-KR" altLang="en-US" sz="4000" spc="-1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어려운 용어</a:t>
            </a:r>
            <a:r>
              <a:rPr lang="ko-KR" altLang="en-US" sz="4000" spc="-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사용</a:t>
            </a:r>
            <a:endParaRPr lang="en-US" altLang="ko-KR" sz="4000" spc="-1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0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기업 소개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pic>
        <p:nvPicPr>
          <p:cNvPr id="4" name="그림 3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6D14B929-3D78-1E71-4F08-86E07670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2" y="1152525"/>
            <a:ext cx="7456867" cy="4552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488353-26C0-24BC-040F-B51ABD194826}"/>
              </a:ext>
            </a:extLst>
          </p:cNvPr>
          <p:cNvSpPr/>
          <p:nvPr/>
        </p:nvSpPr>
        <p:spPr>
          <a:xfrm>
            <a:off x="0" y="-34722"/>
            <a:ext cx="12399973" cy="6892722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86688-FE75-E97F-957F-CD875E938087}"/>
              </a:ext>
            </a:extLst>
          </p:cNvPr>
          <p:cNvSpPr txBox="1"/>
          <p:nvPr/>
        </p:nvSpPr>
        <p:spPr>
          <a:xfrm>
            <a:off x="691278" y="1036373"/>
            <a:ext cx="11017415" cy="368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기존 낚시를 즐긴다는 인식이 강한 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4-50</a:t>
            </a:r>
            <a:r>
              <a:rPr lang="ko-KR" altLang="en-US" sz="4000" dirty="0">
                <a:solidFill>
                  <a:schemeClr val="bg1"/>
                </a:solidFill>
              </a:rPr>
              <a:t>대 이상의 세대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기성세대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r>
              <a:rPr lang="ko-KR" altLang="en-US" sz="4000" dirty="0">
                <a:solidFill>
                  <a:schemeClr val="bg1"/>
                </a:solidFill>
              </a:rPr>
              <a:t>들은 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이미 </a:t>
            </a:r>
            <a:r>
              <a:rPr lang="ko-KR" altLang="en-US" sz="4000" dirty="0" err="1">
                <a:solidFill>
                  <a:srgbClr val="FFC000"/>
                </a:solidFill>
              </a:rPr>
              <a:t>그들만의</a:t>
            </a:r>
            <a:r>
              <a:rPr lang="ko-KR" altLang="en-US" sz="4000" dirty="0">
                <a:solidFill>
                  <a:srgbClr val="FFC000"/>
                </a:solidFill>
              </a:rPr>
              <a:t> 커뮤니티</a:t>
            </a:r>
            <a:r>
              <a:rPr lang="en-US" altLang="ko-KR" sz="4000" dirty="0">
                <a:solidFill>
                  <a:srgbClr val="FFC000"/>
                </a:solidFill>
              </a:rPr>
              <a:t>(</a:t>
            </a:r>
            <a:r>
              <a:rPr lang="ko-KR" altLang="en-US" sz="4000" dirty="0">
                <a:solidFill>
                  <a:srgbClr val="FFC000"/>
                </a:solidFill>
              </a:rPr>
              <a:t>밴드</a:t>
            </a:r>
            <a:r>
              <a:rPr lang="en-US" altLang="ko-KR" sz="4000" dirty="0">
                <a:solidFill>
                  <a:srgbClr val="FFC000"/>
                </a:solidFill>
              </a:rPr>
              <a:t>, </a:t>
            </a:r>
            <a:r>
              <a:rPr lang="ko-KR" altLang="en-US" sz="4000" dirty="0">
                <a:solidFill>
                  <a:srgbClr val="FFC000"/>
                </a:solidFill>
              </a:rPr>
              <a:t>카페</a:t>
            </a:r>
            <a:r>
              <a:rPr lang="en-US" altLang="ko-KR" sz="4000" dirty="0">
                <a:solidFill>
                  <a:srgbClr val="FFC000"/>
                </a:solidFill>
              </a:rPr>
              <a:t>)</a:t>
            </a:r>
            <a:r>
              <a:rPr lang="ko-KR" altLang="en-US" sz="4000" dirty="0">
                <a:solidFill>
                  <a:schemeClr val="bg1"/>
                </a:solidFill>
              </a:rPr>
              <a:t>가 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err="1">
                <a:solidFill>
                  <a:schemeClr val="bg1"/>
                </a:solidFill>
              </a:rPr>
              <a:t>활성화되어있다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en-US" altLang="ko-KR" sz="4000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9AD9E0-40A9-CC5F-598E-D7294B6FDBED}"/>
              </a:ext>
            </a:extLst>
          </p:cNvPr>
          <p:cNvSpPr/>
          <p:nvPr/>
        </p:nvSpPr>
        <p:spPr>
          <a:xfrm>
            <a:off x="1377862" y="2000101"/>
            <a:ext cx="9825382" cy="3068010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9A1B2-276C-68FD-13B4-295E9A2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61" y="1817007"/>
            <a:ext cx="4868465" cy="3732981"/>
          </a:xfrm>
        </p:spPr>
        <p:txBody>
          <a:bodyPr>
            <a:noAutofit/>
          </a:bodyPr>
          <a:lstStyle/>
          <a:p>
            <a:pPr algn="l"/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l"/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9C5C48-1758-C0F6-1906-407C9777DCB2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서비스 소개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83506-2AF1-4D2F-2C1B-AE5D03C1534A}"/>
              </a:ext>
            </a:extLst>
          </p:cNvPr>
          <p:cNvSpPr txBox="1"/>
          <p:nvPr/>
        </p:nvSpPr>
        <p:spPr>
          <a:xfrm>
            <a:off x="1702697" y="2551837"/>
            <a:ext cx="9175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낚시에 입문하고자 또는 </a:t>
            </a:r>
            <a:endParaRPr lang="en-US" altLang="ko-KR" sz="3600" dirty="0">
              <a:solidFill>
                <a:srgbClr val="0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새로운 취미를 찾고 있는 </a:t>
            </a:r>
            <a:r>
              <a:rPr lang="en-US" altLang="ko-KR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MZ</a:t>
            </a:r>
            <a:r>
              <a:rPr lang="ko-KR" altLang="en-US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세대를 위한</a:t>
            </a:r>
            <a:endParaRPr lang="en-US" altLang="ko-KR" sz="3600" dirty="0">
              <a:solidFill>
                <a:srgbClr val="0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초보자용 낚시 도움</a:t>
            </a:r>
            <a:r>
              <a:rPr lang="en-US" altLang="ko-KR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(?)</a:t>
            </a:r>
            <a:r>
              <a:rPr lang="ko-KR" altLang="en-US" sz="36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서비스</a:t>
            </a:r>
            <a:endParaRPr lang="en-US" altLang="ko-KR" sz="3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왜 일본 시장일까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227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브랜드 포지셔닝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565862-D56D-A5D7-C357-D1C4A0CE6316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아키텍처 구성도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2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일본의</a:t>
            </a:r>
            <a:r>
              <a:rPr lang="ko-KR" altLang="en-US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경쟁사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6086D1-AE4F-66A2-1B0E-49C53A7881B2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서비스 흐름도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2AEE0C-66CC-F4EE-FCF1-B2CEE2D69B8D}"/>
              </a:ext>
            </a:extLst>
          </p:cNvPr>
          <p:cNvSpPr/>
          <p:nvPr/>
        </p:nvSpPr>
        <p:spPr>
          <a:xfrm>
            <a:off x="0" y="-34722"/>
            <a:ext cx="12192000" cy="596900"/>
          </a:xfrm>
          <a:prstGeom prst="rect">
            <a:avLst/>
          </a:prstGeom>
          <a:solidFill>
            <a:srgbClr val="FFC3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F100-E5E3-A839-C879-49E06FC363E4}"/>
              </a:ext>
            </a:extLst>
          </p:cNvPr>
          <p:cNvSpPr txBox="1"/>
          <p:nvPr/>
        </p:nvSpPr>
        <p:spPr>
          <a:xfrm>
            <a:off x="190649" y="7906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일본의</a:t>
            </a:r>
            <a:r>
              <a:rPr lang="ko-KR" altLang="en-US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03308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경쟁사</a:t>
            </a:r>
            <a:endParaRPr lang="ko-KR" altLang="en-US" dirty="0">
              <a:solidFill>
                <a:srgbClr val="03308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D957-8319-0B2C-2B43-D63117C7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23" y="35940"/>
            <a:ext cx="2274828" cy="45956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6086D1-AE4F-66A2-1B0E-49C53A7881B2}"/>
              </a:ext>
            </a:extLst>
          </p:cNvPr>
          <p:cNvSpPr/>
          <p:nvPr/>
        </p:nvSpPr>
        <p:spPr>
          <a:xfrm>
            <a:off x="431062" y="891142"/>
            <a:ext cx="11329876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033088"/>
                </a:solidFill>
                <a:effectLst>
                  <a:outerShdw blurRad="50800" dist="38100" dir="2700000" algn="tl" rotWithShape="0">
                    <a:prstClr val="black">
                      <a:alpha val="86000"/>
                    </a:prst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기능 및 적용 기술</a:t>
            </a:r>
            <a:endParaRPr lang="en-US" altLang="ko-KR" sz="3000" dirty="0">
              <a:solidFill>
                <a:srgbClr val="033088"/>
              </a:solidFill>
              <a:effectLst>
                <a:outerShdw blurRad="50800" dist="38100" dir="2700000" algn="tl" rotWithShape="0">
                  <a:prstClr val="black">
                    <a:alpha val="86000"/>
                  </a:prst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D3A0D2-FDA8-F46E-2D87-A17EBEEE0E67}"/>
              </a:ext>
            </a:extLst>
          </p:cNvPr>
          <p:cNvSpPr/>
          <p:nvPr/>
        </p:nvSpPr>
        <p:spPr>
          <a:xfrm>
            <a:off x="6065021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865B0F-0AAB-4063-B9CD-FBD35E93AE05}"/>
              </a:ext>
            </a:extLst>
          </p:cNvPr>
          <p:cNvSpPr/>
          <p:nvPr/>
        </p:nvSpPr>
        <p:spPr>
          <a:xfrm>
            <a:off x="431063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39C0F-DA87-0ED6-1AA5-11778BD562B8}"/>
              </a:ext>
            </a:extLst>
          </p:cNvPr>
          <p:cNvSpPr txBox="1"/>
          <p:nvPr/>
        </p:nvSpPr>
        <p:spPr>
          <a:xfrm>
            <a:off x="6111586" y="5309131"/>
            <a:ext cx="263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초보자를 위한 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튜토리얼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CCBA8E-8471-02A1-CDB9-C8998DBA7816}"/>
              </a:ext>
            </a:extLst>
          </p:cNvPr>
          <p:cNvSpPr/>
          <p:nvPr/>
        </p:nvSpPr>
        <p:spPr>
          <a:xfrm>
            <a:off x="3248042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F5C1F-A61F-BFDA-836A-9D742E029ACD}"/>
              </a:ext>
            </a:extLst>
          </p:cNvPr>
          <p:cNvSpPr/>
          <p:nvPr/>
        </p:nvSpPr>
        <p:spPr>
          <a:xfrm>
            <a:off x="8882000" y="2903622"/>
            <a:ext cx="2723850" cy="3063236"/>
          </a:xfrm>
          <a:prstGeom prst="roundRect">
            <a:avLst/>
          </a:prstGeom>
          <a:solidFill>
            <a:srgbClr val="FFC30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C2CD4-97D8-4521-7078-DB80AF832AFF}"/>
              </a:ext>
            </a:extLst>
          </p:cNvPr>
          <p:cNvSpPr txBox="1"/>
          <p:nvPr/>
        </p:nvSpPr>
        <p:spPr>
          <a:xfrm>
            <a:off x="8975131" y="5309131"/>
            <a:ext cx="263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라이브 방송 </a:t>
            </a: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&amp; </a:t>
            </a:r>
          </a:p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실시간 채팅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DDD8E-95BE-E352-1920-64A6011A0D9B}"/>
              </a:ext>
            </a:extLst>
          </p:cNvPr>
          <p:cNvSpPr txBox="1"/>
          <p:nvPr/>
        </p:nvSpPr>
        <p:spPr>
          <a:xfrm>
            <a:off x="3294607" y="5309131"/>
            <a:ext cx="263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 낚시터 검색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3DC4-88EA-64A8-B054-0E4EB5FA99A7}"/>
              </a:ext>
            </a:extLst>
          </p:cNvPr>
          <p:cNvSpPr txBox="1"/>
          <p:nvPr/>
        </p:nvSpPr>
        <p:spPr>
          <a:xfrm>
            <a:off x="547477" y="5309131"/>
            <a:ext cx="263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어종 인식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 descr="원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E8C7395-5048-658F-D5AC-766BFDD59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9" y="2864139"/>
            <a:ext cx="2394321" cy="2394321"/>
          </a:xfrm>
          <a:prstGeom prst="rect">
            <a:avLst/>
          </a:prstGeom>
        </p:spPr>
      </p:pic>
      <p:pic>
        <p:nvPicPr>
          <p:cNvPr id="16" name="그림 15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6DCD5225-075A-8B3B-DCEA-BB93CC402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36" y="1562541"/>
            <a:ext cx="1866459" cy="3732917"/>
          </a:xfrm>
          <a:prstGeom prst="rect">
            <a:avLst/>
          </a:prstGeom>
        </p:spPr>
      </p:pic>
      <p:pic>
        <p:nvPicPr>
          <p:cNvPr id="17" name="그림 16" descr="텍스트, 스크린샷, 전자제품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706E429-3D1C-F8ED-524E-7A18FB9BBB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4" t="18503" r="36330" b="20067"/>
          <a:stretch/>
        </p:blipFill>
        <p:spPr>
          <a:xfrm>
            <a:off x="6065018" y="1817006"/>
            <a:ext cx="2617835" cy="32875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B22674-96A2-2160-8AF0-CE80EF3C2710}"/>
              </a:ext>
            </a:extLst>
          </p:cNvPr>
          <p:cNvGrpSpPr/>
          <p:nvPr/>
        </p:nvGrpSpPr>
        <p:grpSpPr>
          <a:xfrm>
            <a:off x="9081144" y="933386"/>
            <a:ext cx="2427430" cy="4330884"/>
            <a:chOff x="5659476" y="163295"/>
            <a:chExt cx="4076644" cy="7273320"/>
          </a:xfrm>
        </p:grpSpPr>
        <p:pic>
          <p:nvPicPr>
            <p:cNvPr id="19" name="그림 18" descr="텍스트, 사람, 인간의 얼굴, 스크린샷이(가) 표시된 사진&#10;&#10;자동 생성된 설명">
              <a:extLst>
                <a:ext uri="{FF2B5EF4-FFF2-40B4-BE49-F238E27FC236}">
                  <a16:creationId xmlns:a16="http://schemas.microsoft.com/office/drawing/2014/main" id="{065D0DF0-1580-3079-A4A6-CFB4C8CA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00" y="163544"/>
              <a:ext cx="4072920" cy="7273071"/>
            </a:xfrm>
            <a:prstGeom prst="rect">
              <a:avLst/>
            </a:prstGeom>
          </p:spPr>
        </p:pic>
        <p:pic>
          <p:nvPicPr>
            <p:cNvPr id="20" name="그림 19" descr="물고기, 사람, 어업, 물이(가) 표시된 사진&#10;&#10;자동 생성된 설명">
              <a:extLst>
                <a:ext uri="{FF2B5EF4-FFF2-40B4-BE49-F238E27FC236}">
                  <a16:creationId xmlns:a16="http://schemas.microsoft.com/office/drawing/2014/main" id="{2A7DD6C6-C34B-4CAF-EA25-294A2F5C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476" y="163295"/>
              <a:ext cx="4076644" cy="3861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08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388</Words>
  <Application>Microsoft Office PowerPoint</Application>
  <PresentationFormat>와이드스크린</PresentationFormat>
  <Paragraphs>81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DX영화자막 M</vt:lpstr>
      <vt:lpstr>HY견고딕</vt:lpstr>
      <vt:lpstr>맑은 고딕</vt:lpstr>
      <vt:lpstr>타이포_쌍문동 B</vt:lpstr>
      <vt:lpstr>한컴바탕</vt:lpstr>
      <vt:lpstr>Arial</vt:lpstr>
      <vt:lpstr>Arial Black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페스룸 일본 진출</dc:title>
  <dc:creator>조은아</dc:creator>
  <cp:lastModifiedBy>민준 김</cp:lastModifiedBy>
  <cp:revision>44</cp:revision>
  <dcterms:created xsi:type="dcterms:W3CDTF">2023-05-01T07:58:18Z</dcterms:created>
  <dcterms:modified xsi:type="dcterms:W3CDTF">2024-01-22T15:07:00Z</dcterms:modified>
</cp:coreProperties>
</file>