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0" r:id="rId4"/>
    <p:sldId id="262" r:id="rId5"/>
    <p:sldId id="267" r:id="rId6"/>
    <p:sldId id="265" r:id="rId7"/>
    <p:sldId id="266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ftuna" initials="M" lastIdx="1" clrIdx="0">
    <p:extLst>
      <p:ext uri="{19B8F6BF-5375-455C-9EA6-DF929625EA0E}">
        <p15:presenceInfo xmlns:p15="http://schemas.microsoft.com/office/powerpoint/2012/main" userId="Maftu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F98B-5504-47DE-9F8A-291020F16A13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4E7E-E944-40F1-9F06-1604BCD8187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806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F98B-5504-47DE-9F8A-291020F16A13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4E7E-E944-40F1-9F06-1604BCD818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66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F98B-5504-47DE-9F8A-291020F16A13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4E7E-E944-40F1-9F06-1604BCD818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92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F98B-5504-47DE-9F8A-291020F16A13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4E7E-E944-40F1-9F06-1604BCD818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897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F98B-5504-47DE-9F8A-291020F16A13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4E7E-E944-40F1-9F06-1604BCD8187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60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F98B-5504-47DE-9F8A-291020F16A13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4E7E-E944-40F1-9F06-1604BCD818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36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F98B-5504-47DE-9F8A-291020F16A13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4E7E-E944-40F1-9F06-1604BCD818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789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F98B-5504-47DE-9F8A-291020F16A13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4E7E-E944-40F1-9F06-1604BCD818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37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F98B-5504-47DE-9F8A-291020F16A13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4E7E-E944-40F1-9F06-1604BCD818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5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3E7F98B-5504-47DE-9F8A-291020F16A13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D24E7E-E944-40F1-9F06-1604BCD818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85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F98B-5504-47DE-9F8A-291020F16A13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4E7E-E944-40F1-9F06-1604BCD818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09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3E7F98B-5504-47DE-9F8A-291020F16A13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8D24E7E-E944-40F1-9F06-1604BCD81871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50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muminovam03@gmail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xO66ytvm-6bA3ZRSq0o9FIApKFkYL_S1?usp=sharing" TargetMode="External"/><Relationship Id="rId2" Type="http://schemas.openxmlformats.org/officeDocument/2006/relationships/hyperlink" Target="https://youtu.be/yvPtNCvx_jM?si=mDIAG5EemsI-3n4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ZrkfpKeTAgE?si=hWMY4t7Y6QpXqCH3" TargetMode="External"/><Relationship Id="rId4" Type="http://schemas.openxmlformats.org/officeDocument/2006/relationships/hyperlink" Target="https://drive.google.com/file/d/1ub-r8ZYNi9ySFifHk0URJdoQs2p2aONO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EA4952-7CC5-4D7A-BE53-1033926D3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37" y="851419"/>
            <a:ext cx="12279674" cy="3463727"/>
          </a:xfrm>
        </p:spPr>
        <p:txBody>
          <a:bodyPr>
            <a:normAutofit/>
          </a:bodyPr>
          <a:lstStyle/>
          <a:p>
            <a:pPr algn="ctr"/>
            <a:br>
              <a:rPr lang="ru-RU" sz="4800" dirty="0">
                <a:solidFill>
                  <a:schemeClr val="tx1"/>
                </a:solidFill>
              </a:rPr>
            </a:br>
            <a:r>
              <a:rPr lang="ru-RU" sz="4800" b="0" dirty="0">
                <a:solidFill>
                  <a:schemeClr val="tx1"/>
                </a:solidFill>
                <a:effectLst/>
              </a:rPr>
              <a:t>ЧТО ТАКОЕ ТЕСТИРОВАНИЕ? </a:t>
            </a:r>
            <a:br>
              <a:rPr lang="en-US" sz="4800" b="0" dirty="0">
                <a:solidFill>
                  <a:schemeClr val="tx1"/>
                </a:solidFill>
                <a:effectLst/>
              </a:rPr>
            </a:br>
            <a:r>
              <a:rPr lang="ru-RU" sz="4800" b="0" dirty="0">
                <a:solidFill>
                  <a:schemeClr val="tx1"/>
                </a:solidFill>
                <a:effectLst/>
              </a:rPr>
              <a:t>ОПРЕДЕЛЕНИЕ И ЦЕЛИ ТЕСТИРОВАНИЯ</a:t>
            </a:r>
            <a:br>
              <a:rPr lang="ru-RU" sz="4800" b="0" dirty="0">
                <a:solidFill>
                  <a:schemeClr val="tx1"/>
                </a:solidFill>
                <a:effectLst/>
              </a:rPr>
            </a:br>
            <a:endParaRPr lang="ru-RU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486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46BC3-EEFC-4021-B7C0-213F78D81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/>
                </a:solidFill>
              </a:rPr>
              <a:t>ЧТО ТАКОЕ</a:t>
            </a:r>
            <a:r>
              <a:rPr lang="en-US" b="1" dirty="0">
                <a:solidFill>
                  <a:schemeClr val="tx1"/>
                </a:solidFill>
              </a:rPr>
              <a:t> QA?</a:t>
            </a:r>
            <a:r>
              <a:rPr lang="ru-RU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A8E56E-4749-43F1-A0A9-6C6A8D96D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364" y="1880667"/>
            <a:ext cx="5930243" cy="4530407"/>
          </a:xfrm>
        </p:spPr>
        <p:txBody>
          <a:bodyPr>
            <a:normAutofit/>
          </a:bodyPr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QA-Quality Assurance </a:t>
            </a:r>
            <a:r>
              <a:rPr lang="ru-RU" sz="2400" dirty="0">
                <a:solidFill>
                  <a:schemeClr val="tx1"/>
                </a:solidFill>
              </a:rPr>
              <a:t>процесс обеспечения качества в разработке программного обеспечения (ПО). </a:t>
            </a:r>
          </a:p>
          <a:p>
            <a:pPr algn="ctr"/>
            <a:r>
              <a:rPr lang="ru-RU" sz="2400" dirty="0">
                <a:solidFill>
                  <a:schemeClr val="tx1"/>
                </a:solidFill>
              </a:rPr>
              <a:t>Простыми словами </a:t>
            </a:r>
            <a:r>
              <a:rPr lang="en-US" sz="2400" i="1" dirty="0">
                <a:solidFill>
                  <a:schemeClr val="tx1"/>
                </a:solidFill>
              </a:rPr>
              <a:t>QA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это гарантия качества, то есть </a:t>
            </a:r>
            <a:r>
              <a:rPr lang="en-US" sz="2400" i="1" dirty="0">
                <a:solidFill>
                  <a:schemeClr val="tx1"/>
                </a:solidFill>
              </a:rPr>
              <a:t>QA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проверяет ПО на качество на сколько он удобен в использовании,  на сколько он без багов</a:t>
            </a:r>
          </a:p>
        </p:txBody>
      </p:sp>
      <p:pic>
        <p:nvPicPr>
          <p:cNvPr id="1026" name="Picture 2" descr="QA engineer, с чего начать?">
            <a:extLst>
              <a:ext uri="{FF2B5EF4-FFF2-40B4-BE49-F238E27FC236}">
                <a16:creationId xmlns:a16="http://schemas.microsoft.com/office/drawing/2014/main" id="{BC2DBF5E-5A53-4C78-99F5-3CBFC578A2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8" t="18523" r="23180" b="18925"/>
          <a:stretch/>
        </p:blipFill>
        <p:spPr bwMode="auto">
          <a:xfrm>
            <a:off x="6431622" y="1880667"/>
            <a:ext cx="4948969" cy="335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44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5562F-A062-44F5-A8A3-369F207C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QA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Manual &amp; Automatization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5FE1B0-3BA8-45C7-AE30-7B6D1427C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QA –manual </a:t>
            </a:r>
            <a:r>
              <a:rPr lang="ru-RU" sz="2800" dirty="0">
                <a:solidFill>
                  <a:schemeClr val="tx1"/>
                </a:solidFill>
              </a:rPr>
              <a:t>ручное тестирование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QA-automatization</a:t>
            </a:r>
            <a:r>
              <a:rPr lang="ru-RU" sz="2800" dirty="0">
                <a:solidFill>
                  <a:schemeClr val="tx1"/>
                </a:solidFill>
              </a:rPr>
              <a:t> – автоматизирование тестирование</a:t>
            </a:r>
          </a:p>
          <a:p>
            <a:r>
              <a:rPr lang="ru-RU" sz="2800" b="1" dirty="0">
                <a:solidFill>
                  <a:schemeClr val="tx1"/>
                </a:solidFill>
              </a:rPr>
              <a:t>В чем разница?</a:t>
            </a:r>
          </a:p>
          <a:p>
            <a:r>
              <a:rPr lang="ru-RU" sz="2800" dirty="0">
                <a:solidFill>
                  <a:schemeClr val="tx1"/>
                </a:solidFill>
              </a:rPr>
              <a:t>В том что при ручном тестировании мы не пишем код, и </a:t>
            </a:r>
            <a:r>
              <a:rPr lang="ru-RU" sz="2800" dirty="0" err="1">
                <a:solidFill>
                  <a:schemeClr val="tx1"/>
                </a:solidFill>
              </a:rPr>
              <a:t>тестим</a:t>
            </a:r>
            <a:r>
              <a:rPr lang="ru-RU" sz="2800" dirty="0">
                <a:solidFill>
                  <a:schemeClr val="tx1"/>
                </a:solidFill>
              </a:rPr>
              <a:t> только ручками. А при автоматизации мы пишем, который </a:t>
            </a:r>
            <a:r>
              <a:rPr lang="ru-RU" sz="2800" dirty="0" err="1">
                <a:solidFill>
                  <a:schemeClr val="tx1"/>
                </a:solidFill>
              </a:rPr>
              <a:t>тестит</a:t>
            </a:r>
            <a:r>
              <a:rPr lang="ru-RU" sz="2800" dirty="0">
                <a:solidFill>
                  <a:schemeClr val="tx1"/>
                </a:solidFill>
              </a:rPr>
              <a:t> за нас. Для того чтобы перейти на автоматизацию надо знать теорию тестирование, что мы и будем изучать) Более подробно в следующем слайде</a:t>
            </a:r>
            <a:endParaRPr lang="en-US" sz="2800" dirty="0">
              <a:solidFill>
                <a:schemeClr val="tx1"/>
              </a:solidFill>
            </a:endParaRPr>
          </a:p>
          <a:p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60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7CFECBC5-5E74-4B5F-A8E0-0741E0C9C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5561" y="1205596"/>
            <a:ext cx="4937760" cy="736282"/>
          </a:xfrm>
        </p:spPr>
        <p:txBody>
          <a:bodyPr/>
          <a:lstStyle/>
          <a:p>
            <a:r>
              <a:rPr lang="ru-RU" b="1" dirty="0">
                <a:solidFill>
                  <a:schemeClr val="tx1"/>
                </a:solidFill>
              </a:rPr>
              <a:t>1. Ручное тестирование:</a:t>
            </a:r>
          </a:p>
          <a:p>
            <a:endParaRPr lang="ru-RU" b="1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5CCFA6-FD8B-4C07-9025-120EE785C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9049" y="1842592"/>
            <a:ext cx="5585031" cy="4465739"/>
          </a:xfrm>
        </p:spPr>
        <p:txBody>
          <a:bodyPr>
            <a:normAutofit fontScale="92500" lnSpcReduction="10000"/>
          </a:bodyPr>
          <a:lstStyle/>
          <a:p>
            <a:r>
              <a:rPr lang="ru-RU" sz="1600" dirty="0">
                <a:solidFill>
                  <a:schemeClr val="tx1"/>
                </a:solidFill>
              </a:rPr>
              <a:t>- </a:t>
            </a:r>
            <a:r>
              <a:rPr lang="ru-RU" dirty="0">
                <a:solidFill>
                  <a:schemeClr val="tx1"/>
                </a:solidFill>
              </a:rPr>
              <a:t>Выполняется вручную тестировщиками, без использования автоматических инструментов или скриптов.</a:t>
            </a:r>
          </a:p>
          <a:p>
            <a:r>
              <a:rPr lang="ru-RU" dirty="0">
                <a:solidFill>
                  <a:schemeClr val="tx1"/>
                </a:solidFill>
              </a:rPr>
              <a:t>   - Требует активного участия тестировщиков в процессе тестирования, так как они вручную выполняют тестовые сценарии, контролируют результаты и анализируют проблемы.</a:t>
            </a:r>
          </a:p>
          <a:p>
            <a:r>
              <a:rPr lang="ru-RU" dirty="0">
                <a:solidFill>
                  <a:schemeClr val="tx1"/>
                </a:solidFill>
              </a:rPr>
              <a:t>   - Относительно гибко, так как тестировщик может вносить изменения в процесс тестирования на лету, исследуя новые возможности или необычные сценарии использования.</a:t>
            </a:r>
          </a:p>
          <a:p>
            <a:r>
              <a:rPr lang="ru-RU" dirty="0">
                <a:solidFill>
                  <a:schemeClr val="tx1"/>
                </a:solidFill>
              </a:rPr>
              <a:t>   - Может быть время затратным и требовать большого количества ресурсов, особенно при необходимости тестирования в большом масштабе или повторного выполнения тестовых кейсов после каждого обновления программного обеспечения.</a:t>
            </a:r>
          </a:p>
          <a:p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66109DD-E985-4028-9988-16060E110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27507" y="1140528"/>
            <a:ext cx="6064493" cy="1017047"/>
          </a:xfrm>
        </p:spPr>
        <p:txBody>
          <a:bodyPr/>
          <a:lstStyle/>
          <a:p>
            <a:r>
              <a:rPr lang="ru-RU" b="1" dirty="0">
                <a:solidFill>
                  <a:schemeClr val="tx1"/>
                </a:solidFill>
              </a:rPr>
              <a:t>2. Автоматизированное тестирование:</a:t>
            </a:r>
          </a:p>
          <a:p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CBB61E0-8F55-4974-9341-05EFED44D9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4224" y="2027528"/>
            <a:ext cx="5182970" cy="3689944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- Использует специальные инструменты и программные средства для выполнения тестовых сценариев, проверки результатов и создания отчетов о тестировании.</a:t>
            </a:r>
          </a:p>
          <a:p>
            <a:r>
              <a:rPr lang="ru-RU" dirty="0">
                <a:solidFill>
                  <a:schemeClr val="tx1"/>
                </a:solidFill>
              </a:rPr>
              <a:t>   - Позволяет автоматизировать повторяющиеся задачи и тестирование в большом масштабе, что экономит время и ресурсы.</a:t>
            </a:r>
          </a:p>
          <a:p>
            <a:r>
              <a:rPr lang="ru-RU" dirty="0">
                <a:solidFill>
                  <a:schemeClr val="tx1"/>
                </a:solidFill>
              </a:rPr>
              <a:t>   - Относительно более точное и предсказуемое, так как тестовые сценарии выполняются строго в соответствии с заданными скриптами.</a:t>
            </a:r>
          </a:p>
          <a:p>
            <a:r>
              <a:rPr lang="ru-RU" dirty="0">
                <a:solidFill>
                  <a:schemeClr val="tx1"/>
                </a:solidFill>
              </a:rPr>
              <a:t>   - Обычно сложнее настроить, наладить и поддерживать, особенно при изменениях в программном обеспечении.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EC21ADC-E36F-4203-81B3-01B075058BB6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31507" cy="630833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105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E349AC-C091-4006-9E8D-A47A66A68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94977"/>
            <a:ext cx="10058400" cy="1450757"/>
          </a:xfrm>
        </p:spPr>
        <p:txBody>
          <a:bodyPr/>
          <a:lstStyle/>
          <a:p>
            <a:r>
              <a:rPr lang="ru-RU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ЦЕЛИ ТЕСТИРОВАНИЯ</a:t>
            </a:r>
            <a:br>
              <a:rPr lang="ru-RU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1A95E9-4676-4614-8838-6F7A7D8A5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</a:rPr>
              <a:t>Обнаружение дефектов и ошибок</a:t>
            </a:r>
            <a:endParaRPr lang="ru-RU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</a:rPr>
              <a:t>Подтверждение соответствия требованиям</a:t>
            </a:r>
          </a:p>
          <a:p>
            <a:pPr marL="457200" indent="-457200"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</a:rPr>
              <a:t>Обеспечение качества и надежности</a:t>
            </a:r>
          </a:p>
          <a:p>
            <a:pPr marL="457200" indent="-457200"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</a:rPr>
              <a:t>Предотвращение дефектов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</a:rPr>
              <a:t>Минимизация рисков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</a:rPr>
              <a:t>Обеспечение безопасности</a:t>
            </a:r>
          </a:p>
          <a:p>
            <a:pPr marL="457200" indent="-457200"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</a:rPr>
              <a:t>Повышение удовлетворенности пользователей</a:t>
            </a:r>
          </a:p>
          <a:p>
            <a:pPr marL="457200" indent="-457200"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</a:rPr>
              <a:t>Проверка на совместимость</a:t>
            </a:r>
          </a:p>
          <a:p>
            <a:pPr marL="457200" indent="-457200"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</a:rPr>
              <a:t>Проверка производительности</a:t>
            </a:r>
          </a:p>
          <a:p>
            <a:pPr marL="457200" indent="-457200"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</a:rPr>
              <a:t>Обеспечение легкости сопровождения</a:t>
            </a:r>
          </a:p>
          <a:p>
            <a:pPr marL="457200" indent="-457200">
              <a:buFont typeface="+mj-lt"/>
              <a:buAutoNum type="arabicPeriod"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63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99504-84F2-4212-9AD4-022885F3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/>
                </a:solidFill>
              </a:rPr>
              <a:t>ДОМАШНЕЕ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36834A-90AD-418E-9E8E-B50B2F030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1"/>
                </a:solidFill>
              </a:rPr>
              <a:t>Установить </a:t>
            </a:r>
            <a:r>
              <a:rPr lang="en-US" dirty="0">
                <a:solidFill>
                  <a:schemeClr val="tx1"/>
                </a:solidFill>
              </a:rPr>
              <a:t>TRELLO</a:t>
            </a:r>
            <a:r>
              <a:rPr lang="ru-RU" dirty="0">
                <a:solidFill>
                  <a:schemeClr val="tx1"/>
                </a:solidFill>
              </a:rPr>
              <a:t>, зарегистрироваться, добавить меня по почте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ru-RU" dirty="0">
                <a:solidFill>
                  <a:schemeClr val="tx1"/>
                </a:solidFill>
              </a:rPr>
              <a:t>почта должна быть </a:t>
            </a:r>
            <a:r>
              <a:rPr lang="en-US" dirty="0" err="1">
                <a:solidFill>
                  <a:schemeClr val="tx1"/>
                </a:solidFill>
              </a:rPr>
              <a:t>gmail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muminovam03@gmail.com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1"/>
                </a:solidFill>
              </a:rPr>
              <a:t>Создать доску с названием «курс </a:t>
            </a:r>
            <a:r>
              <a:rPr lang="en-US" dirty="0">
                <a:solidFill>
                  <a:schemeClr val="tx1"/>
                </a:solidFill>
              </a:rPr>
              <a:t>QA</a:t>
            </a:r>
            <a:r>
              <a:rPr lang="ru-RU" dirty="0">
                <a:solidFill>
                  <a:schemeClr val="tx1"/>
                </a:solidFill>
              </a:rPr>
              <a:t>»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1"/>
                </a:solidFill>
              </a:rPr>
              <a:t>Создав задачу прикрепить скриншот с профилем 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err="1">
                <a:solidFill>
                  <a:schemeClr val="tx1"/>
                </a:solidFill>
              </a:rPr>
              <a:t>Дэдлайн</a:t>
            </a:r>
            <a:r>
              <a:rPr lang="ru-RU" dirty="0">
                <a:solidFill>
                  <a:schemeClr val="tx1"/>
                </a:solidFill>
              </a:rPr>
              <a:t>(крайний срок сдачи задачи)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088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FBBCCF4-91E8-4959-855A-37E5B4AB4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55" y="-102234"/>
            <a:ext cx="7829952" cy="5886753"/>
          </a:xfrm>
          <a:prstGeom prst="rect">
            <a:avLst/>
          </a:prstGeom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D451A0B2-4627-48C7-961B-32A84C8F9F20}"/>
              </a:ext>
            </a:extLst>
          </p:cNvPr>
          <p:cNvCxnSpPr>
            <a:cxnSpLocks/>
          </p:cNvCxnSpPr>
          <p:nvPr/>
        </p:nvCxnSpPr>
        <p:spPr>
          <a:xfrm flipH="1">
            <a:off x="3020603" y="3483446"/>
            <a:ext cx="1602768" cy="57535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Овал 6">
            <a:extLst>
              <a:ext uri="{FF2B5EF4-FFF2-40B4-BE49-F238E27FC236}">
                <a16:creationId xmlns:a16="http://schemas.microsoft.com/office/drawing/2014/main" id="{BC5EF197-2E11-4FC8-9F3A-3AE671AE7CE6}"/>
              </a:ext>
            </a:extLst>
          </p:cNvPr>
          <p:cNvSpPr/>
          <p:nvPr/>
        </p:nvSpPr>
        <p:spPr>
          <a:xfrm>
            <a:off x="241332" y="3771122"/>
            <a:ext cx="2914958" cy="1767155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A990B8C-62FE-49C1-BC73-17499AFB1054}"/>
              </a:ext>
            </a:extLst>
          </p:cNvPr>
          <p:cNvSpPr/>
          <p:nvPr/>
        </p:nvSpPr>
        <p:spPr>
          <a:xfrm>
            <a:off x="226031" y="3771123"/>
            <a:ext cx="3513762" cy="20133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710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BDA25F-BF3E-431C-AF6E-DAF32E29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ресурсы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D5066D-30B0-4403-9142-CED8A6624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hlinkClick r:id="rId2"/>
              </a:rPr>
              <a:t>Введение в </a:t>
            </a:r>
            <a:r>
              <a:rPr lang="en-US" dirty="0">
                <a:hlinkClick r:id="rId2"/>
              </a:rPr>
              <a:t>QA  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hlinkClick r:id="rId3"/>
              </a:rPr>
              <a:t>Ссылка на </a:t>
            </a:r>
            <a:r>
              <a:rPr lang="ru-RU" dirty="0" err="1">
                <a:hlinkClick r:id="rId3"/>
              </a:rPr>
              <a:t>гугл</a:t>
            </a:r>
            <a:r>
              <a:rPr lang="ru-RU" dirty="0">
                <a:hlinkClick r:id="rId3"/>
              </a:rPr>
              <a:t> диск с исходными данными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hlinkClick r:id="rId4"/>
              </a:rPr>
              <a:t>Видео обучение </a:t>
            </a:r>
            <a:r>
              <a:rPr lang="en-US" dirty="0">
                <a:hlinkClick r:id="rId4"/>
              </a:rPr>
              <a:t>TRELLO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hlinkClick r:id="rId5"/>
              </a:rPr>
              <a:t>Как зарегистрироваться в </a:t>
            </a:r>
            <a:r>
              <a:rPr lang="en-US" dirty="0">
                <a:hlinkClick r:id="rId5"/>
              </a:rPr>
              <a:t>TRELLO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3334588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</TotalTime>
  <Words>391</Words>
  <Application>Microsoft Office PowerPoint</Application>
  <PresentationFormat>Широкоэкранный</PresentationFormat>
  <Paragraphs>40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Calibri</vt:lpstr>
      <vt:lpstr>Consolas</vt:lpstr>
      <vt:lpstr>Courier New</vt:lpstr>
      <vt:lpstr>Times New Roman</vt:lpstr>
      <vt:lpstr>Wingdings</vt:lpstr>
      <vt:lpstr>Ретро</vt:lpstr>
      <vt:lpstr> ЧТО ТАКОЕ ТЕСТИРОВАНИЕ?  ОПРЕДЕЛЕНИЕ И ЦЕЛИ ТЕСТИРОВАНИЯ </vt:lpstr>
      <vt:lpstr>ЧТО ТАКОЕ QA? </vt:lpstr>
      <vt:lpstr>QA  Manual &amp; Automatization</vt:lpstr>
      <vt:lpstr>Презентация PowerPoint</vt:lpstr>
      <vt:lpstr>ЦЕЛИ ТЕСТИРОВАНИЯ </vt:lpstr>
      <vt:lpstr>ДОМАШНЕЕ ЗАДАНИЕ</vt:lpstr>
      <vt:lpstr>Презентация PowerPoint</vt:lpstr>
      <vt:lpstr>Полезные ресурсы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0 Введение. Знакомство. Цель курса. Инструменты</dc:title>
  <dc:creator>Maftuna</dc:creator>
  <cp:lastModifiedBy>Maftuna</cp:lastModifiedBy>
  <cp:revision>11</cp:revision>
  <dcterms:created xsi:type="dcterms:W3CDTF">2023-12-05T05:12:43Z</dcterms:created>
  <dcterms:modified xsi:type="dcterms:W3CDTF">2024-10-14T15:48:16Z</dcterms:modified>
</cp:coreProperties>
</file>