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bre Baskerville"/>
      <p:regular r:id="rId17"/>
      <p:bold r:id="rId18"/>
      <p: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Baskervill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italic.fntdata"/><Relationship Id="rId6" Type="http://schemas.openxmlformats.org/officeDocument/2006/relationships/slide" Target="slides/slide1.xml"/><Relationship Id="rId18" Type="http://schemas.openxmlformats.org/officeDocument/2006/relationships/font" Target="fonts/LibreBaskervill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9731d064_1_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639731d064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b2cebc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b2cebc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b2cebc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a7b2cebcf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b2cebc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a7b2cebc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b2cebcf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a7b2cebcf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2cebcf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a7b2cebcf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b2cebcf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a7b2cebcf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b2cebc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b2cebc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7b2cebc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7b2cebc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b2cebcf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b2cebcf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b2cebcf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7b2cebc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6286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.png"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62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tle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ody copy">
  <p:cSld name="Title with body cop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457200" y="62865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b="0" i="0" lang="en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600" u="none" cap="none" strike="noStrike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57200" y="1200150"/>
            <a:ext cx="822960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3305175"/>
            <a:ext cx="8229600" cy="97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2180035"/>
            <a:ext cx="8229600" cy="1077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457200" y="628651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594122"/>
            <a:ext cx="8229600" cy="72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571500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143000"/>
            <a:ext cx="3008313" cy="345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28649"/>
            <a:ext cx="5486400" cy="291703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5715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red_neu_logo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205978"/>
            <a:ext cx="2057400" cy="194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rtheastern.instructure.com/courses/160615/modules" TargetMode="External"/><Relationship Id="rId4" Type="http://schemas.openxmlformats.org/officeDocument/2006/relationships/hyperlink" Target="https://www.kaggle.com/datasets/ultimus/football-wages-prediction/data" TargetMode="External"/><Relationship Id="rId5" Type="http://schemas.openxmlformats.org/officeDocument/2006/relationships/hyperlink" Target="https://doi.org/10.1515/ijcss-2017-0002" TargetMode="External"/><Relationship Id="rId6" Type="http://schemas.openxmlformats.org/officeDocument/2006/relationships/hyperlink" Target="https://www.researchgate.net/post/Low-R-squared-values-in-multiple-regression-analysis/56f40be793553b1f9a11fcb3/citation/download" TargetMode="External"/><Relationship Id="rId7" Type="http://schemas.openxmlformats.org/officeDocument/2006/relationships/hyperlink" Target="https://statisticsbyjim.com/regression/low-r-squared-regression/" TargetMode="External"/><Relationship Id="rId8" Type="http://schemas.openxmlformats.org/officeDocument/2006/relationships/hyperlink" Target="https://365datascience.com/tutorials/statistics-tutorials/point-estimates-confidence-interval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eu logo"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14350"/>
            <a:ext cx="1240401" cy="12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ctrTitle"/>
          </p:nvPr>
        </p:nvSpPr>
        <p:spPr>
          <a:xfrm>
            <a:off x="495300" y="1594958"/>
            <a:ext cx="81534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800">
                <a:solidFill>
                  <a:schemeClr val="dk1"/>
                </a:solidFill>
              </a:rPr>
              <a:t>ALY 6010</a:t>
            </a:r>
            <a:r>
              <a:rPr b="1" lang="en" sz="2800">
                <a:solidFill>
                  <a:schemeClr val="dk1"/>
                </a:solidFill>
              </a:rPr>
              <a:t> </a:t>
            </a:r>
            <a:br>
              <a:rPr b="1" lang="en" sz="2800">
                <a:solidFill>
                  <a:schemeClr val="dk1"/>
                </a:solidFill>
              </a:rPr>
            </a:br>
            <a:r>
              <a:rPr b="1" lang="en" sz="2800">
                <a:solidFill>
                  <a:schemeClr val="dk1"/>
                </a:solidFill>
              </a:rPr>
              <a:t>Probability Theory and Introductory Statistics</a:t>
            </a:r>
            <a:br>
              <a:rPr b="1" lang="en" sz="2800">
                <a:solidFill>
                  <a:schemeClr val="dk1"/>
                </a:solidFill>
              </a:rPr>
            </a:br>
            <a:r>
              <a:rPr b="1" lang="en" sz="2800">
                <a:solidFill>
                  <a:schemeClr val="dk1"/>
                </a:solidFill>
              </a:rPr>
              <a:t>Final Project Presentation</a:t>
            </a:r>
            <a:br>
              <a:rPr b="1" lang="en" sz="2800">
                <a:solidFill>
                  <a:schemeClr val="dk1"/>
                </a:solidFill>
              </a:rPr>
            </a:br>
            <a:r>
              <a:rPr b="1" lang="en" sz="2800">
                <a:solidFill>
                  <a:schemeClr val="dk1"/>
                </a:solidFill>
              </a:rPr>
              <a:t>European Football Wages Analysis</a:t>
            </a:r>
            <a:br>
              <a:rPr b="1" lang="en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104900" y="40005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Muhammad Umer Mirza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mirza.mu</a:t>
            </a:r>
            <a:r>
              <a:rPr b="0" i="0" lang="en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@northeastern.edu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Bluman, A. (2018). Elementary statistics: A step by step approach (10th ed.). McGraw Hill.ISBN 13: 978-1-259-755330.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Habbous, S. (2023). Module 1-6. Canvas.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https://northeastern.instructure.com/courses/160615/modules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Yash. (2023). Football Wages Dataset. Www.kaggle.com.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https://www.kaggle.com/datasets/ultimus/football-wages-prediction/data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Yaldo, L., &amp; Shamir, L. (2017). Computational Estimation of Football Player Wages. International Journal of Computer Science in Sport, 16(1), 18–38.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https://doi.org/10.1515/ijcss-2017-0002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Paetzold, Ramona. (2016). Re: Low R-squared values in multiple regression analysis?.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https://www.researchgate.net/post/Low-R-squared-values-in-multiple-regression-analysis/56f40be793553b1f9a11fcb3/citation/download</a:t>
            </a:r>
            <a:r>
              <a:rPr lang="en" sz="1400"/>
              <a:t>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Frost, J. (2019, June 13). How to Interpret Regression Models that have Significant Variables but a Low R-squared - Statistics By Jim. Statistics by Jim.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https://statisticsbyjim.com/regression/low-r-squared-regression/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Valchanov, I. (2018, November 7). Point Estimate and Confidence Interval. 365 Data Science.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https://365datascience.com/tutorials/statistics-tutorials/point-estimates-confidence-intervals/</a:t>
            </a:r>
            <a:r>
              <a:rPr lang="en" sz="1400"/>
              <a:t> </a:t>
            </a:r>
            <a:endParaRPr sz="1400"/>
          </a:p>
        </p:txBody>
      </p:sp>
      <p:sp>
        <p:nvSpPr>
          <p:cNvPr id="144" name="Google Shape;144;p21"/>
          <p:cNvSpPr txBox="1"/>
          <p:nvPr>
            <p:ph type="ctrTitle"/>
          </p:nvPr>
        </p:nvSpPr>
        <p:spPr>
          <a:xfrm>
            <a:off x="457200" y="388550"/>
            <a:ext cx="8229600" cy="6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508800" y="2312725"/>
            <a:ext cx="8122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C12030"/>
                </a:solidFill>
              </a:rPr>
              <a:t>Thank You!</a:t>
            </a:r>
            <a:endParaRPr b="1" i="0" sz="2400" u="none" cap="none" strike="noStrike">
              <a:solidFill>
                <a:srgbClr val="C120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08800" y="962100"/>
            <a:ext cx="81222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Dataset sourced from Kaggle, featuring 2022 wages of nearly 3,900 players across six European leagues.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Data extracted from Football Manager 2022, a widely utilized simulation tool among football fans and professionals.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en" sz="2100"/>
              <a:t>Project Overview:</a:t>
            </a:r>
            <a:endParaRPr b="1"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Commenced with exploratory data analysis to detect underlying patterns.</a:t>
            </a:r>
            <a:endParaRPr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Advanced to hypothesis testing to deduce the determinants of player wages.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b="1" lang="en" sz="2100"/>
              <a:t>Focus of Report:</a:t>
            </a:r>
            <a:endParaRPr b="1"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Analyzing the interplay between a player’s wage and their league affiliation, playing position, and frequency of club and international appearances.</a:t>
            </a:r>
            <a:endParaRPr sz="2100"/>
          </a:p>
        </p:txBody>
      </p:sp>
      <p:sp>
        <p:nvSpPr>
          <p:cNvPr id="85" name="Google Shape;85;p13"/>
          <p:cNvSpPr txBox="1"/>
          <p:nvPr/>
        </p:nvSpPr>
        <p:spPr>
          <a:xfrm>
            <a:off x="666075" y="379400"/>
            <a:ext cx="5162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2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08850" y="1008350"/>
            <a:ext cx="8122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Began with 3,907 data entries covering comprehensive player details.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Enhanced R compatibility: Renamed columns for better clarity and analysis.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Formatted wage figures for accuracy, setting 'league' and 'position' as categories.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Identified and removed outliers: Excluded wages above the $10 million threshold.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Resulted in a polished dataset with </a:t>
            </a:r>
            <a:r>
              <a:rPr b="1" lang="en" sz="1900"/>
              <a:t>3,841</a:t>
            </a:r>
            <a:r>
              <a:rPr lang="en" sz="1900"/>
              <a:t> entries and </a:t>
            </a:r>
            <a:r>
              <a:rPr b="1" lang="en" sz="1900"/>
              <a:t>8</a:t>
            </a:r>
            <a:r>
              <a:rPr lang="en" sz="1900"/>
              <a:t> columns ready for in-depth analysis.</a:t>
            </a:r>
            <a:endParaRPr sz="1900"/>
          </a:p>
        </p:txBody>
      </p:sp>
      <p:sp>
        <p:nvSpPr>
          <p:cNvPr id="91" name="Google Shape;91;p14"/>
          <p:cNvSpPr txBox="1"/>
          <p:nvPr/>
        </p:nvSpPr>
        <p:spPr>
          <a:xfrm>
            <a:off x="638300" y="407025"/>
            <a:ext cx="7863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32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50" y="3688372"/>
            <a:ext cx="5689302" cy="1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08850" y="1008350"/>
            <a:ext cx="4063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152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Median wage of $381,000; average wage at $1,139,612, indicating skewed distribution.</a:t>
            </a:r>
            <a:endParaRPr sz="1900"/>
          </a:p>
          <a:p>
            <a:pPr indent="-33115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Player ages center around 23 years, with club appearances typically under 220.</a:t>
            </a:r>
            <a:endParaRPr sz="1900"/>
          </a:p>
          <a:p>
            <a:pPr indent="-33115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International appearances rarer, median at 0 with 75% having ≤ 5 caps.</a:t>
            </a:r>
            <a:endParaRPr sz="1900"/>
          </a:p>
          <a:p>
            <a:pPr indent="-33115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Premier League and Primiera Liga most represented; defenders &amp; midfielders dominant.</a:t>
            </a:r>
            <a:endParaRPr sz="1900"/>
          </a:p>
          <a:p>
            <a:pPr indent="-33115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Data suggests younger player cohort, with financial disparities evident in wages.</a:t>
            </a:r>
            <a:endParaRPr sz="1900"/>
          </a:p>
          <a:p>
            <a:pPr indent="-33115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1900"/>
              <a:t>Central Limit Theorem:Dataset’s size enables parametric testing under central limit theorem, despite skew.</a:t>
            </a:r>
            <a:endParaRPr sz="19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8" name="Google Shape;98;p15"/>
          <p:cNvSpPr txBox="1"/>
          <p:nvPr/>
        </p:nvSpPr>
        <p:spPr>
          <a:xfrm>
            <a:off x="638300" y="407025"/>
            <a:ext cx="7863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from Exploratory Data Analysis</a:t>
            </a:r>
            <a:endParaRPr sz="32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70099" l="5927" r="5608" t="2314"/>
          <a:stretch/>
        </p:blipFill>
        <p:spPr>
          <a:xfrm>
            <a:off x="4805600" y="1110100"/>
            <a:ext cx="3959201" cy="10687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600" y="2275700"/>
            <a:ext cx="3959200" cy="27634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08850" y="1008350"/>
            <a:ext cx="8122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Focus on Premier League, Primiera Liga, and positions: Defenders &amp; Midfielders.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Hypothesis tests to assess impact of league and position on wages.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Regression analysis to determine the effect of age, club, and international appearances on wages.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Research Goals:</a:t>
            </a:r>
            <a:endParaRPr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◆"/>
            </a:pPr>
            <a:r>
              <a:rPr lang="en" sz="1900"/>
              <a:t>To determine if categorical distinctions (league &amp; position) significantly affect wages.</a:t>
            </a:r>
            <a:endParaRPr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◆"/>
            </a:pPr>
            <a:r>
              <a:rPr lang="en" sz="1900"/>
              <a:t>To explore predictive factors for wages: Age, club appearances, and international caps.</a:t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➔"/>
            </a:pPr>
            <a:r>
              <a:rPr lang="en" sz="1900"/>
              <a:t>Methodology:</a:t>
            </a:r>
            <a:endParaRPr sz="1900"/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◆"/>
            </a:pPr>
            <a:r>
              <a:rPr lang="en" sz="1900"/>
              <a:t>Applied hypothesis testing and regression analysis for deeper insights.</a:t>
            </a:r>
            <a:endParaRPr sz="1900"/>
          </a:p>
        </p:txBody>
      </p:sp>
      <p:sp>
        <p:nvSpPr>
          <p:cNvPr id="106" name="Google Shape;106;p16"/>
          <p:cNvSpPr txBox="1"/>
          <p:nvPr/>
        </p:nvSpPr>
        <p:spPr>
          <a:xfrm>
            <a:off x="638300" y="407025"/>
            <a:ext cx="7863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 and Research Questions</a:t>
            </a:r>
            <a:endParaRPr sz="32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978125"/>
            <a:ext cx="49917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At a 0.05 alpha, is there a statistically significant difference in average wages between defenders and midfielders?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Method: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Independent two-tailed t-test (F-test indicated unequal variances).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H0: μ_defenders = μ_midfielders.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H1: μ_defenders ≠ μ_midfielders.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Results: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Point estimate of wage difference: $168,142 (midfielders earn more).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T-test results: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t-value = -2.348, p-value = 0.01896.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95% Confidence Interval: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Approximately -$308,570 to -$27,714.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Conclusion: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Significant wage disparity between positions.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Reject H0; Wage difference not due to random variation.</a:t>
            </a:r>
            <a:endParaRPr sz="1400"/>
          </a:p>
        </p:txBody>
      </p:sp>
      <p:sp>
        <p:nvSpPr>
          <p:cNvPr id="112" name="Google Shape;112;p17"/>
          <p:cNvSpPr txBox="1"/>
          <p:nvPr>
            <p:ph type="ctrTitle"/>
          </p:nvPr>
        </p:nvSpPr>
        <p:spPr>
          <a:xfrm>
            <a:off x="457200" y="406626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 Wages: Defenders vs. Midfielders</a:t>
            </a:r>
            <a:endParaRPr sz="300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74396" l="0" r="0" t="2885"/>
          <a:stretch/>
        </p:blipFill>
        <p:spPr>
          <a:xfrm>
            <a:off x="5124175" y="1086775"/>
            <a:ext cx="3562625" cy="6986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75" y="2136950"/>
            <a:ext cx="3562625" cy="11507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175" y="3436000"/>
            <a:ext cx="3562625" cy="124691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832575"/>
            <a:ext cx="4991700" cy="354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At a 0.05 alpha, is there a statistically significant difference in average wages between the Premier League and Primiera Liga?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Method: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Independent two-tailed Welch's t-test (due to unequal variances as per F-test).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H0: μ_premier_league = μ_primiera_liga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H1: μ_premier_league ≠ μ_primiera_liga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Results: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Point estimate of wage difference: Approximately $1,814,414 (Premier League higher.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T-test results: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t-value = 22.483, p-value &lt; 0.05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95% Confidence Interval: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$1,656,031 to $1,972,796.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Conclusion: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Significant wage difference between leagues.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Reject H0; Substantial economic contrast within European football.</a:t>
            </a:r>
            <a:endParaRPr sz="1400"/>
          </a:p>
        </p:txBody>
      </p:sp>
      <p:sp>
        <p:nvSpPr>
          <p:cNvPr id="121" name="Google Shape;121;p18"/>
          <p:cNvSpPr txBox="1"/>
          <p:nvPr>
            <p:ph type="ctrTitle"/>
          </p:nvPr>
        </p:nvSpPr>
        <p:spPr>
          <a:xfrm>
            <a:off x="457200" y="406626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Wage Comparison: Premier League vs. Primiera Liga</a:t>
            </a:r>
            <a:endParaRPr sz="26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81193" l="12337" r="12019" t="1604"/>
          <a:stretch/>
        </p:blipFill>
        <p:spPr>
          <a:xfrm>
            <a:off x="5189025" y="1037350"/>
            <a:ext cx="3637200" cy="8405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025" y="2025475"/>
            <a:ext cx="3637200" cy="125785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025" y="3477725"/>
            <a:ext cx="3637200" cy="12309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832575"/>
            <a:ext cx="4991700" cy="410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Examine how age, club, and international appearances predict wages.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Model: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Wage = 2789971.8 - 125672.8*(age) + 8150.1*(club_apps) + 32099.6*(international_apps).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Key Findings: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Age negatively impacts wages, while both club and international appearances increase wages.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Statistical Significance: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All variables significantly predict wages (p-values &lt; 0.05).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Insights: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Each additional year of age decreases wage by approx. $125,673.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Each club appearance adds around $8,150, and each international cap adds about $32,100.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Caution: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Model limitations: Significant unexplained variance in wages.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Weak R-squared value (0.3151) implies caution in interpretation.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Conclusion: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Experience is valuable, but other factors outside the model also influence wages.</a:t>
            </a:r>
            <a:endParaRPr sz="1200"/>
          </a:p>
        </p:txBody>
      </p:sp>
      <p:sp>
        <p:nvSpPr>
          <p:cNvPr id="130" name="Google Shape;130;p19"/>
          <p:cNvSpPr txBox="1"/>
          <p:nvPr>
            <p:ph type="ctrTitle"/>
          </p:nvPr>
        </p:nvSpPr>
        <p:spPr>
          <a:xfrm>
            <a:off x="457200" y="406626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Predictive Analysis: Impact of Age, Club, and International Appearances on Wages</a:t>
            </a:r>
            <a:endParaRPr sz="17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6697" l="6675" r="7737" t="3041"/>
          <a:stretch/>
        </p:blipFill>
        <p:spPr>
          <a:xfrm>
            <a:off x="5915825" y="832575"/>
            <a:ext cx="2363725" cy="21702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00" y="3155250"/>
            <a:ext cx="3113809" cy="18358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156350"/>
            <a:ext cx="8229600" cy="343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Premier League and Primiera Liga, along with defenders and midfielders, were most represented in the dataset.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Hypothesis tests showed significant wage differences by league (Premier League vs. Primiera Liga) and position (defenders vs. midfielders).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Regression analysis indicated age, club, and international appearances significantly predict wages, though with some limitations in the model.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➔"/>
            </a:pPr>
            <a:r>
              <a:rPr lang="en" sz="2300"/>
              <a:t>Findings highlight the roles of league, position, and experience in determining footballers' wages, useful for career and contract insights.</a:t>
            </a:r>
            <a:endParaRPr sz="2300"/>
          </a:p>
        </p:txBody>
      </p:sp>
      <p:sp>
        <p:nvSpPr>
          <p:cNvPr id="138" name="Google Shape;138;p20"/>
          <p:cNvSpPr txBox="1"/>
          <p:nvPr>
            <p:ph type="ctrTitle"/>
          </p:nvPr>
        </p:nvSpPr>
        <p:spPr>
          <a:xfrm>
            <a:off x="457200" y="416300"/>
            <a:ext cx="8229600" cy="64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