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18" autoAdjust="0"/>
    <p:restoredTop sz="94660"/>
  </p:normalViewPr>
  <p:slideViewPr>
    <p:cSldViewPr>
      <p:cViewPr>
        <p:scale>
          <a:sx n="33" d="100"/>
          <a:sy n="33" d="100"/>
        </p:scale>
        <p:origin x="19" y="-1291"/>
      </p:cViewPr>
      <p:guideLst>
        <p:guide orient="horz" pos="10368"/>
        <p:guide pos="13824"/>
      </p:guideLst>
    </p:cSldViewPr>
  </p:slideViewPr>
  <p:notesTextViewPr>
    <p:cViewPr>
      <p:scale>
        <a:sx n="1" d="1"/>
        <a:sy n="1" d="1"/>
      </p:scale>
      <p:origin x="0" y="0"/>
    </p:cViewPr>
  </p:notesTextViewPr>
  <p:sorterViewPr>
    <p:cViewPr>
      <p:scale>
        <a:sx n="100" d="100"/>
        <a:sy n="100" d="100"/>
      </p:scale>
      <p:origin x="0" y="535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Instructions"/>
          <p:cNvSpPr/>
          <p:nvPr/>
        </p:nvSpPr>
        <p:spPr>
          <a:xfrm>
            <a:off x="-7120128" y="0"/>
            <a:ext cx="6632448"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359" tIns="171359" rIns="171359" bIns="17135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1"/>
              </a:spcAft>
            </a:pPr>
            <a:r>
              <a:rPr lang="en-US" sz="6100" dirty="0">
                <a:solidFill>
                  <a:srgbClr val="7F7F7F"/>
                </a:solidFill>
                <a:latin typeface="Calibri" pitchFamily="34" charset="0"/>
                <a:cs typeface="Calibri" panose="020F0502020204030204" pitchFamily="34" charset="0"/>
              </a:rPr>
              <a:t>Poster Print Size:</a:t>
            </a:r>
            <a:endParaRPr sz="6100" dirty="0">
              <a:solidFill>
                <a:srgbClr val="7F7F7F"/>
              </a:solidFill>
              <a:latin typeface="Calibri" pitchFamily="34" charset="0"/>
              <a:cs typeface="Calibri" panose="020F0502020204030204" pitchFamily="34" charset="0"/>
            </a:endParaRPr>
          </a:p>
          <a:p>
            <a:pPr lvl="0">
              <a:spcBef>
                <a:spcPts val="0"/>
              </a:spcBef>
              <a:spcAft>
                <a:spcPts val="1801"/>
              </a:spcAft>
            </a:pPr>
            <a:r>
              <a:rPr lang="en-US" sz="3600" dirty="0">
                <a:solidFill>
                  <a:srgbClr val="7F7F7F"/>
                </a:solidFill>
                <a:latin typeface="Calibri" pitchFamily="34" charset="0"/>
                <a:cs typeface="Calibri" panose="020F0502020204030204" pitchFamily="34" charset="0"/>
              </a:rPr>
              <a:t>This poster template is 21” high by 45” wide  and is printed at 200% for a 42” high by 90” wide poster. It can be used to print any poster with a 7:15 aspect ratio. </a:t>
            </a:r>
          </a:p>
          <a:p>
            <a:pPr lvl="0">
              <a:spcBef>
                <a:spcPts val="0"/>
              </a:spcBef>
              <a:spcAft>
                <a:spcPts val="1801"/>
              </a:spcAft>
            </a:pPr>
            <a:r>
              <a:rPr lang="en-US" sz="6100" dirty="0">
                <a:solidFill>
                  <a:srgbClr val="7F7F7F"/>
                </a:solidFill>
                <a:latin typeface="Calibri" pitchFamily="34" charset="0"/>
                <a:cs typeface="Calibri" panose="020F0502020204030204" pitchFamily="34" charset="0"/>
              </a:rPr>
              <a:t>Placeholders</a:t>
            </a:r>
            <a:r>
              <a:rPr sz="6100" dirty="0">
                <a:solidFill>
                  <a:srgbClr val="7F7F7F"/>
                </a:solidFill>
                <a:latin typeface="Calibri" pitchFamily="34" charset="0"/>
                <a:cs typeface="Calibri" panose="020F0502020204030204" pitchFamily="34" charset="0"/>
              </a:rPr>
              <a:t>:</a:t>
            </a:r>
          </a:p>
          <a:p>
            <a:pPr lvl="0">
              <a:spcBef>
                <a:spcPts val="0"/>
              </a:spcBef>
              <a:spcAft>
                <a:spcPts val="1801"/>
              </a:spcAft>
            </a:pPr>
            <a:r>
              <a:rPr sz="3600" dirty="0">
                <a:solidFill>
                  <a:srgbClr val="7F7F7F"/>
                </a:solidFill>
                <a:latin typeface="Calibri" pitchFamily="34" charset="0"/>
                <a:cs typeface="Calibri" panose="020F0502020204030204" pitchFamily="34" charset="0"/>
              </a:rPr>
              <a:t>The </a:t>
            </a:r>
            <a:r>
              <a:rPr lang="en-US" sz="3600" dirty="0">
                <a:solidFill>
                  <a:srgbClr val="7F7F7F"/>
                </a:solidFill>
                <a:latin typeface="Calibri" pitchFamily="34" charset="0"/>
                <a:cs typeface="Calibri" panose="020F0502020204030204" pitchFamily="34" charset="0"/>
              </a:rPr>
              <a:t>various elements included</a:t>
            </a:r>
            <a:r>
              <a:rPr sz="3600" dirty="0">
                <a:solidFill>
                  <a:srgbClr val="7F7F7F"/>
                </a:solidFill>
                <a:latin typeface="Calibri" pitchFamily="34" charset="0"/>
                <a:cs typeface="Calibri" panose="020F0502020204030204" pitchFamily="34" charset="0"/>
              </a:rPr>
              <a:t> in this </a:t>
            </a:r>
            <a:r>
              <a:rPr lang="en-US" sz="3600" dirty="0">
                <a:solidFill>
                  <a:srgbClr val="7F7F7F"/>
                </a:solidFill>
                <a:latin typeface="Calibri" pitchFamily="34" charset="0"/>
                <a:cs typeface="Calibri" panose="020F0502020204030204" pitchFamily="34" charset="0"/>
              </a:rPr>
              <a:t>poster are ones</a:t>
            </a:r>
            <a:r>
              <a:rPr lang="en-US" sz="3600" baseline="0" dirty="0">
                <a:solidFill>
                  <a:srgbClr val="7F7F7F"/>
                </a:solidFill>
                <a:latin typeface="Calibri" pitchFamily="34" charset="0"/>
                <a:cs typeface="Calibri" panose="020F0502020204030204" pitchFamily="34" charset="0"/>
              </a:rPr>
              <a:t> we often see in medical, research, and scientific posters.</a:t>
            </a:r>
            <a:r>
              <a:rPr sz="3600" dirty="0">
                <a:solidFill>
                  <a:srgbClr val="7F7F7F"/>
                </a:solidFill>
                <a:latin typeface="Calibri" pitchFamily="34" charset="0"/>
                <a:cs typeface="Calibri" panose="020F0502020204030204" pitchFamily="34" charset="0"/>
              </a:rPr>
              <a:t> </a:t>
            </a:r>
            <a:r>
              <a:rPr lang="en-US" sz="3600" dirty="0">
                <a:solidFill>
                  <a:srgbClr val="7F7F7F"/>
                </a:solidFill>
                <a:latin typeface="Calibri" pitchFamily="34" charset="0"/>
                <a:cs typeface="Calibri" panose="020F0502020204030204" pitchFamily="34" charset="0"/>
              </a:rPr>
              <a:t>Feel</a:t>
            </a:r>
            <a:r>
              <a:rPr lang="en-US" sz="3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1"/>
              </a:spcAft>
            </a:pPr>
            <a:r>
              <a:rPr lang="en-US" sz="6100" dirty="0">
                <a:solidFill>
                  <a:srgbClr val="7F7F7F"/>
                </a:solidFill>
                <a:latin typeface="Calibri" pitchFamily="34" charset="0"/>
                <a:cs typeface="Calibri" panose="020F0502020204030204" pitchFamily="34" charset="0"/>
              </a:rPr>
              <a:t>Image</a:t>
            </a:r>
            <a:r>
              <a:rPr lang="en-US" sz="6100" baseline="0" dirty="0">
                <a:solidFill>
                  <a:srgbClr val="7F7F7F"/>
                </a:solidFill>
                <a:latin typeface="Calibri" pitchFamily="34" charset="0"/>
                <a:cs typeface="Calibri" panose="020F0502020204030204" pitchFamily="34" charset="0"/>
              </a:rPr>
              <a:t> Quality</a:t>
            </a:r>
            <a:r>
              <a:rPr lang="en-US" sz="6100" dirty="0">
                <a:solidFill>
                  <a:srgbClr val="7F7F7F"/>
                </a:solidFill>
                <a:latin typeface="Calibri" pitchFamily="34" charset="0"/>
                <a:cs typeface="Calibri" panose="020F0502020204030204" pitchFamily="34" charset="0"/>
              </a:rPr>
              <a:t>:</a:t>
            </a:r>
          </a:p>
          <a:p>
            <a:pPr lvl="0">
              <a:spcBef>
                <a:spcPts val="0"/>
              </a:spcBef>
              <a:spcAft>
                <a:spcPts val="1801"/>
              </a:spcAft>
            </a:pPr>
            <a:r>
              <a:rPr lang="en-US" sz="3600" dirty="0">
                <a:solidFill>
                  <a:srgbClr val="7F7F7F"/>
                </a:solidFill>
                <a:latin typeface="Calibri" pitchFamily="34" charset="0"/>
                <a:cs typeface="Calibri" panose="020F0502020204030204" pitchFamily="34" charset="0"/>
              </a:rPr>
              <a:t>You can place digital photos or logo art in your poster file by selecting the </a:t>
            </a:r>
            <a:r>
              <a:rPr lang="en-US" sz="3600" b="1" dirty="0">
                <a:solidFill>
                  <a:srgbClr val="7F7F7F"/>
                </a:solidFill>
                <a:latin typeface="Calibri" pitchFamily="34" charset="0"/>
                <a:cs typeface="Calibri" panose="020F0502020204030204" pitchFamily="34" charset="0"/>
              </a:rPr>
              <a:t>Insert, Picture</a:t>
            </a:r>
            <a:r>
              <a:rPr lang="en-US" sz="3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600" b="1" dirty="0">
                <a:solidFill>
                  <a:srgbClr val="7F7F7F"/>
                </a:solidFill>
                <a:latin typeface="Calibri" pitchFamily="34" charset="0"/>
                <a:cs typeface="Calibri" panose="020F0502020204030204" pitchFamily="34" charset="0"/>
              </a:rPr>
              <a:t>150-200 pixels per inch in their final printed size</a:t>
            </a:r>
            <a:r>
              <a:rPr lang="en-US" sz="3600" dirty="0">
                <a:solidFill>
                  <a:srgbClr val="7F7F7F"/>
                </a:solidFill>
                <a:latin typeface="Calibri" pitchFamily="34" charset="0"/>
                <a:cs typeface="Calibri" panose="020F0502020204030204" pitchFamily="34" charset="0"/>
              </a:rPr>
              <a:t>. For instance, a 1600 x 1200 pixel</a:t>
            </a:r>
            <a:r>
              <a:rPr lang="en-US" sz="3600" baseline="0" dirty="0">
                <a:solidFill>
                  <a:srgbClr val="7F7F7F"/>
                </a:solidFill>
                <a:latin typeface="Calibri" pitchFamily="34" charset="0"/>
                <a:cs typeface="Calibri" panose="020F0502020204030204" pitchFamily="34" charset="0"/>
              </a:rPr>
              <a:t> photo will usually look fine up to </a:t>
            </a:r>
            <a:r>
              <a:rPr lang="en-US" sz="3600" dirty="0">
                <a:solidFill>
                  <a:srgbClr val="7F7F7F"/>
                </a:solidFill>
                <a:latin typeface="Calibri" pitchFamily="34" charset="0"/>
                <a:cs typeface="Calibri" panose="020F0502020204030204" pitchFamily="34" charset="0"/>
              </a:rPr>
              <a:t>8“-10” wide on your printed poster.</a:t>
            </a:r>
          </a:p>
          <a:p>
            <a:pPr lvl="0">
              <a:spcBef>
                <a:spcPts val="0"/>
              </a:spcBef>
              <a:spcAft>
                <a:spcPts val="1801"/>
              </a:spcAft>
            </a:pPr>
            <a:r>
              <a:rPr lang="en-US" sz="3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1"/>
              </a:spcAft>
            </a:pPr>
            <a:r>
              <a:rPr lang="en-US" sz="3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1"/>
              </a:spcAft>
            </a:pPr>
            <a:br>
              <a:rPr lang="en-US" sz="3100" dirty="0">
                <a:solidFill>
                  <a:srgbClr val="7F7F7F"/>
                </a:solidFill>
                <a:latin typeface="Calibri" pitchFamily="34" charset="0"/>
                <a:cs typeface="Calibri" panose="020F0502020204030204" pitchFamily="34" charset="0"/>
              </a:rPr>
            </a:br>
            <a:r>
              <a:rPr lang="en-US" sz="3100" dirty="0">
                <a:solidFill>
                  <a:srgbClr val="7F7F7F"/>
                </a:solidFill>
                <a:latin typeface="Calibri" pitchFamily="34" charset="0"/>
                <a:cs typeface="Calibri" panose="020F0502020204030204" pitchFamily="34" charset="0"/>
              </a:rPr>
              <a:t>[This sidebar area does not print.]</a:t>
            </a:r>
          </a:p>
        </p:txBody>
      </p:sp>
      <p:grpSp>
        <p:nvGrpSpPr>
          <p:cNvPr id="11" name="Group 10"/>
          <p:cNvGrpSpPr/>
          <p:nvPr/>
        </p:nvGrpSpPr>
        <p:grpSpPr>
          <a:xfrm>
            <a:off x="44378880" y="0"/>
            <a:ext cx="6632448" cy="32918400"/>
            <a:chOff x="33832798" y="0"/>
            <a:chExt cx="12801599" cy="43891200"/>
          </a:xfrm>
        </p:grpSpPr>
        <p:sp>
          <p:nvSpPr>
            <p:cNvPr id="12" name="Instructions"/>
            <p:cNvSpPr/>
            <p:nvPr userDrawn="1"/>
          </p:nvSpPr>
          <p:spPr>
            <a:xfrm>
              <a:off x="33832798" y="0"/>
              <a:ext cx="12801599"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1"/>
                </a:spcAft>
              </a:pPr>
              <a:r>
                <a:rPr lang="en-US" sz="6100" dirty="0">
                  <a:solidFill>
                    <a:schemeClr val="bg1">
                      <a:lumMod val="50000"/>
                    </a:schemeClr>
                  </a:solidFill>
                  <a:latin typeface="Calibri" pitchFamily="34" charset="0"/>
                  <a:cs typeface="Calibri" panose="020F0502020204030204" pitchFamily="34" charset="0"/>
                </a:rPr>
                <a:t>Change</a:t>
              </a:r>
              <a:r>
                <a:rPr lang="en-US" sz="6100" baseline="0" dirty="0">
                  <a:solidFill>
                    <a:schemeClr val="bg1">
                      <a:lumMod val="50000"/>
                    </a:schemeClr>
                  </a:solidFill>
                  <a:latin typeface="Calibri" pitchFamily="34" charset="0"/>
                  <a:cs typeface="Calibri" panose="020F0502020204030204" pitchFamily="34" charset="0"/>
                </a:rPr>
                <a:t> Color Theme</a:t>
              </a:r>
              <a:r>
                <a:rPr lang="en-US" sz="6100" dirty="0">
                  <a:solidFill>
                    <a:schemeClr val="bg1">
                      <a:lumMod val="50000"/>
                    </a:schemeClr>
                  </a:solidFill>
                  <a:latin typeface="Calibri" pitchFamily="34" charset="0"/>
                  <a:cs typeface="Calibri" panose="020F0502020204030204" pitchFamily="34" charset="0"/>
                </a:rPr>
                <a:t>:</a:t>
              </a:r>
              <a:endParaRPr sz="610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r>
                <a:rPr lang="en-US" sz="3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1"/>
                </a:spcAft>
              </a:pPr>
              <a:r>
                <a:rPr lang="en-US" sz="3600" baseline="0" dirty="0">
                  <a:solidFill>
                    <a:schemeClr val="bg1">
                      <a:lumMod val="50000"/>
                    </a:schemeClr>
                  </a:solidFill>
                  <a:latin typeface="Calibri" pitchFamily="34" charset="0"/>
                  <a:cs typeface="Calibri" panose="020F0502020204030204" pitchFamily="34" charset="0"/>
                </a:rPr>
                <a:t>To change the color theme, select the </a:t>
              </a:r>
              <a:r>
                <a:rPr lang="en-US" sz="3600" b="1" baseline="0" dirty="0">
                  <a:solidFill>
                    <a:schemeClr val="bg1">
                      <a:lumMod val="50000"/>
                    </a:schemeClr>
                  </a:solidFill>
                  <a:latin typeface="Calibri" pitchFamily="34" charset="0"/>
                  <a:cs typeface="Calibri" panose="020F0502020204030204" pitchFamily="34" charset="0"/>
                </a:rPr>
                <a:t>Design</a:t>
              </a:r>
              <a:r>
                <a:rPr lang="en-US" sz="3600" baseline="0" dirty="0">
                  <a:solidFill>
                    <a:schemeClr val="bg1">
                      <a:lumMod val="50000"/>
                    </a:schemeClr>
                  </a:solidFill>
                  <a:latin typeface="Calibri" pitchFamily="34" charset="0"/>
                  <a:cs typeface="Calibri" panose="020F0502020204030204" pitchFamily="34" charset="0"/>
                </a:rPr>
                <a:t> tab, then select the </a:t>
              </a:r>
              <a:r>
                <a:rPr lang="en-US" sz="3600" b="1" baseline="0" dirty="0">
                  <a:solidFill>
                    <a:schemeClr val="bg1">
                      <a:lumMod val="50000"/>
                    </a:schemeClr>
                  </a:solidFill>
                  <a:latin typeface="Calibri" pitchFamily="34" charset="0"/>
                  <a:cs typeface="Calibri" panose="020F0502020204030204" pitchFamily="34" charset="0"/>
                </a:rPr>
                <a:t>Colors</a:t>
              </a:r>
              <a:r>
                <a:rPr lang="en-US" sz="3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endParaRPr lang="en-US" sz="3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1"/>
                </a:spcAft>
              </a:pPr>
              <a:r>
                <a:rPr lang="en-US" sz="3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1"/>
                </a:spcAft>
              </a:pPr>
              <a:r>
                <a:rPr lang="en-US" sz="61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1"/>
                </a:spcAft>
              </a:pPr>
              <a:r>
                <a:rPr lang="en-US" sz="3600" dirty="0">
                  <a:solidFill>
                    <a:schemeClr val="bg1">
                      <a:lumMod val="50000"/>
                    </a:schemeClr>
                  </a:solidFill>
                  <a:latin typeface="Calibri" pitchFamily="34" charset="0"/>
                  <a:cs typeface="Calibri" panose="020F0502020204030204" pitchFamily="34" charset="0"/>
                </a:rPr>
                <a:t>Once your poster file is ready, visit</a:t>
              </a:r>
              <a:r>
                <a:rPr lang="en-US" sz="3600" baseline="0" dirty="0">
                  <a:solidFill>
                    <a:schemeClr val="bg1">
                      <a:lumMod val="50000"/>
                    </a:schemeClr>
                  </a:solidFill>
                  <a:latin typeface="Calibri" pitchFamily="34" charset="0"/>
                  <a:cs typeface="Calibri" panose="020F0502020204030204" pitchFamily="34" charset="0"/>
                </a:rPr>
                <a:t> </a:t>
              </a:r>
              <a:r>
                <a:rPr lang="en-US" sz="3600" b="1" baseline="0" dirty="0">
                  <a:solidFill>
                    <a:schemeClr val="bg1">
                      <a:lumMod val="50000"/>
                    </a:schemeClr>
                  </a:solidFill>
                  <a:latin typeface="Calibri" pitchFamily="34" charset="0"/>
                  <a:cs typeface="Calibri" panose="020F0502020204030204" pitchFamily="34" charset="0"/>
                </a:rPr>
                <a:t>www.genigraphics.com</a:t>
              </a:r>
              <a:r>
                <a:rPr lang="en-US" sz="3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1"/>
                </a:spcAft>
              </a:pPr>
              <a:r>
                <a:rPr lang="en-US" sz="3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lgn="ctr">
                <a:spcBef>
                  <a:spcPts val="0"/>
                </a:spcBef>
                <a:spcAft>
                  <a:spcPts val="0"/>
                </a:spcAft>
              </a:pPr>
              <a:r>
                <a:rPr lang="en-US" sz="3600" baseline="0" dirty="0">
                  <a:solidFill>
                    <a:schemeClr val="bg1">
                      <a:lumMod val="50000"/>
                    </a:schemeClr>
                  </a:solidFill>
                  <a:latin typeface="Calibri" pitchFamily="34" charset="0"/>
                  <a:cs typeface="Calibri" panose="020F0502020204030204" pitchFamily="34" charset="0"/>
                </a:rPr>
                <a:t>US and Canada:  1-800-790-4001</a:t>
              </a:r>
              <a:br>
                <a:rPr lang="en-US" sz="3600" baseline="0" dirty="0">
                  <a:solidFill>
                    <a:schemeClr val="bg1">
                      <a:lumMod val="50000"/>
                    </a:schemeClr>
                  </a:solidFill>
                  <a:latin typeface="Calibri" pitchFamily="34" charset="0"/>
                  <a:cs typeface="Calibri" panose="020F0502020204030204" pitchFamily="34" charset="0"/>
                </a:rPr>
              </a:br>
              <a:r>
                <a:rPr lang="en-US" sz="3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100" dirty="0">
                  <a:solidFill>
                    <a:schemeClr val="bg1">
                      <a:lumMod val="50000"/>
                    </a:schemeClr>
                  </a:solidFill>
                  <a:latin typeface="Calibri" pitchFamily="34" charset="0"/>
                  <a:cs typeface="Calibri" panose="020F0502020204030204" pitchFamily="34" charset="0"/>
                </a:rPr>
              </a:br>
              <a:r>
                <a:rPr lang="en-US" sz="3100" dirty="0">
                  <a:solidFill>
                    <a:schemeClr val="bg1">
                      <a:lumMod val="50000"/>
                    </a:schemeClr>
                  </a:solidFill>
                  <a:latin typeface="Calibri" pitchFamily="34" charset="0"/>
                  <a:cs typeface="Calibri" panose="020F0502020204030204" pitchFamily="34" charset="0"/>
                </a:rPr>
                <a:t>[This sidebar area does not print.]</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1" y="9260274"/>
              <a:ext cx="11904514" cy="10246926"/>
            </a:xfrm>
            <a:prstGeom prst="rect">
              <a:avLst/>
            </a:prstGeom>
          </p:spPr>
        </p:pic>
      </p:grpSp>
    </p:spTree>
    <p:extLst>
      <p:ext uri="{BB962C8B-B14F-4D97-AF65-F5344CB8AC3E}">
        <p14:creationId xmlns:p14="http://schemas.microsoft.com/office/powerpoint/2010/main" val="337068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2">
        <a:schemeClr val="bg1"/>
      </p:bgRef>
    </p:bg>
    <p:spTree>
      <p:nvGrpSpPr>
        <p:cNvPr id="1" name=""/>
        <p:cNvGrpSpPr/>
        <p:nvPr/>
      </p:nvGrpSpPr>
      <p:grpSpPr>
        <a:xfrm>
          <a:off x="0" y="0"/>
          <a:ext cx="0" cy="0"/>
          <a:chOff x="0" y="0"/>
          <a:chExt cx="0" cy="0"/>
        </a:xfrm>
      </p:grpSpPr>
      <p:sp>
        <p:nvSpPr>
          <p:cNvPr id="12" name="Title 11"/>
          <p:cNvSpPr>
            <a:spLocks noGrp="1"/>
          </p:cNvSpPr>
          <p:nvPr>
            <p:ph type="ctrTitle"/>
          </p:nvPr>
        </p:nvSpPr>
        <p:spPr>
          <a:xfrm>
            <a:off x="16160966" y="2560320"/>
            <a:ext cx="24505920" cy="13767206"/>
          </a:xfrm>
          <a:prstGeom prst="rect">
            <a:avLst/>
          </a:prstGeom>
        </p:spPr>
        <p:txBody>
          <a:bodyPr lIns="219456" tIns="0" rIns="219456">
            <a:noAutofit/>
          </a:bodyPr>
          <a:lstStyle>
            <a:lvl1pPr algn="r">
              <a:defRPr sz="20200" b="1"/>
            </a:lvl1pPr>
            <a:extLst/>
          </a:lstStyle>
          <a:p>
            <a:r>
              <a:rPr kumimoji="0" lang="en-US"/>
              <a:t>Click to edit Master title style</a:t>
            </a:r>
          </a:p>
        </p:txBody>
      </p:sp>
      <p:sp>
        <p:nvSpPr>
          <p:cNvPr id="25" name="Subtitle 24"/>
          <p:cNvSpPr>
            <a:spLocks noGrp="1"/>
          </p:cNvSpPr>
          <p:nvPr>
            <p:ph type="subTitle" idx="1"/>
          </p:nvPr>
        </p:nvSpPr>
        <p:spPr>
          <a:xfrm>
            <a:off x="16101322" y="16991347"/>
            <a:ext cx="24550934" cy="5285990"/>
          </a:xfrm>
          <a:prstGeom prst="rect">
            <a:avLst/>
          </a:prstGeom>
        </p:spPr>
        <p:txBody>
          <a:bodyPr lIns="219456" tIns="0" rIns="219456" bIns="0"/>
          <a:lstStyle>
            <a:lvl1pPr marL="0" indent="0" algn="r">
              <a:buNone/>
              <a:defRPr sz="10600">
                <a:solidFill>
                  <a:srgbClr val="FFFFFF"/>
                </a:solidFill>
                <a:effectLst/>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28181875" y="31478141"/>
            <a:ext cx="9611827" cy="1089130"/>
          </a:xfrm>
          <a:prstGeom prst="rect">
            <a:avLst/>
          </a:prstGeom>
        </p:spPr>
        <p:txBody>
          <a:bodyPr/>
          <a:lstStyle>
            <a:lvl1pPr>
              <a:defRPr lang="en-US" smtClean="0">
                <a:solidFill>
                  <a:srgbClr val="FFFFFF"/>
                </a:solidFill>
              </a:defRPr>
            </a:lvl1pPr>
            <a:extLst/>
          </a:lstStyle>
          <a:p>
            <a:fld id="{2E94908A-4EBB-48BE-ABC7-325DA2102582}" type="datetimeFigureOut">
              <a:rPr lang="en-US" smtClean="0"/>
              <a:t>5/16/2020</a:t>
            </a:fld>
            <a:endParaRPr lang="en-US"/>
          </a:p>
        </p:txBody>
      </p:sp>
      <p:sp>
        <p:nvSpPr>
          <p:cNvPr id="18" name="Footer Placeholder 17"/>
          <p:cNvSpPr>
            <a:spLocks noGrp="1"/>
          </p:cNvSpPr>
          <p:nvPr>
            <p:ph type="ftr" sz="quarter" idx="11"/>
          </p:nvPr>
        </p:nvSpPr>
        <p:spPr>
          <a:xfrm>
            <a:off x="13533120" y="31478141"/>
            <a:ext cx="14053066" cy="1097280"/>
          </a:xfrm>
          <a:prstGeom prst="rect">
            <a:avLst/>
          </a:prstGeo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37828243" y="31469990"/>
            <a:ext cx="2824013" cy="1097280"/>
          </a:xfrm>
          <a:prstGeom prst="rect">
            <a:avLst/>
          </a:prstGeom>
        </p:spPr>
        <p:txBody>
          <a:bodyPr/>
          <a:lstStyle>
            <a:lvl1pPr>
              <a:defRPr lang="en-US" smtClean="0">
                <a:solidFill>
                  <a:srgbClr val="FFFFFF"/>
                </a:solidFill>
              </a:defRPr>
            </a:lvl1pPr>
            <a:extLst/>
          </a:lstStyle>
          <a:p>
            <a:fld id="{8340A546-ADE9-491A-806D-03A387A312F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380493" y="31478141"/>
            <a:ext cx="9611827" cy="1089130"/>
          </a:xfrm>
          <a:prstGeom prst="rect">
            <a:avLst/>
          </a:prstGeom>
        </p:spPr>
        <p:txBody>
          <a:bodyPr/>
          <a:lstStyle>
            <a:lvl1pPr>
              <a:defRPr>
                <a:solidFill>
                  <a:schemeClr val="tx2"/>
                </a:solidFill>
              </a:defRPr>
            </a:lvl1pPr>
            <a:extLst/>
          </a:lstStyle>
          <a:p>
            <a:fld id="{2E94908A-4EBB-48BE-ABC7-325DA2102582}" type="datetimeFigureOut">
              <a:rPr lang="en-US" smtClean="0"/>
              <a:t>5/16/2020</a:t>
            </a:fld>
            <a:endParaRPr lang="en-US"/>
          </a:p>
        </p:txBody>
      </p:sp>
      <p:sp>
        <p:nvSpPr>
          <p:cNvPr id="3" name="Footer Placeholder 2"/>
          <p:cNvSpPr>
            <a:spLocks noGrp="1"/>
          </p:cNvSpPr>
          <p:nvPr>
            <p:ph type="ftr" sz="quarter" idx="11"/>
          </p:nvPr>
        </p:nvSpPr>
        <p:spPr>
          <a:xfrm>
            <a:off x="2194560" y="31478141"/>
            <a:ext cx="17556480" cy="1097280"/>
          </a:xfrm>
          <a:prstGeom prst="rect">
            <a:avLst/>
          </a:prstGeom>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a:xfrm>
            <a:off x="30006950" y="31469990"/>
            <a:ext cx="2824013" cy="1097280"/>
          </a:xfrm>
          <a:prstGeom prst="rect">
            <a:avLst/>
          </a:prstGeom>
        </p:spPr>
        <p:txBody>
          <a:bodyPr/>
          <a:lstStyle/>
          <a:p>
            <a:fld id="{8340A546-ADE9-491A-806D-03A387A312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8290559" y="783772"/>
            <a:ext cx="35112960" cy="313508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16376" tIns="58188" rIns="116376" bIns="58188" rtlCol="0" anchor="ctr"/>
          <a:lstStyle/>
          <a:p>
            <a:pPr algn="ctr"/>
            <a:endParaRPr lang="en-US" sz="5500"/>
          </a:p>
        </p:txBody>
      </p:sp>
      <p:sp>
        <p:nvSpPr>
          <p:cNvPr id="9" name="Rectangle 8"/>
          <p:cNvSpPr/>
          <p:nvPr/>
        </p:nvSpPr>
        <p:spPr>
          <a:xfrm>
            <a:off x="487680" y="783772"/>
            <a:ext cx="7315200" cy="3135085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16376" tIns="58188" rIns="116376" bIns="58188" rtlCol="0" anchor="ctr"/>
          <a:lstStyle/>
          <a:p>
            <a:pPr algn="ctr"/>
            <a:endParaRPr lang="en-US" sz="5500"/>
          </a:p>
        </p:txBody>
      </p:sp>
      <p:pic>
        <p:nvPicPr>
          <p:cNvPr id="2" name="Picture 1"/>
          <p:cNvPicPr preferRelativeResize="0">
            <a:picLocks/>
          </p:cNvPicPr>
          <p:nvPr/>
        </p:nvPicPr>
        <p:blipFill>
          <a:blip r:embed="rId5" cstate="print">
            <a:extLst>
              <a:ext uri="{28A0092B-C50C-407E-A947-70E740481C1C}">
                <a14:useLocalDpi xmlns:a14="http://schemas.microsoft.com/office/drawing/2010/main" val="0"/>
              </a:ext>
            </a:extLst>
          </a:blip>
          <a:stretch>
            <a:fillRect/>
          </a:stretch>
        </p:blipFill>
        <p:spPr>
          <a:xfrm>
            <a:off x="37752923" y="32395886"/>
            <a:ext cx="5650597" cy="318734"/>
          </a:xfrm>
          <a:prstGeom prst="rect">
            <a:avLst/>
          </a:prstGeom>
        </p:spPr>
      </p:pic>
    </p:spTree>
    <p:extLst>
      <p:ext uri="{BB962C8B-B14F-4D97-AF65-F5344CB8AC3E}">
        <p14:creationId xmlns:p14="http://schemas.microsoft.com/office/powerpoint/2010/main" val="30519802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xStyles>
    <p:titleStyle>
      <a:lvl1pPr algn="ctr" defTabSz="2793234" rtl="0" eaLnBrk="1" latinLnBrk="0" hangingPunct="1">
        <a:spcBef>
          <a:spcPct val="0"/>
        </a:spcBef>
        <a:buNone/>
        <a:defRPr sz="13400" kern="1200">
          <a:solidFill>
            <a:schemeClr val="tx1"/>
          </a:solidFill>
          <a:latin typeface="+mj-lt"/>
          <a:ea typeface="+mj-ea"/>
          <a:cs typeface="+mj-cs"/>
        </a:defRPr>
      </a:lvl1pPr>
    </p:titleStyle>
    <p:bodyStyle>
      <a:lvl1pPr marL="1047464" indent="-1047464" algn="l" defTabSz="2793234" rtl="0" eaLnBrk="1" latinLnBrk="0" hangingPunct="1">
        <a:spcBef>
          <a:spcPct val="20000"/>
        </a:spcBef>
        <a:buFont typeface="Arial" panose="020B0604020202020204" pitchFamily="34" charset="0"/>
        <a:buChar char="•"/>
        <a:defRPr sz="9800" kern="1200">
          <a:solidFill>
            <a:schemeClr val="tx1"/>
          </a:solidFill>
          <a:latin typeface="+mn-lt"/>
          <a:ea typeface="+mn-ea"/>
          <a:cs typeface="+mn-cs"/>
        </a:defRPr>
      </a:lvl1pPr>
      <a:lvl2pPr marL="2269504" indent="-872886" algn="l" defTabSz="2793234"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2pPr>
      <a:lvl3pPr marL="3491543" indent="-698309" algn="l" defTabSz="2793234" rtl="0" eaLnBrk="1" latinLnBrk="0" hangingPunct="1">
        <a:spcBef>
          <a:spcPct val="20000"/>
        </a:spcBef>
        <a:buFont typeface="Arial" panose="020B0604020202020204" pitchFamily="34" charset="0"/>
        <a:buChar char="•"/>
        <a:defRPr sz="7300" kern="1200">
          <a:solidFill>
            <a:schemeClr val="tx1"/>
          </a:solidFill>
          <a:latin typeface="+mn-lt"/>
          <a:ea typeface="+mn-ea"/>
          <a:cs typeface="+mn-cs"/>
        </a:defRPr>
      </a:lvl3pPr>
      <a:lvl4pPr marL="4888159" indent="-698309" algn="l" defTabSz="2793234" rtl="0" eaLnBrk="1" latinLnBrk="0" hangingPunct="1">
        <a:spcBef>
          <a:spcPct val="20000"/>
        </a:spcBef>
        <a:buFont typeface="Arial" panose="020B0604020202020204" pitchFamily="34" charset="0"/>
        <a:buChar char="–"/>
        <a:defRPr sz="6100" kern="1200">
          <a:solidFill>
            <a:schemeClr val="tx1"/>
          </a:solidFill>
          <a:latin typeface="+mn-lt"/>
          <a:ea typeface="+mn-ea"/>
          <a:cs typeface="+mn-cs"/>
        </a:defRPr>
      </a:lvl4pPr>
      <a:lvl5pPr marL="6284777" indent="-698309" algn="l" defTabSz="2793234" rtl="0" eaLnBrk="1" latinLnBrk="0" hangingPunct="1">
        <a:spcBef>
          <a:spcPct val="20000"/>
        </a:spcBef>
        <a:buFont typeface="Arial" panose="020B0604020202020204" pitchFamily="34" charset="0"/>
        <a:buChar char="»"/>
        <a:defRPr sz="6100" kern="1200">
          <a:solidFill>
            <a:schemeClr val="tx1"/>
          </a:solidFill>
          <a:latin typeface="+mn-lt"/>
          <a:ea typeface="+mn-ea"/>
          <a:cs typeface="+mn-cs"/>
        </a:defRPr>
      </a:lvl5pPr>
      <a:lvl6pPr marL="7681394" indent="-698309" algn="l" defTabSz="2793234" rtl="0" eaLnBrk="1" latinLnBrk="0" hangingPunct="1">
        <a:spcBef>
          <a:spcPct val="20000"/>
        </a:spcBef>
        <a:buFont typeface="Arial" panose="020B0604020202020204" pitchFamily="34" charset="0"/>
        <a:buChar char="•"/>
        <a:defRPr sz="6100" kern="1200">
          <a:solidFill>
            <a:schemeClr val="tx1"/>
          </a:solidFill>
          <a:latin typeface="+mn-lt"/>
          <a:ea typeface="+mn-ea"/>
          <a:cs typeface="+mn-cs"/>
        </a:defRPr>
      </a:lvl6pPr>
      <a:lvl7pPr marL="9078011" indent="-698309" algn="l" defTabSz="2793234" rtl="0" eaLnBrk="1" latinLnBrk="0" hangingPunct="1">
        <a:spcBef>
          <a:spcPct val="20000"/>
        </a:spcBef>
        <a:buFont typeface="Arial" panose="020B0604020202020204" pitchFamily="34" charset="0"/>
        <a:buChar char="•"/>
        <a:defRPr sz="6100" kern="1200">
          <a:solidFill>
            <a:schemeClr val="tx1"/>
          </a:solidFill>
          <a:latin typeface="+mn-lt"/>
          <a:ea typeface="+mn-ea"/>
          <a:cs typeface="+mn-cs"/>
        </a:defRPr>
      </a:lvl7pPr>
      <a:lvl8pPr marL="10474629" indent="-698309" algn="l" defTabSz="2793234" rtl="0" eaLnBrk="1" latinLnBrk="0" hangingPunct="1">
        <a:spcBef>
          <a:spcPct val="20000"/>
        </a:spcBef>
        <a:buFont typeface="Arial" panose="020B0604020202020204" pitchFamily="34" charset="0"/>
        <a:buChar char="•"/>
        <a:defRPr sz="6100" kern="1200">
          <a:solidFill>
            <a:schemeClr val="tx1"/>
          </a:solidFill>
          <a:latin typeface="+mn-lt"/>
          <a:ea typeface="+mn-ea"/>
          <a:cs typeface="+mn-cs"/>
        </a:defRPr>
      </a:lvl8pPr>
      <a:lvl9pPr marL="11871247" indent="-698309" algn="l" defTabSz="2793234" rtl="0" eaLnBrk="1" latinLnBrk="0" hangingPunct="1">
        <a:spcBef>
          <a:spcPct val="20000"/>
        </a:spcBef>
        <a:buFont typeface="Arial" panose="020B0604020202020204" pitchFamily="34" charset="0"/>
        <a:buChar char="•"/>
        <a:defRPr sz="6100" kern="1200">
          <a:solidFill>
            <a:schemeClr val="tx1"/>
          </a:solidFill>
          <a:latin typeface="+mn-lt"/>
          <a:ea typeface="+mn-ea"/>
          <a:cs typeface="+mn-cs"/>
        </a:defRPr>
      </a:lvl9pPr>
    </p:bodyStyle>
    <p:otherStyle>
      <a:defPPr>
        <a:defRPr lang="en-US"/>
      </a:defPPr>
      <a:lvl1pPr marL="0" algn="l" defTabSz="2793234" rtl="0" eaLnBrk="1" latinLnBrk="0" hangingPunct="1">
        <a:defRPr sz="5500" kern="1200">
          <a:solidFill>
            <a:schemeClr val="tx1"/>
          </a:solidFill>
          <a:latin typeface="+mn-lt"/>
          <a:ea typeface="+mn-ea"/>
          <a:cs typeface="+mn-cs"/>
        </a:defRPr>
      </a:lvl1pPr>
      <a:lvl2pPr marL="1396618" algn="l" defTabSz="2793234" rtl="0" eaLnBrk="1" latinLnBrk="0" hangingPunct="1">
        <a:defRPr sz="5500" kern="1200">
          <a:solidFill>
            <a:schemeClr val="tx1"/>
          </a:solidFill>
          <a:latin typeface="+mn-lt"/>
          <a:ea typeface="+mn-ea"/>
          <a:cs typeface="+mn-cs"/>
        </a:defRPr>
      </a:lvl2pPr>
      <a:lvl3pPr marL="2793234" algn="l" defTabSz="2793234" rtl="0" eaLnBrk="1" latinLnBrk="0" hangingPunct="1">
        <a:defRPr sz="5500" kern="1200">
          <a:solidFill>
            <a:schemeClr val="tx1"/>
          </a:solidFill>
          <a:latin typeface="+mn-lt"/>
          <a:ea typeface="+mn-ea"/>
          <a:cs typeface="+mn-cs"/>
        </a:defRPr>
      </a:lvl3pPr>
      <a:lvl4pPr marL="4189853" algn="l" defTabSz="2793234" rtl="0" eaLnBrk="1" latinLnBrk="0" hangingPunct="1">
        <a:defRPr sz="5500" kern="1200">
          <a:solidFill>
            <a:schemeClr val="tx1"/>
          </a:solidFill>
          <a:latin typeface="+mn-lt"/>
          <a:ea typeface="+mn-ea"/>
          <a:cs typeface="+mn-cs"/>
        </a:defRPr>
      </a:lvl4pPr>
      <a:lvl5pPr marL="5586470" algn="l" defTabSz="2793234" rtl="0" eaLnBrk="1" latinLnBrk="0" hangingPunct="1">
        <a:defRPr sz="5500" kern="1200">
          <a:solidFill>
            <a:schemeClr val="tx1"/>
          </a:solidFill>
          <a:latin typeface="+mn-lt"/>
          <a:ea typeface="+mn-ea"/>
          <a:cs typeface="+mn-cs"/>
        </a:defRPr>
      </a:lvl5pPr>
      <a:lvl6pPr marL="6983086" algn="l" defTabSz="2793234" rtl="0" eaLnBrk="1" latinLnBrk="0" hangingPunct="1">
        <a:defRPr sz="5500" kern="1200">
          <a:solidFill>
            <a:schemeClr val="tx1"/>
          </a:solidFill>
          <a:latin typeface="+mn-lt"/>
          <a:ea typeface="+mn-ea"/>
          <a:cs typeface="+mn-cs"/>
        </a:defRPr>
      </a:lvl6pPr>
      <a:lvl7pPr marL="8379704" algn="l" defTabSz="2793234" rtl="0" eaLnBrk="1" latinLnBrk="0" hangingPunct="1">
        <a:defRPr sz="5500" kern="1200">
          <a:solidFill>
            <a:schemeClr val="tx1"/>
          </a:solidFill>
          <a:latin typeface="+mn-lt"/>
          <a:ea typeface="+mn-ea"/>
          <a:cs typeface="+mn-cs"/>
        </a:defRPr>
      </a:lvl7pPr>
      <a:lvl8pPr marL="9776320" algn="l" defTabSz="2793234" rtl="0" eaLnBrk="1" latinLnBrk="0" hangingPunct="1">
        <a:defRPr sz="5500" kern="1200">
          <a:solidFill>
            <a:schemeClr val="tx1"/>
          </a:solidFill>
          <a:latin typeface="+mn-lt"/>
          <a:ea typeface="+mn-ea"/>
          <a:cs typeface="+mn-cs"/>
        </a:defRPr>
      </a:lvl8pPr>
      <a:lvl9pPr marL="11172937" algn="l" defTabSz="2793234"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2"/>
          <p:cNvSpPr txBox="1">
            <a:spLocks noChangeArrowheads="1"/>
          </p:cNvSpPr>
          <p:nvPr/>
        </p:nvSpPr>
        <p:spPr bwMode="auto">
          <a:xfrm>
            <a:off x="8778240" y="1676400"/>
            <a:ext cx="8778240" cy="12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90939" tIns="290939" rIns="290939" bIns="29093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5100" b="1">
                <a:solidFill>
                  <a:schemeClr val="accent1">
                    <a:lumMod val="50000"/>
                  </a:schemeClr>
                </a:solidFill>
                <a:latin typeface="Calibri" pitchFamily="34" charset="0"/>
              </a:rPr>
              <a:t>BACKGROUND</a:t>
            </a:r>
            <a:endParaRPr lang="en-US" sz="5100" b="1" dirty="0">
              <a:solidFill>
                <a:schemeClr val="accent1">
                  <a:lumMod val="50000"/>
                </a:schemeClr>
              </a:solidFill>
              <a:latin typeface="Calibri" pitchFamily="34" charset="0"/>
            </a:endParaRPr>
          </a:p>
        </p:txBody>
      </p:sp>
      <p:sp>
        <p:nvSpPr>
          <p:cNvPr id="3" name="Text Box 83"/>
          <p:cNvSpPr txBox="1">
            <a:spLocks noChangeArrowheads="1"/>
          </p:cNvSpPr>
          <p:nvPr/>
        </p:nvSpPr>
        <p:spPr bwMode="auto">
          <a:xfrm>
            <a:off x="8778240" y="14276248"/>
            <a:ext cx="8778240" cy="12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90939" tIns="290939" rIns="290939" bIns="29093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100" b="1" dirty="0">
                <a:solidFill>
                  <a:schemeClr val="accent1">
                    <a:lumMod val="50000"/>
                  </a:schemeClr>
                </a:solidFill>
                <a:latin typeface="Calibri" pitchFamily="34" charset="0"/>
              </a:rPr>
              <a:t>DATASET USED</a:t>
            </a:r>
          </a:p>
        </p:txBody>
      </p:sp>
      <p:sp>
        <p:nvSpPr>
          <p:cNvPr id="4" name="Text Box 85"/>
          <p:cNvSpPr txBox="1">
            <a:spLocks noChangeArrowheads="1"/>
          </p:cNvSpPr>
          <p:nvPr/>
        </p:nvSpPr>
        <p:spPr bwMode="auto">
          <a:xfrm>
            <a:off x="34142255" y="8916564"/>
            <a:ext cx="8778240" cy="12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90939" tIns="290939" rIns="290939" bIns="29093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5100" b="1" dirty="0">
                <a:solidFill>
                  <a:schemeClr val="accent1">
                    <a:lumMod val="50000"/>
                  </a:schemeClr>
                </a:solidFill>
                <a:latin typeface="Calibri" pitchFamily="34" charset="0"/>
              </a:rPr>
              <a:t>CONCLUSION</a:t>
            </a:r>
          </a:p>
        </p:txBody>
      </p:sp>
      <p:sp>
        <p:nvSpPr>
          <p:cNvPr id="6" name="Text Box 87"/>
          <p:cNvSpPr txBox="1">
            <a:spLocks noChangeArrowheads="1"/>
          </p:cNvSpPr>
          <p:nvPr/>
        </p:nvSpPr>
        <p:spPr bwMode="auto">
          <a:xfrm>
            <a:off x="18108930" y="13155355"/>
            <a:ext cx="15118080" cy="12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90939" tIns="290939" rIns="290939" bIns="29093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5100" b="1" dirty="0">
                <a:solidFill>
                  <a:schemeClr val="accent1">
                    <a:lumMod val="50000"/>
                  </a:schemeClr>
                </a:solidFill>
                <a:latin typeface="Calibri" pitchFamily="34" charset="0"/>
              </a:rPr>
              <a:t>RESULTS</a:t>
            </a:r>
          </a:p>
        </p:txBody>
      </p:sp>
      <p:sp>
        <p:nvSpPr>
          <p:cNvPr id="7" name="Text Box 88"/>
          <p:cNvSpPr txBox="1">
            <a:spLocks noChangeArrowheads="1"/>
          </p:cNvSpPr>
          <p:nvPr/>
        </p:nvSpPr>
        <p:spPr bwMode="auto">
          <a:xfrm>
            <a:off x="34404886" y="17491206"/>
            <a:ext cx="8778240" cy="12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90939" tIns="290939" rIns="290939" bIns="29093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5100" b="1" dirty="0">
                <a:solidFill>
                  <a:schemeClr val="accent1">
                    <a:lumMod val="50000"/>
                  </a:schemeClr>
                </a:solidFill>
                <a:latin typeface="Calibri" pitchFamily="34" charset="0"/>
              </a:rPr>
              <a:t>REFERENCES</a:t>
            </a:r>
          </a:p>
        </p:txBody>
      </p:sp>
      <p:sp>
        <p:nvSpPr>
          <p:cNvPr id="9" name="Text Box 148"/>
          <p:cNvSpPr txBox="1">
            <a:spLocks noChangeArrowheads="1"/>
          </p:cNvSpPr>
          <p:nvPr/>
        </p:nvSpPr>
        <p:spPr bwMode="auto">
          <a:xfrm>
            <a:off x="8778240" y="15553864"/>
            <a:ext cx="8778240" cy="11699702"/>
          </a:xfrm>
          <a:prstGeom prst="rect">
            <a:avLst/>
          </a:prstGeom>
          <a:noFill/>
          <a:ln>
            <a:noFill/>
          </a:ln>
          <a:effectLst/>
        </p:spPr>
        <p:txBody>
          <a:bodyPr lIns="116376" tIns="116376" rIns="116376" bIns="116376">
            <a:spAutoFit/>
          </a:bodyPr>
          <a:lstStyle/>
          <a:p>
            <a:pPr algn="just"/>
            <a:r>
              <a:rPr lang="en-US" sz="3100" dirty="0">
                <a:latin typeface="Calibri" pitchFamily="34" charset="0"/>
              </a:rPr>
              <a:t>The dataset of disease and their symptoms has been scraped from the web by running the Python script. The dataset consists of diseases and their symptoms, which are fetched from the following sources</a:t>
            </a:r>
          </a:p>
          <a:p>
            <a:pPr marL="457200" indent="-457200" algn="just">
              <a:buFont typeface="Arial" pitchFamily="34" charset="0"/>
              <a:buChar char="•"/>
            </a:pPr>
            <a:r>
              <a:rPr lang="en-US" sz="3100" dirty="0">
                <a:latin typeface="Calibri" pitchFamily="34" charset="0"/>
              </a:rPr>
              <a:t>Diseases: The list of diseases has been retrieved from the National Health Portal of India </a:t>
            </a:r>
            <a:r>
              <a:rPr lang="en-US" sz="3200" dirty="0"/>
              <a:t>(https://www.nhp.gov.in/disease-a-z</a:t>
            </a:r>
            <a:r>
              <a:rPr lang="en-US" sz="3100" dirty="0">
                <a:latin typeface="Calibri" pitchFamily="34" charset="0"/>
              </a:rPr>
              <a:t>), developed and maintained by Centre for Health Informatics (CHI</a:t>
            </a:r>
          </a:p>
          <a:p>
            <a:pPr marL="457200" indent="-457200" algn="just">
              <a:buFont typeface="Arial" pitchFamily="34" charset="0"/>
              <a:buChar char="•"/>
            </a:pPr>
            <a:r>
              <a:rPr lang="en-US" sz="3100" dirty="0">
                <a:latin typeface="Calibri" pitchFamily="34" charset="0"/>
              </a:rPr>
              <a:t>Symptoms: The script uses the Google Search package to perform searching and fetch the disease's Wikipedia page among the various search results obtained. The HTML code of the page is processed to fetch the symptoms of the disease using the '</a:t>
            </a:r>
            <a:r>
              <a:rPr lang="en-US" sz="3100" dirty="0" err="1">
                <a:latin typeface="Calibri" pitchFamily="34" charset="0"/>
              </a:rPr>
              <a:t>infobox</a:t>
            </a:r>
            <a:r>
              <a:rPr lang="en-US" sz="3100" dirty="0">
                <a:latin typeface="Calibri" pitchFamily="34" charset="0"/>
              </a:rPr>
              <a:t>' available on the Wikipedia page.</a:t>
            </a:r>
          </a:p>
          <a:p>
            <a:pPr algn="just"/>
            <a:r>
              <a:rPr lang="en-US" sz="3100" dirty="0">
                <a:latin typeface="Calibri" pitchFamily="34" charset="0"/>
              </a:rPr>
              <a:t>The scraping script fetches over 261 different diseases that form the label and 500+ symptoms. The symptoms are then pre-processed to remove similar symptoms with different names. The dataset, after preprocessing and multiplication, contains around 8835 rows with 489 unique symptoms. Figure 1 shows the systematic flow of steps involved in data scraping.</a:t>
            </a:r>
          </a:p>
        </p:txBody>
      </p:sp>
      <p:sp>
        <p:nvSpPr>
          <p:cNvPr id="10" name="Text Box 149"/>
          <p:cNvSpPr txBox="1">
            <a:spLocks noChangeArrowheads="1"/>
          </p:cNvSpPr>
          <p:nvPr/>
        </p:nvSpPr>
        <p:spPr bwMode="auto">
          <a:xfrm>
            <a:off x="34171766" y="9869544"/>
            <a:ext cx="8778240" cy="7621662"/>
          </a:xfrm>
          <a:prstGeom prst="rect">
            <a:avLst/>
          </a:prstGeom>
          <a:noFill/>
          <a:ln>
            <a:noFill/>
          </a:ln>
          <a:effectLst/>
        </p:spPr>
        <p:txBody>
          <a:bodyPr lIns="116376" tIns="116376" rIns="116376" bIns="116376">
            <a:spAutoFit/>
          </a:bodyPr>
          <a:lstStyle/>
          <a:p>
            <a:pPr algn="just"/>
            <a:r>
              <a:rPr lang="en-US" sz="3000" dirty="0">
                <a:latin typeface="Calibri" pitchFamily="34" charset="0"/>
              </a:rPr>
              <a:t>The adversity faced by a common user to seek medical help through some technical aid as an alternative to medical help has been solved to some extent by the proposed system. Proposed system achieved a high accuracy of more than 90% which itself makes the system trustworthy and reliable. Health care is one of the most important domain where machine learning can be used to carry out multiple tasks.</a:t>
            </a:r>
          </a:p>
          <a:p>
            <a:pPr algn="just"/>
            <a:r>
              <a:rPr lang="en-US" sz="3000" dirty="0">
                <a:latin typeface="Calibri" pitchFamily="34" charset="0"/>
              </a:rPr>
              <a:t>Scrapping dataset and increasing the volume of data also helped in making better predictions.</a:t>
            </a:r>
          </a:p>
          <a:p>
            <a:pPr algn="just"/>
            <a:r>
              <a:rPr lang="en-US" sz="3000" dirty="0">
                <a:latin typeface="Calibri" pitchFamily="34" charset="0"/>
              </a:rPr>
              <a:t>Furthermore sophisticated and highly tuned models can further increase the accuracy and making a much accurate model. Disease and Symptom data can also be incorporated from multiple sources such as CDC databases, UCI databases, etc. to increase the samples in dataset and make the system highly accurate. </a:t>
            </a:r>
          </a:p>
        </p:txBody>
      </p:sp>
      <p:sp>
        <p:nvSpPr>
          <p:cNvPr id="11" name="Text Box 150"/>
          <p:cNvSpPr txBox="1">
            <a:spLocks noChangeArrowheads="1"/>
          </p:cNvSpPr>
          <p:nvPr/>
        </p:nvSpPr>
        <p:spPr bwMode="auto">
          <a:xfrm>
            <a:off x="8778240" y="2930434"/>
            <a:ext cx="8778240" cy="11207259"/>
          </a:xfrm>
          <a:prstGeom prst="rect">
            <a:avLst/>
          </a:prstGeom>
          <a:noFill/>
          <a:ln>
            <a:noFill/>
          </a:ln>
          <a:effectLst/>
        </p:spPr>
        <p:txBody>
          <a:bodyPr lIns="116376" tIns="116376" rIns="116376" bIns="116376">
            <a:spAutoFit/>
          </a:bodyPr>
          <a:lstStyle/>
          <a:p>
            <a:pPr algn="just"/>
            <a:r>
              <a:rPr lang="en-US" sz="3100" dirty="0">
                <a:latin typeface="Calibri" pitchFamily="34" charset="0"/>
              </a:rPr>
              <a:t>Machine Learning applications in healthcare and biomedical domain has lead to early disease detection and better diagnosis. This has enhanced patient care in recent times. Studies have shown that people take the help of the internet for any possible health-related issues. The problem with this approach is that the search engines provide bulk information in scattered format from which it is difficult to conclude.</a:t>
            </a:r>
          </a:p>
          <a:p>
            <a:pPr algn="just"/>
            <a:r>
              <a:rPr lang="en-US" sz="3100" dirty="0">
                <a:latin typeface="Calibri" pitchFamily="34" charset="0"/>
              </a:rPr>
              <a:t>The detection of disease based on disease is a complex game. Being unfamiliar with biological terms, the users feed the symptoms in non-technical or natural terms which add complexity in predicting diseases. The main objective is to develop a novel architecture that could accept and handle such type of user queries by employing techniques like query expansion using a thesaurus, synonym matching, and symptom suggestion that will allow disease prediction with greater accuracy based on user input. We have scraped data from the web and generated dataset which can be used in future research. Query search retrieval and matching are used in such problems to achieve prediction. </a:t>
            </a:r>
          </a:p>
        </p:txBody>
      </p:sp>
      <p:sp>
        <p:nvSpPr>
          <p:cNvPr id="12" name="Text Box 151"/>
          <p:cNvSpPr txBox="1">
            <a:spLocks noChangeArrowheads="1"/>
          </p:cNvSpPr>
          <p:nvPr/>
        </p:nvSpPr>
        <p:spPr bwMode="auto">
          <a:xfrm>
            <a:off x="34112744" y="18444186"/>
            <a:ext cx="8778240" cy="13300140"/>
          </a:xfrm>
          <a:prstGeom prst="rect">
            <a:avLst/>
          </a:prstGeom>
          <a:noFill/>
          <a:ln>
            <a:noFill/>
          </a:ln>
          <a:effectLst/>
        </p:spPr>
        <p:txBody>
          <a:bodyPr lIns="116376" tIns="116376" rIns="116376" bIns="116376">
            <a:spAutoFit/>
          </a:bodyPr>
          <a:lstStyle>
            <a:defPPr>
              <a:defRPr lang="en-US"/>
            </a:defPPr>
            <a:lvl1pPr algn="just">
              <a:defRPr sz="3100">
                <a:latin typeface="Calibri" pitchFamily="34" charset="0"/>
              </a:defRPr>
            </a:lvl1pPr>
          </a:lstStyle>
          <a:p>
            <a:pPr marL="514350" indent="-514350">
              <a:buFont typeface="+mj-lt"/>
              <a:buAutoNum type="arabicPeriod"/>
            </a:pPr>
            <a:r>
              <a:rPr lang="en-IN" sz="2800" dirty="0"/>
              <a:t>Dr. D. P. Shukla Kumar Sen, Shamsher Bahadur Patel. 2013. A data mining technique for prediction of coronary heart disease using neuro-fuzzy. International Journal Of Engineering And Computer Science, 2:2663–2671.</a:t>
            </a:r>
          </a:p>
          <a:p>
            <a:pPr marL="514350" indent="-514350">
              <a:buFont typeface="+mj-lt"/>
              <a:buAutoNum type="arabicPeriod"/>
            </a:pPr>
            <a:r>
              <a:rPr lang="en-IN" sz="2800" dirty="0"/>
              <a:t>Md </a:t>
            </a:r>
            <a:r>
              <a:rPr lang="en-IN" sz="2800" dirty="0" err="1"/>
              <a:t>Tahmid</a:t>
            </a:r>
            <a:r>
              <a:rPr lang="en-IN" sz="2800" dirty="0"/>
              <a:t> Rahman </a:t>
            </a:r>
            <a:r>
              <a:rPr lang="en-IN" sz="2800" dirty="0" err="1"/>
              <a:t>Laskar</a:t>
            </a:r>
            <a:r>
              <a:rPr lang="en-IN" sz="2800" dirty="0"/>
              <a:t>, Md Hossain, Abu Kamal, and </a:t>
            </a:r>
            <a:r>
              <a:rPr lang="en-IN" sz="2800" dirty="0" err="1"/>
              <a:t>Nafiul</a:t>
            </a:r>
            <a:r>
              <a:rPr lang="en-IN" sz="2800" dirty="0"/>
              <a:t> Rashid. 2016. Automated disease prediction system (</a:t>
            </a:r>
            <a:r>
              <a:rPr lang="en-IN" sz="2800" dirty="0" err="1"/>
              <a:t>adps</a:t>
            </a:r>
            <a:r>
              <a:rPr lang="en-IN" sz="2800" dirty="0"/>
              <a:t>): A user input-based reliable architecture for disease prediction. International Journal of Computer Applications, 133:24–29.</a:t>
            </a:r>
          </a:p>
          <a:p>
            <a:pPr marL="514350" indent="-514350">
              <a:buFont typeface="+mj-lt"/>
              <a:buAutoNum type="arabicPeriod"/>
            </a:pPr>
            <a:r>
              <a:rPr lang="en-US" sz="2800" dirty="0"/>
              <a:t>Ryan McDonald Slav Petrov, </a:t>
            </a:r>
            <a:r>
              <a:rPr lang="en-US" sz="2800" dirty="0" err="1"/>
              <a:t>Dipanjan</a:t>
            </a:r>
            <a:r>
              <a:rPr lang="en-US" sz="2800" dirty="0"/>
              <a:t> Das. 2013. A universal part of-speech </a:t>
            </a:r>
            <a:r>
              <a:rPr lang="en-US" sz="2800" dirty="0" err="1"/>
              <a:t>tagset</a:t>
            </a:r>
            <a:r>
              <a:rPr lang="en-US" sz="2800" dirty="0"/>
              <a:t>. Proceedings of the Eight International Conference on Language Resources and Evaluation (LREC 2012). </a:t>
            </a:r>
          </a:p>
          <a:p>
            <a:pPr marL="514350" indent="-514350">
              <a:buFont typeface="+mj-lt"/>
              <a:buAutoNum type="arabicPeriod"/>
            </a:pPr>
            <a:r>
              <a:rPr lang="en-US" sz="2800" dirty="0"/>
              <a:t>https://symptoms.webmd.com/default.htm. </a:t>
            </a:r>
            <a:r>
              <a:rPr lang="en-US" sz="2800" dirty="0" err="1"/>
              <a:t>Webmd’s</a:t>
            </a:r>
            <a:r>
              <a:rPr lang="en-US" sz="2800" dirty="0"/>
              <a:t> symptom checker. Accessed: 2020-05-15.</a:t>
            </a:r>
          </a:p>
          <a:p>
            <a:pPr marL="514350" indent="-514350">
              <a:buFont typeface="+mj-lt"/>
              <a:buAutoNum type="arabicPeriod"/>
            </a:pPr>
            <a:r>
              <a:rPr lang="en-US" sz="2800" dirty="0"/>
              <a:t>https://wordnet.princeton.edu/. Princeton university’s wordnet. Accessed: 2020-05-15.</a:t>
            </a:r>
          </a:p>
          <a:p>
            <a:pPr marL="514350" indent="-514350">
              <a:buFont typeface="+mj-lt"/>
              <a:buAutoNum type="arabicPeriod"/>
            </a:pPr>
            <a:r>
              <a:rPr lang="en-US" sz="2800" dirty="0"/>
              <a:t>https://www.nhp.gov.in/disease-a-z. National health portal(</a:t>
            </a:r>
            <a:r>
              <a:rPr lang="en-US" sz="2800" dirty="0" err="1"/>
              <a:t>nhp</a:t>
            </a:r>
            <a:r>
              <a:rPr lang="en-US" sz="2800" dirty="0"/>
              <a:t>), developed and maintained by </a:t>
            </a:r>
            <a:r>
              <a:rPr lang="en-US" sz="2800" dirty="0" err="1"/>
              <a:t>centre</a:t>
            </a:r>
            <a:r>
              <a:rPr lang="en-US" sz="2800" dirty="0"/>
              <a:t> for health informatics (chi). Accessed: 2020-05-15.</a:t>
            </a:r>
          </a:p>
          <a:p>
            <a:pPr marL="514350" indent="-514350">
              <a:buFont typeface="+mj-lt"/>
              <a:buAutoNum type="arabicPeriod"/>
            </a:pPr>
            <a:r>
              <a:rPr lang="en-US" sz="2800" dirty="0"/>
              <a:t>https://www.thesaurus.com/. Thesaurus. Accessed: 2020-05-15.</a:t>
            </a:r>
          </a:p>
          <a:p>
            <a:pPr marL="514350" indent="-514350">
              <a:buFont typeface="+mj-lt"/>
              <a:buAutoNum type="arabicPeriod"/>
            </a:pPr>
            <a:r>
              <a:rPr lang="en-IN" sz="2800" dirty="0" err="1"/>
              <a:t>Elhadad</a:t>
            </a:r>
            <a:r>
              <a:rPr lang="en-IN" sz="2800" dirty="0"/>
              <a:t> N Friedman C </a:t>
            </a:r>
            <a:r>
              <a:rPr lang="en-IN" sz="2800" dirty="0" err="1"/>
              <a:t>Markatou</a:t>
            </a:r>
            <a:r>
              <a:rPr lang="en-IN" sz="2800" dirty="0"/>
              <a:t> M. Wang X, </a:t>
            </a:r>
            <a:r>
              <a:rPr lang="en-IN" sz="2800" dirty="0" err="1"/>
              <a:t>Chused</a:t>
            </a:r>
            <a:r>
              <a:rPr lang="en-IN" sz="2800" dirty="0"/>
              <a:t> A. 2008. Automated knowledge acquisition from clinical narrative reports. AMIA </a:t>
            </a:r>
            <a:r>
              <a:rPr lang="en-IN" sz="2800" dirty="0" err="1"/>
              <a:t>Annu</a:t>
            </a:r>
            <a:r>
              <a:rPr lang="en-IN" sz="2800" dirty="0"/>
              <a:t> </a:t>
            </a:r>
            <a:r>
              <a:rPr lang="en-IN" sz="2800" dirty="0" err="1"/>
              <a:t>Symp</a:t>
            </a:r>
            <a:r>
              <a:rPr lang="en-IN" sz="2800" dirty="0"/>
              <a:t> Proc. 2008 Nov 6;2008:783-7. PMID: 18999156; PMCID: PMC2656103. </a:t>
            </a:r>
          </a:p>
          <a:p>
            <a:pPr marL="514350" indent="-514350">
              <a:buFont typeface="+mj-lt"/>
              <a:buAutoNum type="arabicPeriod"/>
            </a:pPr>
            <a:r>
              <a:rPr lang="en-US" sz="2800" dirty="0"/>
              <a:t>Yi Zhang and Bing Liu. 2007. Semantic text classification of disease reporting. Proceedings of the International ACM SIGIR Conference, 2007.</a:t>
            </a:r>
          </a:p>
        </p:txBody>
      </p:sp>
      <p:sp>
        <p:nvSpPr>
          <p:cNvPr id="17" name="Title 1"/>
          <p:cNvSpPr txBox="1">
            <a:spLocks/>
          </p:cNvSpPr>
          <p:nvPr/>
        </p:nvSpPr>
        <p:spPr>
          <a:xfrm>
            <a:off x="731520" y="6270172"/>
            <a:ext cx="6827520" cy="3743678"/>
          </a:xfrm>
          <a:prstGeom prst="rect">
            <a:avLst/>
          </a:prstGeom>
          <a:noFill/>
        </p:spPr>
        <p:txBody>
          <a:bodyPr lIns="116376" tIns="116376" rIns="116376" bIns="116376" anchor="t" anchorCtr="0">
            <a:spAutoFit/>
          </a:bodyPr>
          <a:lstStyle>
            <a:lvl1pPr algn="ctr" defTabSz="2194731" rtl="0" eaLnBrk="1" latinLnBrk="0" hangingPunct="1">
              <a:spcBef>
                <a:spcPct val="0"/>
              </a:spcBef>
              <a:buNone/>
              <a:defRPr sz="10548" kern="1200">
                <a:solidFill>
                  <a:schemeClr val="tx1"/>
                </a:solidFill>
                <a:latin typeface="+mj-lt"/>
                <a:ea typeface="+mj-ea"/>
                <a:cs typeface="+mj-cs"/>
              </a:defRPr>
            </a:lvl1pPr>
          </a:lstStyle>
          <a:p>
            <a:pPr algn="l"/>
            <a:r>
              <a:rPr lang="en-US" sz="7600">
                <a:solidFill>
                  <a:schemeClr val="bg1"/>
                </a:solidFill>
              </a:rPr>
              <a:t>Disease Detection </a:t>
            </a:r>
            <a:r>
              <a:rPr lang="en-US" sz="7600" dirty="0">
                <a:solidFill>
                  <a:schemeClr val="bg1"/>
                </a:solidFill>
              </a:rPr>
              <a:t>based on Symptoms</a:t>
            </a:r>
          </a:p>
        </p:txBody>
      </p:sp>
      <p:sp>
        <p:nvSpPr>
          <p:cNvPr id="18" name="Subtitle 2"/>
          <p:cNvSpPr txBox="1">
            <a:spLocks/>
          </p:cNvSpPr>
          <p:nvPr/>
        </p:nvSpPr>
        <p:spPr>
          <a:xfrm>
            <a:off x="731520" y="10210800"/>
            <a:ext cx="7040880" cy="6370038"/>
          </a:xfrm>
          <a:prstGeom prst="rect">
            <a:avLst/>
          </a:prstGeom>
          <a:noFill/>
        </p:spPr>
        <p:txBody>
          <a:bodyPr wrap="square" lIns="116376" tIns="116376" rIns="116376" bIns="116376" anchor="t" anchorCtr="0">
            <a:spAutoFit/>
          </a:bodyPr>
          <a:lstStyle>
            <a:lvl1pPr marL="823025" indent="-823025" algn="l" defTabSz="2194731" rtl="0" eaLnBrk="1" latinLnBrk="0" hangingPunct="1">
              <a:spcBef>
                <a:spcPct val="20000"/>
              </a:spcBef>
              <a:buFont typeface="Arial" panose="020B0604020202020204" pitchFamily="34" charset="0"/>
              <a:buChar char="•"/>
              <a:defRPr sz="7685" kern="1200">
                <a:solidFill>
                  <a:schemeClr val="tx1"/>
                </a:solidFill>
                <a:latin typeface="+mn-lt"/>
                <a:ea typeface="+mn-ea"/>
                <a:cs typeface="+mn-cs"/>
              </a:defRPr>
            </a:lvl1pPr>
            <a:lvl2pPr marL="1783220" indent="-685854" algn="l" defTabSz="2194731" rtl="0" eaLnBrk="1" latinLnBrk="0" hangingPunct="1">
              <a:spcBef>
                <a:spcPct val="20000"/>
              </a:spcBef>
              <a:buFont typeface="Arial" panose="020B0604020202020204" pitchFamily="34" charset="0"/>
              <a:buChar char="–"/>
              <a:defRPr sz="6730" kern="1200">
                <a:solidFill>
                  <a:schemeClr val="tx1"/>
                </a:solidFill>
                <a:latin typeface="+mn-lt"/>
                <a:ea typeface="+mn-ea"/>
                <a:cs typeface="+mn-cs"/>
              </a:defRPr>
            </a:lvl2pPr>
            <a:lvl3pPr marL="2743414" indent="-548683" algn="l" defTabSz="2194731" rtl="0" eaLnBrk="1" latinLnBrk="0" hangingPunct="1">
              <a:spcBef>
                <a:spcPct val="20000"/>
              </a:spcBef>
              <a:buFont typeface="Arial" panose="020B0604020202020204" pitchFamily="34" charset="0"/>
              <a:buChar char="•"/>
              <a:defRPr sz="5775" kern="1200">
                <a:solidFill>
                  <a:schemeClr val="tx1"/>
                </a:solidFill>
                <a:latin typeface="+mn-lt"/>
                <a:ea typeface="+mn-ea"/>
                <a:cs typeface="+mn-cs"/>
              </a:defRPr>
            </a:lvl3pPr>
            <a:lvl4pPr marL="3840779" indent="-548683" algn="l" defTabSz="2194731" rtl="0" eaLnBrk="1" latinLnBrk="0" hangingPunct="1">
              <a:spcBef>
                <a:spcPct val="20000"/>
              </a:spcBef>
              <a:buFont typeface="Arial" panose="020B0604020202020204" pitchFamily="34" charset="0"/>
              <a:buChar char="–"/>
              <a:defRPr sz="4821" kern="1200">
                <a:solidFill>
                  <a:schemeClr val="tx1"/>
                </a:solidFill>
                <a:latin typeface="+mn-lt"/>
                <a:ea typeface="+mn-ea"/>
                <a:cs typeface="+mn-cs"/>
              </a:defRPr>
            </a:lvl4pPr>
            <a:lvl5pPr marL="4938145" indent="-548683" algn="l" defTabSz="2194731" rtl="0" eaLnBrk="1" latinLnBrk="0" hangingPunct="1">
              <a:spcBef>
                <a:spcPct val="20000"/>
              </a:spcBef>
              <a:buFont typeface="Arial" panose="020B0604020202020204" pitchFamily="34" charset="0"/>
              <a:buChar char="»"/>
              <a:defRPr sz="4821" kern="1200">
                <a:solidFill>
                  <a:schemeClr val="tx1"/>
                </a:solidFill>
                <a:latin typeface="+mn-lt"/>
                <a:ea typeface="+mn-ea"/>
                <a:cs typeface="+mn-cs"/>
              </a:defRPr>
            </a:lvl5pPr>
            <a:lvl6pPr marL="6035510" indent="-548683" algn="l" defTabSz="2194731" rtl="0" eaLnBrk="1" latinLnBrk="0" hangingPunct="1">
              <a:spcBef>
                <a:spcPct val="20000"/>
              </a:spcBef>
              <a:buFont typeface="Arial" panose="020B0604020202020204" pitchFamily="34" charset="0"/>
              <a:buChar char="•"/>
              <a:defRPr sz="4821" kern="1200">
                <a:solidFill>
                  <a:schemeClr val="tx1"/>
                </a:solidFill>
                <a:latin typeface="+mn-lt"/>
                <a:ea typeface="+mn-ea"/>
                <a:cs typeface="+mn-cs"/>
              </a:defRPr>
            </a:lvl6pPr>
            <a:lvl7pPr marL="7132876" indent="-548683" algn="l" defTabSz="2194731" rtl="0" eaLnBrk="1" latinLnBrk="0" hangingPunct="1">
              <a:spcBef>
                <a:spcPct val="20000"/>
              </a:spcBef>
              <a:buFont typeface="Arial" panose="020B0604020202020204" pitchFamily="34" charset="0"/>
              <a:buChar char="•"/>
              <a:defRPr sz="4821" kern="1200">
                <a:solidFill>
                  <a:schemeClr val="tx1"/>
                </a:solidFill>
                <a:latin typeface="+mn-lt"/>
                <a:ea typeface="+mn-ea"/>
                <a:cs typeface="+mn-cs"/>
              </a:defRPr>
            </a:lvl7pPr>
            <a:lvl8pPr marL="8230242" indent="-548683" algn="l" defTabSz="2194731" rtl="0" eaLnBrk="1" latinLnBrk="0" hangingPunct="1">
              <a:spcBef>
                <a:spcPct val="20000"/>
              </a:spcBef>
              <a:buFont typeface="Arial" panose="020B0604020202020204" pitchFamily="34" charset="0"/>
              <a:buChar char="•"/>
              <a:defRPr sz="4821" kern="1200">
                <a:solidFill>
                  <a:schemeClr val="tx1"/>
                </a:solidFill>
                <a:latin typeface="+mn-lt"/>
                <a:ea typeface="+mn-ea"/>
                <a:cs typeface="+mn-cs"/>
              </a:defRPr>
            </a:lvl8pPr>
            <a:lvl9pPr marL="9327608" indent="-548683" algn="l" defTabSz="2194731" rtl="0" eaLnBrk="1" latinLnBrk="0" hangingPunct="1">
              <a:spcBef>
                <a:spcPct val="20000"/>
              </a:spcBef>
              <a:buFont typeface="Arial" panose="020B0604020202020204" pitchFamily="34" charset="0"/>
              <a:buChar char="•"/>
              <a:defRPr sz="4821" kern="1200">
                <a:solidFill>
                  <a:schemeClr val="tx1"/>
                </a:solidFill>
                <a:latin typeface="+mn-lt"/>
                <a:ea typeface="+mn-ea"/>
                <a:cs typeface="+mn-cs"/>
              </a:defRPr>
            </a:lvl9pPr>
          </a:lstStyle>
          <a:p>
            <a:pPr marL="0" indent="0">
              <a:spcAft>
                <a:spcPts val="1200"/>
              </a:spcAft>
              <a:buNone/>
            </a:pPr>
            <a:r>
              <a:rPr lang="en-US" sz="4000" dirty="0" err="1">
                <a:solidFill>
                  <a:schemeClr val="bg1"/>
                </a:solidFill>
                <a:latin typeface="Calibri" pitchFamily="34" charset="0"/>
              </a:rPr>
              <a:t>Nikunj</a:t>
            </a:r>
            <a:r>
              <a:rPr lang="en-US" sz="4000" dirty="0">
                <a:solidFill>
                  <a:schemeClr val="bg1"/>
                </a:solidFill>
                <a:latin typeface="Calibri" pitchFamily="34" charset="0"/>
              </a:rPr>
              <a:t> </a:t>
            </a:r>
            <a:r>
              <a:rPr lang="en-US" sz="4000" dirty="0" err="1">
                <a:solidFill>
                  <a:schemeClr val="bg1"/>
                </a:solidFill>
                <a:latin typeface="Calibri" pitchFamily="34" charset="0"/>
              </a:rPr>
              <a:t>Agarwal</a:t>
            </a:r>
            <a:endParaRPr lang="en-US" sz="4000" baseline="30000" dirty="0">
              <a:solidFill>
                <a:schemeClr val="bg1"/>
              </a:solidFill>
              <a:latin typeface="Calibri" pitchFamily="34" charset="0"/>
            </a:endParaRPr>
          </a:p>
          <a:p>
            <a:pPr marL="0" indent="0">
              <a:spcBef>
                <a:spcPts val="1200"/>
              </a:spcBef>
              <a:buNone/>
            </a:pPr>
            <a:r>
              <a:rPr lang="en-US" sz="3200" i="1" baseline="30000" dirty="0">
                <a:solidFill>
                  <a:schemeClr val="bg1"/>
                </a:solidFill>
                <a:latin typeface="Calibri" pitchFamily="34" charset="0"/>
              </a:rPr>
              <a:t>Department of Computer Science &amp; Engineering,</a:t>
            </a:r>
          </a:p>
          <a:p>
            <a:pPr marL="0" indent="0">
              <a:spcBef>
                <a:spcPts val="0"/>
              </a:spcBef>
              <a:buNone/>
            </a:pPr>
            <a:r>
              <a:rPr lang="en-US" sz="3200" i="1" baseline="30000" dirty="0" err="1">
                <a:solidFill>
                  <a:schemeClr val="bg1"/>
                </a:solidFill>
                <a:latin typeface="Calibri" pitchFamily="34" charset="0"/>
              </a:rPr>
              <a:t>Indraprastha</a:t>
            </a:r>
            <a:r>
              <a:rPr lang="en-US" sz="3200" i="1" baseline="30000" dirty="0">
                <a:solidFill>
                  <a:schemeClr val="bg1"/>
                </a:solidFill>
                <a:latin typeface="Calibri" pitchFamily="34" charset="0"/>
              </a:rPr>
              <a:t> Institute of Information Technology, Delhi</a:t>
            </a:r>
          </a:p>
          <a:p>
            <a:pPr marL="0" indent="0">
              <a:spcBef>
                <a:spcPts val="0"/>
              </a:spcBef>
              <a:buNone/>
            </a:pPr>
            <a:endParaRPr lang="en-US" sz="3200" i="1" baseline="30000" dirty="0">
              <a:solidFill>
                <a:schemeClr val="bg1"/>
              </a:solidFill>
              <a:latin typeface="Calibri" pitchFamily="34" charset="0"/>
            </a:endParaRPr>
          </a:p>
          <a:p>
            <a:pPr marL="0" indent="0">
              <a:spcAft>
                <a:spcPts val="1200"/>
              </a:spcAft>
              <a:buNone/>
            </a:pPr>
            <a:r>
              <a:rPr lang="en-US" sz="4000" dirty="0">
                <a:solidFill>
                  <a:schemeClr val="bg1"/>
                </a:solidFill>
                <a:latin typeface="Calibri" pitchFamily="34" charset="0"/>
              </a:rPr>
              <a:t>Rahul </a:t>
            </a:r>
            <a:r>
              <a:rPr lang="en-US" sz="4000" dirty="0" err="1">
                <a:solidFill>
                  <a:schemeClr val="bg1"/>
                </a:solidFill>
                <a:latin typeface="Calibri" pitchFamily="34" charset="0"/>
              </a:rPr>
              <a:t>Maheshwari</a:t>
            </a:r>
            <a:endParaRPr lang="en-US" sz="4000" baseline="30000" dirty="0">
              <a:solidFill>
                <a:schemeClr val="bg1"/>
              </a:solidFill>
              <a:latin typeface="Calibri" pitchFamily="34" charset="0"/>
            </a:endParaRPr>
          </a:p>
          <a:p>
            <a:pPr marL="0" indent="0">
              <a:spcBef>
                <a:spcPts val="1200"/>
              </a:spcBef>
              <a:buNone/>
            </a:pPr>
            <a:r>
              <a:rPr lang="en-US" sz="3200" i="1" baseline="30000" dirty="0">
                <a:solidFill>
                  <a:schemeClr val="bg1"/>
                </a:solidFill>
                <a:latin typeface="Calibri" pitchFamily="34" charset="0"/>
              </a:rPr>
              <a:t>Department of Computer Science &amp; Engineering,</a:t>
            </a:r>
          </a:p>
          <a:p>
            <a:pPr marL="0" indent="0">
              <a:spcBef>
                <a:spcPts val="0"/>
              </a:spcBef>
              <a:buNone/>
            </a:pPr>
            <a:r>
              <a:rPr lang="en-US" sz="3200" i="1" baseline="30000" dirty="0" err="1">
                <a:solidFill>
                  <a:schemeClr val="bg1"/>
                </a:solidFill>
                <a:latin typeface="Calibri" pitchFamily="34" charset="0"/>
              </a:rPr>
              <a:t>Indraprastha</a:t>
            </a:r>
            <a:r>
              <a:rPr lang="en-US" sz="3200" i="1" baseline="30000" dirty="0">
                <a:solidFill>
                  <a:schemeClr val="bg1"/>
                </a:solidFill>
                <a:latin typeface="Calibri" pitchFamily="34" charset="0"/>
              </a:rPr>
              <a:t> Institute of Information Technology, Delhi</a:t>
            </a:r>
            <a:endParaRPr lang="en-US" sz="3200" i="1" dirty="0">
              <a:solidFill>
                <a:schemeClr val="bg1"/>
              </a:solidFill>
              <a:latin typeface="Calibri" pitchFamily="34" charset="0"/>
            </a:endParaRPr>
          </a:p>
          <a:p>
            <a:pPr marL="0" indent="0">
              <a:spcAft>
                <a:spcPts val="1200"/>
              </a:spcAft>
              <a:buNone/>
            </a:pPr>
            <a:r>
              <a:rPr lang="en-US" sz="4000" dirty="0" err="1">
                <a:solidFill>
                  <a:schemeClr val="bg1"/>
                </a:solidFill>
                <a:latin typeface="Calibri" pitchFamily="34" charset="0"/>
              </a:rPr>
              <a:t>Anand</a:t>
            </a:r>
            <a:r>
              <a:rPr lang="en-US" sz="4000" dirty="0">
                <a:solidFill>
                  <a:schemeClr val="bg1"/>
                </a:solidFill>
                <a:latin typeface="Calibri" pitchFamily="34" charset="0"/>
              </a:rPr>
              <a:t> Sharma</a:t>
            </a:r>
          </a:p>
          <a:p>
            <a:pPr marL="0" indent="0">
              <a:spcBef>
                <a:spcPts val="1200"/>
              </a:spcBef>
              <a:buNone/>
            </a:pPr>
            <a:r>
              <a:rPr lang="en-US" sz="3200" i="1" baseline="30000" dirty="0">
                <a:solidFill>
                  <a:schemeClr val="bg1"/>
                </a:solidFill>
                <a:latin typeface="Calibri" pitchFamily="34" charset="0"/>
              </a:rPr>
              <a:t>Department of Computer Science &amp; Engineering,</a:t>
            </a:r>
          </a:p>
          <a:p>
            <a:pPr marL="0" indent="0">
              <a:spcBef>
                <a:spcPts val="0"/>
              </a:spcBef>
              <a:buNone/>
            </a:pPr>
            <a:r>
              <a:rPr lang="en-US" sz="3200" i="1" baseline="30000" dirty="0" err="1">
                <a:solidFill>
                  <a:schemeClr val="bg1"/>
                </a:solidFill>
                <a:latin typeface="Calibri" pitchFamily="34" charset="0"/>
              </a:rPr>
              <a:t>Indraprastha</a:t>
            </a:r>
            <a:r>
              <a:rPr lang="en-US" sz="3200" i="1" baseline="30000" dirty="0">
                <a:solidFill>
                  <a:schemeClr val="bg1"/>
                </a:solidFill>
                <a:latin typeface="Calibri" pitchFamily="34" charset="0"/>
              </a:rPr>
              <a:t> Institute of Information Technology, Delhi</a:t>
            </a:r>
            <a:endParaRPr lang="en-US" sz="3200" i="1" dirty="0">
              <a:solidFill>
                <a:schemeClr val="bg1"/>
              </a:solidFill>
              <a:latin typeface="Calibri" pitchFamily="34" charset="0"/>
            </a:endParaRPr>
          </a:p>
          <a:p>
            <a:pPr marL="0" indent="0">
              <a:spcBef>
                <a:spcPts val="0"/>
              </a:spcBef>
              <a:buNone/>
            </a:pPr>
            <a:endParaRPr lang="en-US" sz="3200" i="1" dirty="0">
              <a:solidFill>
                <a:schemeClr val="bg1"/>
              </a:solidFill>
              <a:latin typeface="Calibri" pitchFamily="34" charset="0"/>
            </a:endParaRPr>
          </a:p>
        </p:txBody>
      </p:sp>
      <p:sp>
        <p:nvSpPr>
          <p:cNvPr id="20" name="Text Box 264"/>
          <p:cNvSpPr txBox="1">
            <a:spLocks noChangeArrowheads="1"/>
          </p:cNvSpPr>
          <p:nvPr/>
        </p:nvSpPr>
        <p:spPr bwMode="auto">
          <a:xfrm>
            <a:off x="731520" y="28059017"/>
            <a:ext cx="6827520" cy="9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376" tIns="116376" rIns="116376" bIns="116376"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600" dirty="0">
                <a:solidFill>
                  <a:schemeClr val="bg1"/>
                </a:solidFill>
                <a:latin typeface="Calibri" pitchFamily="34" charset="0"/>
              </a:rPr>
              <a:t>CONTACT</a:t>
            </a:r>
          </a:p>
        </p:txBody>
      </p:sp>
      <p:sp>
        <p:nvSpPr>
          <p:cNvPr id="21" name="Text Box 274"/>
          <p:cNvSpPr txBox="1">
            <a:spLocks noChangeArrowheads="1"/>
          </p:cNvSpPr>
          <p:nvPr/>
        </p:nvSpPr>
        <p:spPr bwMode="auto">
          <a:xfrm>
            <a:off x="731520" y="28935299"/>
            <a:ext cx="6827520" cy="2358683"/>
          </a:xfrm>
          <a:prstGeom prst="rect">
            <a:avLst/>
          </a:prstGeom>
          <a:noFill/>
          <a:ln>
            <a:noFill/>
          </a:ln>
          <a:effectLst/>
        </p:spPr>
        <p:txBody>
          <a:bodyPr lIns="116376" tIns="116376" rIns="116376" bIns="116376" anchor="ctr" anchorCtr="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r>
              <a:rPr lang="en-US" sz="2300" dirty="0" err="1">
                <a:solidFill>
                  <a:schemeClr val="bg1"/>
                </a:solidFill>
                <a:latin typeface="Calibri" pitchFamily="34" charset="0"/>
              </a:rPr>
              <a:t>Nikunj</a:t>
            </a:r>
            <a:r>
              <a:rPr lang="en-US" sz="2300" dirty="0">
                <a:solidFill>
                  <a:schemeClr val="bg1"/>
                </a:solidFill>
                <a:latin typeface="Calibri" pitchFamily="34" charset="0"/>
              </a:rPr>
              <a:t> </a:t>
            </a:r>
            <a:r>
              <a:rPr lang="en-US" sz="2300" dirty="0" err="1">
                <a:solidFill>
                  <a:schemeClr val="bg1"/>
                </a:solidFill>
                <a:latin typeface="Calibri" pitchFamily="34" charset="0"/>
              </a:rPr>
              <a:t>Agarwal</a:t>
            </a:r>
            <a:r>
              <a:rPr lang="en-US" sz="2300" dirty="0">
                <a:solidFill>
                  <a:schemeClr val="bg1"/>
                </a:solidFill>
                <a:latin typeface="Calibri" pitchFamily="34" charset="0"/>
              </a:rPr>
              <a:t>, Rahul </a:t>
            </a:r>
            <a:r>
              <a:rPr lang="en-US" sz="2300" dirty="0" err="1">
                <a:solidFill>
                  <a:schemeClr val="bg1"/>
                </a:solidFill>
                <a:latin typeface="Calibri" pitchFamily="34" charset="0"/>
              </a:rPr>
              <a:t>Maheshwari</a:t>
            </a:r>
            <a:r>
              <a:rPr lang="en-US" sz="2300" dirty="0">
                <a:solidFill>
                  <a:schemeClr val="bg1"/>
                </a:solidFill>
                <a:latin typeface="Calibri" pitchFamily="34" charset="0"/>
              </a:rPr>
              <a:t>, </a:t>
            </a:r>
            <a:r>
              <a:rPr lang="en-US" sz="2300" dirty="0" err="1">
                <a:solidFill>
                  <a:schemeClr val="bg1"/>
                </a:solidFill>
                <a:latin typeface="Calibri" pitchFamily="34" charset="0"/>
              </a:rPr>
              <a:t>Anand</a:t>
            </a:r>
            <a:r>
              <a:rPr lang="en-US" sz="2300" dirty="0">
                <a:solidFill>
                  <a:schemeClr val="bg1"/>
                </a:solidFill>
                <a:latin typeface="Calibri" pitchFamily="34" charset="0"/>
              </a:rPr>
              <a:t> Sharma</a:t>
            </a:r>
          </a:p>
          <a:p>
            <a:r>
              <a:rPr lang="en-US" sz="2300" dirty="0" err="1">
                <a:solidFill>
                  <a:schemeClr val="bg1"/>
                </a:solidFill>
                <a:latin typeface="Calibri" pitchFamily="34" charset="0"/>
              </a:rPr>
              <a:t>Indraprastha</a:t>
            </a:r>
            <a:r>
              <a:rPr lang="en-US" sz="2300" dirty="0">
                <a:solidFill>
                  <a:schemeClr val="bg1"/>
                </a:solidFill>
                <a:latin typeface="Calibri" pitchFamily="34" charset="0"/>
              </a:rPr>
              <a:t> Institute of Information Technology, Delhi</a:t>
            </a:r>
          </a:p>
          <a:p>
            <a:r>
              <a:rPr lang="en-US" sz="2300" dirty="0" err="1">
                <a:solidFill>
                  <a:schemeClr val="bg1"/>
                </a:solidFill>
                <a:latin typeface="Calibri" pitchFamily="34" charset="0"/>
              </a:rPr>
              <a:t>Okhla</a:t>
            </a:r>
            <a:r>
              <a:rPr lang="en-US" sz="2300" dirty="0">
                <a:solidFill>
                  <a:schemeClr val="bg1"/>
                </a:solidFill>
                <a:latin typeface="Calibri" pitchFamily="34" charset="0"/>
              </a:rPr>
              <a:t> Industrial Estate, Phase III, Near </a:t>
            </a:r>
            <a:r>
              <a:rPr lang="en-US" sz="2300" dirty="0" err="1">
                <a:solidFill>
                  <a:schemeClr val="bg1"/>
                </a:solidFill>
                <a:latin typeface="Calibri" pitchFamily="34" charset="0"/>
              </a:rPr>
              <a:t>Govindpuri</a:t>
            </a:r>
            <a:r>
              <a:rPr lang="en-US" sz="2300" dirty="0">
                <a:solidFill>
                  <a:schemeClr val="bg1"/>
                </a:solidFill>
                <a:latin typeface="Calibri" pitchFamily="34" charset="0"/>
              </a:rPr>
              <a:t> Metro Station, New Delhi, Delhi 110020</a:t>
            </a:r>
          </a:p>
          <a:p>
            <a:r>
              <a:rPr lang="en-US" sz="2300" dirty="0">
                <a:solidFill>
                  <a:schemeClr val="bg1"/>
                </a:solidFill>
                <a:latin typeface="Calibri" pitchFamily="34" charset="0"/>
              </a:rPr>
              <a:t>Email: nikunj19093@iiitd.ac.in, rahul19027@iiitd.ac.in, anand19059@iiitd.ac.in</a:t>
            </a:r>
          </a:p>
        </p:txBody>
      </p:sp>
      <p:sp>
        <p:nvSpPr>
          <p:cNvPr id="22" name="Text Box 246"/>
          <p:cNvSpPr txBox="1">
            <a:spLocks noChangeArrowheads="1"/>
          </p:cNvSpPr>
          <p:nvPr/>
        </p:nvSpPr>
        <p:spPr bwMode="auto">
          <a:xfrm>
            <a:off x="731520" y="16585474"/>
            <a:ext cx="6827520" cy="940526"/>
          </a:xfrm>
          <a:prstGeom prst="rect">
            <a:avLst/>
          </a:prstGeom>
          <a:noFill/>
          <a:ln>
            <a:noFill/>
          </a:ln>
          <a:effectLst/>
        </p:spPr>
        <p:txBody>
          <a:bodyPr wrap="none" lIns="116376" tIns="116376" rIns="116376" bIns="116376"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600" b="1" dirty="0">
                <a:solidFill>
                  <a:schemeClr val="bg1"/>
                </a:solidFill>
                <a:latin typeface="Calibri" pitchFamily="34" charset="0"/>
              </a:rPr>
              <a:t>PROBLEM DEFINITION</a:t>
            </a:r>
          </a:p>
        </p:txBody>
      </p:sp>
      <p:sp>
        <p:nvSpPr>
          <p:cNvPr id="23" name="Text Box 267"/>
          <p:cNvSpPr txBox="1">
            <a:spLocks noChangeArrowheads="1"/>
          </p:cNvSpPr>
          <p:nvPr/>
        </p:nvSpPr>
        <p:spPr bwMode="auto">
          <a:xfrm>
            <a:off x="731520" y="17695817"/>
            <a:ext cx="6827520" cy="10345783"/>
          </a:xfrm>
          <a:prstGeom prst="rect">
            <a:avLst/>
          </a:prstGeom>
          <a:noFill/>
          <a:ln>
            <a:noFill/>
          </a:ln>
          <a:effectLst/>
        </p:spPr>
        <p:txBody>
          <a:bodyPr lIns="116376" tIns="116376" rIns="116376" bIns="116376">
            <a:norm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2443937"/>
            <a:r>
              <a:rPr lang="en-US" sz="3600" dirty="0">
                <a:solidFill>
                  <a:schemeClr val="bg1"/>
                </a:solidFill>
                <a:latin typeface="Calibri" pitchFamily="34" charset="0"/>
              </a:rPr>
              <a:t>The paper proposes a model in which the user can input unstructured symptoms or select the symptoms suggested by the system, based on which, a list of probable diseases is provided back to the user. Further, the user can select any of the output diseases to get more information about its other symptoms, causes, diagnosis, possible treatment, etc. to help the user better understand the disease and current medical condition. The system also suggests other symptoms based on the ones that the user has input.</a:t>
            </a:r>
          </a:p>
        </p:txBody>
      </p:sp>
      <p:sp>
        <p:nvSpPr>
          <p:cNvPr id="34" name="Text Box 152"/>
          <p:cNvSpPr txBox="1">
            <a:spLocks noChangeArrowheads="1"/>
          </p:cNvSpPr>
          <p:nvPr/>
        </p:nvSpPr>
        <p:spPr bwMode="auto">
          <a:xfrm>
            <a:off x="18080368" y="11831097"/>
            <a:ext cx="15325711" cy="1189132"/>
          </a:xfrm>
          <a:prstGeom prst="rect">
            <a:avLst/>
          </a:prstGeom>
          <a:noFill/>
          <a:ln>
            <a:noFill/>
          </a:ln>
          <a:effectLst/>
        </p:spPr>
        <p:txBody>
          <a:bodyPr wrap="square" lIns="116376" tIns="116376" rIns="116376" bIns="116376">
            <a:spAutoFit/>
          </a:bodyPr>
          <a:lstStyle/>
          <a:p>
            <a:pPr algn="just"/>
            <a:r>
              <a:rPr lang="en-US" sz="3100" dirty="0">
                <a:latin typeface="Calibri" pitchFamily="34" charset="0"/>
              </a:rPr>
              <a:t>The results of the experiment shows that the models developed have high accuracy (&gt;90%). High accuracy means that the</a:t>
            </a:r>
          </a:p>
        </p:txBody>
      </p:sp>
      <p:pic>
        <p:nvPicPr>
          <p:cNvPr id="1026" name="Picture 2" descr="C:\Users\aniku\Desktop\style2color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61355"/>
            <a:ext cx="5730240" cy="4297680"/>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40"/>
          <p:cNvSpPr txBox="1">
            <a:spLocks noChangeArrowheads="1"/>
          </p:cNvSpPr>
          <p:nvPr/>
        </p:nvSpPr>
        <p:spPr bwMode="auto">
          <a:xfrm>
            <a:off x="18677776" y="11105355"/>
            <a:ext cx="6087224" cy="4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0" tIns="53335" rIns="106670" bIns="53335">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dirty="0">
                <a:solidFill>
                  <a:schemeClr val="accent1">
                    <a:lumMod val="50000"/>
                  </a:schemeClr>
                </a:solidFill>
                <a:cs typeface="Arial" pitchFamily="34" charset="0"/>
              </a:rPr>
              <a:t>Figure 1. </a:t>
            </a:r>
            <a:r>
              <a:rPr lang="en-US" sz="2400" dirty="0"/>
              <a:t>Dataset Scraping and Evaluation </a:t>
            </a:r>
            <a:endParaRPr lang="en-US" sz="2300" dirty="0">
              <a:solidFill>
                <a:schemeClr val="accent1">
                  <a:lumMod val="50000"/>
                </a:schemeClr>
              </a:solidFill>
              <a:latin typeface="Calibri" pitchFamily="34" charset="0"/>
            </a:endParaRPr>
          </a:p>
        </p:txBody>
      </p:sp>
      <p:sp>
        <p:nvSpPr>
          <p:cNvPr id="29" name="Text Box 83"/>
          <p:cNvSpPr txBox="1">
            <a:spLocks noChangeArrowheads="1"/>
          </p:cNvSpPr>
          <p:nvPr/>
        </p:nvSpPr>
        <p:spPr bwMode="auto">
          <a:xfrm>
            <a:off x="8778240" y="27203400"/>
            <a:ext cx="8778240" cy="12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90939" tIns="290939" rIns="290939" bIns="29093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100" b="1" dirty="0">
                <a:solidFill>
                  <a:schemeClr val="accent1">
                    <a:lumMod val="50000"/>
                  </a:schemeClr>
                </a:solidFill>
                <a:latin typeface="Calibri" pitchFamily="34" charset="0"/>
              </a:rPr>
              <a:t>PROPOSED SOLUTION</a:t>
            </a:r>
          </a:p>
        </p:txBody>
      </p:sp>
      <p:sp>
        <p:nvSpPr>
          <p:cNvPr id="30" name="Text Box 148"/>
          <p:cNvSpPr txBox="1">
            <a:spLocks noChangeArrowheads="1"/>
          </p:cNvSpPr>
          <p:nvPr/>
        </p:nvSpPr>
        <p:spPr bwMode="auto">
          <a:xfrm>
            <a:off x="8534400" y="28346400"/>
            <a:ext cx="8778240" cy="3097347"/>
          </a:xfrm>
          <a:prstGeom prst="rect">
            <a:avLst/>
          </a:prstGeom>
          <a:noFill/>
          <a:ln>
            <a:noFill/>
          </a:ln>
          <a:effectLst/>
        </p:spPr>
        <p:txBody>
          <a:bodyPr lIns="116376" tIns="116376" rIns="116376" bIns="116376">
            <a:spAutoFit/>
          </a:bodyPr>
          <a:lstStyle/>
          <a:p>
            <a:pPr algn="just"/>
            <a:r>
              <a:rPr lang="en-US" sz="3100" dirty="0">
                <a:latin typeface="Calibri" pitchFamily="34" charset="0"/>
              </a:rPr>
              <a:t>On a general note, the system prompts the user to enter symptoms based on which model predicts diseases with the highest probability and scores. Figure 2 describes the process of disease prediction from user input symptoms. The following subsections discuss each module in detail.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0369" y="1461354"/>
            <a:ext cx="7363699" cy="951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1340" y="1461355"/>
            <a:ext cx="7444740" cy="951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240"/>
          <p:cNvSpPr txBox="1">
            <a:spLocks noChangeArrowheads="1"/>
          </p:cNvSpPr>
          <p:nvPr/>
        </p:nvSpPr>
        <p:spPr bwMode="auto">
          <a:xfrm>
            <a:off x="27584400" y="11125200"/>
            <a:ext cx="4252426" cy="4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0" tIns="53335" rIns="106670" bIns="53335">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dirty="0">
                <a:solidFill>
                  <a:schemeClr val="accent1">
                    <a:lumMod val="50000"/>
                  </a:schemeClr>
                </a:solidFill>
                <a:cs typeface="Arial" pitchFamily="34" charset="0"/>
              </a:rPr>
              <a:t>Figure 2. </a:t>
            </a:r>
            <a:r>
              <a:rPr lang="en-US" sz="2400" dirty="0"/>
              <a:t>System Architecture</a:t>
            </a:r>
            <a:endParaRPr lang="en-US" sz="2300" dirty="0">
              <a:solidFill>
                <a:schemeClr val="accent1">
                  <a:lumMod val="50000"/>
                </a:schemeClr>
              </a:solidFill>
              <a:latin typeface="Calibri" pitchFamily="34" charset="0"/>
            </a:endParaRPr>
          </a:p>
        </p:txBody>
      </p:sp>
      <p:pic>
        <p:nvPicPr>
          <p:cNvPr id="8" name="Picture 7">
            <a:extLst>
              <a:ext uri="{FF2B5EF4-FFF2-40B4-BE49-F238E27FC236}">
                <a16:creationId xmlns:a16="http://schemas.microsoft.com/office/drawing/2014/main" id="{25590283-0487-4025-9DF9-7A51ED142B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55431" y="14276248"/>
            <a:ext cx="11582400" cy="8002823"/>
          </a:xfrm>
          <a:prstGeom prst="rect">
            <a:avLst/>
          </a:prstGeom>
        </p:spPr>
      </p:pic>
      <p:pic>
        <p:nvPicPr>
          <p:cNvPr id="16" name="Picture 15">
            <a:extLst>
              <a:ext uri="{FF2B5EF4-FFF2-40B4-BE49-F238E27FC236}">
                <a16:creationId xmlns:a16="http://schemas.microsoft.com/office/drawing/2014/main" id="{BD070D40-D47C-4B4F-B54D-AA058350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98374" y="22743828"/>
            <a:ext cx="15028636" cy="8713217"/>
          </a:xfrm>
          <a:prstGeom prst="rect">
            <a:avLst/>
          </a:prstGeom>
        </p:spPr>
      </p:pic>
      <p:sp>
        <p:nvSpPr>
          <p:cNvPr id="36" name="Text Box 240">
            <a:extLst>
              <a:ext uri="{FF2B5EF4-FFF2-40B4-BE49-F238E27FC236}">
                <a16:creationId xmlns:a16="http://schemas.microsoft.com/office/drawing/2014/main" id="{92DC7D23-990F-4C37-8BD8-24AA4DDB710E}"/>
              </a:ext>
            </a:extLst>
          </p:cNvPr>
          <p:cNvSpPr txBox="1">
            <a:spLocks noChangeArrowheads="1"/>
          </p:cNvSpPr>
          <p:nvPr/>
        </p:nvSpPr>
        <p:spPr bwMode="auto">
          <a:xfrm>
            <a:off x="23823084" y="22242405"/>
            <a:ext cx="3689772" cy="4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0" tIns="53335" rIns="106670" bIns="53335">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dirty="0">
                <a:solidFill>
                  <a:schemeClr val="accent1">
                    <a:lumMod val="50000"/>
                  </a:schemeClr>
                </a:solidFill>
                <a:cs typeface="Arial" pitchFamily="34" charset="0"/>
              </a:rPr>
              <a:t>Figure 3. Model Accuracy</a:t>
            </a:r>
            <a:endParaRPr lang="en-US" sz="2300" dirty="0">
              <a:solidFill>
                <a:schemeClr val="accent1">
                  <a:lumMod val="50000"/>
                </a:schemeClr>
              </a:solidFill>
              <a:latin typeface="Calibri" pitchFamily="34" charset="0"/>
            </a:endParaRPr>
          </a:p>
        </p:txBody>
      </p:sp>
      <p:sp>
        <p:nvSpPr>
          <p:cNvPr id="37" name="Text Box 240">
            <a:extLst>
              <a:ext uri="{FF2B5EF4-FFF2-40B4-BE49-F238E27FC236}">
                <a16:creationId xmlns:a16="http://schemas.microsoft.com/office/drawing/2014/main" id="{24A84879-E257-4167-BE91-A1CEADE6CF32}"/>
              </a:ext>
            </a:extLst>
          </p:cNvPr>
          <p:cNvSpPr txBox="1">
            <a:spLocks noChangeArrowheads="1"/>
          </p:cNvSpPr>
          <p:nvPr/>
        </p:nvSpPr>
        <p:spPr bwMode="auto">
          <a:xfrm>
            <a:off x="22753400" y="31505804"/>
            <a:ext cx="5811507" cy="4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0" tIns="53335" rIns="106670" bIns="53335">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dirty="0">
                <a:solidFill>
                  <a:schemeClr val="accent1">
                    <a:lumMod val="50000"/>
                  </a:schemeClr>
                </a:solidFill>
                <a:cs typeface="Arial" pitchFamily="34" charset="0"/>
              </a:rPr>
              <a:t>Figure 4. </a:t>
            </a:r>
            <a:r>
              <a:rPr lang="en-US" sz="2400">
                <a:solidFill>
                  <a:schemeClr val="accent1">
                    <a:lumMod val="50000"/>
                  </a:schemeClr>
                </a:solidFill>
                <a:cs typeface="Arial" pitchFamily="34" charset="0"/>
              </a:rPr>
              <a:t>Disease Detection </a:t>
            </a:r>
            <a:r>
              <a:rPr lang="en-US" sz="2400" dirty="0">
                <a:solidFill>
                  <a:schemeClr val="accent1">
                    <a:lumMod val="50000"/>
                  </a:schemeClr>
                </a:solidFill>
                <a:cs typeface="Arial" pitchFamily="34" charset="0"/>
              </a:rPr>
              <a:t>Sample O/p</a:t>
            </a:r>
            <a:endParaRPr lang="en-US" sz="2300" dirty="0">
              <a:solidFill>
                <a:schemeClr val="accent1">
                  <a:lumMod val="50000"/>
                </a:schemeClr>
              </a:solidFill>
              <a:latin typeface="Calibri" pitchFamily="34" charset="0"/>
            </a:endParaRPr>
          </a:p>
        </p:txBody>
      </p:sp>
      <p:sp>
        <p:nvSpPr>
          <p:cNvPr id="39" name="Text Box 149">
            <a:extLst>
              <a:ext uri="{FF2B5EF4-FFF2-40B4-BE49-F238E27FC236}">
                <a16:creationId xmlns:a16="http://schemas.microsoft.com/office/drawing/2014/main" id="{8B986CB6-C9C6-4FEE-ACF2-277D7C4D6621}"/>
              </a:ext>
            </a:extLst>
          </p:cNvPr>
          <p:cNvSpPr txBox="1">
            <a:spLocks noChangeArrowheads="1"/>
          </p:cNvSpPr>
          <p:nvPr/>
        </p:nvSpPr>
        <p:spPr bwMode="auto">
          <a:xfrm>
            <a:off x="34171766" y="5453604"/>
            <a:ext cx="8778240" cy="3466679"/>
          </a:xfrm>
          <a:prstGeom prst="rect">
            <a:avLst/>
          </a:prstGeom>
          <a:noFill/>
          <a:ln>
            <a:noFill/>
          </a:ln>
          <a:effectLst/>
        </p:spPr>
        <p:txBody>
          <a:bodyPr lIns="116376" tIns="116376" rIns="116376" bIns="116376">
            <a:spAutoFit/>
          </a:bodyPr>
          <a:lstStyle/>
          <a:p>
            <a:pPr algn="just"/>
            <a:r>
              <a:rPr lang="en-US" sz="3000" dirty="0">
                <a:latin typeface="Calibri" pitchFamily="34" charset="0"/>
              </a:rPr>
              <a:t>Various ML models were applied and the best accuracy was shown by DT &amp; KNN classifier with an accuracy of 91.29% and best cross validation accuracy was shown by LR (89.1%).</a:t>
            </a:r>
          </a:p>
          <a:p>
            <a:pPr algn="just"/>
            <a:r>
              <a:rPr lang="en-US" sz="3000" dirty="0">
                <a:latin typeface="Calibri" pitchFamily="34" charset="0"/>
              </a:rPr>
              <a:t>Fig 4 shows the diseases predicted and the detailed information about a disease is shown to the user including the recommended treatments as well.</a:t>
            </a:r>
          </a:p>
        </p:txBody>
      </p:sp>
      <p:pic>
        <p:nvPicPr>
          <p:cNvPr id="24" name="Picture 23">
            <a:extLst>
              <a:ext uri="{FF2B5EF4-FFF2-40B4-BE49-F238E27FC236}">
                <a16:creationId xmlns:a16="http://schemas.microsoft.com/office/drawing/2014/main" id="{1B6CB91C-00F8-4FEF-B3C4-1D062231E8A6}"/>
              </a:ext>
            </a:extLst>
          </p:cNvPr>
          <p:cNvPicPr>
            <a:picLocks noChangeAspect="1"/>
          </p:cNvPicPr>
          <p:nvPr/>
        </p:nvPicPr>
        <p:blipFill>
          <a:blip r:embed="rId7"/>
          <a:stretch>
            <a:fillRect/>
          </a:stretch>
        </p:blipFill>
        <p:spPr>
          <a:xfrm>
            <a:off x="34171766" y="1461354"/>
            <a:ext cx="8719218" cy="3582658"/>
          </a:xfrm>
          <a:prstGeom prst="rect">
            <a:avLst/>
          </a:prstGeom>
        </p:spPr>
      </p:pic>
      <p:sp>
        <p:nvSpPr>
          <p:cNvPr id="44" name="Text Box 240">
            <a:extLst>
              <a:ext uri="{FF2B5EF4-FFF2-40B4-BE49-F238E27FC236}">
                <a16:creationId xmlns:a16="http://schemas.microsoft.com/office/drawing/2014/main" id="{37727F4A-63BC-452F-A95C-2534DF30E58F}"/>
              </a:ext>
            </a:extLst>
          </p:cNvPr>
          <p:cNvSpPr txBox="1">
            <a:spLocks noChangeArrowheads="1"/>
          </p:cNvSpPr>
          <p:nvPr/>
        </p:nvSpPr>
        <p:spPr bwMode="auto">
          <a:xfrm>
            <a:off x="36498797" y="5044012"/>
            <a:ext cx="3776848" cy="4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0" tIns="53335" rIns="106670" bIns="53335">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dirty="0">
                <a:solidFill>
                  <a:schemeClr val="accent1">
                    <a:lumMod val="50000"/>
                  </a:schemeClr>
                </a:solidFill>
                <a:cs typeface="Arial" pitchFamily="34" charset="0"/>
              </a:rPr>
              <a:t>Table 1. </a:t>
            </a:r>
            <a:r>
              <a:rPr lang="en-US" sz="2400" dirty="0"/>
              <a:t>Model accuracies</a:t>
            </a:r>
            <a:endParaRPr lang="en-US" sz="2300" dirty="0">
              <a:solidFill>
                <a:schemeClr val="accent1">
                  <a:lumMod val="50000"/>
                </a:schemeClr>
              </a:solidFill>
              <a:latin typeface="Calibri" pitchFamily="34" charset="0"/>
            </a:endParaRPr>
          </a:p>
        </p:txBody>
      </p:sp>
    </p:spTree>
    <p:extLst>
      <p:ext uri="{BB962C8B-B14F-4D97-AF65-F5344CB8AC3E}">
        <p14:creationId xmlns:p14="http://schemas.microsoft.com/office/powerpoint/2010/main" val="3327973004"/>
      </p:ext>
    </p:extLst>
  </p:cSld>
  <p:clrMapOvr>
    <a:masterClrMapping/>
  </p:clrMapOvr>
</p:sld>
</file>

<file path=ppt/theme/theme1.xml><?xml version="1.0" encoding="utf-8"?>
<a:theme xmlns:a="http://schemas.openxmlformats.org/drawingml/2006/main" name="Theme1">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1142</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Theme1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NIKUNJ AGARWAL</dc:creator>
  <cp:lastModifiedBy>Rahul Maheshwari</cp:lastModifiedBy>
  <cp:revision>29</cp:revision>
  <dcterms:created xsi:type="dcterms:W3CDTF">2020-04-28T03:54:23Z</dcterms:created>
  <dcterms:modified xsi:type="dcterms:W3CDTF">2020-05-15T19:54:17Z</dcterms:modified>
</cp:coreProperties>
</file>