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374" r:id="rId3"/>
    <p:sldId id="379" r:id="rId4"/>
    <p:sldId id="384" r:id="rId5"/>
    <p:sldId id="385" r:id="rId6"/>
    <p:sldId id="386" r:id="rId7"/>
    <p:sldId id="383" r:id="rId8"/>
    <p:sldId id="387" r:id="rId9"/>
    <p:sldId id="388" r:id="rId10"/>
    <p:sldId id="260" r:id="rId11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清源181895" initials="张清源181895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7FF"/>
    <a:srgbClr val="97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61" autoAdjust="0"/>
    <p:restoredTop sz="94084" autoAdjust="0"/>
  </p:normalViewPr>
  <p:slideViewPr>
    <p:cSldViewPr>
      <p:cViewPr varScale="1">
        <p:scale>
          <a:sx n="108" d="100"/>
          <a:sy n="108" d="100"/>
        </p:scale>
        <p:origin x="13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28" y="-90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73A98-7889-4D1C-B292-8750778D83E6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EA731-7D08-4EDA-8673-0A0DA3962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78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95850"/>
          </a:xfrm>
          <a:prstGeom prst="rect">
            <a:avLst/>
          </a:prstGeom>
        </p:spPr>
      </p:pic>
      <p:pic>
        <p:nvPicPr>
          <p:cNvPr id="8" name="Picture 4" descr="未标题-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3" y="3141663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图0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3163888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图0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8" y="3163888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图0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3163888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8680"/>
            <a:ext cx="2884432" cy="7083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1560" y="1700808"/>
            <a:ext cx="8208912" cy="1008112"/>
          </a:xfrm>
        </p:spPr>
        <p:txBody>
          <a:bodyPr/>
          <a:lstStyle>
            <a:lvl1pPr>
              <a:defRPr sz="4400" b="1"/>
            </a:lvl1pPr>
          </a:lstStyle>
          <a:p>
            <a:r>
              <a:rPr lang="zh-CN" altLang="en-US" dirty="0" smtClean="0"/>
              <a:t>封面版式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44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156176" y="5013176"/>
            <a:ext cx="2520280" cy="1656184"/>
          </a:xfrm>
        </p:spPr>
        <p:txBody>
          <a:bodyPr/>
          <a:lstStyle>
            <a:lvl1pPr marL="0" indent="0" algn="ctr" eaLnBrk="1" hangingPunct="1">
              <a:lnSpc>
                <a:spcPct val="150000"/>
              </a:lnSpc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和利时集团</a:t>
            </a:r>
            <a:endParaRPr kumimoji="0" lang="en-US" altLang="zh-CN" sz="2000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kumimoji="0" lang="en-US" altLang="zh-CN" sz="2000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2077662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排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横排版式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67544" y="1783357"/>
            <a:ext cx="820891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号字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6448251"/>
            <a:ext cx="9144000" cy="409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70C0"/>
                </a:solidFill>
              </a:defRPr>
            </a:lvl1pPr>
          </a:lstStyle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‹#›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879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两栏内容版式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67544" y="1783357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号字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4008" y="1783357"/>
            <a:ext cx="4038600" cy="45259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6448251"/>
            <a:ext cx="9144000" cy="409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70C0"/>
                </a:solidFill>
              </a:defRPr>
            </a:lvl1pPr>
          </a:lstStyle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‹#›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439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比较内容版式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71827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微软雅黑加粗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35803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 marL="21145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71827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微软雅黑加粗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358032"/>
            <a:ext cx="4041775" cy="39512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4pPr>
            <a:lvl5pPr marL="21145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0"/>
          </p:nvPr>
        </p:nvSpPr>
        <p:spPr>
          <a:xfrm>
            <a:off x="0" y="6448251"/>
            <a:ext cx="9144000" cy="409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70C0"/>
                </a:solidFill>
              </a:defRPr>
            </a:lvl1pPr>
          </a:lstStyle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‹#›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882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43608" y="2708920"/>
            <a:ext cx="7200800" cy="1656184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用自动化改进人们的工作、生活和环境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Automation for Better Life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28" y="1700808"/>
            <a:ext cx="4499960" cy="11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7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0823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12068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编辑母版标题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669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号字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6448251"/>
            <a:ext cx="9144000" cy="409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© 2017 </a:t>
            </a:r>
            <a:r>
              <a:rPr lang="en-US" altLang="zh-CN" dirty="0" err="1" smtClean="0"/>
              <a:t>HollySys</a:t>
            </a:r>
            <a:r>
              <a:rPr lang="en-US" altLang="zh-CN" dirty="0" smtClean="0"/>
              <a:t>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‹#›</a:t>
            </a:fld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53972"/>
            <a:ext cx="1944216" cy="47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6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2" r:id="rId3"/>
    <p:sldLayoutId id="2147483653" r:id="rId4"/>
    <p:sldLayoutId id="214748365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82880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0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>
                <a:latin typeface="黑体" panose="02010609060101010101" pitchFamily="49" charset="-122"/>
              </a:rPr>
              <a:t>TFS</a:t>
            </a:r>
            <a:r>
              <a:rPr lang="zh-CN" altLang="en-US" sz="4000" dirty="0">
                <a:latin typeface="黑体" panose="02010609060101010101" pitchFamily="49" charset="-122"/>
              </a:rPr>
              <a:t>代码统计工具介绍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56176" y="5157192"/>
            <a:ext cx="2520280" cy="11521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0000"/>
                </a:solidFill>
              </a:rPr>
              <a:t>软件设计部</a:t>
            </a:r>
            <a:r>
              <a:rPr lang="en-US" altLang="zh-CN" sz="1800" dirty="0" smtClean="0">
                <a:solidFill>
                  <a:srgbClr val="000000"/>
                </a:solidFill>
              </a:rPr>
              <a:t>-AT</a:t>
            </a:r>
            <a:r>
              <a:rPr lang="zh-CN" altLang="en-US" sz="1800" dirty="0">
                <a:solidFill>
                  <a:srgbClr val="000000"/>
                </a:solidFill>
              </a:rPr>
              <a:t>组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0000"/>
                </a:solidFill>
              </a:rPr>
              <a:t>王斌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rgbClr val="000000"/>
                </a:solidFill>
              </a:rPr>
              <a:t>2019</a:t>
            </a:r>
            <a:r>
              <a:rPr lang="zh-CN" altLang="en-US" sz="1800" dirty="0" smtClean="0">
                <a:solidFill>
                  <a:srgbClr val="000000"/>
                </a:solidFill>
              </a:rPr>
              <a:t>年</a:t>
            </a:r>
            <a:r>
              <a:rPr lang="en-US" altLang="zh-CN" sz="1800" dirty="0" smtClean="0">
                <a:solidFill>
                  <a:srgbClr val="000000"/>
                </a:solidFill>
              </a:rPr>
              <a:t>09</a:t>
            </a:r>
            <a:r>
              <a:rPr lang="zh-CN" altLang="en-US" sz="1800" dirty="0" smtClean="0">
                <a:solidFill>
                  <a:srgbClr val="000000"/>
                </a:solidFill>
              </a:rPr>
              <a:t>月</a:t>
            </a:r>
            <a:r>
              <a:rPr lang="en-US" altLang="zh-CN" sz="1800" dirty="0" smtClean="0">
                <a:solidFill>
                  <a:srgbClr val="000000"/>
                </a:solidFill>
              </a:rPr>
              <a:t>29</a:t>
            </a:r>
            <a:r>
              <a:rPr lang="zh-CN" altLang="en-US" sz="1800" dirty="0" smtClean="0">
                <a:solidFill>
                  <a:srgbClr val="000000"/>
                </a:solidFill>
              </a:rPr>
              <a:t>日</a:t>
            </a:r>
            <a:endParaRPr lang="zh-CN" altLang="en-US" sz="1800" dirty="0">
              <a:solidFill>
                <a:srgbClr val="000000"/>
              </a:solidFill>
            </a:endParaRPr>
          </a:p>
          <a:p>
            <a:endParaRPr lang="en-US" altLang="zh-CN" sz="1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7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780928"/>
            <a:ext cx="7200800" cy="1656184"/>
          </a:xfrm>
        </p:spPr>
        <p:txBody>
          <a:bodyPr/>
          <a:lstStyle/>
          <a:p>
            <a:r>
              <a:rPr lang="zh-CN" altLang="en-US" sz="2400" dirty="0"/>
              <a:t>用自动化改进人们的工作、生活和环境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Automation for Better Life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53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120680" cy="936104"/>
          </a:xfrm>
        </p:spPr>
        <p:txBody>
          <a:bodyPr/>
          <a:lstStyle/>
          <a:p>
            <a:r>
              <a:rPr lang="zh-CN" altLang="en-US" dirty="0" smtClean="0"/>
              <a:t>如何安装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1</a:t>
            </a:fld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无需安装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当前未制作安装包，为绿色软件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只需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exe</a:t>
            </a:r>
            <a:r>
              <a:rPr lang="zh-CN" altLang="en-US" dirty="0" smtClean="0"/>
              <a:t>文件放到同一路径下即可运行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TFSCodeCounter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TFS</a:t>
            </a:r>
            <a:r>
              <a:rPr lang="zh-CN" altLang="en-US" dirty="0" smtClean="0"/>
              <a:t>代码统计工具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DiffCount</a:t>
            </a:r>
            <a:r>
              <a:rPr lang="zh-CN" altLang="en-US" dirty="0" smtClean="0"/>
              <a:t>：第三方代码统计工具（网上可下载）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149080"/>
            <a:ext cx="1898393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120680" cy="936104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 fontAlgn="ctr">
              <a:buAutoNum type="arabicPeriod"/>
            </a:pPr>
            <a:r>
              <a:rPr lang="zh-CN" altLang="en-US" dirty="0" smtClean="0"/>
              <a:t>双击</a:t>
            </a:r>
            <a:r>
              <a:rPr lang="en-US" altLang="zh-CN" dirty="0" smtClean="0"/>
              <a:t>TFSCodeCounter.exe</a:t>
            </a:r>
          </a:p>
          <a:p>
            <a:pPr marL="457200" indent="-457200" fontAlgn="ctr">
              <a:buAutoNum type="arabicPeriod"/>
            </a:pPr>
            <a:r>
              <a:rPr lang="zh-CN" altLang="en-US" dirty="0"/>
              <a:t>弹</a:t>
            </a:r>
            <a:r>
              <a:rPr lang="zh-CN" altLang="en-US" dirty="0" smtClean="0"/>
              <a:t>出如下：</a:t>
            </a:r>
            <a:endParaRPr lang="en-US" altLang="zh-CN" dirty="0" smtClean="0"/>
          </a:p>
          <a:p>
            <a:pPr marL="457200" indent="-457200" fontAlgn="ctr">
              <a:buAutoNum type="arabicPeriod"/>
            </a:pPr>
            <a:endParaRPr lang="en-US" altLang="zh-CN" dirty="0"/>
          </a:p>
          <a:p>
            <a:pPr marL="457200" indent="-457200" fontAlgn="ctr">
              <a:buAutoNum type="arabicPeriod"/>
            </a:pPr>
            <a:endParaRPr lang="en-US" altLang="zh-CN" dirty="0" smtClean="0"/>
          </a:p>
          <a:p>
            <a:pPr marL="457200" indent="-457200" fontAlgn="ctr">
              <a:buAutoNum type="arabicPeriod"/>
            </a:pPr>
            <a:endParaRPr lang="en-US" altLang="zh-CN" dirty="0"/>
          </a:p>
          <a:p>
            <a:pPr marL="457200" indent="-457200" fontAlgn="ctr">
              <a:buAutoNum type="arabicPeriod"/>
            </a:pPr>
            <a:endParaRPr lang="en-US" altLang="zh-CN" dirty="0" smtClean="0"/>
          </a:p>
          <a:p>
            <a:pPr marL="457200" indent="-457200" fontAlgn="ctr">
              <a:buAutoNum type="arabicPeriod"/>
            </a:pPr>
            <a:endParaRPr lang="en-US" altLang="zh-CN" dirty="0"/>
          </a:p>
          <a:p>
            <a:pPr marL="457200" indent="-457200" fontAlgn="ctr">
              <a:buFont typeface="Arial" panose="020B0604020202020204" pitchFamily="34" charset="0"/>
              <a:buAutoNum type="arabicPeriod"/>
            </a:pPr>
            <a:r>
              <a:rPr lang="zh-CN" altLang="en-US" dirty="0" smtClean="0"/>
              <a:t>选中要统计代码的团队项目，</a:t>
            </a:r>
            <a:r>
              <a:rPr lang="zh-CN" altLang="en-US" dirty="0"/>
              <a:t>点</a:t>
            </a:r>
            <a:r>
              <a:rPr lang="zh-CN" altLang="en-US" dirty="0" smtClean="0"/>
              <a:t>“连接”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2</a:t>
            </a:fld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379463"/>
            <a:ext cx="3600400" cy="22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120680" cy="936104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altLang="zh-CN" dirty="0" smtClean="0"/>
              <a:t>4.  </a:t>
            </a:r>
            <a:r>
              <a:rPr lang="zh-CN" altLang="en-US" dirty="0" smtClean="0"/>
              <a:t>弹出如下：</a:t>
            </a:r>
            <a:endParaRPr lang="en-US" altLang="zh-CN" dirty="0" smtClean="0"/>
          </a:p>
          <a:p>
            <a:pPr marL="457200" indent="-457200" fontAlgn="ctr">
              <a:buAutoNum type="arabicPeriod"/>
            </a:pPr>
            <a:endParaRPr lang="en-US" altLang="zh-CN" dirty="0"/>
          </a:p>
          <a:p>
            <a:pPr marL="457200" indent="-457200" fontAlgn="ctr">
              <a:buAutoNum type="arabicPeriod"/>
            </a:pPr>
            <a:endParaRPr lang="en-US" altLang="zh-CN" dirty="0" smtClean="0"/>
          </a:p>
          <a:p>
            <a:pPr marL="457200" indent="-457200" fontAlgn="ctr">
              <a:buAutoNum type="arabicPeriod"/>
            </a:pPr>
            <a:endParaRPr lang="en-US" altLang="zh-CN" dirty="0"/>
          </a:p>
          <a:p>
            <a:pPr marL="457200" indent="-457200" fontAlgn="ctr">
              <a:buAutoNum type="arabicPeriod"/>
            </a:pPr>
            <a:endParaRPr lang="en-US" altLang="zh-CN" dirty="0" smtClean="0"/>
          </a:p>
          <a:p>
            <a:pPr marL="457200" indent="-457200" fontAlgn="ctr">
              <a:buAutoNum type="arabicPeriod"/>
            </a:pPr>
            <a:endParaRPr lang="en-US" altLang="zh-CN" dirty="0" smtClean="0"/>
          </a:p>
          <a:p>
            <a:pPr marL="457200" indent="-457200" fontAlgn="ctr">
              <a:buAutoNum type="arabicPeriod" startAt="5"/>
            </a:pPr>
            <a:r>
              <a:rPr lang="zh-CN" altLang="en-US" dirty="0" smtClean="0"/>
              <a:t>检索区选择检索时间段，输入检索用户，点“检索”</a:t>
            </a:r>
            <a:endParaRPr lang="en-US" altLang="zh-CN" dirty="0" smtClean="0"/>
          </a:p>
          <a:p>
            <a:pPr marL="457200" indent="-457200" fontAlgn="ctr">
              <a:buAutoNum type="arabicPeriod" startAt="5"/>
            </a:pPr>
            <a:r>
              <a:rPr lang="zh-CN" altLang="en-US" dirty="0" smtClean="0"/>
              <a:t>变更集信息区输出变更集信息</a:t>
            </a:r>
            <a:endParaRPr lang="en-US" altLang="zh-CN" dirty="0" smtClean="0"/>
          </a:p>
          <a:p>
            <a:pPr marL="457200" indent="-457200" fontAlgn="ctr">
              <a:buAutoNum type="arabicPeriod" startAt="5"/>
            </a:pPr>
            <a:r>
              <a:rPr lang="zh-CN" altLang="en-US" dirty="0" smtClean="0"/>
              <a:t>选择要统计代码的变更集，点“统计”</a:t>
            </a:r>
            <a:endParaRPr lang="en-US" altLang="zh-CN" dirty="0" smtClean="0"/>
          </a:p>
          <a:p>
            <a:pPr marL="457200" indent="-457200" fontAlgn="ctr">
              <a:buAutoNum type="arabicPeriod" startAt="5"/>
            </a:pPr>
            <a:r>
              <a:rPr lang="zh-CN" altLang="en-US" dirty="0" smtClean="0"/>
              <a:t>输出区输出统计结果信息，如下图：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3</a:t>
            </a:fld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4468216" cy="213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120680" cy="936104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altLang="zh-CN" dirty="0" smtClean="0"/>
              <a:t>4.  </a:t>
            </a:r>
            <a:r>
              <a:rPr lang="zh-CN" altLang="en-US" dirty="0" smtClean="0"/>
              <a:t>弹出如下：</a:t>
            </a:r>
            <a:endParaRPr lang="en-US" altLang="zh-CN" dirty="0" smtClean="0"/>
          </a:p>
          <a:p>
            <a:pPr marL="457200" indent="-457200" fontAlgn="ctr">
              <a:buAutoNum type="arabicPeriod"/>
            </a:pPr>
            <a:endParaRPr lang="en-US" altLang="zh-CN" dirty="0"/>
          </a:p>
          <a:p>
            <a:pPr marL="457200" indent="-457200" fontAlgn="ctr">
              <a:buAutoNum type="arabicPeriod"/>
            </a:pPr>
            <a:endParaRPr lang="en-US" altLang="zh-CN" dirty="0" smtClean="0"/>
          </a:p>
          <a:p>
            <a:pPr marL="457200" indent="-457200" fontAlgn="ctr">
              <a:buAutoNum type="arabicPeriod"/>
            </a:pPr>
            <a:endParaRPr lang="en-US" altLang="zh-CN" dirty="0"/>
          </a:p>
          <a:p>
            <a:pPr marL="457200" indent="-457200" fontAlgn="ctr">
              <a:buAutoNum type="arabicPeriod"/>
            </a:pPr>
            <a:endParaRPr lang="en-US" altLang="zh-CN" dirty="0" smtClean="0"/>
          </a:p>
          <a:p>
            <a:pPr marL="457200" indent="-457200" fontAlgn="ctr">
              <a:buAutoNum type="arabicPeriod"/>
            </a:pPr>
            <a:endParaRPr lang="en-US" altLang="zh-CN" dirty="0" smtClean="0"/>
          </a:p>
          <a:p>
            <a:pPr marL="457200" indent="-457200" fontAlgn="ctr">
              <a:buAutoNum type="arabicPeriod"/>
            </a:pPr>
            <a:endParaRPr lang="en-US" altLang="zh-CN" dirty="0" smtClean="0"/>
          </a:p>
          <a:p>
            <a:pPr marL="457200" indent="-457200" fontAlgn="ctr">
              <a:buAutoNum type="arabicPeriod" startAt="5"/>
            </a:pPr>
            <a:r>
              <a:rPr lang="zh-CN" altLang="en-US" dirty="0" smtClean="0"/>
              <a:t>检索区选择检索时间段，输入检索用户，点“检索”</a:t>
            </a:r>
            <a:endParaRPr lang="en-US" altLang="zh-CN" dirty="0" smtClean="0"/>
          </a:p>
          <a:p>
            <a:pPr marL="457200" indent="-457200" fontAlgn="ctr">
              <a:buAutoNum type="arabicPeriod" startAt="5"/>
            </a:pPr>
            <a:r>
              <a:rPr lang="zh-CN" altLang="en-US" dirty="0" smtClean="0"/>
              <a:t>变更集信息区输出变更集信息</a:t>
            </a:r>
            <a:endParaRPr lang="en-US" altLang="zh-CN" dirty="0" smtClean="0"/>
          </a:p>
          <a:p>
            <a:pPr marL="457200" indent="-457200" fontAlgn="ctr">
              <a:buAutoNum type="arabicPeriod" startAt="5"/>
            </a:pPr>
            <a:r>
              <a:rPr lang="zh-CN" altLang="en-US" dirty="0" smtClean="0"/>
              <a:t>选择要统计代码的变更集，点“统计”</a:t>
            </a:r>
            <a:endParaRPr lang="en-US" altLang="zh-CN" dirty="0" smtClean="0"/>
          </a:p>
          <a:p>
            <a:pPr marL="457200" indent="-457200" fontAlgn="ctr">
              <a:buAutoNum type="arabicPeriod" startAt="5"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4</a:t>
            </a:fld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543462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120680" cy="936104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fontAlgn="ctr">
              <a:buAutoNum type="arabicPeriod" startAt="8"/>
            </a:pPr>
            <a:r>
              <a:rPr lang="zh-CN" altLang="en-US" dirty="0" smtClean="0"/>
              <a:t>输出</a:t>
            </a:r>
            <a:r>
              <a:rPr lang="zh-CN" altLang="en-US" dirty="0"/>
              <a:t>区输出统计结果信息，如下图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indent="-457200" fontAlgn="ctr">
              <a:buAutoNum type="arabicPeriod" startAt="8"/>
            </a:pPr>
            <a:endParaRPr lang="en-US" altLang="zh-CN" dirty="0"/>
          </a:p>
          <a:p>
            <a:pPr marL="457200" indent="-457200" fontAlgn="ctr">
              <a:buAutoNum type="arabicPeriod" startAt="8"/>
            </a:pPr>
            <a:endParaRPr lang="en-US" altLang="zh-CN" dirty="0" smtClean="0"/>
          </a:p>
          <a:p>
            <a:pPr marL="457200" indent="-457200" fontAlgn="ctr">
              <a:buAutoNum type="arabicPeriod" startAt="8"/>
            </a:pPr>
            <a:endParaRPr lang="en-US" altLang="zh-CN" dirty="0"/>
          </a:p>
          <a:p>
            <a:pPr marL="457200" indent="-457200" fontAlgn="ctr">
              <a:buAutoNum type="arabicPeriod" startAt="8"/>
            </a:pPr>
            <a:endParaRPr lang="en-US" altLang="zh-CN" dirty="0" smtClean="0"/>
          </a:p>
          <a:p>
            <a:pPr marL="457200" indent="-457200" fontAlgn="ctr">
              <a:buAutoNum type="arabicPeriod" startAt="8"/>
            </a:pPr>
            <a:endParaRPr lang="en-US" altLang="zh-CN" dirty="0"/>
          </a:p>
          <a:p>
            <a:pPr marL="457200" indent="-457200" fontAlgn="ctr">
              <a:buAutoNum type="arabicPeriod" startAt="8"/>
            </a:pPr>
            <a:endParaRPr lang="en-US" altLang="zh-CN" dirty="0" smtClean="0"/>
          </a:p>
          <a:p>
            <a:pPr marL="457200" indent="-457200" fontAlgn="ctr">
              <a:buAutoNum type="arabicPeriod" startAt="8"/>
            </a:pPr>
            <a:endParaRPr lang="en-US" altLang="zh-CN" dirty="0"/>
          </a:p>
          <a:p>
            <a:pPr marL="0" indent="0" fontAlgn="ctr">
              <a:buNone/>
            </a:pPr>
            <a:endParaRPr lang="en-US" altLang="zh-CN" dirty="0" smtClean="0"/>
          </a:p>
          <a:p>
            <a:pPr marL="0" indent="0" fontAlgn="ctr">
              <a:buNone/>
            </a:pPr>
            <a:endParaRPr lang="en-US" altLang="zh-CN" dirty="0" smtClean="0"/>
          </a:p>
          <a:p>
            <a:pPr marL="0" indent="0" fontAlgn="ctr">
              <a:buNone/>
            </a:pPr>
            <a:endParaRPr lang="en-US" altLang="zh-CN" dirty="0"/>
          </a:p>
          <a:p>
            <a:pPr marL="0" indent="0" fontAlgn="ctr">
              <a:buNone/>
            </a:pPr>
            <a:endParaRPr lang="en-US" altLang="zh-CN" dirty="0" smtClean="0"/>
          </a:p>
          <a:p>
            <a:pPr marL="0" indent="0" fontAlgn="ctr">
              <a:buNone/>
            </a:pPr>
            <a:endParaRPr lang="en-US" altLang="zh-CN" dirty="0"/>
          </a:p>
          <a:p>
            <a:pPr marL="0" indent="0" fontAlgn="ctr">
              <a:buNone/>
            </a:pPr>
            <a:endParaRPr lang="en-US" altLang="zh-CN" dirty="0" smtClean="0"/>
          </a:p>
          <a:p>
            <a:pPr marL="0" indent="0" fontAlgn="ctr">
              <a:buNone/>
            </a:pPr>
            <a:r>
              <a:rPr lang="zh-CN" altLang="en-US" dirty="0" smtClean="0"/>
              <a:t>参数说明：</a:t>
            </a:r>
            <a:endParaRPr lang="en-US" altLang="zh-CN" dirty="0" smtClean="0"/>
          </a:p>
          <a:p>
            <a:pPr marL="0" indent="0" fontAlgn="ctr">
              <a:buNone/>
            </a:pPr>
            <a:r>
              <a:rPr lang="en-US" altLang="zh-CN" dirty="0" smtClean="0"/>
              <a:t>ADD </a:t>
            </a:r>
            <a:r>
              <a:rPr lang="en-US" altLang="zh-CN" dirty="0"/>
              <a:t>MOD DEL A&amp;M BLK CMT NBNC RATE </a:t>
            </a:r>
            <a:r>
              <a:rPr lang="zh-CN" altLang="en-US" dirty="0"/>
              <a:t>的 含义分别为：</a:t>
            </a:r>
          </a:p>
          <a:p>
            <a:pPr marL="0" indent="0" fontAlgn="ctr">
              <a:buNone/>
            </a:pPr>
            <a:r>
              <a:rPr lang="zh-CN" altLang="en-US" dirty="0"/>
              <a:t>新增、修改、删除、新增</a:t>
            </a:r>
            <a:r>
              <a:rPr lang="en-US" altLang="zh-CN" dirty="0"/>
              <a:t>+</a:t>
            </a:r>
            <a:r>
              <a:rPr lang="zh-CN" altLang="en-US" dirty="0"/>
              <a:t>修改、空行、注释、非空非注释行、标准</a:t>
            </a:r>
            <a:r>
              <a:rPr lang="en-US" altLang="zh-CN" dirty="0"/>
              <a:t>C</a:t>
            </a:r>
            <a:r>
              <a:rPr lang="zh-CN" altLang="en-US" dirty="0"/>
              <a:t>折算率</a:t>
            </a:r>
            <a:endParaRPr lang="en-US" altLang="zh-CN" dirty="0"/>
          </a:p>
          <a:p>
            <a:pPr marL="0" indent="0" fontAlgn="ctr">
              <a:buNone/>
            </a:pP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5</a:t>
            </a:fld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76872"/>
            <a:ext cx="5472608" cy="261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应用范围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6</a:t>
            </a:fld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7544" y="1783357"/>
            <a:ext cx="6984776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只用于</a:t>
            </a:r>
            <a:r>
              <a:rPr lang="en-US" altLang="zh-CN" sz="2000" dirty="0" smtClean="0"/>
              <a:t>TFS</a:t>
            </a:r>
            <a:r>
              <a:rPr lang="zh-CN" altLang="en-US" sz="2000" dirty="0" smtClean="0"/>
              <a:t>管理的项目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只要是使用</a:t>
            </a:r>
            <a:r>
              <a:rPr lang="en-US" altLang="zh-CN" sz="2000" dirty="0" smtClean="0"/>
              <a:t>TFS</a:t>
            </a:r>
            <a:r>
              <a:rPr lang="zh-CN" altLang="en-US" sz="2000" dirty="0" smtClean="0"/>
              <a:t>管理的，都可以下载它的前后版本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457200" indent="-457200">
              <a:buAutoNum type="arabicPeriod" startAt="2"/>
            </a:pPr>
            <a:r>
              <a:rPr lang="zh-CN" altLang="en-US" sz="2000" dirty="0"/>
              <a:t>主要</a:t>
            </a:r>
            <a:r>
              <a:rPr lang="zh-CN" altLang="en-US" sz="2000" dirty="0" smtClean="0"/>
              <a:t>用于代码统计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理论上，只要是文本文件类型的，都可以进行统计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其它，如二进制文件、</a:t>
            </a:r>
            <a:r>
              <a:rPr lang="en-US" altLang="zh-CN" sz="2000" dirty="0" smtClean="0"/>
              <a:t>word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excel</a:t>
            </a:r>
            <a:r>
              <a:rPr lang="zh-CN" altLang="en-US" sz="2000" dirty="0" smtClean="0"/>
              <a:t>等文件不支持统计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15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7</a:t>
            </a:fld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7544" y="1783357"/>
            <a:ext cx="6984776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服务器</a:t>
            </a:r>
            <a:r>
              <a:rPr lang="zh-CN" altLang="en-US" sz="2000" dirty="0"/>
              <a:t>连接</a:t>
            </a:r>
            <a:r>
              <a:rPr lang="en-US" altLang="zh-CN" sz="2000" dirty="0" smtClean="0"/>
              <a:t>tfs02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000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000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000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000" dirty="0"/>
              <a:t>统计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代码是基于自己的</a:t>
            </a:r>
            <a:r>
              <a:rPr lang="zh-CN" altLang="en-US" sz="2000" dirty="0" smtClean="0"/>
              <a:t>权限的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76872"/>
            <a:ext cx="6734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几个错误提示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8</a:t>
            </a:fld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7544" y="1628800"/>
            <a:ext cx="6984776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检索用户无效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 smtClean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 smtClean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未选择变更集，直接统计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84" y="1988840"/>
            <a:ext cx="3916056" cy="18679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85" y="4198019"/>
            <a:ext cx="3916056" cy="18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7887</TotalTime>
  <Words>327</Words>
  <Application>Microsoft Office PowerPoint</Application>
  <PresentationFormat>全屏显示(4:3)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黑体</vt:lpstr>
      <vt:lpstr>宋体</vt:lpstr>
      <vt:lpstr>微软雅黑</vt:lpstr>
      <vt:lpstr>Arial</vt:lpstr>
      <vt:lpstr>Calibri</vt:lpstr>
      <vt:lpstr>Office 主题​​</vt:lpstr>
      <vt:lpstr>TFS代码统计工具介绍</vt:lpstr>
      <vt:lpstr>如何安装</vt:lpstr>
      <vt:lpstr>如何使用</vt:lpstr>
      <vt:lpstr>如何使用</vt:lpstr>
      <vt:lpstr>如何使用</vt:lpstr>
      <vt:lpstr>如何使用</vt:lpstr>
      <vt:lpstr>应用范围</vt:lpstr>
      <vt:lpstr>注意事项</vt:lpstr>
      <vt:lpstr>几个错误提示</vt:lpstr>
      <vt:lpstr>用自动化改进人们的工作、生活和环境 Automation for Better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</dc:creator>
  <cp:lastModifiedBy>wang bin</cp:lastModifiedBy>
  <cp:revision>832</cp:revision>
  <cp:lastPrinted>2017-04-26T03:35:30Z</cp:lastPrinted>
  <dcterms:created xsi:type="dcterms:W3CDTF">2016-02-25T05:46:07Z</dcterms:created>
  <dcterms:modified xsi:type="dcterms:W3CDTF">2019-09-29T06:37:49Z</dcterms:modified>
</cp:coreProperties>
</file>