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7"/>
  </p:notesMasterIdLst>
  <p:handoutMasterIdLst>
    <p:handoutMasterId r:id="rId18"/>
  </p:handoutMasterIdLst>
  <p:sldIdLst>
    <p:sldId id="289" r:id="rId4"/>
    <p:sldId id="282" r:id="rId5"/>
    <p:sldId id="331" r:id="rId6"/>
    <p:sldId id="338" r:id="rId8"/>
    <p:sldId id="339" r:id="rId9"/>
    <p:sldId id="340" r:id="rId10"/>
    <p:sldId id="332" r:id="rId11"/>
    <p:sldId id="335" r:id="rId12"/>
    <p:sldId id="333" r:id="rId13"/>
    <p:sldId id="336" r:id="rId14"/>
    <p:sldId id="337" r:id="rId15"/>
    <p:sldId id="334" r:id="rId16"/>
    <p:sldId id="279" r:id="rId17"/>
  </p:sldIdLst>
  <p:sldSz cx="12192000" cy="6858000"/>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537A680-6551-42E1-A808-EBD39F4E68F7}">
          <p14:sldIdLst>
            <p14:sldId id="289"/>
            <p14:sldId id="334"/>
            <p14:sldId id="333"/>
            <p14:sldId id="340"/>
            <p14:sldId id="332"/>
            <p14:sldId id="335"/>
            <p14:sldId id="336"/>
            <p14:sldId id="337"/>
            <p14:sldId id="282"/>
            <p14:sldId id="331"/>
            <p14:sldId id="339"/>
            <p14:sldId id="338"/>
          </p14:sldIdLst>
        </p14:section>
        <p14:section name="无标题节" id="{D2F97799-D9E4-4A9A-AE7C-23B74282D0C3}">
          <p14:sldIdLst>
            <p14:sldId id="27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文杰" initials="刘文杰"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FA8"/>
    <a:srgbClr val="015998"/>
    <a:srgbClr val="319648"/>
    <a:srgbClr val="FF99FF"/>
    <a:srgbClr val="005A97"/>
    <a:srgbClr val="ECE0E9"/>
    <a:srgbClr val="009DFE"/>
    <a:srgbClr val="2FA24A"/>
    <a:srgbClr val="015997"/>
    <a:srgbClr val="0E6F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8" autoAdjust="0"/>
    <p:restoredTop sz="79649" autoAdjust="0"/>
  </p:normalViewPr>
  <p:slideViewPr>
    <p:cSldViewPr snapToGrid="0">
      <p:cViewPr varScale="1">
        <p:scale>
          <a:sx n="90" d="100"/>
          <a:sy n="90" d="100"/>
        </p:scale>
        <p:origin x="-1770" y="-108"/>
      </p:cViewPr>
      <p:guideLst>
        <p:guide orient="horz" pos="2160"/>
        <p:guide pos="3840"/>
      </p:guideLst>
    </p:cSldViewPr>
  </p:slideViewPr>
  <p:notesTextViewPr>
    <p:cViewPr>
      <p:scale>
        <a:sx n="1" d="1"/>
        <a:sy n="1" d="1"/>
      </p:scale>
      <p:origin x="0" y="0"/>
    </p:cViewPr>
  </p:notesTextViewPr>
  <p:notesViewPr>
    <p:cSldViewPr snapToGrid="0">
      <p:cViewPr varScale="1">
        <p:scale>
          <a:sx n="83" d="100"/>
          <a:sy n="83" d="100"/>
        </p:scale>
        <p:origin x="3210"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8136"/>
          </a:xfrm>
          <a:prstGeom prst="rect">
            <a:avLst/>
          </a:prstGeom>
        </p:spPr>
        <p:txBody>
          <a:bodyPr vert="horz" lIns="95566" tIns="47783" rIns="95566" bIns="47783" rtlCol="0"/>
          <a:lstStyle>
            <a:lvl1pPr algn="l">
              <a:defRPr sz="1300"/>
            </a:lvl1pPr>
          </a:lstStyle>
          <a:p>
            <a:endParaRPr lang="zh-CN" altLang="en-US"/>
          </a:p>
        </p:txBody>
      </p:sp>
      <p:sp>
        <p:nvSpPr>
          <p:cNvPr id="3" name="日期占位符 2"/>
          <p:cNvSpPr>
            <a:spLocks noGrp="1"/>
          </p:cNvSpPr>
          <p:nvPr>
            <p:ph type="dt" sz="quarter" idx="1"/>
          </p:nvPr>
        </p:nvSpPr>
        <p:spPr>
          <a:xfrm>
            <a:off x="3850444" y="0"/>
            <a:ext cx="2945659" cy="498136"/>
          </a:xfrm>
          <a:prstGeom prst="rect">
            <a:avLst/>
          </a:prstGeom>
        </p:spPr>
        <p:txBody>
          <a:bodyPr vert="horz" lIns="95566" tIns="47783" rIns="95566" bIns="47783" rtlCol="0"/>
          <a:lstStyle>
            <a:lvl1pPr algn="r">
              <a:defRPr sz="1300"/>
            </a:lvl1pPr>
          </a:lstStyle>
          <a:p>
            <a:fld id="{C20A7E8A-22F5-4944-8757-F3117FA9D6B4}" type="datetimeFigureOut">
              <a:rPr lang="zh-CN" altLang="en-US" smtClean="0"/>
            </a:fld>
            <a:endParaRPr lang="zh-CN" altLang="en-US"/>
          </a:p>
        </p:txBody>
      </p:sp>
      <p:sp>
        <p:nvSpPr>
          <p:cNvPr id="4" name="页脚占位符 3"/>
          <p:cNvSpPr>
            <a:spLocks noGrp="1"/>
          </p:cNvSpPr>
          <p:nvPr>
            <p:ph type="ftr" sz="quarter" idx="2"/>
          </p:nvPr>
        </p:nvSpPr>
        <p:spPr>
          <a:xfrm>
            <a:off x="1" y="9430092"/>
            <a:ext cx="2945659" cy="498135"/>
          </a:xfrm>
          <a:prstGeom prst="rect">
            <a:avLst/>
          </a:prstGeom>
        </p:spPr>
        <p:txBody>
          <a:bodyPr vert="horz" lIns="95566" tIns="47783" rIns="95566" bIns="47783"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3850444" y="9430092"/>
            <a:ext cx="2945659" cy="498135"/>
          </a:xfrm>
          <a:prstGeom prst="rect">
            <a:avLst/>
          </a:prstGeom>
        </p:spPr>
        <p:txBody>
          <a:bodyPr vert="horz" lIns="95566" tIns="47783" rIns="95566" bIns="47783" rtlCol="0" anchor="b"/>
          <a:lstStyle>
            <a:lvl1pPr algn="r">
              <a:defRPr sz="1300"/>
            </a:lvl1pPr>
          </a:lstStyle>
          <a:p>
            <a:fld id="{9E980C6B-12F6-4F46-BF67-C17C25AF189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6411"/>
          </a:xfrm>
          <a:prstGeom prst="rect">
            <a:avLst/>
          </a:prstGeom>
        </p:spPr>
        <p:txBody>
          <a:bodyPr vert="horz" lIns="95566" tIns="47783" rIns="95566" bIns="47783" rtlCol="0"/>
          <a:lstStyle>
            <a:lvl1pPr algn="l">
              <a:defRPr sz="1300"/>
            </a:lvl1pPr>
          </a:lstStyle>
          <a:p>
            <a:endParaRPr lang="zh-CN" altLang="en-US"/>
          </a:p>
        </p:txBody>
      </p:sp>
      <p:sp>
        <p:nvSpPr>
          <p:cNvPr id="3" name="日期占位符 2"/>
          <p:cNvSpPr>
            <a:spLocks noGrp="1"/>
          </p:cNvSpPr>
          <p:nvPr>
            <p:ph type="dt" idx="1"/>
          </p:nvPr>
        </p:nvSpPr>
        <p:spPr>
          <a:xfrm>
            <a:off x="3850444" y="0"/>
            <a:ext cx="2945659" cy="496411"/>
          </a:xfrm>
          <a:prstGeom prst="rect">
            <a:avLst/>
          </a:prstGeom>
        </p:spPr>
        <p:txBody>
          <a:bodyPr vert="horz" lIns="95566" tIns="47783" rIns="95566" bIns="47783" rtlCol="0"/>
          <a:lstStyle>
            <a:lvl1pPr algn="r">
              <a:defRPr sz="1300"/>
            </a:lvl1pPr>
          </a:lstStyle>
          <a:p>
            <a:fld id="{55305BB8-8E0D-461E-A934-E5616AC5EEC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88900" y="744538"/>
            <a:ext cx="6619875" cy="3724275"/>
          </a:xfrm>
          <a:prstGeom prst="rect">
            <a:avLst/>
          </a:prstGeom>
          <a:noFill/>
          <a:ln w="12700">
            <a:solidFill>
              <a:prstClr val="black"/>
            </a:solidFill>
          </a:ln>
        </p:spPr>
        <p:txBody>
          <a:bodyPr vert="horz" lIns="95566" tIns="47783" rIns="95566" bIns="47783"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66" tIns="47783" rIns="95566" bIns="47783"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1" y="9430090"/>
            <a:ext cx="2945659" cy="496411"/>
          </a:xfrm>
          <a:prstGeom prst="rect">
            <a:avLst/>
          </a:prstGeom>
        </p:spPr>
        <p:txBody>
          <a:bodyPr vert="horz" lIns="95566" tIns="47783" rIns="95566" bIns="47783"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4" y="9430090"/>
            <a:ext cx="2945659" cy="496411"/>
          </a:xfrm>
          <a:prstGeom prst="rect">
            <a:avLst/>
          </a:prstGeom>
        </p:spPr>
        <p:txBody>
          <a:bodyPr vert="horz" lIns="95566" tIns="47783" rIns="95566" bIns="47783" rtlCol="0" anchor="b"/>
          <a:lstStyle>
            <a:lvl1pPr algn="r">
              <a:defRPr sz="1300"/>
            </a:lvl1pPr>
          </a:lstStyle>
          <a:p>
            <a:fld id="{AB2D4A8E-BBED-4016-B69C-291C1005E0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范围：所有在职人员</a:t>
            </a:r>
            <a:endParaRPr lang="zh-CN" altLang="en-US" dirty="0"/>
          </a:p>
        </p:txBody>
      </p:sp>
      <p:sp>
        <p:nvSpPr>
          <p:cNvPr id="4" name="灯片编号占位符 3"/>
          <p:cNvSpPr>
            <a:spLocks noGrp="1"/>
          </p:cNvSpPr>
          <p:nvPr>
            <p:ph type="sldNum" sz="quarter" idx="10"/>
          </p:nvPr>
        </p:nvSpPr>
        <p:spPr/>
        <p:txBody>
          <a:bodyPr/>
          <a:lstStyle/>
          <a:p>
            <a:fld id="{AB2D4A8E-BBED-4016-B69C-291C1005E0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盘点范围：在职人员且至少有</a:t>
            </a:r>
            <a:r>
              <a:rPr lang="en-US" altLang="zh-CN" dirty="0" smtClean="0"/>
              <a:t>1</a:t>
            </a:r>
            <a:r>
              <a:rPr lang="zh-CN" altLang="en-US" dirty="0" smtClean="0"/>
              <a:t>年绩效评价者。</a:t>
            </a:r>
            <a:endParaRPr lang="zh-CN" altLang="en-US" dirty="0"/>
          </a:p>
        </p:txBody>
      </p:sp>
      <p:sp>
        <p:nvSpPr>
          <p:cNvPr id="4" name="灯片编号占位符 3"/>
          <p:cNvSpPr>
            <a:spLocks noGrp="1"/>
          </p:cNvSpPr>
          <p:nvPr>
            <p:ph type="sldNum" sz="quarter" idx="10"/>
          </p:nvPr>
        </p:nvSpPr>
        <p:spPr/>
        <p:txBody>
          <a:bodyPr/>
          <a:lstStyle/>
          <a:p>
            <a:fld id="{AB2D4A8E-BBED-4016-B69C-291C1005E09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绩效规则：</a:t>
            </a:r>
            <a:endParaRPr lang="en-US" altLang="zh-CN" dirty="0" smtClean="0"/>
          </a:p>
          <a:p>
            <a:r>
              <a:rPr lang="en-US" altLang="zh-CN" dirty="0" smtClean="0"/>
              <a:t>1.</a:t>
            </a:r>
            <a:r>
              <a:rPr lang="zh-CN" altLang="en-US" dirty="0" smtClean="0"/>
              <a:t>两年为高为高；</a:t>
            </a:r>
            <a:endParaRPr lang="en-US" altLang="zh-CN" dirty="0" smtClean="0"/>
          </a:p>
          <a:p>
            <a:r>
              <a:rPr lang="en-US" altLang="zh-CN" dirty="0" smtClean="0"/>
              <a:t>2.</a:t>
            </a:r>
            <a:r>
              <a:rPr lang="zh-CN" altLang="en-US" dirty="0" smtClean="0"/>
              <a:t>如果有</a:t>
            </a:r>
            <a:r>
              <a:rPr lang="en-US" altLang="zh-CN" dirty="0" smtClean="0"/>
              <a:t>1</a:t>
            </a:r>
            <a:r>
              <a:rPr lang="zh-CN" altLang="en-US" dirty="0" smtClean="0"/>
              <a:t>年为</a:t>
            </a:r>
            <a:r>
              <a:rPr lang="en-US" altLang="zh-CN" dirty="0" smtClean="0"/>
              <a:t>D</a:t>
            </a:r>
            <a:r>
              <a:rPr lang="zh-CN" altLang="en-US" dirty="0" smtClean="0"/>
              <a:t>，最近</a:t>
            </a:r>
            <a:r>
              <a:rPr lang="en-US" altLang="zh-CN" dirty="0" smtClean="0"/>
              <a:t>1</a:t>
            </a:r>
            <a:r>
              <a:rPr lang="zh-CN" altLang="en-US" dirty="0" smtClean="0"/>
              <a:t>年为</a:t>
            </a:r>
            <a:r>
              <a:rPr lang="en-US" altLang="zh-CN" dirty="0" smtClean="0"/>
              <a:t>C</a:t>
            </a:r>
            <a:r>
              <a:rPr lang="zh-CN" altLang="en-US" dirty="0" smtClean="0"/>
              <a:t>者评价为中；</a:t>
            </a:r>
            <a:endParaRPr lang="en-US" altLang="zh-CN" dirty="0" smtClean="0"/>
          </a:p>
          <a:p>
            <a:r>
              <a:rPr lang="en-US" altLang="zh-CN" dirty="0" smtClean="0"/>
              <a:t>3.19</a:t>
            </a:r>
            <a:r>
              <a:rPr lang="zh-CN" altLang="en-US" dirty="0" smtClean="0"/>
              <a:t>年绩效为</a:t>
            </a:r>
            <a:r>
              <a:rPr lang="en-US" altLang="zh-CN" dirty="0" smtClean="0"/>
              <a:t>C-</a:t>
            </a:r>
            <a:r>
              <a:rPr lang="zh-CN" altLang="en-US" dirty="0" smtClean="0"/>
              <a:t>者，重点评估。</a:t>
            </a:r>
            <a:endParaRPr lang="en-US" altLang="zh-CN" dirty="0" smtClean="0"/>
          </a:p>
          <a:p>
            <a:r>
              <a:rPr lang="zh-CN" altLang="en-US" dirty="0" smtClean="0"/>
              <a:t>能力规则：</a:t>
            </a:r>
            <a:endParaRPr lang="en-US" altLang="zh-CN" dirty="0" smtClean="0"/>
          </a:p>
          <a:p>
            <a:r>
              <a:rPr lang="en-US" altLang="zh-CN" dirty="0" smtClean="0"/>
              <a:t>1.</a:t>
            </a:r>
            <a:r>
              <a:rPr lang="zh-CN" altLang="en-US" dirty="0" smtClean="0"/>
              <a:t>专业能力为高，胜任素质没有低者为高，专业能力为高，胜任素质有低者评价为中；</a:t>
            </a:r>
            <a:endParaRPr lang="en-US" altLang="zh-CN" dirty="0" smtClean="0"/>
          </a:p>
          <a:p>
            <a:r>
              <a:rPr lang="en-US" altLang="zh-CN" dirty="0" smtClean="0"/>
              <a:t>2.</a:t>
            </a:r>
            <a:r>
              <a:rPr lang="zh-CN" altLang="en-US" dirty="0" smtClean="0"/>
              <a:t>专业能力为中，胜任素质不超过（含）</a:t>
            </a:r>
            <a:r>
              <a:rPr lang="en-US" altLang="zh-CN" dirty="0" smtClean="0"/>
              <a:t>1</a:t>
            </a:r>
            <a:r>
              <a:rPr lang="zh-CN" altLang="en-US" dirty="0" smtClean="0"/>
              <a:t>项低者为中；</a:t>
            </a:r>
            <a:endParaRPr lang="en-US" altLang="zh-CN" dirty="0" smtClean="0"/>
          </a:p>
          <a:p>
            <a:r>
              <a:rPr lang="en-US" altLang="zh-CN" dirty="0" smtClean="0"/>
              <a:t>3.</a:t>
            </a:r>
            <a:r>
              <a:rPr lang="zh-CN" altLang="en-US" dirty="0" smtClean="0"/>
              <a:t>专业能力为低或专业能力为中，胜任素质有</a:t>
            </a:r>
            <a:r>
              <a:rPr lang="en-US" altLang="zh-CN" dirty="0" smtClean="0"/>
              <a:t>2</a:t>
            </a:r>
            <a:r>
              <a:rPr lang="zh-CN" altLang="en-US" dirty="0" smtClean="0"/>
              <a:t>项及以上低者为低。</a:t>
            </a:r>
            <a:endParaRPr lang="en-US" altLang="zh-CN" dirty="0" smtClean="0"/>
          </a:p>
        </p:txBody>
      </p:sp>
      <p:sp>
        <p:nvSpPr>
          <p:cNvPr id="4" name="灯片编号占位符 3"/>
          <p:cNvSpPr>
            <a:spLocks noGrp="1"/>
          </p:cNvSpPr>
          <p:nvPr>
            <p:ph type="sldNum" sz="quarter" idx="10"/>
          </p:nvPr>
        </p:nvSpPr>
        <p:spPr/>
        <p:txBody>
          <a:bodyPr/>
          <a:lstStyle/>
          <a:p>
            <a:fld id="{AB2D4A8E-BBED-4016-B69C-291C1005E09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综合能力规则：</a:t>
            </a:r>
            <a:endParaRPr lang="en-US" altLang="zh-CN" dirty="0" smtClean="0"/>
          </a:p>
          <a:p>
            <a:r>
              <a:rPr lang="en-US" altLang="zh-CN" dirty="0" smtClean="0"/>
              <a:t>1.</a:t>
            </a:r>
            <a:r>
              <a:rPr lang="zh-CN" altLang="en-US" dirty="0" smtClean="0"/>
              <a:t>参考胜任九宫格，</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格为高；</a:t>
            </a:r>
            <a:r>
              <a:rPr lang="en-US" altLang="zh-CN" dirty="0" smtClean="0"/>
              <a:t>4</a:t>
            </a:r>
            <a:r>
              <a:rPr lang="zh-CN" altLang="en-US" dirty="0" smtClean="0"/>
              <a:t>、</a:t>
            </a:r>
            <a:r>
              <a:rPr lang="en-US" altLang="zh-CN" dirty="0" smtClean="0"/>
              <a:t>5</a:t>
            </a:r>
            <a:r>
              <a:rPr lang="zh-CN" altLang="en-US" dirty="0" smtClean="0"/>
              <a:t>、</a:t>
            </a:r>
            <a:r>
              <a:rPr lang="en-US" altLang="zh-CN" dirty="0" smtClean="0"/>
              <a:t>6</a:t>
            </a:r>
            <a:r>
              <a:rPr lang="zh-CN" altLang="en-US" dirty="0" smtClean="0"/>
              <a:t>、</a:t>
            </a:r>
            <a:r>
              <a:rPr lang="en-US" altLang="zh-CN" dirty="0" smtClean="0"/>
              <a:t>8</a:t>
            </a:r>
            <a:r>
              <a:rPr lang="zh-CN" altLang="en-US" dirty="0" smtClean="0"/>
              <a:t>为中；</a:t>
            </a:r>
            <a:r>
              <a:rPr lang="en-US" altLang="zh-CN" dirty="0" smtClean="0"/>
              <a:t>7</a:t>
            </a:r>
            <a:r>
              <a:rPr lang="zh-CN" altLang="en-US" dirty="0" smtClean="0"/>
              <a:t>、</a:t>
            </a:r>
            <a:r>
              <a:rPr lang="en-US" altLang="zh-CN" dirty="0" smtClean="0"/>
              <a:t>9</a:t>
            </a:r>
            <a:r>
              <a:rPr lang="zh-CN" altLang="en-US" dirty="0" smtClean="0"/>
              <a:t>为低。</a:t>
            </a:r>
            <a:endParaRPr lang="en-US" altLang="zh-CN" dirty="0" smtClean="0"/>
          </a:p>
          <a:p>
            <a:r>
              <a:rPr lang="zh-CN" altLang="en-US" dirty="0" smtClean="0"/>
              <a:t>专业</a:t>
            </a:r>
            <a:r>
              <a:rPr lang="en-US" altLang="zh-CN" dirty="0" smtClean="0"/>
              <a:t>/</a:t>
            </a:r>
            <a:r>
              <a:rPr lang="zh-CN" altLang="en-US" dirty="0" smtClean="0"/>
              <a:t>管理潜力规则：</a:t>
            </a:r>
            <a:endParaRPr lang="en-US" altLang="zh-CN" dirty="0" smtClean="0"/>
          </a:p>
          <a:p>
            <a:r>
              <a:rPr lang="en-US" altLang="zh-CN" dirty="0" smtClean="0"/>
              <a:t>1.</a:t>
            </a:r>
            <a:r>
              <a:rPr lang="zh-CN" altLang="en-US" dirty="0" smtClean="0"/>
              <a:t>分开出两张潜力九宫格。</a:t>
            </a:r>
            <a:endParaRPr lang="zh-CN" altLang="en-US" dirty="0"/>
          </a:p>
        </p:txBody>
      </p:sp>
      <p:sp>
        <p:nvSpPr>
          <p:cNvPr id="4" name="灯片编号占位符 3"/>
          <p:cNvSpPr>
            <a:spLocks noGrp="1"/>
          </p:cNvSpPr>
          <p:nvPr>
            <p:ph type="sldNum" sz="quarter" idx="10"/>
          </p:nvPr>
        </p:nvSpPr>
        <p:spPr/>
        <p:txBody>
          <a:bodyPr/>
          <a:lstStyle/>
          <a:p>
            <a:fld id="{AB2D4A8E-BBED-4016-B69C-291C1005E0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jpeg"/><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8.jpeg"/><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jpeg"/><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40" name="文本框 39"/>
          <p:cNvSpPr txBox="1"/>
          <p:nvPr userDrawn="1"/>
        </p:nvSpPr>
        <p:spPr>
          <a:xfrm>
            <a:off x="10410743" y="6562409"/>
            <a:ext cx="1781257" cy="215444"/>
          </a:xfrm>
          <a:prstGeom prst="rect">
            <a:avLst/>
          </a:prstGeom>
          <a:noFill/>
        </p:spPr>
        <p:txBody>
          <a:bodyPr wrap="none" rtlCol="0">
            <a:spAutoFit/>
          </a:bodyPr>
          <a:lstStyle/>
          <a:p>
            <a:r>
              <a:rPr lang="en-US" altLang="zh-CN" sz="800" dirty="0">
                <a:solidFill>
                  <a:schemeClr val="bg1">
                    <a:lumMod val="65000"/>
                  </a:schemeClr>
                </a:solidFill>
                <a:latin typeface="Arial" panose="020B0604020202020204" pitchFamily="34" charset="0"/>
                <a:cs typeface="Arial" panose="020B0604020202020204" pitchFamily="34" charset="0"/>
              </a:rPr>
              <a:t>HollySys Group. All rights reserved</a:t>
            </a:r>
            <a:endParaRPr lang="zh-CN" altLang="en-US" sz="800" dirty="0">
              <a:solidFill>
                <a:schemeClr val="bg1">
                  <a:lumMod val="65000"/>
                </a:schemeClr>
              </a:solidFill>
              <a:latin typeface="Arial" panose="020B0604020202020204" pitchFamily="34" charset="0"/>
              <a:cs typeface="Arial" panose="020B0604020202020204" pitchFamily="34" charset="0"/>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4"/>
            <a:ext cx="12192000" cy="6856286"/>
          </a:xfrm>
          <a:prstGeom prst="rect">
            <a:avLst/>
          </a:prstGeom>
        </p:spPr>
      </p:pic>
      <p:cxnSp>
        <p:nvCxnSpPr>
          <p:cNvPr id="8" name="直接连接符 7"/>
          <p:cNvCxnSpPr/>
          <p:nvPr userDrawn="1"/>
        </p:nvCxnSpPr>
        <p:spPr>
          <a:xfrm>
            <a:off x="613317" y="3891776"/>
            <a:ext cx="5400000" cy="1714"/>
          </a:xfrm>
          <a:prstGeom prst="line">
            <a:avLst/>
          </a:prstGeom>
          <a:ln w="19050">
            <a:solidFill>
              <a:srgbClr val="115FA8"/>
            </a:solidFill>
          </a:ln>
        </p:spPr>
        <p:style>
          <a:lnRef idx="1">
            <a:schemeClr val="accent1"/>
          </a:lnRef>
          <a:fillRef idx="0">
            <a:schemeClr val="accent1"/>
          </a:fillRef>
          <a:effectRef idx="0">
            <a:schemeClr val="accent1"/>
          </a:effectRef>
          <a:fontRef idx="minor">
            <a:schemeClr val="tx1"/>
          </a:fontRef>
        </p:style>
      </p:cxnSp>
      <p:sp>
        <p:nvSpPr>
          <p:cNvPr id="6" name="Title 17"/>
          <p:cNvSpPr>
            <a:spLocks noGrp="1"/>
          </p:cNvSpPr>
          <p:nvPr>
            <p:ph type="title" hasCustomPrompt="1"/>
          </p:nvPr>
        </p:nvSpPr>
        <p:spPr>
          <a:xfrm>
            <a:off x="483332" y="2098796"/>
            <a:ext cx="7801070" cy="1681473"/>
          </a:xfrm>
          <a:prstGeom prst="rect">
            <a:avLst/>
          </a:prstGeom>
        </p:spPr>
        <p:txBody>
          <a:bodyPr anchor="b"/>
          <a:lstStyle>
            <a:lvl1pPr algn="l">
              <a:lnSpc>
                <a:spcPts val="5000"/>
              </a:lnSpc>
              <a:defRPr sz="4400">
                <a:solidFill>
                  <a:srgbClr val="115FA8"/>
                </a:solidFill>
                <a:latin typeface="Arial" panose="020B0604020202020204" pitchFamily="34" charset="0"/>
                <a:cs typeface="Arial" panose="020B0604020202020204" pitchFamily="34" charset="0"/>
              </a:defRPr>
            </a:lvl1pPr>
          </a:lstStyle>
          <a:p>
            <a:r>
              <a:rPr lang="en-US" dirty="0"/>
              <a:t>Click to edit master </a:t>
            </a:r>
            <a:br>
              <a:rPr lang="en-US" dirty="0"/>
            </a:br>
            <a:r>
              <a:rPr lang="en-US" dirty="0"/>
              <a:t>title in sentence case</a:t>
            </a:r>
            <a:endParaRPr lang="en-US" dirty="0"/>
          </a:p>
        </p:txBody>
      </p:sp>
      <p:sp>
        <p:nvSpPr>
          <p:cNvPr id="7" name="Text Placeholder 11"/>
          <p:cNvSpPr>
            <a:spLocks noGrp="1"/>
          </p:cNvSpPr>
          <p:nvPr>
            <p:ph type="body" sz="quarter" idx="11" hasCustomPrompt="1"/>
          </p:nvPr>
        </p:nvSpPr>
        <p:spPr>
          <a:xfrm>
            <a:off x="613317" y="4004997"/>
            <a:ext cx="1579675" cy="373923"/>
          </a:xfrm>
          <a:prstGeom prst="rect">
            <a:avLst/>
          </a:prstGeom>
        </p:spPr>
        <p:txBody>
          <a:bodyPr/>
          <a:lstStyle>
            <a:lvl1pPr>
              <a:defRPr kumimoji="0" lang="en-US" sz="1500" b="0" i="0" u="none" strike="noStrike" kern="0" cap="none" spc="0" normalizeH="0" baseline="0" dirty="0">
                <a:ln>
                  <a:noFill/>
                </a:ln>
                <a:solidFill>
                  <a:schemeClr val="bg1">
                    <a:lumMod val="50000"/>
                  </a:schemeClr>
                </a:solidFill>
                <a:effectLst/>
                <a:uLnTx/>
                <a:uFillTx/>
                <a:latin typeface="Arial" panose="020B0604020202020204"/>
              </a:defRPr>
            </a:lvl1pPr>
          </a:lstStyle>
          <a:p>
            <a:pPr marL="0" marR="0" lvl="0" indent="0" defTabSz="457200" fontAlgn="base">
              <a:lnSpc>
                <a:spcPct val="100000"/>
              </a:lnSpc>
              <a:spcBef>
                <a:spcPts val="0"/>
              </a:spcBef>
              <a:spcAft>
                <a:spcPts val="800"/>
              </a:spcAft>
              <a:buClr>
                <a:srgbClr val="BB2332"/>
              </a:buClr>
              <a:buSzTx/>
              <a:buFont typeface="Wingdings" panose="05000000000000000000" pitchFamily="2" charset="2"/>
              <a:buNone/>
            </a:pPr>
            <a:r>
              <a:rPr lang="en-US" dirty="0"/>
              <a:t>MM • DD • YY</a:t>
            </a:r>
            <a:endParaRPr lang="en-US" dirty="0"/>
          </a:p>
        </p:txBody>
      </p:sp>
      <p:sp>
        <p:nvSpPr>
          <p:cNvPr id="9" name="Text Placeholder 11"/>
          <p:cNvSpPr>
            <a:spLocks noGrp="1"/>
          </p:cNvSpPr>
          <p:nvPr>
            <p:ph type="body" sz="quarter" idx="10" hasCustomPrompt="1"/>
          </p:nvPr>
        </p:nvSpPr>
        <p:spPr>
          <a:xfrm>
            <a:off x="3376161" y="4004997"/>
            <a:ext cx="2783570" cy="373923"/>
          </a:xfrm>
          <a:prstGeom prst="rect">
            <a:avLst/>
          </a:prstGeom>
        </p:spPr>
        <p:txBody>
          <a:bodyPr/>
          <a:lstStyle>
            <a:lvl1pPr marL="0" marR="0" indent="0" algn="l" defTabSz="457200" rtl="0" eaLnBrk="1" fontAlgn="base" latinLnBrk="0" hangingPunct="1">
              <a:lnSpc>
                <a:spcPct val="100000"/>
              </a:lnSpc>
              <a:spcBef>
                <a:spcPts val="0"/>
              </a:spcBef>
              <a:spcAft>
                <a:spcPts val="800"/>
              </a:spcAft>
              <a:buClr>
                <a:srgbClr val="BB2332"/>
              </a:buClr>
              <a:buSzTx/>
              <a:buFont typeface="Wingdings" panose="05000000000000000000" pitchFamily="2" charset="2"/>
              <a:buNone/>
              <a:defRPr kumimoji="0" lang="en-US" sz="1500" b="0" i="0" u="none" strike="noStrike" kern="0" cap="none" spc="0" normalizeH="0" baseline="0">
                <a:ln>
                  <a:noFill/>
                </a:ln>
                <a:solidFill>
                  <a:schemeClr val="bg1">
                    <a:lumMod val="50000"/>
                  </a:schemeClr>
                </a:solidFill>
                <a:effectLst/>
                <a:uLnTx/>
                <a:uFillTx/>
                <a:latin typeface="Arial" panose="020B0604020202020204"/>
                <a:ea typeface="+mn-ea"/>
                <a:cs typeface="+mn-cs"/>
              </a:defRPr>
            </a:lvl1pPr>
            <a:lvl2pPr marL="768350" indent="0" algn="r">
              <a:buNone/>
              <a:defRPr/>
            </a:lvl2pPr>
            <a:lvl3pPr marL="1377950" indent="0" algn="r">
              <a:buNone/>
              <a:defRPr/>
            </a:lvl3pPr>
            <a:lvl4pPr marL="1828165" indent="0" algn="r">
              <a:buNone/>
              <a:defRPr/>
            </a:lvl4pPr>
            <a:lvl5pPr marL="2437765" indent="0" algn="r">
              <a:buNone/>
              <a:defRPr/>
            </a:lvl5pPr>
          </a:lstStyle>
          <a:p>
            <a:pPr marL="0" marR="0" lvl="0" indent="0" algn="l" defTabSz="457200" rtl="0" eaLnBrk="1" fontAlgn="base" latinLnBrk="0" hangingPunct="1">
              <a:lnSpc>
                <a:spcPct val="100000"/>
              </a:lnSpc>
              <a:spcBef>
                <a:spcPts val="0"/>
              </a:spcBef>
              <a:spcAft>
                <a:spcPts val="800"/>
              </a:spcAft>
              <a:buClr>
                <a:srgbClr val="BB2332"/>
              </a:buClr>
              <a:buSzTx/>
              <a:buFont typeface="Wingdings" panose="05000000000000000000" pitchFamily="2" charset="2"/>
              <a:buNone/>
              <a:defRPr/>
            </a:pPr>
            <a:r>
              <a:rPr kumimoji="0" lang="en-US" altLang="zh-CN" sz="1500" b="0" i="0" u="none" strike="noStrike" kern="0" cap="none" spc="0" normalizeH="0" baseline="0" noProof="0" dirty="0" smtClean="0">
                <a:ln>
                  <a:noFill/>
                </a:ln>
                <a:solidFill>
                  <a:schemeClr val="bg1">
                    <a:lumMod val="50000"/>
                  </a:schemeClr>
                </a:solidFill>
                <a:effectLst/>
                <a:uLnTx/>
                <a:uFillTx/>
                <a:latin typeface="Arial" panose="020B0604020202020204"/>
                <a:ea typeface="+mn-ea"/>
                <a:cs typeface="+mn-cs"/>
              </a:rPr>
              <a:t>First Last Name  •  Title</a:t>
            </a:r>
            <a:endParaRPr kumimoji="0" lang="en-US" altLang="zh-CN" sz="1500" b="0" i="0" u="none" strike="noStrike" kern="0" cap="none" spc="0" normalizeH="0" baseline="0" noProof="0" dirty="0">
              <a:ln>
                <a:noFill/>
              </a:ln>
              <a:solidFill>
                <a:schemeClr val="bg1">
                  <a:lumMod val="50000"/>
                </a:schemeClr>
              </a:solidFill>
              <a:effectLst/>
              <a:uLnTx/>
              <a:uFillTx/>
              <a:latin typeface="Arial" panose="020B0604020202020204"/>
              <a:ea typeface="+mn-ea"/>
              <a:cs typeface="+mn-cs"/>
            </a:endParaRP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3331" y="482648"/>
            <a:ext cx="2644927" cy="63000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455"/>
            <a:ext cx="12192000" cy="6856286"/>
          </a:xfrm>
          <a:prstGeom prst="rect">
            <a:avLst/>
          </a:prstGeom>
        </p:spPr>
      </p:pic>
      <p:sp>
        <p:nvSpPr>
          <p:cNvPr id="14" name="文本框 13"/>
          <p:cNvSpPr txBox="1"/>
          <p:nvPr userDrawn="1"/>
        </p:nvSpPr>
        <p:spPr>
          <a:xfrm>
            <a:off x="9900032" y="6588850"/>
            <a:ext cx="1781257" cy="215444"/>
          </a:xfrm>
          <a:prstGeom prst="rect">
            <a:avLst/>
          </a:prstGeom>
          <a:noFill/>
        </p:spPr>
        <p:txBody>
          <a:bodyPr wrap="none" rtlCol="0">
            <a:spAutoFit/>
          </a:bodyPr>
          <a:lstStyle/>
          <a:p>
            <a:r>
              <a:rPr lang="en-US" altLang="zh-CN" sz="800" dirty="0">
                <a:solidFill>
                  <a:schemeClr val="bg1">
                    <a:lumMod val="65000"/>
                  </a:schemeClr>
                </a:solidFill>
                <a:latin typeface="Arial" panose="020B0604020202020204" pitchFamily="34" charset="0"/>
                <a:cs typeface="Arial" panose="020B0604020202020204" pitchFamily="34" charset="0"/>
              </a:rPr>
              <a:t>HollySys Group. All rights reserved</a:t>
            </a:r>
            <a:endParaRPr lang="zh-CN" altLang="en-US" sz="800" dirty="0">
              <a:solidFill>
                <a:schemeClr val="bg1">
                  <a:lumMod val="65000"/>
                </a:schemeClr>
              </a:solidFill>
              <a:latin typeface="Arial" panose="020B0604020202020204" pitchFamily="34" charset="0"/>
              <a:cs typeface="Arial" panose="020B0604020202020204" pitchFamily="34" charset="0"/>
            </a:endParaRPr>
          </a:p>
        </p:txBody>
      </p:sp>
      <p:pic>
        <p:nvPicPr>
          <p:cNvPr id="5" name="图片 4"/>
          <p:cNvPicPr>
            <a:picLocks noChangeAspect="1"/>
          </p:cNvPicPr>
          <p:nvPr userDrawn="1"/>
        </p:nvPicPr>
        <p:blipFill>
          <a:blip r:embed="rId3"/>
          <a:stretch>
            <a:fillRect/>
          </a:stretch>
        </p:blipFill>
        <p:spPr>
          <a:xfrm>
            <a:off x="173489" y="6130840"/>
            <a:ext cx="2152381" cy="447619"/>
          </a:xfrm>
          <a:prstGeom prst="rect">
            <a:avLst/>
          </a:prstGeom>
        </p:spPr>
      </p:pic>
      <p:sp>
        <p:nvSpPr>
          <p:cNvPr id="12" name="Rectangle 5"/>
          <p:cNvSpPr>
            <a:spLocks noChangeArrowheads="1"/>
          </p:cNvSpPr>
          <p:nvPr userDrawn="1"/>
        </p:nvSpPr>
        <p:spPr bwMode="auto">
          <a:xfrm>
            <a:off x="11336682" y="6577698"/>
            <a:ext cx="576150" cy="246221"/>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fld id="{C41E6217-FD4A-4698-ADE0-B72F602A1308}" type="slidenum">
              <a:rPr lang="en-US" sz="1000" kern="0" spc="27" smtClean="0">
                <a:solidFill>
                  <a:schemeClr val="tx1">
                    <a:lumMod val="65000"/>
                    <a:lumOff val="35000"/>
                  </a:schemeClr>
                </a:solidFill>
                <a:latin typeface="+mj-lt"/>
                <a:ea typeface="Arial Unicode MS" charset="0"/>
                <a:cs typeface="Arial" panose="020B0604020202020204" pitchFamily="34" charset="0"/>
              </a:rPr>
            </a:fld>
            <a:endParaRPr lang="en-US" sz="1000" kern="0" spc="27" dirty="0">
              <a:solidFill>
                <a:schemeClr val="tx1">
                  <a:lumMod val="65000"/>
                  <a:lumOff val="35000"/>
                </a:schemeClr>
              </a:solidFill>
              <a:latin typeface="+mj-lt"/>
              <a:ea typeface="Arial Unicode MS" charset="0"/>
              <a:cs typeface="Arial" panose="020B0604020202020204" pitchFamily="34" charset="0"/>
            </a:endParaRPr>
          </a:p>
        </p:txBody>
      </p:sp>
      <p:cxnSp>
        <p:nvCxnSpPr>
          <p:cNvPr id="13" name="Straight Connector 6"/>
          <p:cNvCxnSpPr/>
          <p:nvPr userDrawn="1"/>
        </p:nvCxnSpPr>
        <p:spPr bwMode="auto">
          <a:xfrm>
            <a:off x="11916221" y="6696572"/>
            <a:ext cx="275779" cy="0"/>
          </a:xfrm>
          <a:prstGeom prst="line">
            <a:avLst/>
          </a:prstGeom>
          <a:noFill/>
          <a:ln w="25400" cap="rnd" cmpd="sng" algn="ctr">
            <a:solidFill>
              <a:srgbClr val="319648"/>
            </a:solidFill>
            <a:prstDash val="solid"/>
            <a:round/>
            <a:headEnd type="none" w="med" len="med"/>
            <a:tailEnd type="none" w="med" len="med"/>
          </a:ln>
          <a:effectLst/>
        </p:spPr>
      </p:cxnSp>
      <p:cxnSp>
        <p:nvCxnSpPr>
          <p:cNvPr id="17" name="Straight Connector 6"/>
          <p:cNvCxnSpPr/>
          <p:nvPr userDrawn="1"/>
        </p:nvCxnSpPr>
        <p:spPr bwMode="auto">
          <a:xfrm>
            <a:off x="13246" y="1122229"/>
            <a:ext cx="684000" cy="0"/>
          </a:xfrm>
          <a:prstGeom prst="line">
            <a:avLst/>
          </a:prstGeom>
          <a:noFill/>
          <a:ln w="25400" cap="rnd" cmpd="sng" algn="ctr">
            <a:solidFill>
              <a:srgbClr val="015998"/>
            </a:solidFill>
            <a:prstDash val="solid"/>
            <a:round/>
            <a:headEnd type="none" w="med" len="med"/>
            <a:tailEnd type="none" w="med" len="med"/>
          </a:ln>
          <a:effectLst/>
        </p:spPr>
      </p:cxnSp>
      <p:sp>
        <p:nvSpPr>
          <p:cNvPr id="10" name="Title 17"/>
          <p:cNvSpPr>
            <a:spLocks noGrp="1"/>
          </p:cNvSpPr>
          <p:nvPr>
            <p:ph type="title" hasCustomPrompt="1"/>
          </p:nvPr>
        </p:nvSpPr>
        <p:spPr>
          <a:xfrm>
            <a:off x="710492" y="482139"/>
            <a:ext cx="3553937" cy="1003817"/>
          </a:xfrm>
          <a:prstGeom prst="rect">
            <a:avLst/>
          </a:prstGeom>
        </p:spPr>
        <p:txBody>
          <a:bodyPr anchor="b"/>
          <a:lstStyle>
            <a:lvl1pPr algn="l">
              <a:lnSpc>
                <a:spcPts val="5000"/>
              </a:lnSpc>
              <a:defRPr sz="3600" b="0">
                <a:solidFill>
                  <a:srgbClr val="115FA8"/>
                </a:solidFill>
                <a:latin typeface="Arial" panose="020B0604020202020204" pitchFamily="34" charset="0"/>
                <a:cs typeface="Arial" panose="020B0604020202020204" pitchFamily="34" charset="0"/>
              </a:defRPr>
            </a:lvl1pPr>
          </a:lstStyle>
          <a:p>
            <a:r>
              <a:rPr lang="en-US" altLang="zh-CN" dirty="0" smtClean="0"/>
              <a:t>Content</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alphaModFix amt="26000"/>
            <a:extLst>
              <a:ext uri="{BEBA8EAE-BF5A-486C-A8C5-ECC9F3942E4B}">
                <a14:imgProps xmlns:a14="http://schemas.microsoft.com/office/drawing/2010/main">
                  <a14:imgLayer r:embed="rId3">
                    <a14:imgEffect>
                      <a14:brightnessContrast bright="40000" contrast="2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0" y="0"/>
            <a:ext cx="12189968" cy="6858000"/>
          </a:xfrm>
          <a:prstGeom prst="rect">
            <a:avLst/>
          </a:prstGeom>
        </p:spPr>
      </p:pic>
      <p:sp>
        <p:nvSpPr>
          <p:cNvPr id="9" name="矩形 8"/>
          <p:cNvSpPr/>
          <p:nvPr userDrawn="1"/>
        </p:nvSpPr>
        <p:spPr>
          <a:xfrm>
            <a:off x="370114" y="228600"/>
            <a:ext cx="3178629" cy="1001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Straight Connector 6"/>
          <p:cNvCxnSpPr/>
          <p:nvPr userDrawn="1"/>
        </p:nvCxnSpPr>
        <p:spPr bwMode="auto">
          <a:xfrm>
            <a:off x="11916221" y="6696572"/>
            <a:ext cx="275779" cy="0"/>
          </a:xfrm>
          <a:prstGeom prst="line">
            <a:avLst/>
          </a:prstGeom>
          <a:noFill/>
          <a:ln w="25400" cap="rnd" cmpd="sng" algn="ctr">
            <a:solidFill>
              <a:srgbClr val="2FA24A"/>
            </a:solidFill>
            <a:prstDash val="solid"/>
            <a:round/>
            <a:headEnd type="none" w="med" len="med"/>
            <a:tailEnd type="none" w="med" len="med"/>
          </a:ln>
          <a:effectLst/>
        </p:spPr>
      </p:cxnSp>
      <p:sp>
        <p:nvSpPr>
          <p:cNvPr id="11" name="文本框 10"/>
          <p:cNvSpPr txBox="1"/>
          <p:nvPr userDrawn="1"/>
        </p:nvSpPr>
        <p:spPr>
          <a:xfrm>
            <a:off x="9900032" y="6588850"/>
            <a:ext cx="1781257" cy="215444"/>
          </a:xfrm>
          <a:prstGeom prst="rect">
            <a:avLst/>
          </a:prstGeom>
          <a:noFill/>
        </p:spPr>
        <p:txBody>
          <a:bodyPr wrap="none" rtlCol="0">
            <a:spAutoFit/>
          </a:bodyPr>
          <a:lstStyle/>
          <a:p>
            <a:r>
              <a:rPr lang="en-US" altLang="zh-CN" sz="800" dirty="0">
                <a:solidFill>
                  <a:schemeClr val="bg1">
                    <a:lumMod val="65000"/>
                  </a:schemeClr>
                </a:solidFill>
                <a:latin typeface="Arial" panose="020B0604020202020204" pitchFamily="34" charset="0"/>
                <a:cs typeface="Arial" panose="020B0604020202020204" pitchFamily="34" charset="0"/>
              </a:rPr>
              <a:t>HollySys Group. All rights reserved</a:t>
            </a:r>
            <a:endParaRPr lang="zh-CN" altLang="en-US" sz="800" dirty="0">
              <a:solidFill>
                <a:schemeClr val="bg1">
                  <a:lumMod val="65000"/>
                </a:schemeClr>
              </a:solidFill>
              <a:latin typeface="Arial" panose="020B0604020202020204" pitchFamily="34" charset="0"/>
              <a:cs typeface="Arial" panose="020B0604020202020204" pitchFamily="34" charset="0"/>
            </a:endParaRPr>
          </a:p>
        </p:txBody>
      </p:sp>
      <p:sp>
        <p:nvSpPr>
          <p:cNvPr id="12" name="Rectangle 5"/>
          <p:cNvSpPr>
            <a:spLocks noChangeArrowheads="1"/>
          </p:cNvSpPr>
          <p:nvPr userDrawn="1"/>
        </p:nvSpPr>
        <p:spPr bwMode="auto">
          <a:xfrm>
            <a:off x="11336682" y="6577698"/>
            <a:ext cx="576150" cy="246221"/>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fld id="{C41E6217-FD4A-4698-ADE0-B72F602A1308}" type="slidenum">
              <a:rPr lang="en-US" sz="1000" kern="0" spc="27" smtClean="0">
                <a:solidFill>
                  <a:schemeClr val="tx1">
                    <a:lumMod val="65000"/>
                    <a:lumOff val="35000"/>
                  </a:schemeClr>
                </a:solidFill>
                <a:latin typeface="+mj-lt"/>
                <a:ea typeface="Arial Unicode MS" charset="0"/>
                <a:cs typeface="Arial" panose="020B0604020202020204" pitchFamily="34" charset="0"/>
              </a:rPr>
            </a:fld>
            <a:endParaRPr lang="en-US" sz="1000" kern="0" spc="27" dirty="0">
              <a:solidFill>
                <a:schemeClr val="tx1">
                  <a:lumMod val="65000"/>
                  <a:lumOff val="35000"/>
                </a:schemeClr>
              </a:solidFill>
              <a:latin typeface="+mj-lt"/>
              <a:ea typeface="Arial Unicode MS" charset="0"/>
              <a:cs typeface="Arial" panose="020B0604020202020204" pitchFamily="34" charset="0"/>
            </a:endParaRPr>
          </a:p>
        </p:txBody>
      </p:sp>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3331" y="482648"/>
            <a:ext cx="2644927" cy="6300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pic>
        <p:nvPicPr>
          <p:cNvPr id="5" name="图片 4"/>
          <p:cNvPicPr>
            <a:picLocks noChangeAspect="1"/>
          </p:cNvPicPr>
          <p:nvPr userDrawn="1"/>
        </p:nvPicPr>
        <p:blipFill>
          <a:blip r:embed="rId3"/>
          <a:stretch>
            <a:fillRect/>
          </a:stretch>
        </p:blipFill>
        <p:spPr>
          <a:xfrm>
            <a:off x="173489" y="6130840"/>
            <a:ext cx="2152381" cy="447619"/>
          </a:xfrm>
          <a:prstGeom prst="rect">
            <a:avLst/>
          </a:prstGeom>
        </p:spPr>
      </p:pic>
      <p:cxnSp>
        <p:nvCxnSpPr>
          <p:cNvPr id="9" name="Straight Connector 6"/>
          <p:cNvCxnSpPr/>
          <p:nvPr userDrawn="1"/>
        </p:nvCxnSpPr>
        <p:spPr bwMode="auto">
          <a:xfrm>
            <a:off x="11916221" y="6696572"/>
            <a:ext cx="275779" cy="0"/>
          </a:xfrm>
          <a:prstGeom prst="line">
            <a:avLst/>
          </a:prstGeom>
          <a:noFill/>
          <a:ln w="25400" cap="rnd" cmpd="sng" algn="ctr">
            <a:solidFill>
              <a:srgbClr val="319648"/>
            </a:solidFill>
            <a:prstDash val="solid"/>
            <a:round/>
            <a:headEnd type="none" w="med" len="med"/>
            <a:tailEnd type="none" w="med" len="med"/>
          </a:ln>
          <a:effectLst/>
        </p:spPr>
      </p:cxnSp>
      <p:cxnSp>
        <p:nvCxnSpPr>
          <p:cNvPr id="11" name="Straight Connector 6"/>
          <p:cNvCxnSpPr/>
          <p:nvPr userDrawn="1"/>
        </p:nvCxnSpPr>
        <p:spPr bwMode="auto">
          <a:xfrm>
            <a:off x="-1" y="543422"/>
            <a:ext cx="360000" cy="0"/>
          </a:xfrm>
          <a:prstGeom prst="line">
            <a:avLst/>
          </a:prstGeom>
          <a:noFill/>
          <a:ln w="25400" cap="rnd" cmpd="sng" algn="ctr">
            <a:solidFill>
              <a:srgbClr val="015997"/>
            </a:solidFill>
            <a:prstDash val="solid"/>
            <a:round/>
            <a:headEnd type="none" w="med" len="med"/>
            <a:tailEnd type="none" w="med" len="med"/>
          </a:ln>
          <a:effectLst/>
        </p:spPr>
      </p:cxnSp>
      <p:sp>
        <p:nvSpPr>
          <p:cNvPr id="13" name="文本框 12"/>
          <p:cNvSpPr txBox="1"/>
          <p:nvPr userDrawn="1"/>
        </p:nvSpPr>
        <p:spPr>
          <a:xfrm>
            <a:off x="9900032" y="6588850"/>
            <a:ext cx="1781257" cy="215444"/>
          </a:xfrm>
          <a:prstGeom prst="rect">
            <a:avLst/>
          </a:prstGeom>
          <a:noFill/>
        </p:spPr>
        <p:txBody>
          <a:bodyPr wrap="none" rtlCol="0">
            <a:spAutoFit/>
          </a:bodyPr>
          <a:lstStyle/>
          <a:p>
            <a:r>
              <a:rPr lang="en-US" altLang="zh-CN" sz="800" dirty="0">
                <a:solidFill>
                  <a:schemeClr val="bg1">
                    <a:lumMod val="65000"/>
                  </a:schemeClr>
                </a:solidFill>
                <a:latin typeface="Arial" panose="020B0604020202020204" pitchFamily="34" charset="0"/>
                <a:cs typeface="Arial" panose="020B0604020202020204" pitchFamily="34" charset="0"/>
              </a:rPr>
              <a:t>HollySys Group. All rights reserved</a:t>
            </a:r>
            <a:endParaRPr lang="zh-CN" altLang="en-US" sz="800" dirty="0">
              <a:solidFill>
                <a:schemeClr val="bg1">
                  <a:lumMod val="65000"/>
                </a:schemeClr>
              </a:solidFill>
              <a:latin typeface="Arial" panose="020B0604020202020204" pitchFamily="34" charset="0"/>
              <a:cs typeface="Arial" panose="020B0604020202020204" pitchFamily="34" charset="0"/>
            </a:endParaRPr>
          </a:p>
        </p:txBody>
      </p:sp>
      <p:sp>
        <p:nvSpPr>
          <p:cNvPr id="16" name="Rectangle 5"/>
          <p:cNvSpPr>
            <a:spLocks noChangeArrowheads="1"/>
          </p:cNvSpPr>
          <p:nvPr userDrawn="1"/>
        </p:nvSpPr>
        <p:spPr bwMode="auto">
          <a:xfrm>
            <a:off x="11336682" y="6577698"/>
            <a:ext cx="576150" cy="246221"/>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fld id="{C41E6217-FD4A-4698-ADE0-B72F602A1308}" type="slidenum">
              <a:rPr lang="en-US" sz="1000" kern="0" spc="27" smtClean="0">
                <a:solidFill>
                  <a:schemeClr val="tx1">
                    <a:lumMod val="65000"/>
                    <a:lumOff val="35000"/>
                  </a:schemeClr>
                </a:solidFill>
                <a:latin typeface="+mj-lt"/>
                <a:ea typeface="Arial Unicode MS" charset="0"/>
                <a:cs typeface="Arial" panose="020B0604020202020204" pitchFamily="34" charset="0"/>
              </a:rPr>
            </a:fld>
            <a:endParaRPr lang="en-US" sz="1000" kern="0" spc="27" dirty="0">
              <a:solidFill>
                <a:schemeClr val="tx1">
                  <a:lumMod val="65000"/>
                  <a:lumOff val="35000"/>
                </a:schemeClr>
              </a:solidFill>
              <a:latin typeface="+mj-lt"/>
              <a:ea typeface="Arial Unicode MS" charset="0"/>
              <a:cs typeface="Arial" panose="020B0604020202020204" pitchFamily="34" charset="0"/>
            </a:endParaRPr>
          </a:p>
        </p:txBody>
      </p:sp>
      <p:sp>
        <p:nvSpPr>
          <p:cNvPr id="12" name="文本占位符 11"/>
          <p:cNvSpPr>
            <a:spLocks noGrp="1"/>
          </p:cNvSpPr>
          <p:nvPr>
            <p:ph type="body" sz="quarter" idx="11"/>
          </p:nvPr>
        </p:nvSpPr>
        <p:spPr>
          <a:xfrm>
            <a:off x="449637" y="198870"/>
            <a:ext cx="5992725" cy="407959"/>
          </a:xfrm>
          <a:prstGeom prst="rect">
            <a:avLst/>
          </a:prstGeom>
        </p:spPr>
        <p:txBody>
          <a:bodyPr/>
          <a:lstStyle>
            <a:lvl1pPr marL="0" indent="0">
              <a:buNone/>
              <a:defRPr sz="3200">
                <a:solidFill>
                  <a:srgbClr val="115FA8"/>
                </a:solidFill>
                <a:latin typeface="思源黑体 CN Normal" panose="020B0400000000000000" pitchFamily="34" charset="-122"/>
                <a:ea typeface="思源黑体 CN Normal" panose="020B0400000000000000" pitchFamily="34" charset="-122"/>
              </a:defRPr>
            </a:lvl1pPr>
          </a:lstStyle>
          <a:p>
            <a:pPr lvl="0"/>
            <a:endParaRPr lang="zh-CN" altLang="en-US" dirty="0"/>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1915" y="6426850"/>
            <a:ext cx="1360248" cy="324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Straight Connector 6"/>
          <p:cNvCxnSpPr/>
          <p:nvPr userDrawn="1"/>
        </p:nvCxnSpPr>
        <p:spPr bwMode="auto">
          <a:xfrm>
            <a:off x="11916221" y="6696572"/>
            <a:ext cx="275779" cy="0"/>
          </a:xfrm>
          <a:prstGeom prst="line">
            <a:avLst/>
          </a:prstGeom>
          <a:noFill/>
          <a:ln w="25400" cap="rnd" cmpd="sng" algn="ctr">
            <a:solidFill>
              <a:srgbClr val="319648"/>
            </a:solidFill>
            <a:prstDash val="solid"/>
            <a:round/>
            <a:headEnd type="none" w="med" len="med"/>
            <a:tailEnd type="none" w="med" len="med"/>
          </a:ln>
          <a:effectLst/>
        </p:spPr>
      </p:cxnSp>
      <p:cxnSp>
        <p:nvCxnSpPr>
          <p:cNvPr id="5" name="Straight Connector 6"/>
          <p:cNvCxnSpPr/>
          <p:nvPr userDrawn="1"/>
        </p:nvCxnSpPr>
        <p:spPr bwMode="auto">
          <a:xfrm>
            <a:off x="-1" y="543422"/>
            <a:ext cx="360000" cy="0"/>
          </a:xfrm>
          <a:prstGeom prst="line">
            <a:avLst/>
          </a:prstGeom>
          <a:noFill/>
          <a:ln w="25400" cap="rnd" cmpd="sng" algn="ctr">
            <a:solidFill>
              <a:srgbClr val="015997"/>
            </a:solidFill>
            <a:prstDash val="solid"/>
            <a:round/>
            <a:headEnd type="none" w="med" len="med"/>
            <a:tailEnd type="none" w="med" len="med"/>
          </a:ln>
          <a:effectLst/>
        </p:spPr>
      </p:cxnSp>
      <p:sp>
        <p:nvSpPr>
          <p:cNvPr id="6" name="文本框 5"/>
          <p:cNvSpPr txBox="1"/>
          <p:nvPr userDrawn="1"/>
        </p:nvSpPr>
        <p:spPr>
          <a:xfrm>
            <a:off x="9900032" y="6588850"/>
            <a:ext cx="1781257" cy="215444"/>
          </a:xfrm>
          <a:prstGeom prst="rect">
            <a:avLst/>
          </a:prstGeom>
          <a:noFill/>
        </p:spPr>
        <p:txBody>
          <a:bodyPr wrap="none" rtlCol="0">
            <a:spAutoFit/>
          </a:bodyPr>
          <a:lstStyle/>
          <a:p>
            <a:r>
              <a:rPr lang="en-US" altLang="zh-CN" sz="800" dirty="0">
                <a:solidFill>
                  <a:schemeClr val="bg1">
                    <a:lumMod val="65000"/>
                  </a:schemeClr>
                </a:solidFill>
                <a:latin typeface="Arial" panose="020B0604020202020204" pitchFamily="34" charset="0"/>
                <a:cs typeface="Arial" panose="020B0604020202020204" pitchFamily="34" charset="0"/>
              </a:rPr>
              <a:t>HollySys Group. All rights reserved</a:t>
            </a:r>
            <a:endParaRPr lang="zh-CN" altLang="en-US" sz="800" dirty="0">
              <a:solidFill>
                <a:schemeClr val="bg1">
                  <a:lumMod val="65000"/>
                </a:schemeClr>
              </a:solidFill>
              <a:latin typeface="Arial" panose="020B0604020202020204" pitchFamily="34" charset="0"/>
              <a:cs typeface="Arial" panose="020B0604020202020204" pitchFamily="34" charset="0"/>
            </a:endParaRPr>
          </a:p>
        </p:txBody>
      </p:sp>
      <p:sp>
        <p:nvSpPr>
          <p:cNvPr id="7" name="Rectangle 5"/>
          <p:cNvSpPr>
            <a:spLocks noChangeArrowheads="1"/>
          </p:cNvSpPr>
          <p:nvPr userDrawn="1"/>
        </p:nvSpPr>
        <p:spPr bwMode="auto">
          <a:xfrm>
            <a:off x="11336682" y="6577698"/>
            <a:ext cx="576150" cy="246221"/>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fld id="{C41E6217-FD4A-4698-ADE0-B72F602A1308}" type="slidenum">
              <a:rPr lang="en-US" sz="1000" kern="0" spc="27" smtClean="0">
                <a:solidFill>
                  <a:schemeClr val="tx1">
                    <a:lumMod val="65000"/>
                    <a:lumOff val="35000"/>
                  </a:schemeClr>
                </a:solidFill>
                <a:latin typeface="+mj-lt"/>
                <a:ea typeface="Arial Unicode MS" charset="0"/>
                <a:cs typeface="Arial" panose="020B0604020202020204" pitchFamily="34" charset="0"/>
              </a:rPr>
            </a:fld>
            <a:endParaRPr lang="en-US" sz="1000" kern="0" spc="27" dirty="0">
              <a:solidFill>
                <a:schemeClr val="tx1">
                  <a:lumMod val="65000"/>
                  <a:lumOff val="35000"/>
                </a:schemeClr>
              </a:solidFill>
              <a:latin typeface="+mj-lt"/>
              <a:ea typeface="Arial Unicode MS" charset="0"/>
              <a:cs typeface="Arial" panose="020B0604020202020204" pitchFamily="34" charset="0"/>
            </a:endParaRPr>
          </a:p>
        </p:txBody>
      </p:sp>
      <p:sp>
        <p:nvSpPr>
          <p:cNvPr id="8" name="文本占位符 11"/>
          <p:cNvSpPr>
            <a:spLocks noGrp="1"/>
          </p:cNvSpPr>
          <p:nvPr>
            <p:ph type="body" sz="quarter" idx="11"/>
          </p:nvPr>
        </p:nvSpPr>
        <p:spPr>
          <a:xfrm>
            <a:off x="449637" y="198870"/>
            <a:ext cx="5992725" cy="407959"/>
          </a:xfrm>
          <a:prstGeom prst="rect">
            <a:avLst/>
          </a:prstGeom>
        </p:spPr>
        <p:txBody>
          <a:bodyPr/>
          <a:lstStyle>
            <a:lvl1pPr marL="0" indent="0">
              <a:buNone/>
              <a:defRPr sz="3200">
                <a:solidFill>
                  <a:srgbClr val="115FA8"/>
                </a:solidFill>
                <a:latin typeface="思源黑体 CN Normal" panose="020B0400000000000000" pitchFamily="34" charset="-122"/>
                <a:ea typeface="思源黑体 CN Normal" panose="020B0400000000000000" pitchFamily="34" charset="-122"/>
              </a:defRPr>
            </a:lvl1pPr>
          </a:lstStyle>
          <a:p>
            <a:pPr lvl="0"/>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1915" y="6426850"/>
            <a:ext cx="1360248" cy="324000"/>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cxnSp>
        <p:nvCxnSpPr>
          <p:cNvPr id="10" name="Straight Connector 6"/>
          <p:cNvCxnSpPr/>
          <p:nvPr userDrawn="1"/>
        </p:nvCxnSpPr>
        <p:spPr bwMode="auto">
          <a:xfrm>
            <a:off x="11916221" y="6696572"/>
            <a:ext cx="275779" cy="0"/>
          </a:xfrm>
          <a:prstGeom prst="line">
            <a:avLst/>
          </a:prstGeom>
          <a:noFill/>
          <a:ln w="25400" cap="rnd" cmpd="sng" algn="ctr">
            <a:solidFill>
              <a:srgbClr val="319648"/>
            </a:solidFill>
            <a:prstDash val="solid"/>
            <a:round/>
            <a:headEnd type="none" w="med" len="med"/>
            <a:tailEnd type="none" w="med" len="med"/>
          </a:ln>
          <a:effectLst/>
        </p:spPr>
      </p:cxnSp>
      <p:sp>
        <p:nvSpPr>
          <p:cNvPr id="11" name="文本框 10"/>
          <p:cNvSpPr txBox="1"/>
          <p:nvPr userDrawn="1"/>
        </p:nvSpPr>
        <p:spPr>
          <a:xfrm>
            <a:off x="9900032" y="6588850"/>
            <a:ext cx="1781257" cy="215444"/>
          </a:xfrm>
          <a:prstGeom prst="rect">
            <a:avLst/>
          </a:prstGeom>
          <a:noFill/>
        </p:spPr>
        <p:txBody>
          <a:bodyPr wrap="none" rtlCol="0">
            <a:spAutoFit/>
          </a:bodyPr>
          <a:lstStyle/>
          <a:p>
            <a:r>
              <a:rPr lang="en-US" altLang="zh-CN" sz="800" dirty="0">
                <a:solidFill>
                  <a:schemeClr val="bg1">
                    <a:lumMod val="65000"/>
                  </a:schemeClr>
                </a:solidFill>
                <a:latin typeface="Arial" panose="020B0604020202020204" pitchFamily="34" charset="0"/>
                <a:cs typeface="Arial" panose="020B0604020202020204" pitchFamily="34" charset="0"/>
              </a:rPr>
              <a:t>HollySys Group. All rights reserved</a:t>
            </a:r>
            <a:endParaRPr lang="zh-CN" altLang="en-US" sz="800" dirty="0">
              <a:solidFill>
                <a:schemeClr val="bg1">
                  <a:lumMod val="65000"/>
                </a:schemeClr>
              </a:solidFill>
              <a:latin typeface="Arial" panose="020B0604020202020204" pitchFamily="34" charset="0"/>
              <a:cs typeface="Arial" panose="020B0604020202020204" pitchFamily="34" charset="0"/>
            </a:endParaRPr>
          </a:p>
        </p:txBody>
      </p:sp>
      <p:sp>
        <p:nvSpPr>
          <p:cNvPr id="12" name="Rectangle 5"/>
          <p:cNvSpPr>
            <a:spLocks noChangeArrowheads="1"/>
          </p:cNvSpPr>
          <p:nvPr userDrawn="1"/>
        </p:nvSpPr>
        <p:spPr bwMode="auto">
          <a:xfrm>
            <a:off x="11336682" y="6577698"/>
            <a:ext cx="576150" cy="246221"/>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fld id="{C41E6217-FD4A-4698-ADE0-B72F602A1308}" type="slidenum">
              <a:rPr lang="en-US" sz="1000" kern="0" spc="27" smtClean="0">
                <a:solidFill>
                  <a:schemeClr val="tx1">
                    <a:lumMod val="65000"/>
                    <a:lumOff val="35000"/>
                  </a:schemeClr>
                </a:solidFill>
                <a:latin typeface="+mj-lt"/>
                <a:ea typeface="Arial Unicode MS" charset="0"/>
                <a:cs typeface="Arial" panose="020B0604020202020204" pitchFamily="34" charset="0"/>
              </a:rPr>
            </a:fld>
            <a:endParaRPr lang="en-US" sz="1000" kern="0" spc="27" dirty="0">
              <a:solidFill>
                <a:schemeClr val="tx1">
                  <a:lumMod val="65000"/>
                  <a:lumOff val="35000"/>
                </a:schemeClr>
              </a:solidFill>
              <a:latin typeface="+mj-lt"/>
              <a:ea typeface="Arial Unicode MS" charset="0"/>
              <a:cs typeface="Arial" panose="020B0604020202020204" pitchFamily="34" charset="0"/>
            </a:endParaRPr>
          </a:p>
        </p:txBody>
      </p:sp>
      <p:cxnSp>
        <p:nvCxnSpPr>
          <p:cNvPr id="5" name="Straight Connector 6"/>
          <p:cNvCxnSpPr/>
          <p:nvPr userDrawn="1"/>
        </p:nvCxnSpPr>
        <p:spPr bwMode="auto">
          <a:xfrm>
            <a:off x="-1" y="543422"/>
            <a:ext cx="360000" cy="0"/>
          </a:xfrm>
          <a:prstGeom prst="line">
            <a:avLst/>
          </a:prstGeom>
          <a:noFill/>
          <a:ln w="25400" cap="rnd" cmpd="sng" algn="ctr">
            <a:solidFill>
              <a:srgbClr val="015997"/>
            </a:solidFill>
            <a:prstDash val="solid"/>
            <a:round/>
            <a:headEnd type="none" w="med" len="med"/>
            <a:tailEnd type="none" w="med" len="med"/>
          </a:ln>
          <a:effectLst/>
        </p:spPr>
      </p:cxnSp>
      <p:sp>
        <p:nvSpPr>
          <p:cNvPr id="7" name="文本占位符 11"/>
          <p:cNvSpPr>
            <a:spLocks noGrp="1"/>
          </p:cNvSpPr>
          <p:nvPr>
            <p:ph type="body" sz="quarter" idx="11"/>
          </p:nvPr>
        </p:nvSpPr>
        <p:spPr>
          <a:xfrm>
            <a:off x="449637" y="198870"/>
            <a:ext cx="5992725" cy="407959"/>
          </a:xfrm>
          <a:prstGeom prst="rect">
            <a:avLst/>
          </a:prstGeom>
        </p:spPr>
        <p:txBody>
          <a:bodyPr/>
          <a:lstStyle>
            <a:lvl1pPr marL="0" indent="0">
              <a:buNone/>
              <a:defRPr sz="3200">
                <a:solidFill>
                  <a:srgbClr val="115FA8"/>
                </a:solidFill>
                <a:latin typeface="思源黑体 CN Normal" panose="020B0400000000000000" pitchFamily="34" charset="-122"/>
                <a:ea typeface="思源黑体 CN Normal" panose="020B0400000000000000" pitchFamily="34" charset="-122"/>
              </a:defRPr>
            </a:lvl1pPr>
          </a:lstStyle>
          <a:p>
            <a:pPr lvl="0"/>
            <a:endParaRPr lang="zh-CN" altLang="en-US"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1915" y="6426850"/>
            <a:ext cx="1360248" cy="324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173489" y="6130840"/>
            <a:ext cx="2152381" cy="447619"/>
          </a:xfrm>
          <a:prstGeom prst="rect">
            <a:avLst/>
          </a:prstGeom>
        </p:spPr>
      </p:pic>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7" name="文本框 6"/>
          <p:cNvSpPr txBox="1"/>
          <p:nvPr userDrawn="1"/>
        </p:nvSpPr>
        <p:spPr>
          <a:xfrm>
            <a:off x="7482528" y="3567197"/>
            <a:ext cx="3616523" cy="338554"/>
          </a:xfrm>
          <a:prstGeom prst="rect">
            <a:avLst/>
          </a:prstGeom>
          <a:noFill/>
        </p:spPr>
        <p:txBody>
          <a:bodyPr wrap="square" rtlCol="0">
            <a:spAutoFit/>
          </a:bodyPr>
          <a:lstStyle/>
          <a:p>
            <a:pPr algn="ctr"/>
            <a:r>
              <a:rPr lang="en-US" altLang="zh-CN" sz="1600" b="1" kern="0" dirty="0" smtClean="0">
                <a:solidFill>
                  <a:schemeClr val="bg1">
                    <a:lumMod val="50000"/>
                  </a:schemeClr>
                </a:solidFill>
                <a:latin typeface="Arial" panose="020B0604020202020204" pitchFamily="34" charset="0"/>
                <a:ea typeface="+mj-ea"/>
                <a:cs typeface="Arial" panose="020B0604020202020204" pitchFamily="34" charset="0"/>
              </a:rPr>
              <a:t>Automation </a:t>
            </a:r>
            <a:r>
              <a:rPr lang="en-US" altLang="zh-CN" sz="1600" b="1" dirty="0" smtClean="0">
                <a:solidFill>
                  <a:schemeClr val="bg1">
                    <a:lumMod val="50000"/>
                  </a:schemeClr>
                </a:solidFill>
                <a:latin typeface="Arial" panose="020B0604020202020204" pitchFamily="34" charset="0"/>
                <a:cs typeface="Arial" panose="020B0604020202020204" pitchFamily="34" charset="0"/>
              </a:rPr>
              <a:t> </a:t>
            </a:r>
            <a:r>
              <a:rPr lang="en-US" altLang="zh-CN" sz="1600" b="1" kern="0" dirty="0" smtClean="0">
                <a:solidFill>
                  <a:schemeClr val="bg1">
                    <a:lumMod val="50000"/>
                  </a:schemeClr>
                </a:solidFill>
                <a:latin typeface="Arial" panose="020B0604020202020204" pitchFamily="34" charset="0"/>
                <a:ea typeface="+mj-ea"/>
                <a:cs typeface="Arial" panose="020B0604020202020204" pitchFamily="34" charset="0"/>
              </a:rPr>
              <a:t>For</a:t>
            </a:r>
            <a:r>
              <a:rPr lang="en-US" altLang="zh-CN" sz="1600" b="1" dirty="0" smtClean="0">
                <a:solidFill>
                  <a:schemeClr val="bg1">
                    <a:lumMod val="50000"/>
                  </a:schemeClr>
                </a:solidFill>
                <a:latin typeface="Arial" panose="020B0604020202020204" pitchFamily="34" charset="0"/>
                <a:cs typeface="Arial" panose="020B0604020202020204" pitchFamily="34" charset="0"/>
              </a:rPr>
              <a:t>  </a:t>
            </a:r>
            <a:r>
              <a:rPr lang="en-US" altLang="zh-CN" sz="1600" b="1" kern="0" dirty="0" smtClean="0">
                <a:solidFill>
                  <a:schemeClr val="bg1">
                    <a:lumMod val="50000"/>
                  </a:schemeClr>
                </a:solidFill>
                <a:latin typeface="Arial" panose="020B0604020202020204" pitchFamily="34" charset="0"/>
                <a:ea typeface="+mj-ea"/>
                <a:cs typeface="Arial" panose="020B0604020202020204" pitchFamily="34" charset="0"/>
              </a:rPr>
              <a:t>Better</a:t>
            </a:r>
            <a:r>
              <a:rPr lang="en-US" altLang="zh-CN" sz="1600" b="1" dirty="0" smtClean="0">
                <a:solidFill>
                  <a:schemeClr val="bg1">
                    <a:lumMod val="50000"/>
                  </a:schemeClr>
                </a:solidFill>
                <a:latin typeface="Arial" panose="020B0604020202020204" pitchFamily="34" charset="0"/>
                <a:cs typeface="Arial" panose="020B0604020202020204" pitchFamily="34" charset="0"/>
              </a:rPr>
              <a:t>  </a:t>
            </a:r>
            <a:r>
              <a:rPr lang="en-US" altLang="zh-CN" sz="1600" b="1" kern="0" dirty="0" smtClean="0">
                <a:solidFill>
                  <a:schemeClr val="bg1">
                    <a:lumMod val="50000"/>
                  </a:schemeClr>
                </a:solidFill>
                <a:latin typeface="Arial" panose="020B0604020202020204" pitchFamily="34" charset="0"/>
                <a:ea typeface="+mj-ea"/>
                <a:cs typeface="Arial" panose="020B0604020202020204" pitchFamily="34" charset="0"/>
              </a:rPr>
              <a:t>Life</a:t>
            </a:r>
            <a:endParaRPr lang="zh-CN" altLang="en-US" sz="1600" b="1" kern="0" dirty="0">
              <a:solidFill>
                <a:schemeClr val="bg1">
                  <a:lumMod val="50000"/>
                </a:schemeClr>
              </a:solidFill>
              <a:latin typeface="Arial" panose="020B0604020202020204" pitchFamily="34" charset="0"/>
              <a:ea typeface="+mj-ea"/>
              <a:cs typeface="Arial" panose="020B0604020202020204" pitchFamily="34" charset="0"/>
            </a:endParaRPr>
          </a:p>
        </p:txBody>
      </p:sp>
      <p:cxnSp>
        <p:nvCxnSpPr>
          <p:cNvPr id="8" name="直接连接符 7"/>
          <p:cNvCxnSpPr/>
          <p:nvPr userDrawn="1"/>
        </p:nvCxnSpPr>
        <p:spPr>
          <a:xfrm>
            <a:off x="6590790" y="3427286"/>
            <a:ext cx="5400000" cy="1714"/>
          </a:xfrm>
          <a:prstGeom prst="line">
            <a:avLst/>
          </a:prstGeom>
          <a:ln w="19050">
            <a:solidFill>
              <a:srgbClr val="005A97"/>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userDrawn="1"/>
        </p:nvSpPr>
        <p:spPr>
          <a:xfrm>
            <a:off x="8574292" y="6360858"/>
            <a:ext cx="3616523" cy="276999"/>
          </a:xfrm>
          <a:prstGeom prst="rect">
            <a:avLst/>
          </a:prstGeom>
          <a:noFill/>
        </p:spPr>
        <p:txBody>
          <a:bodyPr wrap="square" rtlCol="0">
            <a:spAutoFit/>
          </a:bodyPr>
          <a:lstStyle/>
          <a:p>
            <a:pPr algn="r"/>
            <a:r>
              <a:rPr lang="en-US" altLang="zh-CN" sz="1200" b="1" kern="0" dirty="0" smtClean="0">
                <a:solidFill>
                  <a:srgbClr val="005A97"/>
                </a:solidFill>
                <a:latin typeface="Arial" panose="020B0604020202020204" pitchFamily="34" charset="0"/>
                <a:ea typeface="+mj-ea"/>
                <a:cs typeface="Arial" panose="020B0604020202020204" pitchFamily="34" charset="0"/>
              </a:rPr>
              <a:t>www.hollysys.com</a:t>
            </a:r>
            <a:endParaRPr lang="zh-CN" altLang="en-US" sz="1200" b="1" kern="0" dirty="0">
              <a:solidFill>
                <a:srgbClr val="005A97"/>
              </a:solidFill>
              <a:latin typeface="Arial" panose="020B0604020202020204" pitchFamily="34" charset="0"/>
              <a:ea typeface="+mj-ea"/>
              <a:cs typeface="Arial" panose="020B0604020202020204" pitchFamily="34" charset="0"/>
            </a:endParaRPr>
          </a:p>
        </p:txBody>
      </p:sp>
      <p:sp>
        <p:nvSpPr>
          <p:cNvPr id="11" name="Title 17"/>
          <p:cNvSpPr>
            <a:spLocks noGrp="1"/>
          </p:cNvSpPr>
          <p:nvPr>
            <p:ph type="title" hasCustomPrompt="1"/>
          </p:nvPr>
        </p:nvSpPr>
        <p:spPr>
          <a:xfrm>
            <a:off x="7057505" y="1524391"/>
            <a:ext cx="4234070" cy="1681473"/>
          </a:xfrm>
          <a:prstGeom prst="rect">
            <a:avLst/>
          </a:prstGeom>
        </p:spPr>
        <p:txBody>
          <a:bodyPr anchor="b"/>
          <a:lstStyle>
            <a:lvl1pPr algn="ctr">
              <a:lnSpc>
                <a:spcPts val="5000"/>
              </a:lnSpc>
              <a:defRPr sz="4400">
                <a:solidFill>
                  <a:srgbClr val="015998"/>
                </a:solidFill>
                <a:latin typeface="Arial" panose="020B0604020202020204" pitchFamily="34" charset="0"/>
                <a:cs typeface="Arial" panose="020B0604020202020204" pitchFamily="34" charset="0"/>
              </a:defRPr>
            </a:lvl1pPr>
          </a:lstStyle>
          <a:p>
            <a:r>
              <a:rPr lang="en-US" dirty="0"/>
              <a:t>Thank you</a:t>
            </a:r>
            <a:endParaRPr lang="en-US" dirty="0"/>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3331" y="482648"/>
            <a:ext cx="2644927" cy="63000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文本占位符 11"/>
          <p:cNvSpPr>
            <a:spLocks noGrp="1"/>
          </p:cNvSpPr>
          <p:nvPr>
            <p:ph type="body" sz="quarter" idx="11"/>
          </p:nvPr>
        </p:nvSpPr>
        <p:spPr>
          <a:xfrm>
            <a:off x="449637" y="198870"/>
            <a:ext cx="5992725" cy="407959"/>
          </a:xfrm>
          <a:prstGeom prst="rect">
            <a:avLst/>
          </a:prstGeom>
        </p:spPr>
        <p:txBody>
          <a:bodyPr/>
          <a:lstStyle>
            <a:lvl1pPr marL="0" indent="0">
              <a:buNone/>
              <a:defRPr sz="3200">
                <a:solidFill>
                  <a:srgbClr val="115FA8"/>
                </a:solidFill>
                <a:latin typeface="思源黑体 CN Normal" panose="020B0400000000000000" pitchFamily="34" charset="-122"/>
                <a:ea typeface="思源黑体 CN Normal" panose="020B0400000000000000" pitchFamily="34" charset="-122"/>
              </a:defRPr>
            </a:lvl1pPr>
          </a:lstStyle>
          <a:p>
            <a:pPr lvl="0"/>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838200" y="1825625"/>
            <a:ext cx="5181600" cy="4351338"/>
          </a:xfrm>
          <a:prstGeom prst="rect">
            <a:avLst/>
          </a:prstGeom>
        </p:spPr>
        <p:txBody>
          <a:bodyPr/>
          <a:lstStyle>
            <a:lvl1pPr>
              <a:defRPr>
                <a:solidFill>
                  <a:schemeClr val="bg1">
                    <a:lumMod val="50000"/>
                  </a:schemeClr>
                </a:solidFill>
                <a:latin typeface="思源黑体 CN Regular" panose="020B0500000000000000" pitchFamily="34" charset="-122"/>
                <a:ea typeface="思源黑体 CN Regular" panose="020B0500000000000000" pitchFamily="34" charset="-122"/>
              </a:defRPr>
            </a:lvl1pPr>
            <a:lvl2pPr>
              <a:defRPr>
                <a:solidFill>
                  <a:schemeClr val="bg1">
                    <a:lumMod val="50000"/>
                  </a:schemeClr>
                </a:solidFill>
                <a:latin typeface="思源黑体 CN Regular" panose="020B0500000000000000" pitchFamily="34" charset="-122"/>
                <a:ea typeface="思源黑体 CN Regular" panose="020B0500000000000000" pitchFamily="34" charset="-122"/>
              </a:defRPr>
            </a:lvl2pPr>
            <a:lvl3pPr>
              <a:defRPr>
                <a:solidFill>
                  <a:schemeClr val="bg1">
                    <a:lumMod val="50000"/>
                  </a:schemeClr>
                </a:solidFill>
                <a:latin typeface="思源黑体 CN Regular" panose="020B0500000000000000" pitchFamily="34" charset="-122"/>
                <a:ea typeface="思源黑体 CN Regular" panose="020B0500000000000000" pitchFamily="34" charset="-122"/>
              </a:defRPr>
            </a:lvl3pPr>
            <a:lvl4pPr>
              <a:defRPr>
                <a:solidFill>
                  <a:schemeClr val="bg1">
                    <a:lumMod val="50000"/>
                  </a:schemeClr>
                </a:solidFill>
                <a:latin typeface="思源黑体 CN Regular" panose="020B0500000000000000" pitchFamily="34" charset="-122"/>
                <a:ea typeface="思源黑体 CN Regular" panose="020B0500000000000000" pitchFamily="34" charset="-122"/>
              </a:defRPr>
            </a:lvl4pPr>
            <a:lvl5pPr>
              <a:defRPr>
                <a:solidFill>
                  <a:schemeClr val="bg1">
                    <a:lumMod val="50000"/>
                  </a:schemeClr>
                </a:solidFill>
                <a:latin typeface="思源黑体 CN Regular" panose="020B0500000000000000" pitchFamily="34" charset="-122"/>
                <a:ea typeface="思源黑体 CN Regular" panose="020B0500000000000000" pitchFamily="34" charset="-122"/>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lvl1pPr>
              <a:defRPr>
                <a:solidFill>
                  <a:schemeClr val="bg1">
                    <a:lumMod val="50000"/>
                  </a:schemeClr>
                </a:solidFill>
                <a:latin typeface="思源黑体 CN Regular" panose="020B0500000000000000" pitchFamily="34" charset="-122"/>
                <a:ea typeface="思源黑体 CN Regular" panose="020B0500000000000000" pitchFamily="34" charset="-122"/>
              </a:defRPr>
            </a:lvl1pPr>
            <a:lvl2pPr>
              <a:defRPr>
                <a:solidFill>
                  <a:schemeClr val="bg1">
                    <a:lumMod val="50000"/>
                  </a:schemeClr>
                </a:solidFill>
                <a:latin typeface="思源黑体 CN Regular" panose="020B0500000000000000" pitchFamily="34" charset="-122"/>
                <a:ea typeface="思源黑体 CN Regular" panose="020B0500000000000000" pitchFamily="34" charset="-122"/>
              </a:defRPr>
            </a:lvl2pPr>
            <a:lvl3pPr>
              <a:defRPr>
                <a:solidFill>
                  <a:schemeClr val="bg1">
                    <a:lumMod val="50000"/>
                  </a:schemeClr>
                </a:solidFill>
                <a:latin typeface="思源黑体 CN Regular" panose="020B0500000000000000" pitchFamily="34" charset="-122"/>
                <a:ea typeface="思源黑体 CN Regular" panose="020B0500000000000000" pitchFamily="34" charset="-122"/>
              </a:defRPr>
            </a:lvl3pPr>
            <a:lvl4pPr>
              <a:defRPr>
                <a:solidFill>
                  <a:schemeClr val="bg1">
                    <a:lumMod val="50000"/>
                  </a:schemeClr>
                </a:solidFill>
                <a:latin typeface="思源黑体 CN Regular" panose="020B0500000000000000" pitchFamily="34" charset="-122"/>
                <a:ea typeface="思源黑体 CN Regular" panose="020B0500000000000000" pitchFamily="34" charset="-122"/>
              </a:defRPr>
            </a:lvl4pPr>
            <a:lvl5pPr>
              <a:defRPr>
                <a:solidFill>
                  <a:schemeClr val="bg1">
                    <a:lumMod val="50000"/>
                  </a:schemeClr>
                </a:solidFill>
                <a:latin typeface="思源黑体 CN Regular" panose="020B0500000000000000" pitchFamily="34" charset="-122"/>
                <a:ea typeface="思源黑体 CN Regular" panose="020B0500000000000000" pitchFamily="34" charset="-122"/>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文本占位符 11"/>
          <p:cNvSpPr>
            <a:spLocks noGrp="1"/>
          </p:cNvSpPr>
          <p:nvPr>
            <p:ph type="body" sz="quarter" idx="11"/>
          </p:nvPr>
        </p:nvSpPr>
        <p:spPr>
          <a:xfrm>
            <a:off x="449637" y="198870"/>
            <a:ext cx="5992725" cy="407959"/>
          </a:xfrm>
          <a:prstGeom prst="rect">
            <a:avLst/>
          </a:prstGeom>
        </p:spPr>
        <p:txBody>
          <a:bodyPr/>
          <a:lstStyle>
            <a:lvl1pPr marL="0" indent="0">
              <a:buNone/>
              <a:defRPr sz="3200">
                <a:solidFill>
                  <a:srgbClr val="115FA8"/>
                </a:solidFill>
                <a:latin typeface="思源黑体 CN Normal" panose="020B0400000000000000" pitchFamily="34" charset="-122"/>
                <a:ea typeface="思源黑体 CN Normal" panose="020B0400000000000000" pitchFamily="34" charset="-122"/>
              </a:defRPr>
            </a:lvl1pPr>
          </a:lstStyle>
          <a:p>
            <a:pPr lvl="0"/>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8.jpeg"/><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p:cNvCxnSpPr/>
          <p:nvPr userDrawn="1"/>
        </p:nvCxnSpPr>
        <p:spPr bwMode="auto">
          <a:xfrm>
            <a:off x="11916221" y="6696572"/>
            <a:ext cx="275779" cy="0"/>
          </a:xfrm>
          <a:prstGeom prst="line">
            <a:avLst/>
          </a:prstGeom>
          <a:noFill/>
          <a:ln w="25400" cap="rnd" cmpd="sng" algn="ctr">
            <a:solidFill>
              <a:srgbClr val="319648"/>
            </a:solidFill>
            <a:prstDash val="solid"/>
            <a:round/>
            <a:headEnd type="none" w="med" len="med"/>
            <a:tailEnd type="none" w="med" len="med"/>
          </a:ln>
          <a:effectLst/>
        </p:spPr>
      </p:cxnSp>
      <p:sp>
        <p:nvSpPr>
          <p:cNvPr id="8" name="文本框 7"/>
          <p:cNvSpPr txBox="1"/>
          <p:nvPr userDrawn="1"/>
        </p:nvSpPr>
        <p:spPr>
          <a:xfrm>
            <a:off x="9900032" y="6588850"/>
            <a:ext cx="1781257" cy="215444"/>
          </a:xfrm>
          <a:prstGeom prst="rect">
            <a:avLst/>
          </a:prstGeom>
          <a:noFill/>
        </p:spPr>
        <p:txBody>
          <a:bodyPr wrap="none" rtlCol="0">
            <a:spAutoFit/>
          </a:bodyPr>
          <a:lstStyle/>
          <a:p>
            <a:r>
              <a:rPr lang="en-US" altLang="zh-CN" sz="800" dirty="0">
                <a:solidFill>
                  <a:schemeClr val="bg1">
                    <a:lumMod val="65000"/>
                  </a:schemeClr>
                </a:solidFill>
                <a:latin typeface="Arial" panose="020B0604020202020204" pitchFamily="34" charset="0"/>
                <a:cs typeface="Arial" panose="020B0604020202020204" pitchFamily="34" charset="0"/>
              </a:rPr>
              <a:t>HollySys Group. All rights reserved</a:t>
            </a:r>
            <a:endParaRPr lang="zh-CN" altLang="en-US" sz="800" dirty="0">
              <a:solidFill>
                <a:schemeClr val="bg1">
                  <a:lumMod val="65000"/>
                </a:schemeClr>
              </a:solidFill>
              <a:latin typeface="Arial" panose="020B0604020202020204" pitchFamily="34" charset="0"/>
              <a:cs typeface="Arial" panose="020B0604020202020204" pitchFamily="34" charset="0"/>
            </a:endParaRPr>
          </a:p>
        </p:txBody>
      </p:sp>
      <p:sp>
        <p:nvSpPr>
          <p:cNvPr id="9" name="Rectangle 5"/>
          <p:cNvSpPr>
            <a:spLocks noChangeArrowheads="1"/>
          </p:cNvSpPr>
          <p:nvPr userDrawn="1"/>
        </p:nvSpPr>
        <p:spPr bwMode="auto">
          <a:xfrm>
            <a:off x="11336682" y="6577698"/>
            <a:ext cx="576150" cy="246221"/>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fld id="{C41E6217-FD4A-4698-ADE0-B72F602A1308}" type="slidenum">
              <a:rPr lang="en-US" sz="1000" kern="0" spc="27" smtClean="0">
                <a:solidFill>
                  <a:schemeClr val="tx1">
                    <a:lumMod val="65000"/>
                    <a:lumOff val="35000"/>
                  </a:schemeClr>
                </a:solidFill>
                <a:latin typeface="+mj-lt"/>
                <a:ea typeface="Arial Unicode MS" charset="0"/>
                <a:cs typeface="Arial" panose="020B0604020202020204" pitchFamily="34" charset="0"/>
              </a:rPr>
            </a:fld>
            <a:endParaRPr lang="en-US" sz="1000" kern="0" spc="27" dirty="0">
              <a:solidFill>
                <a:schemeClr val="tx1">
                  <a:lumMod val="65000"/>
                  <a:lumOff val="35000"/>
                </a:schemeClr>
              </a:solidFill>
              <a:latin typeface="+mj-lt"/>
              <a:ea typeface="Arial Unicode MS" charset="0"/>
              <a:cs typeface="Arial" panose="020B0604020202020204" pitchFamily="34" charset="0"/>
            </a:endParaRPr>
          </a:p>
        </p:txBody>
      </p:sp>
      <p:cxnSp>
        <p:nvCxnSpPr>
          <p:cNvPr id="10" name="Straight Connector 6"/>
          <p:cNvCxnSpPr/>
          <p:nvPr userDrawn="1"/>
        </p:nvCxnSpPr>
        <p:spPr bwMode="auto">
          <a:xfrm>
            <a:off x="-1" y="543422"/>
            <a:ext cx="360000" cy="0"/>
          </a:xfrm>
          <a:prstGeom prst="line">
            <a:avLst/>
          </a:prstGeom>
          <a:noFill/>
          <a:ln w="25400" cap="rnd" cmpd="sng" algn="ctr">
            <a:solidFill>
              <a:srgbClr val="015997"/>
            </a:solidFill>
            <a:prstDash val="solid"/>
            <a:round/>
            <a:headEnd type="none" w="med" len="med"/>
            <a:tailEnd type="none" w="med" len="med"/>
          </a:ln>
          <a:effectLst/>
        </p:spPr>
      </p:cxn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1915" y="6426850"/>
            <a:ext cx="1360248" cy="324000"/>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62341" y="2463282"/>
            <a:ext cx="5434198" cy="1078815"/>
          </a:xfrm>
          <a:prstGeom prst="rect">
            <a:avLst/>
          </a:prstGeom>
        </p:spPr>
        <p:txBody>
          <a:bodyPr vert="horz" lIns="91440" tIns="45720" rIns="91440" bIns="45720" rtlCol="0" anchor="b">
            <a:noAutofit/>
          </a:bodyPr>
          <a:lstStyle>
            <a:lvl1pPr marL="0" indent="0" algn="l" rtl="0" eaLnBrk="1" fontAlgn="base" hangingPunct="1">
              <a:lnSpc>
                <a:spcPts val="5000"/>
              </a:lnSpc>
              <a:spcBef>
                <a:spcPct val="0"/>
              </a:spcBef>
              <a:spcAft>
                <a:spcPct val="0"/>
              </a:spcAft>
              <a:buFont typeface="Arial" panose="020B0604020202020204" pitchFamily="34" charset="0"/>
              <a:buNone/>
              <a:defRPr sz="5000" b="1">
                <a:solidFill>
                  <a:schemeClr val="tx1"/>
                </a:solidFill>
                <a:latin typeface="Arial" panose="020B0604020202020204"/>
                <a:ea typeface="+mj-ea"/>
                <a:cs typeface="Arial" panose="020B0604020202020204"/>
              </a:defRPr>
            </a:lvl1pPr>
            <a:lvl2pPr algn="l" rtl="0" eaLnBrk="1" fontAlgn="base" hangingPunct="1">
              <a:lnSpc>
                <a:spcPts val="4000"/>
              </a:lnSpc>
              <a:spcBef>
                <a:spcPct val="0"/>
              </a:spcBef>
              <a:spcAft>
                <a:spcPct val="0"/>
              </a:spcAft>
              <a:defRPr sz="3730">
                <a:solidFill>
                  <a:srgbClr val="CC0000"/>
                </a:solidFill>
                <a:latin typeface="Arial Narrow" panose="020B0606020202030204" charset="0"/>
                <a:ea typeface="MS PGothic" panose="020B0600070205080204" charset="-128"/>
                <a:cs typeface="MS PGothic" panose="020B0600070205080204" charset="-128"/>
              </a:defRPr>
            </a:lvl2pPr>
            <a:lvl3pPr algn="l" rtl="0" eaLnBrk="1" fontAlgn="base" hangingPunct="1">
              <a:lnSpc>
                <a:spcPts val="4000"/>
              </a:lnSpc>
              <a:spcBef>
                <a:spcPct val="0"/>
              </a:spcBef>
              <a:spcAft>
                <a:spcPct val="0"/>
              </a:spcAft>
              <a:defRPr sz="3730">
                <a:solidFill>
                  <a:srgbClr val="CC0000"/>
                </a:solidFill>
                <a:latin typeface="Arial Narrow" panose="020B0606020202030204" charset="0"/>
                <a:ea typeface="MS PGothic" panose="020B0600070205080204" charset="-128"/>
                <a:cs typeface="MS PGothic" panose="020B0600070205080204" charset="-128"/>
              </a:defRPr>
            </a:lvl3pPr>
            <a:lvl4pPr algn="l" rtl="0" eaLnBrk="1" fontAlgn="base" hangingPunct="1">
              <a:lnSpc>
                <a:spcPts val="4000"/>
              </a:lnSpc>
              <a:spcBef>
                <a:spcPct val="0"/>
              </a:spcBef>
              <a:spcAft>
                <a:spcPct val="0"/>
              </a:spcAft>
              <a:defRPr sz="3730">
                <a:solidFill>
                  <a:srgbClr val="CC0000"/>
                </a:solidFill>
                <a:latin typeface="Arial Narrow" panose="020B0606020202030204" charset="0"/>
                <a:ea typeface="MS PGothic" panose="020B0600070205080204" charset="-128"/>
                <a:cs typeface="MS PGothic" panose="020B0600070205080204" charset="-128"/>
              </a:defRPr>
            </a:lvl4pPr>
            <a:lvl5pPr algn="l" rtl="0" eaLnBrk="1" fontAlgn="base" hangingPunct="1">
              <a:lnSpc>
                <a:spcPts val="4000"/>
              </a:lnSpc>
              <a:spcBef>
                <a:spcPct val="0"/>
              </a:spcBef>
              <a:spcAft>
                <a:spcPct val="0"/>
              </a:spcAft>
              <a:defRPr sz="3730">
                <a:solidFill>
                  <a:srgbClr val="CC0000"/>
                </a:solidFill>
                <a:latin typeface="Arial Narrow" panose="020B0606020202030204" charset="0"/>
                <a:ea typeface="MS PGothic" panose="020B0600070205080204" charset="-128"/>
                <a:cs typeface="MS PGothic" panose="020B0600070205080204" charset="-128"/>
              </a:defRPr>
            </a:lvl5pPr>
            <a:lvl6pPr marL="609600" algn="l" rtl="0" eaLnBrk="1" fontAlgn="base" hangingPunct="1">
              <a:lnSpc>
                <a:spcPts val="4000"/>
              </a:lnSpc>
              <a:spcBef>
                <a:spcPct val="0"/>
              </a:spcBef>
              <a:spcAft>
                <a:spcPct val="0"/>
              </a:spcAft>
              <a:defRPr sz="3730">
                <a:solidFill>
                  <a:srgbClr val="CC0000"/>
                </a:solidFill>
                <a:latin typeface="Arial Narrow" panose="020B0606020202030204" charset="0"/>
                <a:ea typeface="MS PGothic" panose="020B0600070205080204" charset="-128"/>
                <a:cs typeface="MS PGothic" panose="020B0600070205080204" charset="-128"/>
              </a:defRPr>
            </a:lvl6pPr>
            <a:lvl7pPr marL="1219200" algn="l" rtl="0" eaLnBrk="1" fontAlgn="base" hangingPunct="1">
              <a:lnSpc>
                <a:spcPts val="4000"/>
              </a:lnSpc>
              <a:spcBef>
                <a:spcPct val="0"/>
              </a:spcBef>
              <a:spcAft>
                <a:spcPct val="0"/>
              </a:spcAft>
              <a:defRPr sz="3730">
                <a:solidFill>
                  <a:srgbClr val="CC0000"/>
                </a:solidFill>
                <a:latin typeface="Arial Narrow" panose="020B0606020202030204" charset="0"/>
                <a:ea typeface="MS PGothic" panose="020B0600070205080204" charset="-128"/>
                <a:cs typeface="MS PGothic" panose="020B0600070205080204" charset="-128"/>
              </a:defRPr>
            </a:lvl7pPr>
            <a:lvl8pPr marL="1828165" algn="l" rtl="0" eaLnBrk="1" fontAlgn="base" hangingPunct="1">
              <a:lnSpc>
                <a:spcPts val="4000"/>
              </a:lnSpc>
              <a:spcBef>
                <a:spcPct val="0"/>
              </a:spcBef>
              <a:spcAft>
                <a:spcPct val="0"/>
              </a:spcAft>
              <a:defRPr sz="3730">
                <a:solidFill>
                  <a:srgbClr val="CC0000"/>
                </a:solidFill>
                <a:latin typeface="Arial Narrow" panose="020B0606020202030204" charset="0"/>
                <a:ea typeface="MS PGothic" panose="020B0600070205080204" charset="-128"/>
                <a:cs typeface="MS PGothic" panose="020B0600070205080204" charset="-128"/>
              </a:defRPr>
            </a:lvl8pPr>
            <a:lvl9pPr marL="2437765" algn="l" rtl="0" eaLnBrk="1" fontAlgn="base" hangingPunct="1">
              <a:lnSpc>
                <a:spcPts val="4000"/>
              </a:lnSpc>
              <a:spcBef>
                <a:spcPct val="0"/>
              </a:spcBef>
              <a:spcAft>
                <a:spcPct val="0"/>
              </a:spcAft>
              <a:defRPr sz="3730">
                <a:solidFill>
                  <a:srgbClr val="CC0000"/>
                </a:solidFill>
                <a:latin typeface="Arial Narrow" panose="020B0606020202030204" charset="0"/>
                <a:ea typeface="MS PGothic" panose="020B0600070205080204" charset="-128"/>
                <a:cs typeface="MS PGothic" panose="020B0600070205080204" charset="-128"/>
              </a:defRPr>
            </a:lvl9pPr>
          </a:lstStyle>
          <a:p>
            <a:pPr lvl="0">
              <a:defRPr/>
            </a:pPr>
            <a:r>
              <a:rPr lang="zh-CN" altLang="en-US" sz="3200" kern="0" dirty="0">
                <a:solidFill>
                  <a:srgbClr val="115FA8"/>
                </a:solidFill>
                <a:latin typeface="微软雅黑" panose="020B0503020204020204" pitchFamily="34" charset="-122"/>
                <a:ea typeface="微软雅黑" panose="020B0503020204020204" pitchFamily="34" charset="-122"/>
                <a:cs typeface="+mj-cs"/>
              </a:rPr>
              <a:t>产品体系人才</a:t>
            </a:r>
            <a:r>
              <a:rPr lang="zh-CN" altLang="en-US" sz="3200" kern="0" dirty="0" smtClean="0">
                <a:solidFill>
                  <a:srgbClr val="115FA8"/>
                </a:solidFill>
                <a:latin typeface="微软雅黑" panose="020B0503020204020204" pitchFamily="34" charset="-122"/>
                <a:ea typeface="微软雅黑" panose="020B0503020204020204" pitchFamily="34" charset="-122"/>
                <a:cs typeface="+mj-cs"/>
              </a:rPr>
              <a:t>盘点</a:t>
            </a:r>
            <a:r>
              <a:rPr kumimoji="0" lang="zh-CN" altLang="en-US" sz="3200" i="0" u="none" strike="noStrike" kern="0" cap="none" spc="0" normalizeH="0" baseline="0" dirty="0" smtClean="0">
                <a:ln>
                  <a:noFill/>
                </a:ln>
                <a:solidFill>
                  <a:srgbClr val="115FA8"/>
                </a:solidFill>
                <a:effectLst/>
                <a:uLnTx/>
                <a:uFillTx/>
                <a:latin typeface="微软雅黑" panose="020B0503020204020204" pitchFamily="34" charset="-122"/>
                <a:ea typeface="微软雅黑" panose="020B0503020204020204" pitchFamily="34" charset="-122"/>
                <a:cs typeface="+mj-cs"/>
              </a:rPr>
              <a:t>汇报</a:t>
            </a:r>
            <a:endParaRPr kumimoji="0" lang="en-US" altLang="zh-CN" sz="3200" i="0" u="none" strike="noStrike" kern="0" cap="none" spc="0" normalizeH="0" baseline="0" dirty="0" smtClean="0">
              <a:ln>
                <a:noFill/>
              </a:ln>
              <a:solidFill>
                <a:srgbClr val="115FA8"/>
              </a:solidFill>
              <a:effectLst/>
              <a:uLnTx/>
              <a:uFillTx/>
              <a:latin typeface="微软雅黑" panose="020B0503020204020204" pitchFamily="34" charset="-122"/>
              <a:ea typeface="微软雅黑" panose="020B0503020204020204" pitchFamily="34" charset="-122"/>
              <a:cs typeface="+mj-cs"/>
            </a:endParaRPr>
          </a:p>
        </p:txBody>
      </p:sp>
      <p:sp>
        <p:nvSpPr>
          <p:cNvPr id="3" name="Title 1"/>
          <p:cNvSpPr txBox="1"/>
          <p:nvPr/>
        </p:nvSpPr>
        <p:spPr>
          <a:xfrm>
            <a:off x="606392" y="3945574"/>
            <a:ext cx="5390147" cy="713054"/>
          </a:xfrm>
          <a:prstGeom prst="rect">
            <a:avLst/>
          </a:prstGeom>
        </p:spPr>
        <p:txBody>
          <a:bodyPr vert="horz" lIns="91440" tIns="45720" rIns="91440" bIns="45720" rtlCol="0" anchor="b">
            <a:noAutofit/>
          </a:bodyPr>
          <a:lstStyle>
            <a:lvl1pPr marL="0" indent="0" algn="l" rtl="0" eaLnBrk="1" fontAlgn="base" hangingPunct="1">
              <a:lnSpc>
                <a:spcPts val="5000"/>
              </a:lnSpc>
              <a:spcBef>
                <a:spcPct val="0"/>
              </a:spcBef>
              <a:spcAft>
                <a:spcPct val="0"/>
              </a:spcAft>
              <a:buFont typeface="Arial" panose="020B0604020202020204" pitchFamily="34" charset="0"/>
              <a:buNone/>
              <a:defRPr sz="5000" b="1">
                <a:solidFill>
                  <a:schemeClr val="tx1"/>
                </a:solidFill>
                <a:latin typeface="Arial" panose="020B0604020202020204"/>
                <a:ea typeface="+mj-ea"/>
                <a:cs typeface="Arial" panose="020B0604020202020204"/>
              </a:defRPr>
            </a:lvl1pPr>
            <a:lvl2pPr algn="l" rtl="0" eaLnBrk="1" fontAlgn="base" hangingPunct="1">
              <a:lnSpc>
                <a:spcPts val="4000"/>
              </a:lnSpc>
              <a:spcBef>
                <a:spcPct val="0"/>
              </a:spcBef>
              <a:spcAft>
                <a:spcPct val="0"/>
              </a:spcAft>
              <a:defRPr sz="3730">
                <a:solidFill>
                  <a:srgbClr val="CC0000"/>
                </a:solidFill>
                <a:latin typeface="Arial Narrow" panose="020B0606020202030204" charset="0"/>
                <a:ea typeface="MS PGothic" panose="020B0600070205080204" charset="-128"/>
                <a:cs typeface="MS PGothic" panose="020B0600070205080204" charset="-128"/>
              </a:defRPr>
            </a:lvl2pPr>
            <a:lvl3pPr algn="l" rtl="0" eaLnBrk="1" fontAlgn="base" hangingPunct="1">
              <a:lnSpc>
                <a:spcPts val="4000"/>
              </a:lnSpc>
              <a:spcBef>
                <a:spcPct val="0"/>
              </a:spcBef>
              <a:spcAft>
                <a:spcPct val="0"/>
              </a:spcAft>
              <a:defRPr sz="3730">
                <a:solidFill>
                  <a:srgbClr val="CC0000"/>
                </a:solidFill>
                <a:latin typeface="Arial Narrow" panose="020B0606020202030204" charset="0"/>
                <a:ea typeface="MS PGothic" panose="020B0600070205080204" charset="-128"/>
                <a:cs typeface="MS PGothic" panose="020B0600070205080204" charset="-128"/>
              </a:defRPr>
            </a:lvl3pPr>
            <a:lvl4pPr algn="l" rtl="0" eaLnBrk="1" fontAlgn="base" hangingPunct="1">
              <a:lnSpc>
                <a:spcPts val="4000"/>
              </a:lnSpc>
              <a:spcBef>
                <a:spcPct val="0"/>
              </a:spcBef>
              <a:spcAft>
                <a:spcPct val="0"/>
              </a:spcAft>
              <a:defRPr sz="3730">
                <a:solidFill>
                  <a:srgbClr val="CC0000"/>
                </a:solidFill>
                <a:latin typeface="Arial Narrow" panose="020B0606020202030204" charset="0"/>
                <a:ea typeface="MS PGothic" panose="020B0600070205080204" charset="-128"/>
                <a:cs typeface="MS PGothic" panose="020B0600070205080204" charset="-128"/>
              </a:defRPr>
            </a:lvl4pPr>
            <a:lvl5pPr algn="l" rtl="0" eaLnBrk="1" fontAlgn="base" hangingPunct="1">
              <a:lnSpc>
                <a:spcPts val="4000"/>
              </a:lnSpc>
              <a:spcBef>
                <a:spcPct val="0"/>
              </a:spcBef>
              <a:spcAft>
                <a:spcPct val="0"/>
              </a:spcAft>
              <a:defRPr sz="3730">
                <a:solidFill>
                  <a:srgbClr val="CC0000"/>
                </a:solidFill>
                <a:latin typeface="Arial Narrow" panose="020B0606020202030204" charset="0"/>
                <a:ea typeface="MS PGothic" panose="020B0600070205080204" charset="-128"/>
                <a:cs typeface="MS PGothic" panose="020B0600070205080204" charset="-128"/>
              </a:defRPr>
            </a:lvl5pPr>
            <a:lvl6pPr marL="609600" algn="l" rtl="0" eaLnBrk="1" fontAlgn="base" hangingPunct="1">
              <a:lnSpc>
                <a:spcPts val="4000"/>
              </a:lnSpc>
              <a:spcBef>
                <a:spcPct val="0"/>
              </a:spcBef>
              <a:spcAft>
                <a:spcPct val="0"/>
              </a:spcAft>
              <a:defRPr sz="3730">
                <a:solidFill>
                  <a:srgbClr val="CC0000"/>
                </a:solidFill>
                <a:latin typeface="Arial Narrow" panose="020B0606020202030204" charset="0"/>
                <a:ea typeface="MS PGothic" panose="020B0600070205080204" charset="-128"/>
                <a:cs typeface="MS PGothic" panose="020B0600070205080204" charset="-128"/>
              </a:defRPr>
            </a:lvl6pPr>
            <a:lvl7pPr marL="1219200" algn="l" rtl="0" eaLnBrk="1" fontAlgn="base" hangingPunct="1">
              <a:lnSpc>
                <a:spcPts val="4000"/>
              </a:lnSpc>
              <a:spcBef>
                <a:spcPct val="0"/>
              </a:spcBef>
              <a:spcAft>
                <a:spcPct val="0"/>
              </a:spcAft>
              <a:defRPr sz="3730">
                <a:solidFill>
                  <a:srgbClr val="CC0000"/>
                </a:solidFill>
                <a:latin typeface="Arial Narrow" panose="020B0606020202030204" charset="0"/>
                <a:ea typeface="MS PGothic" panose="020B0600070205080204" charset="-128"/>
                <a:cs typeface="MS PGothic" panose="020B0600070205080204" charset="-128"/>
              </a:defRPr>
            </a:lvl7pPr>
            <a:lvl8pPr marL="1828165" algn="l" rtl="0" eaLnBrk="1" fontAlgn="base" hangingPunct="1">
              <a:lnSpc>
                <a:spcPts val="4000"/>
              </a:lnSpc>
              <a:spcBef>
                <a:spcPct val="0"/>
              </a:spcBef>
              <a:spcAft>
                <a:spcPct val="0"/>
              </a:spcAft>
              <a:defRPr sz="3730">
                <a:solidFill>
                  <a:srgbClr val="CC0000"/>
                </a:solidFill>
                <a:latin typeface="Arial Narrow" panose="020B0606020202030204" charset="0"/>
                <a:ea typeface="MS PGothic" panose="020B0600070205080204" charset="-128"/>
                <a:cs typeface="MS PGothic" panose="020B0600070205080204" charset="-128"/>
              </a:defRPr>
            </a:lvl8pPr>
            <a:lvl9pPr marL="2437765" algn="l" rtl="0" eaLnBrk="1" fontAlgn="base" hangingPunct="1">
              <a:lnSpc>
                <a:spcPts val="4000"/>
              </a:lnSpc>
              <a:spcBef>
                <a:spcPct val="0"/>
              </a:spcBef>
              <a:spcAft>
                <a:spcPct val="0"/>
              </a:spcAft>
              <a:defRPr sz="3730">
                <a:solidFill>
                  <a:srgbClr val="CC0000"/>
                </a:solidFill>
                <a:latin typeface="Arial Narrow" panose="020B0606020202030204" charset="0"/>
                <a:ea typeface="MS PGothic" panose="020B0600070205080204" charset="-128"/>
                <a:cs typeface="MS PGothic" panose="020B0600070205080204" charset="-128"/>
              </a:defRPr>
            </a:lvl9pPr>
          </a:lstStyle>
          <a:p>
            <a:pPr lvl="0" algn="ctr">
              <a:defRPr/>
            </a:pPr>
            <a:r>
              <a:rPr lang="en-US" sz="1800" b="0" kern="0" noProof="0" dirty="0" smtClean="0">
                <a:solidFill>
                  <a:srgbClr val="115FA8"/>
                </a:solidFill>
                <a:latin typeface="微软雅黑" panose="020B0503020204020204" pitchFamily="34" charset="-122"/>
                <a:ea typeface="微软雅黑" panose="020B0503020204020204" pitchFamily="34" charset="-122"/>
                <a:cs typeface="+mj-cs"/>
              </a:rPr>
              <a:t>2020</a:t>
            </a:r>
            <a:r>
              <a:rPr lang="zh-CN" altLang="en-US" sz="1800" b="0" kern="0" noProof="0" dirty="0" smtClean="0">
                <a:solidFill>
                  <a:srgbClr val="115FA8"/>
                </a:solidFill>
                <a:latin typeface="微软雅黑" panose="020B0503020204020204" pitchFamily="34" charset="-122"/>
                <a:ea typeface="微软雅黑" panose="020B0503020204020204" pitchFamily="34" charset="-122"/>
                <a:cs typeface="+mj-cs"/>
              </a:rPr>
              <a:t>年</a:t>
            </a:r>
            <a:r>
              <a:rPr lang="en-US" altLang="zh-CN" sz="1800" b="0" kern="0" dirty="0" smtClean="0">
                <a:solidFill>
                  <a:srgbClr val="115FA8"/>
                </a:solidFill>
                <a:latin typeface="微软雅黑" panose="020B0503020204020204" pitchFamily="34" charset="-122"/>
                <a:ea typeface="微软雅黑" panose="020B0503020204020204" pitchFamily="34" charset="-122"/>
                <a:cs typeface="+mj-cs"/>
              </a:rPr>
              <a:t>8</a:t>
            </a:r>
            <a:r>
              <a:rPr lang="zh-CN" altLang="en-US" sz="1800" b="0" kern="0" noProof="0" dirty="0" smtClean="0">
                <a:solidFill>
                  <a:srgbClr val="115FA8"/>
                </a:solidFill>
                <a:latin typeface="微软雅黑" panose="020B0503020204020204" pitchFamily="34" charset="-122"/>
                <a:ea typeface="微软雅黑" panose="020B0503020204020204" pitchFamily="34" charset="-122"/>
                <a:cs typeface="+mj-cs"/>
              </a:rPr>
              <a:t>月</a:t>
            </a:r>
            <a:endParaRPr kumimoji="0" lang="en-US" sz="1800" b="0" i="0" u="none" strike="noStrike" kern="0" cap="none" spc="0" normalizeH="0" baseline="0" noProof="0" dirty="0">
              <a:ln>
                <a:noFill/>
              </a:ln>
              <a:solidFill>
                <a:srgbClr val="115FA8"/>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054" y="311876"/>
            <a:ext cx="10604937" cy="818061"/>
          </a:xfrm>
        </p:spPr>
        <p:txBody>
          <a:bodyPr/>
          <a:lstStyle/>
          <a:p>
            <a:r>
              <a:rPr lang="zh-CN" altLang="en-US" sz="2800" dirty="0" smtClean="0">
                <a:latin typeface="微软雅黑" panose="020B0503020204020204" pitchFamily="34" charset="-122"/>
                <a:ea typeface="微软雅黑" panose="020B0503020204020204" pitchFamily="34" charset="-122"/>
              </a:rPr>
              <a:t>三、人员盘点</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胜任九宫格</a:t>
            </a:r>
            <a:endParaRPr lang="zh-CN" altLang="en-US" sz="2400" dirty="0">
              <a:latin typeface="微软雅黑" panose="020B0503020204020204" pitchFamily="34" charset="-122"/>
              <a:ea typeface="微软雅黑" panose="020B0503020204020204" pitchFamily="34" charset="-122"/>
            </a:endParaRPr>
          </a:p>
        </p:txBody>
      </p:sp>
      <p:graphicFrame>
        <p:nvGraphicFramePr>
          <p:cNvPr id="19" name="表格 18"/>
          <p:cNvGraphicFramePr>
            <a:graphicFrameLocks noGrp="1"/>
          </p:cNvGraphicFramePr>
          <p:nvPr/>
        </p:nvGraphicFramePr>
        <p:xfrm>
          <a:off x="1426264" y="1883149"/>
          <a:ext cx="3453468" cy="2180985"/>
        </p:xfrm>
        <a:graphic>
          <a:graphicData uri="http://schemas.openxmlformats.org/drawingml/2006/table">
            <a:tbl>
              <a:tblPr/>
              <a:tblGrid>
                <a:gridCol w="1024900"/>
                <a:gridCol w="189384"/>
                <a:gridCol w="1024900"/>
                <a:gridCol w="189384"/>
                <a:gridCol w="1024900"/>
              </a:tblGrid>
              <a:tr h="607363">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4</a:t>
                      </a: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2</a:t>
                      </a: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1</a:t>
                      </a: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r>
              <a:tr h="179448">
                <a:tc>
                  <a:txBody>
                    <a:bodyPr/>
                    <a:lstStyle/>
                    <a:p>
                      <a:pPr algn="l" fontAlgn="ctr"/>
                      <a:endParaRPr lang="zh-CN" altLang="en-US" sz="900" b="1" i="0" u="none" strike="noStrike">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900" b="1" i="0" u="none" strike="noStrike">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a:noFill/>
                    </a:lnT>
                    <a:lnB>
                      <a:noFill/>
                    </a:lnB>
                  </a:tcPr>
                </a:tc>
                <a:tc>
                  <a:txBody>
                    <a:bodyPr/>
                    <a:lstStyle/>
                    <a:p>
                      <a:pPr algn="l" fontAlgn="ct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a:noFill/>
                    </a:lnT>
                    <a:lnB>
                      <a:noFill/>
                    </a:lnB>
                  </a:tcPr>
                </a:tc>
                <a:tc>
                  <a:txBody>
                    <a:bodyPr/>
                    <a:lstStyle/>
                    <a:p>
                      <a:pPr algn="l" fontAlgn="ctr"/>
                      <a:endParaRPr lang="zh-CN" altLang="en-US" sz="900" b="1" i="0" u="none" strike="noStrike">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7363">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7</a:t>
                      </a: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5</a:t>
                      </a: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3</a:t>
                      </a: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r>
              <a:tr h="179448">
                <a:tc>
                  <a:txBody>
                    <a:bodyPr/>
                    <a:lstStyle/>
                    <a:p>
                      <a:pPr algn="l" fontAlgn="ct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900" b="1" i="0" u="none" strike="noStrike">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a:noFill/>
                    </a:lnT>
                    <a:lnB>
                      <a:noFill/>
                    </a:lnB>
                  </a:tcPr>
                </a:tc>
                <a:tc>
                  <a:txBody>
                    <a:bodyPr/>
                    <a:lstStyle/>
                    <a:p>
                      <a:pPr algn="l" fontAlgn="ctr"/>
                      <a:endParaRPr lang="zh-CN" altLang="en-US" sz="900" b="1" i="0" u="none" strike="noStrike">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900" b="1" i="0" u="none" strike="noStrike">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a:noFill/>
                    </a:lnT>
                    <a:lnB>
                      <a:noFill/>
                    </a:lnB>
                  </a:tcPr>
                </a:tc>
                <a:tc>
                  <a:txBody>
                    <a:bodyPr/>
                    <a:lstStyle/>
                    <a:p>
                      <a:pPr algn="l" fontAlgn="ct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7363">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9</a:t>
                      </a: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ctr"/>
                      <a:endParaRPr lang="zh-CN" altLang="en-US" sz="900" b="1" i="0" u="none" strike="noStrike">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8</a:t>
                      </a: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900" b="1" i="0" u="none" strike="noStrike">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6</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0" name="上箭头 19"/>
          <p:cNvSpPr/>
          <p:nvPr/>
        </p:nvSpPr>
        <p:spPr>
          <a:xfrm>
            <a:off x="1186962" y="1695567"/>
            <a:ext cx="59158" cy="23470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p:cNvSpPr/>
          <p:nvPr/>
        </p:nvSpPr>
        <p:spPr>
          <a:xfrm>
            <a:off x="287827" y="2086880"/>
            <a:ext cx="338071" cy="429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smtClean="0"/>
              <a:t>能力</a:t>
            </a:r>
            <a:endParaRPr lang="zh-CN" altLang="en-US" sz="1350" dirty="0"/>
          </a:p>
        </p:txBody>
      </p:sp>
      <p:sp>
        <p:nvSpPr>
          <p:cNvPr id="22" name="矩形 21"/>
          <p:cNvSpPr/>
          <p:nvPr/>
        </p:nvSpPr>
        <p:spPr>
          <a:xfrm>
            <a:off x="625898" y="2086880"/>
            <a:ext cx="567314" cy="296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smtClean="0">
                <a:solidFill>
                  <a:schemeClr val="tx1"/>
                </a:solidFill>
              </a:rPr>
              <a:t>高</a:t>
            </a:r>
            <a:endParaRPr lang="zh-CN" altLang="en-US" sz="1350" b="1" dirty="0">
              <a:solidFill>
                <a:schemeClr val="tx1"/>
              </a:solidFill>
            </a:endParaRPr>
          </a:p>
        </p:txBody>
      </p:sp>
      <p:sp>
        <p:nvSpPr>
          <p:cNvPr id="23" name="矩形 22"/>
          <p:cNvSpPr/>
          <p:nvPr/>
        </p:nvSpPr>
        <p:spPr>
          <a:xfrm>
            <a:off x="612380" y="3659521"/>
            <a:ext cx="607360" cy="223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低</a:t>
            </a:r>
            <a:endParaRPr lang="zh-CN" altLang="en-US" sz="1350" b="1" dirty="0">
              <a:solidFill>
                <a:schemeClr val="tx1"/>
              </a:solidFill>
            </a:endParaRPr>
          </a:p>
        </p:txBody>
      </p:sp>
      <p:sp>
        <p:nvSpPr>
          <p:cNvPr id="24" name="右箭头 23"/>
          <p:cNvSpPr/>
          <p:nvPr/>
        </p:nvSpPr>
        <p:spPr>
          <a:xfrm>
            <a:off x="1306805" y="4179761"/>
            <a:ext cx="401203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矩形 24"/>
          <p:cNvSpPr/>
          <p:nvPr/>
        </p:nvSpPr>
        <p:spPr>
          <a:xfrm>
            <a:off x="4686211" y="4748557"/>
            <a:ext cx="632629" cy="257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绩效</a:t>
            </a:r>
            <a:endParaRPr lang="zh-CN" altLang="en-US" sz="1350" dirty="0"/>
          </a:p>
        </p:txBody>
      </p:sp>
      <p:sp>
        <p:nvSpPr>
          <p:cNvPr id="26" name="矩形 25"/>
          <p:cNvSpPr/>
          <p:nvPr/>
        </p:nvSpPr>
        <p:spPr>
          <a:xfrm>
            <a:off x="4015415" y="4396008"/>
            <a:ext cx="651657" cy="22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高</a:t>
            </a:r>
            <a:endParaRPr lang="zh-CN" altLang="en-US" sz="1350" b="1" dirty="0">
              <a:solidFill>
                <a:schemeClr val="tx1"/>
              </a:solidFill>
            </a:endParaRPr>
          </a:p>
        </p:txBody>
      </p:sp>
      <p:sp>
        <p:nvSpPr>
          <p:cNvPr id="27" name="文本框 26"/>
          <p:cNvSpPr txBox="1"/>
          <p:nvPr/>
        </p:nvSpPr>
        <p:spPr>
          <a:xfrm>
            <a:off x="5672612" y="1168618"/>
            <a:ext cx="5934809" cy="3400931"/>
          </a:xfrm>
          <a:prstGeom prst="rect">
            <a:avLst/>
          </a:prstGeom>
          <a:noFill/>
        </p:spPr>
        <p:txBody>
          <a:bodyPr wrap="square" rtlCol="0">
            <a:spAutoFit/>
          </a:bodyPr>
          <a:lstStyle/>
          <a:p>
            <a:pPr>
              <a:lnSpc>
                <a:spcPct val="125000"/>
              </a:lnSpc>
            </a:pPr>
            <a:r>
              <a:rPr lang="zh-CN" altLang="en-US" sz="1400" b="1" dirty="0" smtClean="0">
                <a:solidFill>
                  <a:srgbClr val="002060"/>
                </a:solidFill>
                <a:latin typeface="微软雅黑" panose="020B0503020204020204" pitchFamily="34" charset="-122"/>
                <a:ea typeface="微软雅黑" panose="020B0503020204020204" pitchFamily="34" charset="-122"/>
              </a:rPr>
              <a:t>维度说明：</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marL="342900" indent="-342900">
              <a:lnSpc>
                <a:spcPct val="125000"/>
              </a:lnSpc>
              <a:buFont typeface="Wingdings" panose="05000000000000000000" pitchFamily="2" charset="2"/>
              <a:buChar char="Ø"/>
            </a:pPr>
            <a:r>
              <a:rPr lang="zh-CN" altLang="en-US" sz="1400" dirty="0" smtClean="0">
                <a:solidFill>
                  <a:srgbClr val="002060"/>
                </a:solidFill>
                <a:latin typeface="微软雅黑" panose="020B0503020204020204" pitchFamily="34" charset="-122"/>
                <a:ea typeface="微软雅黑" panose="020B0503020204020204" pitchFamily="34" charset="-122"/>
              </a:rPr>
              <a:t>能力</a:t>
            </a:r>
            <a:r>
              <a:rPr lang="zh-CN" altLang="en-US" sz="1400" dirty="0">
                <a:solidFill>
                  <a:srgbClr val="002060"/>
                </a:solidFill>
                <a:latin typeface="微软雅黑" panose="020B0503020204020204" pitchFamily="34" charset="-122"/>
                <a:ea typeface="微软雅黑" panose="020B0503020204020204" pitchFamily="34" charset="-122"/>
              </a:rPr>
              <a:t>：专业能力</a:t>
            </a:r>
            <a:r>
              <a:rPr lang="en-US" altLang="zh-CN" sz="1400" dirty="0">
                <a:solidFill>
                  <a:srgbClr val="002060"/>
                </a:solidFill>
                <a:latin typeface="微软雅黑" panose="020B0503020204020204" pitchFamily="34" charset="-122"/>
                <a:ea typeface="微软雅黑" panose="020B0503020204020204" pitchFamily="34" charset="-122"/>
              </a:rPr>
              <a:t>60%+</a:t>
            </a:r>
            <a:r>
              <a:rPr lang="zh-CN" altLang="en-US" sz="1400" dirty="0">
                <a:solidFill>
                  <a:srgbClr val="002060"/>
                </a:solidFill>
                <a:latin typeface="微软雅黑" panose="020B0503020204020204" pitchFamily="34" charset="-122"/>
                <a:ea typeface="微软雅黑" panose="020B0503020204020204" pitchFamily="34" charset="-122"/>
              </a:rPr>
              <a:t>胜任素质</a:t>
            </a:r>
            <a:r>
              <a:rPr lang="en-US" altLang="zh-CN" sz="1400" dirty="0">
                <a:solidFill>
                  <a:srgbClr val="002060"/>
                </a:solidFill>
                <a:latin typeface="微软雅黑" panose="020B0503020204020204" pitchFamily="34" charset="-122"/>
                <a:ea typeface="微软雅黑" panose="020B0503020204020204" pitchFamily="34" charset="-122"/>
              </a:rPr>
              <a:t>40</a:t>
            </a:r>
            <a:r>
              <a:rPr lang="en-US" altLang="zh-CN" sz="1400" dirty="0" smtClean="0">
                <a:solidFill>
                  <a:srgbClr val="002060"/>
                </a:solidFill>
                <a:latin typeface="微软雅黑" panose="020B0503020204020204" pitchFamily="34" charset="-122"/>
                <a:ea typeface="微软雅黑" panose="020B0503020204020204" pitchFamily="34" charset="-122"/>
              </a:rPr>
              <a:t>%</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pPr marL="342900" indent="-342900">
              <a:lnSpc>
                <a:spcPct val="125000"/>
              </a:lnSpc>
              <a:buFont typeface="Wingdings" panose="05000000000000000000" pitchFamily="2" charset="2"/>
              <a:buChar char="Ø"/>
            </a:pPr>
            <a:r>
              <a:rPr lang="zh-CN" altLang="en-US" sz="1400" dirty="0" smtClean="0">
                <a:solidFill>
                  <a:srgbClr val="002060"/>
                </a:solidFill>
                <a:latin typeface="微软雅黑" panose="020B0503020204020204" pitchFamily="34" charset="-122"/>
                <a:ea typeface="微软雅黑" panose="020B0503020204020204" pitchFamily="34" charset="-122"/>
              </a:rPr>
              <a:t>绩效：绩效</a:t>
            </a:r>
            <a:r>
              <a:rPr lang="en-US" altLang="zh-CN" sz="1400" dirty="0" smtClean="0">
                <a:solidFill>
                  <a:srgbClr val="002060"/>
                </a:solidFill>
                <a:latin typeface="微软雅黑" panose="020B0503020204020204" pitchFamily="34" charset="-122"/>
                <a:ea typeface="微软雅黑" panose="020B0503020204020204" pitchFamily="34" charset="-122"/>
              </a:rPr>
              <a:t>100%</a:t>
            </a:r>
            <a:endParaRPr lang="en-US" altLang="zh-CN" sz="1400" dirty="0">
              <a:solidFill>
                <a:srgbClr val="002060"/>
              </a:solidFill>
              <a:latin typeface="微软雅黑" panose="020B0503020204020204" pitchFamily="34" charset="-122"/>
              <a:ea typeface="微软雅黑" panose="020B0503020204020204" pitchFamily="34" charset="-122"/>
            </a:endParaRPr>
          </a:p>
          <a:p>
            <a:pPr>
              <a:lnSpc>
                <a:spcPct val="125000"/>
              </a:lnSpc>
            </a:pPr>
            <a:r>
              <a:rPr lang="zh-CN" altLang="en-US" sz="1400" b="1" dirty="0" smtClean="0">
                <a:solidFill>
                  <a:srgbClr val="002060"/>
                </a:solidFill>
                <a:latin typeface="微软雅黑" panose="020B0503020204020204" pitchFamily="34" charset="-122"/>
                <a:ea typeface="微软雅黑" panose="020B0503020204020204" pitchFamily="34" charset="-122"/>
              </a:rPr>
              <a:t>可考虑的结果应用：</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marL="342900" indent="-342900">
              <a:lnSpc>
                <a:spcPct val="125000"/>
              </a:lnSpc>
              <a:buFont typeface="Wingdings" panose="05000000000000000000" pitchFamily="2" charset="2"/>
              <a:buChar char="Ø"/>
            </a:pPr>
            <a:r>
              <a:rPr lang="zh-CN" altLang="en-US" sz="1400" dirty="0" smtClean="0">
                <a:solidFill>
                  <a:srgbClr val="002060"/>
                </a:solidFill>
                <a:latin typeface="微软雅黑" panose="020B0503020204020204" pitchFamily="34" charset="-122"/>
                <a:ea typeface="微软雅黑" panose="020B0503020204020204" pitchFamily="34" charset="-122"/>
              </a:rPr>
              <a:t>卓越员工（</a:t>
            </a:r>
            <a:r>
              <a:rPr lang="en-US" altLang="zh-CN" sz="1400" dirty="0" smtClean="0">
                <a:solidFill>
                  <a:srgbClr val="002060"/>
                </a:solidFill>
                <a:latin typeface="微软雅黑" panose="020B0503020204020204" pitchFamily="34" charset="-122"/>
                <a:ea typeface="微软雅黑" panose="020B0503020204020204" pitchFamily="34" charset="-122"/>
              </a:rPr>
              <a:t>1</a:t>
            </a:r>
            <a:r>
              <a:rPr lang="zh-CN" altLang="en-US" sz="1400" dirty="0" smtClean="0">
                <a:solidFill>
                  <a:srgbClr val="002060"/>
                </a:solidFill>
                <a:latin typeface="微软雅黑" panose="020B0503020204020204" pitchFamily="34" charset="-122"/>
                <a:ea typeface="微软雅黑" panose="020B0503020204020204" pitchFamily="34" charset="-122"/>
              </a:rPr>
              <a:t>格）：政策倾斜，优先</a:t>
            </a:r>
            <a:r>
              <a:rPr lang="zh-CN" altLang="en-US" sz="1400" dirty="0">
                <a:solidFill>
                  <a:srgbClr val="002060"/>
                </a:solidFill>
                <a:latin typeface="微软雅黑" panose="020B0503020204020204" pitchFamily="34" charset="-122"/>
                <a:ea typeface="微软雅黑" panose="020B0503020204020204" pitchFamily="34" charset="-122"/>
              </a:rPr>
              <a:t>晋级、调</a:t>
            </a:r>
            <a:r>
              <a:rPr lang="zh-CN" altLang="en-US" sz="1400" dirty="0" smtClean="0">
                <a:solidFill>
                  <a:srgbClr val="002060"/>
                </a:solidFill>
                <a:latin typeface="微软雅黑" panose="020B0503020204020204" pitchFamily="34" charset="-122"/>
                <a:ea typeface="微软雅黑" panose="020B0503020204020204" pitchFamily="34" charset="-122"/>
              </a:rPr>
              <a:t>薪；需要逐个审视，按人指定保留措施；</a:t>
            </a:r>
            <a:endParaRPr lang="en-US" altLang="zh-CN" sz="1400" dirty="0">
              <a:solidFill>
                <a:srgbClr val="002060"/>
              </a:solidFill>
              <a:latin typeface="微软雅黑" panose="020B0503020204020204" pitchFamily="34" charset="-122"/>
              <a:ea typeface="微软雅黑" panose="020B0503020204020204" pitchFamily="34" charset="-122"/>
            </a:endParaRPr>
          </a:p>
          <a:p>
            <a:pPr marL="342900" indent="-342900">
              <a:lnSpc>
                <a:spcPct val="125000"/>
              </a:lnSpc>
              <a:buFont typeface="Wingdings" panose="05000000000000000000" pitchFamily="2" charset="2"/>
              <a:buChar char="Ø"/>
            </a:pPr>
            <a:r>
              <a:rPr lang="zh-CN" altLang="en-US" sz="1400" dirty="0" smtClean="0">
                <a:solidFill>
                  <a:srgbClr val="002060"/>
                </a:solidFill>
                <a:latin typeface="微软雅黑" panose="020B0503020204020204" pitchFamily="34" charset="-122"/>
                <a:ea typeface="微软雅黑" panose="020B0503020204020204" pitchFamily="34" charset="-122"/>
              </a:rPr>
              <a:t>骨干员工（</a:t>
            </a:r>
            <a:r>
              <a:rPr lang="en-US" altLang="zh-CN" sz="1400" dirty="0">
                <a:solidFill>
                  <a:srgbClr val="002060"/>
                </a:solidFill>
                <a:latin typeface="微软雅黑" panose="020B0503020204020204" pitchFamily="34" charset="-122"/>
                <a:ea typeface="微软雅黑" panose="020B0503020204020204" pitchFamily="34" charset="-122"/>
              </a:rPr>
              <a:t> </a:t>
            </a:r>
            <a:r>
              <a:rPr lang="en-US" altLang="zh-CN" sz="1400" dirty="0" smtClean="0">
                <a:solidFill>
                  <a:srgbClr val="002060"/>
                </a:solidFill>
                <a:latin typeface="微软雅黑" panose="020B0503020204020204" pitchFamily="34" charset="-122"/>
                <a:ea typeface="微软雅黑" panose="020B0503020204020204" pitchFamily="34" charset="-122"/>
              </a:rPr>
              <a:t>2</a:t>
            </a:r>
            <a:r>
              <a:rPr lang="zh-CN" altLang="en-US" sz="1400" dirty="0">
                <a:solidFill>
                  <a:srgbClr val="002060"/>
                </a:solidFill>
                <a:latin typeface="微软雅黑" panose="020B0503020204020204" pitchFamily="34" charset="-122"/>
                <a:ea typeface="微软雅黑" panose="020B0503020204020204" pitchFamily="34" charset="-122"/>
              </a:rPr>
              <a:t>、</a:t>
            </a:r>
            <a:r>
              <a:rPr lang="en-US" altLang="zh-CN" sz="1400" dirty="0">
                <a:solidFill>
                  <a:srgbClr val="002060"/>
                </a:solidFill>
                <a:latin typeface="微软雅黑" panose="020B0503020204020204" pitchFamily="34" charset="-122"/>
                <a:ea typeface="微软雅黑" panose="020B0503020204020204" pitchFamily="34" charset="-122"/>
              </a:rPr>
              <a:t>3 </a:t>
            </a:r>
            <a:r>
              <a:rPr lang="zh-CN" altLang="en-US" sz="1400" dirty="0" smtClean="0">
                <a:solidFill>
                  <a:srgbClr val="002060"/>
                </a:solidFill>
                <a:latin typeface="微软雅黑" panose="020B0503020204020204" pitchFamily="34" charset="-122"/>
                <a:ea typeface="微软雅黑" panose="020B0503020204020204" pitchFamily="34" charset="-122"/>
              </a:rPr>
              <a:t>格）：</a:t>
            </a:r>
            <a:r>
              <a:rPr lang="zh-CN" altLang="en-US" sz="1400" dirty="0">
                <a:solidFill>
                  <a:srgbClr val="002060"/>
                </a:solidFill>
                <a:latin typeface="微软雅黑" panose="020B0503020204020204" pitchFamily="34" charset="-122"/>
                <a:ea typeface="微软雅黑" panose="020B0503020204020204" pitchFamily="34" charset="-122"/>
              </a:rPr>
              <a:t>政策倾斜，</a:t>
            </a:r>
            <a:r>
              <a:rPr lang="zh-CN" altLang="en-US" sz="1400" dirty="0" smtClean="0">
                <a:solidFill>
                  <a:srgbClr val="002060"/>
                </a:solidFill>
                <a:latin typeface="微软雅黑" panose="020B0503020204020204" pitchFamily="34" charset="-122"/>
                <a:ea typeface="微软雅黑" panose="020B0503020204020204" pitchFamily="34" charset="-122"/>
              </a:rPr>
              <a:t>复核</a:t>
            </a:r>
            <a:r>
              <a:rPr lang="zh-CN" altLang="en-US" sz="1400" dirty="0">
                <a:solidFill>
                  <a:srgbClr val="002060"/>
                </a:solidFill>
                <a:latin typeface="微软雅黑" panose="020B0503020204020204" pitchFamily="34" charset="-122"/>
                <a:ea typeface="微软雅黑" panose="020B0503020204020204" pitchFamily="34" charset="-122"/>
              </a:rPr>
              <a:t>等级、调</a:t>
            </a:r>
            <a:r>
              <a:rPr lang="zh-CN" altLang="en-US" sz="1400" dirty="0" smtClean="0">
                <a:solidFill>
                  <a:srgbClr val="002060"/>
                </a:solidFill>
                <a:latin typeface="微软雅黑" panose="020B0503020204020204" pitchFamily="34" charset="-122"/>
                <a:ea typeface="微软雅黑" panose="020B0503020204020204" pitchFamily="34" charset="-122"/>
              </a:rPr>
              <a:t>薪；</a:t>
            </a:r>
            <a:r>
              <a:rPr lang="zh-CN" altLang="en-US" sz="1400" dirty="0">
                <a:solidFill>
                  <a:srgbClr val="002060"/>
                </a:solidFill>
                <a:latin typeface="微软雅黑" panose="020B0503020204020204" pitchFamily="34" charset="-122"/>
                <a:ea typeface="微软雅黑" panose="020B0503020204020204" pitchFamily="34" charset="-122"/>
              </a:rPr>
              <a:t>需要逐个审视，按人指定保留措施</a:t>
            </a:r>
            <a:r>
              <a:rPr lang="zh-CN" altLang="en-US" sz="1400" dirty="0" smtClean="0">
                <a:solidFill>
                  <a:srgbClr val="002060"/>
                </a:solidFill>
                <a:latin typeface="微软雅黑" panose="020B0503020204020204" pitchFamily="34" charset="-122"/>
                <a:ea typeface="微软雅黑" panose="020B0503020204020204" pitchFamily="34" charset="-122"/>
              </a:rPr>
              <a:t>；；</a:t>
            </a:r>
            <a:endParaRPr lang="en-US" altLang="zh-CN" sz="1400" dirty="0">
              <a:solidFill>
                <a:srgbClr val="002060"/>
              </a:solidFill>
              <a:latin typeface="微软雅黑" panose="020B0503020204020204" pitchFamily="34" charset="-122"/>
              <a:ea typeface="微软雅黑" panose="020B0503020204020204" pitchFamily="34" charset="-122"/>
            </a:endParaRPr>
          </a:p>
          <a:p>
            <a:pPr marL="342900" indent="-342900">
              <a:lnSpc>
                <a:spcPct val="125000"/>
              </a:lnSpc>
              <a:buFont typeface="Wingdings" panose="05000000000000000000" pitchFamily="2" charset="2"/>
              <a:buChar char="Ø"/>
            </a:pPr>
            <a:r>
              <a:rPr lang="zh-CN" altLang="en-US" sz="1400" dirty="0" smtClean="0">
                <a:solidFill>
                  <a:srgbClr val="002060"/>
                </a:solidFill>
                <a:latin typeface="微软雅黑" panose="020B0503020204020204" pitchFamily="34" charset="-122"/>
                <a:ea typeface="微软雅黑" panose="020B0503020204020204" pitchFamily="34" charset="-122"/>
              </a:rPr>
              <a:t>一般员工（</a:t>
            </a:r>
            <a:r>
              <a:rPr lang="en-US" altLang="zh-CN" sz="1400" dirty="0">
                <a:solidFill>
                  <a:srgbClr val="002060"/>
                </a:solidFill>
                <a:latin typeface="微软雅黑" panose="020B0503020204020204" pitchFamily="34" charset="-122"/>
                <a:ea typeface="微软雅黑" panose="020B0503020204020204" pitchFamily="34" charset="-122"/>
              </a:rPr>
              <a:t> </a:t>
            </a:r>
            <a:r>
              <a:rPr lang="en-US" altLang="zh-CN" sz="1400" dirty="0" smtClean="0">
                <a:solidFill>
                  <a:srgbClr val="002060"/>
                </a:solidFill>
                <a:latin typeface="微软雅黑" panose="020B0503020204020204" pitchFamily="34" charset="-122"/>
                <a:ea typeface="微软雅黑" panose="020B0503020204020204" pitchFamily="34" charset="-122"/>
              </a:rPr>
              <a:t>4</a:t>
            </a:r>
            <a:r>
              <a:rPr lang="zh-CN" altLang="en-US" sz="1400" dirty="0" smtClean="0">
                <a:solidFill>
                  <a:srgbClr val="002060"/>
                </a:solidFill>
                <a:latin typeface="微软雅黑" panose="020B0503020204020204" pitchFamily="34" charset="-122"/>
                <a:ea typeface="微软雅黑" panose="020B0503020204020204" pitchFamily="34" charset="-122"/>
              </a:rPr>
              <a:t>、</a:t>
            </a:r>
            <a:r>
              <a:rPr lang="en-US" altLang="zh-CN" sz="1400" dirty="0" smtClean="0">
                <a:solidFill>
                  <a:srgbClr val="002060"/>
                </a:solidFill>
                <a:latin typeface="微软雅黑" panose="020B0503020204020204" pitchFamily="34" charset="-122"/>
                <a:ea typeface="微软雅黑" panose="020B0503020204020204" pitchFamily="34" charset="-122"/>
              </a:rPr>
              <a:t>5</a:t>
            </a:r>
            <a:r>
              <a:rPr lang="zh-CN" altLang="en-US" sz="1400" dirty="0">
                <a:solidFill>
                  <a:srgbClr val="002060"/>
                </a:solidFill>
                <a:latin typeface="微软雅黑" panose="020B0503020204020204" pitchFamily="34" charset="-122"/>
                <a:ea typeface="微软雅黑" panose="020B0503020204020204" pitchFamily="34" charset="-122"/>
              </a:rPr>
              <a:t>、</a:t>
            </a:r>
            <a:r>
              <a:rPr lang="en-US" altLang="zh-CN" sz="1400" dirty="0">
                <a:solidFill>
                  <a:srgbClr val="002060"/>
                </a:solidFill>
                <a:latin typeface="微软雅黑" panose="020B0503020204020204" pitchFamily="34" charset="-122"/>
                <a:ea typeface="微软雅黑" panose="020B0503020204020204" pitchFamily="34" charset="-122"/>
              </a:rPr>
              <a:t>6</a:t>
            </a:r>
            <a:r>
              <a:rPr lang="zh-CN" altLang="en-US" sz="1400" dirty="0">
                <a:solidFill>
                  <a:srgbClr val="002060"/>
                </a:solidFill>
                <a:latin typeface="微软雅黑" panose="020B0503020204020204" pitchFamily="34" charset="-122"/>
                <a:ea typeface="微软雅黑" panose="020B0503020204020204" pitchFamily="34" charset="-122"/>
              </a:rPr>
              <a:t>、</a:t>
            </a:r>
            <a:r>
              <a:rPr lang="en-US" altLang="zh-CN" sz="1400" dirty="0">
                <a:solidFill>
                  <a:srgbClr val="002060"/>
                </a:solidFill>
                <a:latin typeface="微软雅黑" panose="020B0503020204020204" pitchFamily="34" charset="-122"/>
                <a:ea typeface="微软雅黑" panose="020B0503020204020204" pitchFamily="34" charset="-122"/>
              </a:rPr>
              <a:t>8 </a:t>
            </a:r>
            <a:r>
              <a:rPr lang="zh-CN" altLang="en-US" sz="1400" dirty="0" smtClean="0">
                <a:solidFill>
                  <a:srgbClr val="002060"/>
                </a:solidFill>
                <a:latin typeface="微软雅黑" panose="020B0503020204020204" pitchFamily="34" charset="-122"/>
                <a:ea typeface="微软雅黑" panose="020B0503020204020204" pitchFamily="34" charset="-122"/>
              </a:rPr>
              <a:t>格）：按规则晋级；其中</a:t>
            </a:r>
            <a:r>
              <a:rPr lang="en-US" altLang="zh-CN" sz="1400" dirty="0" smtClean="0">
                <a:solidFill>
                  <a:srgbClr val="002060"/>
                </a:solidFill>
                <a:latin typeface="微软雅黑" panose="020B0503020204020204" pitchFamily="34" charset="-122"/>
                <a:ea typeface="微软雅黑" panose="020B0503020204020204" pitchFamily="34" charset="-122"/>
              </a:rPr>
              <a:t>4</a:t>
            </a:r>
            <a:r>
              <a:rPr lang="zh-CN" altLang="en-US" sz="1400" dirty="0" smtClean="0">
                <a:solidFill>
                  <a:srgbClr val="002060"/>
                </a:solidFill>
                <a:latin typeface="微软雅黑" panose="020B0503020204020204" pitchFamily="34" charset="-122"/>
                <a:ea typeface="微软雅黑" panose="020B0503020204020204" pitchFamily="34" charset="-122"/>
              </a:rPr>
              <a:t>格考虑</a:t>
            </a:r>
            <a:r>
              <a:rPr lang="zh-CN" altLang="en-US" sz="1400" dirty="0">
                <a:solidFill>
                  <a:srgbClr val="002060"/>
                </a:solidFill>
                <a:latin typeface="微软雅黑" panose="020B0503020204020204" pitchFamily="34" charset="-122"/>
                <a:ea typeface="微软雅黑" panose="020B0503020204020204" pitchFamily="34" charset="-122"/>
              </a:rPr>
              <a:t>可能是外部因素影响</a:t>
            </a:r>
            <a:r>
              <a:rPr lang="zh-CN" altLang="en-US" sz="1400" dirty="0" smtClean="0">
                <a:solidFill>
                  <a:srgbClr val="002060"/>
                </a:solidFill>
                <a:latin typeface="微软雅黑" panose="020B0503020204020204" pitchFamily="34" charset="-122"/>
                <a:ea typeface="微软雅黑" panose="020B0503020204020204" pitchFamily="34" charset="-122"/>
              </a:rPr>
              <a:t>绩效，具体分析，</a:t>
            </a:r>
            <a:r>
              <a:rPr lang="zh-CN" altLang="en-US" sz="1400" dirty="0">
                <a:solidFill>
                  <a:srgbClr val="002060"/>
                </a:solidFill>
                <a:latin typeface="微软雅黑" panose="020B0503020204020204" pitchFamily="34" charset="-122"/>
                <a:ea typeface="微软雅黑" panose="020B0503020204020204" pitchFamily="34" charset="-122"/>
              </a:rPr>
              <a:t>如连续多次就是问题员工了；</a:t>
            </a:r>
            <a:endParaRPr lang="en-US" altLang="zh-CN" sz="1400" dirty="0">
              <a:solidFill>
                <a:srgbClr val="002060"/>
              </a:solidFill>
              <a:latin typeface="微软雅黑" panose="020B0503020204020204" pitchFamily="34" charset="-122"/>
              <a:ea typeface="微软雅黑" panose="020B0503020204020204" pitchFamily="34" charset="-122"/>
            </a:endParaRPr>
          </a:p>
          <a:p>
            <a:pPr marL="342900" indent="-342900">
              <a:lnSpc>
                <a:spcPct val="125000"/>
              </a:lnSpc>
              <a:buFont typeface="Wingdings" panose="05000000000000000000" pitchFamily="2" charset="2"/>
              <a:buChar char="Ø"/>
            </a:pPr>
            <a:r>
              <a:rPr lang="zh-CN" altLang="en-US" sz="1400" dirty="0" smtClean="0">
                <a:solidFill>
                  <a:srgbClr val="002060"/>
                </a:solidFill>
                <a:latin typeface="微软雅黑" panose="020B0503020204020204" pitchFamily="34" charset="-122"/>
                <a:ea typeface="微软雅黑" panose="020B0503020204020204" pitchFamily="34" charset="-122"/>
              </a:rPr>
              <a:t>问题员工（</a:t>
            </a:r>
            <a:r>
              <a:rPr lang="en-US" altLang="zh-CN" sz="1400" dirty="0">
                <a:solidFill>
                  <a:srgbClr val="002060"/>
                </a:solidFill>
                <a:latin typeface="微软雅黑" panose="020B0503020204020204" pitchFamily="34" charset="-122"/>
                <a:ea typeface="微软雅黑" panose="020B0503020204020204" pitchFamily="34" charset="-122"/>
              </a:rPr>
              <a:t> 7</a:t>
            </a:r>
            <a:r>
              <a:rPr lang="zh-CN" altLang="en-US" sz="1400" dirty="0">
                <a:solidFill>
                  <a:srgbClr val="002060"/>
                </a:solidFill>
                <a:latin typeface="微软雅黑" panose="020B0503020204020204" pitchFamily="34" charset="-122"/>
                <a:ea typeface="微软雅黑" panose="020B0503020204020204" pitchFamily="34" charset="-122"/>
              </a:rPr>
              <a:t>、</a:t>
            </a:r>
            <a:r>
              <a:rPr lang="en-US" altLang="zh-CN" sz="1400" dirty="0">
                <a:solidFill>
                  <a:srgbClr val="002060"/>
                </a:solidFill>
                <a:latin typeface="微软雅黑" panose="020B0503020204020204" pitchFamily="34" charset="-122"/>
                <a:ea typeface="微软雅黑" panose="020B0503020204020204" pitchFamily="34" charset="-122"/>
              </a:rPr>
              <a:t>9 </a:t>
            </a:r>
            <a:r>
              <a:rPr lang="zh-CN" altLang="en-US" sz="1400" dirty="0" smtClean="0">
                <a:solidFill>
                  <a:srgbClr val="002060"/>
                </a:solidFill>
                <a:latin typeface="微软雅黑" panose="020B0503020204020204" pitchFamily="34" charset="-122"/>
                <a:ea typeface="微软雅黑" panose="020B0503020204020204" pitchFamily="34" charset="-122"/>
              </a:rPr>
              <a:t>格）：</a:t>
            </a:r>
            <a:r>
              <a:rPr lang="zh-CN" altLang="en-US" sz="1400" dirty="0">
                <a:solidFill>
                  <a:srgbClr val="002060"/>
                </a:solidFill>
                <a:latin typeface="微软雅黑" panose="020B0503020204020204" pitchFamily="34" charset="-122"/>
                <a:ea typeface="微软雅黑" panose="020B0503020204020204" pitchFamily="34" charset="-122"/>
              </a:rPr>
              <a:t>不得</a:t>
            </a:r>
            <a:r>
              <a:rPr lang="zh-CN" altLang="en-US" sz="1400" dirty="0" smtClean="0">
                <a:solidFill>
                  <a:srgbClr val="002060"/>
                </a:solidFill>
                <a:latin typeface="微软雅黑" panose="020B0503020204020204" pitchFamily="34" charset="-122"/>
                <a:ea typeface="微软雅黑" panose="020B0503020204020204" pitchFamily="34" charset="-122"/>
              </a:rPr>
              <a:t>晋级和调薪；需要</a:t>
            </a:r>
            <a:r>
              <a:rPr lang="zh-CN" altLang="en-US" sz="1400" dirty="0">
                <a:solidFill>
                  <a:srgbClr val="002060"/>
                </a:solidFill>
                <a:latin typeface="微软雅黑" panose="020B0503020204020204" pitchFamily="34" charset="-122"/>
                <a:ea typeface="微软雅黑" panose="020B0503020204020204" pitchFamily="34" charset="-122"/>
              </a:rPr>
              <a:t>逐个审视，按人</a:t>
            </a:r>
            <a:r>
              <a:rPr lang="zh-CN" altLang="en-US" sz="1400" dirty="0" smtClean="0">
                <a:solidFill>
                  <a:srgbClr val="002060"/>
                </a:solidFill>
                <a:latin typeface="微软雅黑" panose="020B0503020204020204" pitchFamily="34" charset="-122"/>
                <a:ea typeface="微软雅黑" panose="020B0503020204020204" pitchFamily="34" charset="-122"/>
              </a:rPr>
              <a:t>指定改进计划或者优化淘汰措施</a:t>
            </a:r>
            <a:r>
              <a:rPr lang="zh-CN" altLang="en-US" dirty="0" smtClean="0"/>
              <a:t>。</a:t>
            </a:r>
            <a:endParaRPr lang="en-US" altLang="zh-CN" dirty="0" smtClean="0"/>
          </a:p>
        </p:txBody>
      </p:sp>
      <p:sp>
        <p:nvSpPr>
          <p:cNvPr id="28" name="矩形 27"/>
          <p:cNvSpPr/>
          <p:nvPr/>
        </p:nvSpPr>
        <p:spPr>
          <a:xfrm>
            <a:off x="696237" y="2862029"/>
            <a:ext cx="426637" cy="223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smtClean="0">
                <a:solidFill>
                  <a:schemeClr val="tx1"/>
                </a:solidFill>
              </a:rPr>
              <a:t>中</a:t>
            </a:r>
            <a:endParaRPr lang="zh-CN" altLang="en-US" sz="1350" b="1" dirty="0">
              <a:solidFill>
                <a:schemeClr val="tx1"/>
              </a:solidFill>
            </a:endParaRPr>
          </a:p>
        </p:txBody>
      </p:sp>
      <p:sp>
        <p:nvSpPr>
          <p:cNvPr id="29" name="矩形 28"/>
          <p:cNvSpPr/>
          <p:nvPr/>
        </p:nvSpPr>
        <p:spPr>
          <a:xfrm>
            <a:off x="2939679" y="4398279"/>
            <a:ext cx="426637" cy="223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smtClean="0">
                <a:solidFill>
                  <a:schemeClr val="tx1"/>
                </a:solidFill>
              </a:rPr>
              <a:t>中</a:t>
            </a:r>
            <a:endParaRPr lang="zh-CN" altLang="en-US" sz="1350" b="1" dirty="0">
              <a:solidFill>
                <a:schemeClr val="tx1"/>
              </a:solidFill>
            </a:endParaRPr>
          </a:p>
        </p:txBody>
      </p:sp>
      <p:sp>
        <p:nvSpPr>
          <p:cNvPr id="30" name="矩形 29"/>
          <p:cNvSpPr/>
          <p:nvPr/>
        </p:nvSpPr>
        <p:spPr>
          <a:xfrm>
            <a:off x="1685090" y="4396008"/>
            <a:ext cx="537022" cy="223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smtClean="0">
                <a:solidFill>
                  <a:schemeClr val="tx1"/>
                </a:solidFill>
              </a:rPr>
              <a:t>低</a:t>
            </a:r>
            <a:endParaRPr lang="zh-CN" altLang="en-US" sz="1350" b="1" dirty="0">
              <a:solidFill>
                <a:schemeClr val="tx1"/>
              </a:solidFill>
            </a:endParaRPr>
          </a:p>
        </p:txBody>
      </p:sp>
      <p:graphicFrame>
        <p:nvGraphicFramePr>
          <p:cNvPr id="31" name="表格 30"/>
          <p:cNvGraphicFramePr>
            <a:graphicFrameLocks noGrp="1"/>
          </p:cNvGraphicFramePr>
          <p:nvPr>
            <p:custDataLst>
              <p:tags r:id="rId1"/>
            </p:custDataLst>
          </p:nvPr>
        </p:nvGraphicFramePr>
        <p:xfrm>
          <a:off x="394169" y="5186675"/>
          <a:ext cx="9525000" cy="1310840"/>
        </p:xfrm>
        <a:graphic>
          <a:graphicData uri="http://schemas.openxmlformats.org/drawingml/2006/table">
            <a:tbl>
              <a:tblPr>
                <a:tableStyleId>{5C22544A-7EE6-4342-B048-85BDC9FD1C3A}</a:tableStyleId>
              </a:tblPr>
              <a:tblGrid>
                <a:gridCol w="720725"/>
                <a:gridCol w="708130"/>
                <a:gridCol w="904505"/>
                <a:gridCol w="983157"/>
                <a:gridCol w="1061810"/>
                <a:gridCol w="970048"/>
                <a:gridCol w="891396"/>
                <a:gridCol w="1048701"/>
                <a:gridCol w="1008378"/>
                <a:gridCol w="1228150"/>
              </a:tblGrid>
              <a:tr h="262168">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工号</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姓名</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公司</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部门</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岗位</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盘点结果</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晋级</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调薪政策</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人事措施</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执行时间</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255">
                <a:tc>
                  <a:txBody>
                    <a:bodyPr/>
                    <a:lstStyle/>
                    <a:p>
                      <a:pPr algn="ctr" fontAlgn="ctr"/>
                      <a:r>
                        <a:rPr lang="en-US" altLang="zh-CN" sz="1000" i="1" u="none" strike="noStrike" dirty="0">
                          <a:solidFill>
                            <a:srgbClr val="002060"/>
                          </a:solidFill>
                          <a:effectLst/>
                          <a:latin typeface="微软雅黑" panose="020B0503020204020204" pitchFamily="34" charset="-122"/>
                          <a:ea typeface="微软雅黑" panose="020B0503020204020204" pitchFamily="34" charset="-122"/>
                        </a:rPr>
                        <a:t>142005</a:t>
                      </a:r>
                      <a:endParaRPr lang="en-US" altLang="zh-CN"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张涛</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杭和西分</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硬件设计部</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smtClean="0">
                          <a:solidFill>
                            <a:srgbClr val="002060"/>
                          </a:solidFill>
                          <a:effectLst/>
                          <a:latin typeface="微软雅黑" panose="020B0503020204020204" pitchFamily="34" charset="-122"/>
                          <a:ea typeface="微软雅黑" panose="020B0503020204020204" pitchFamily="34" charset="-122"/>
                        </a:rPr>
                        <a:t>硬件</a:t>
                      </a: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工程师</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1</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格</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是</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zh-CN" altLang="en-US" sz="1000" b="0" i="1" u="none" strike="noStrike" kern="1200" dirty="0" smtClean="0">
                          <a:solidFill>
                            <a:srgbClr val="002060"/>
                          </a:solidFill>
                          <a:effectLst/>
                          <a:latin typeface="微软雅黑" panose="020B0503020204020204" pitchFamily="34" charset="-122"/>
                          <a:ea typeface="微软雅黑" panose="020B0503020204020204" pitchFamily="34" charset="-122"/>
                          <a:cs typeface="+mn-cs"/>
                        </a:rPr>
                        <a:t>一类政策</a:t>
                      </a:r>
                      <a:endParaRPr lang="zh-CN" altLang="en-US" sz="1000" b="0" i="1" u="none" strike="noStrike" kern="1200" dirty="0">
                        <a:solidFill>
                          <a:srgbClr val="00206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zh-CN" altLang="en-US" sz="1000" b="0" i="1" u="none" strike="noStrike" kern="1200" dirty="0" smtClean="0">
                          <a:solidFill>
                            <a:srgbClr val="002060"/>
                          </a:solidFill>
                          <a:effectLst/>
                          <a:latin typeface="微软雅黑" panose="020B0503020204020204" pitchFamily="34" charset="-122"/>
                          <a:ea typeface="微软雅黑" panose="020B0503020204020204" pitchFamily="34" charset="-122"/>
                          <a:cs typeface="+mn-cs"/>
                        </a:rPr>
                        <a:t>保留</a:t>
                      </a:r>
                      <a:endParaRPr lang="zh-CN" altLang="en-US" sz="1000" b="0" i="1" u="none" strike="noStrike" kern="1200" dirty="0">
                        <a:solidFill>
                          <a:srgbClr val="00206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1" i="1" u="none" strike="noStrike" dirty="0" smtClean="0">
                          <a:solidFill>
                            <a:srgbClr val="002060"/>
                          </a:solidFill>
                          <a:effectLst/>
                          <a:latin typeface="微软雅黑" panose="020B0503020204020204" pitchFamily="34" charset="-122"/>
                          <a:ea typeface="微软雅黑" panose="020B0503020204020204" pitchFamily="34" charset="-122"/>
                        </a:rPr>
                        <a:t>2020/9</a:t>
                      </a: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168">
                <a:tc>
                  <a:txBody>
                    <a:bodyPr/>
                    <a:lstStyle/>
                    <a:p>
                      <a:pPr algn="ctr" fontAlgn="ctr"/>
                      <a:r>
                        <a:rPr lang="en-US" altLang="zh-CN" sz="1000" i="1" u="none" strike="noStrike">
                          <a:solidFill>
                            <a:srgbClr val="002060"/>
                          </a:solidFill>
                          <a:effectLst/>
                          <a:latin typeface="微软雅黑" panose="020B0503020204020204" pitchFamily="34" charset="-122"/>
                          <a:ea typeface="微软雅黑" panose="020B0503020204020204" pitchFamily="34" charset="-122"/>
                        </a:rPr>
                        <a:t>145120</a:t>
                      </a:r>
                      <a:endParaRPr lang="en-US" altLang="zh-CN" sz="1000" b="0"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a:solidFill>
                            <a:srgbClr val="002060"/>
                          </a:solidFill>
                          <a:effectLst/>
                          <a:latin typeface="微软雅黑" panose="020B0503020204020204" pitchFamily="34" charset="-122"/>
                          <a:ea typeface="微软雅黑" panose="020B0503020204020204" pitchFamily="34" charset="-122"/>
                        </a:rPr>
                        <a:t>尚爱玲</a:t>
                      </a:r>
                      <a:endParaRPr lang="zh-CN" altLang="en-US" sz="1000" b="0"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杭和西分</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硬件设计部</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smtClean="0">
                          <a:solidFill>
                            <a:srgbClr val="002060"/>
                          </a:solidFill>
                          <a:effectLst/>
                          <a:latin typeface="微软雅黑" panose="020B0503020204020204" pitchFamily="34" charset="-122"/>
                          <a:ea typeface="微软雅黑" panose="020B0503020204020204" pitchFamily="34" charset="-122"/>
                        </a:rPr>
                        <a:t>硬件</a:t>
                      </a: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工程师</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9</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格</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否</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zh-CN" altLang="en-US" sz="1000" b="0" i="1" u="none" strike="noStrike" kern="1200" dirty="0" smtClean="0">
                          <a:solidFill>
                            <a:srgbClr val="002060"/>
                          </a:solidFill>
                          <a:effectLst/>
                          <a:latin typeface="微软雅黑" panose="020B0503020204020204" pitchFamily="34" charset="-122"/>
                          <a:ea typeface="微软雅黑" panose="020B0503020204020204" pitchFamily="34" charset="-122"/>
                          <a:cs typeface="+mn-cs"/>
                        </a:rPr>
                        <a:t>不调薪</a:t>
                      </a:r>
                      <a:endParaRPr lang="zh-CN" altLang="en-US" sz="1000" b="0" i="1" u="none" strike="noStrike" kern="1200" dirty="0">
                        <a:solidFill>
                          <a:srgbClr val="00206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0" i="1" u="none" strike="noStrike" kern="1200" dirty="0" smtClean="0">
                          <a:solidFill>
                            <a:srgbClr val="002060"/>
                          </a:solidFill>
                          <a:effectLst/>
                          <a:latin typeface="微软雅黑" panose="020B0503020204020204" pitchFamily="34" charset="-122"/>
                          <a:ea typeface="微软雅黑" panose="020B0503020204020204" pitchFamily="34" charset="-122"/>
                          <a:cs typeface="+mn-cs"/>
                        </a:rPr>
                        <a:t>改进计划</a:t>
                      </a:r>
                      <a:endParaRPr lang="zh-CN" altLang="en-US" sz="1000" b="0" i="1" u="none" strike="noStrike" kern="1200" dirty="0" smtClean="0">
                        <a:solidFill>
                          <a:srgbClr val="00206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1" i="1" u="none" strike="noStrike" dirty="0" smtClean="0">
                          <a:solidFill>
                            <a:srgbClr val="002060"/>
                          </a:solidFill>
                          <a:effectLst/>
                          <a:latin typeface="微软雅黑" panose="020B0503020204020204" pitchFamily="34" charset="-122"/>
                          <a:ea typeface="微软雅黑" panose="020B0503020204020204" pitchFamily="34" charset="-122"/>
                        </a:rPr>
                        <a:t>2020/10</a:t>
                      </a: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168">
                <a:tc>
                  <a:txBody>
                    <a:bodyPr/>
                    <a:lstStyle/>
                    <a:p>
                      <a:pPr algn="ctr" fontAlgn="ctr"/>
                      <a:r>
                        <a:rPr lang="en-US" altLang="zh-CN" sz="1000" i="1" u="none" strike="noStrike" dirty="0" smtClean="0">
                          <a:solidFill>
                            <a:srgbClr val="002060"/>
                          </a:solidFill>
                          <a:effectLst/>
                          <a:latin typeface="微软雅黑" panose="020B0503020204020204" pitchFamily="34" charset="-122"/>
                          <a:ea typeface="微软雅黑" panose="020B0503020204020204" pitchFamily="34" charset="-122"/>
                        </a:rPr>
                        <a:t>142006</a:t>
                      </a:r>
                      <a:endParaRPr lang="en-US" altLang="zh-CN"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smtClean="0">
                          <a:solidFill>
                            <a:srgbClr val="002060"/>
                          </a:solidFill>
                          <a:effectLst/>
                          <a:latin typeface="微软雅黑" panose="020B0503020204020204" pitchFamily="34" charset="-122"/>
                          <a:ea typeface="微软雅黑" panose="020B0503020204020204" pitchFamily="34" charset="-122"/>
                        </a:rPr>
                        <a:t>张三</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杭和西分</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硬件设计部</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smtClean="0">
                          <a:solidFill>
                            <a:srgbClr val="002060"/>
                          </a:solidFill>
                          <a:effectLst/>
                          <a:latin typeface="微软雅黑" panose="020B0503020204020204" pitchFamily="34" charset="-122"/>
                          <a:ea typeface="微软雅黑" panose="020B0503020204020204" pitchFamily="34" charset="-122"/>
                        </a:rPr>
                        <a:t>硬件</a:t>
                      </a: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工程师</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9</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格</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否</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0" i="1" u="none" strike="noStrike" kern="1200" dirty="0" smtClean="0">
                          <a:solidFill>
                            <a:srgbClr val="002060"/>
                          </a:solidFill>
                          <a:effectLst/>
                          <a:latin typeface="微软雅黑" panose="020B0503020204020204" pitchFamily="34" charset="-122"/>
                          <a:ea typeface="微软雅黑" panose="020B0503020204020204" pitchFamily="34" charset="-122"/>
                          <a:cs typeface="+mn-cs"/>
                        </a:rPr>
                        <a:t>不调薪</a:t>
                      </a:r>
                      <a:endParaRPr lang="zh-CN" altLang="en-US" sz="1000" b="0" i="1" u="none" strike="noStrike" kern="1200" dirty="0" smtClean="0">
                        <a:solidFill>
                          <a:srgbClr val="00206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0" i="1" u="none" strike="noStrike" kern="1200" dirty="0" smtClean="0">
                          <a:solidFill>
                            <a:srgbClr val="002060"/>
                          </a:solidFill>
                          <a:effectLst/>
                          <a:latin typeface="微软雅黑" panose="020B0503020204020204" pitchFamily="34" charset="-122"/>
                          <a:ea typeface="微软雅黑" panose="020B0503020204020204" pitchFamily="34" charset="-122"/>
                          <a:cs typeface="+mn-cs"/>
                        </a:rPr>
                        <a:t>淘汰</a:t>
                      </a:r>
                      <a:endParaRPr lang="en-US" altLang="zh-CN" sz="1000" b="0" i="1" u="none" strike="noStrike" kern="1200" dirty="0" smtClean="0">
                        <a:solidFill>
                          <a:srgbClr val="00206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1" i="1" u="none" strike="noStrike" dirty="0" smtClean="0">
                          <a:solidFill>
                            <a:srgbClr val="002060"/>
                          </a:solidFill>
                          <a:effectLst/>
                          <a:latin typeface="微软雅黑" panose="020B0503020204020204" pitchFamily="34" charset="-122"/>
                          <a:ea typeface="微软雅黑" panose="020B0503020204020204" pitchFamily="34" charset="-122"/>
                        </a:rPr>
                        <a:t>2020/10</a:t>
                      </a: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168">
                <a:tc>
                  <a:txBody>
                    <a:bodyPr/>
                    <a:lstStyle/>
                    <a:p>
                      <a:pPr marL="0" algn="ctr" defTabSz="914400" rtl="0" eaLnBrk="1" fontAlgn="ctr" latinLnBrk="0" hangingPunct="1"/>
                      <a:r>
                        <a:rPr lang="en-US" altLang="zh-CN" sz="1000" b="0" i="1" u="none" strike="noStrike" kern="1200" smtClean="0">
                          <a:solidFill>
                            <a:srgbClr val="002060"/>
                          </a:solidFill>
                          <a:effectLst/>
                          <a:latin typeface="微软雅黑" panose="020B0503020204020204" pitchFamily="34" charset="-122"/>
                          <a:ea typeface="微软雅黑" panose="020B0503020204020204" pitchFamily="34" charset="-122"/>
                          <a:cs typeface="+mn-cs"/>
                        </a:rPr>
                        <a:t>……</a:t>
                      </a:r>
                      <a:endParaRPr lang="en-US" altLang="zh-CN" sz="1000" b="0" i="1" u="none" strike="noStrike" kern="1200" dirty="0">
                        <a:solidFill>
                          <a:srgbClr val="00206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CN" sz="1000" b="0" i="1" u="none" strike="noStrike" kern="1200" smtClean="0">
                          <a:solidFill>
                            <a:srgbClr val="002060"/>
                          </a:solidFill>
                          <a:effectLst/>
                          <a:latin typeface="微软雅黑" panose="020B0503020204020204" pitchFamily="34" charset="-122"/>
                          <a:ea typeface="微软雅黑" panose="020B0503020204020204" pitchFamily="34" charset="-122"/>
                          <a:cs typeface="+mn-cs"/>
                        </a:rPr>
                        <a:t>……</a:t>
                      </a:r>
                      <a:endParaRPr lang="en-US" altLang="zh-CN" sz="1000" b="0" i="1" u="none" strike="noStrike" kern="1200" dirty="0">
                        <a:solidFill>
                          <a:srgbClr val="00206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CN" sz="1000" b="0" i="1" u="none" strike="noStrike" kern="1200" smtClean="0">
                          <a:solidFill>
                            <a:srgbClr val="002060"/>
                          </a:solidFill>
                          <a:effectLst/>
                          <a:latin typeface="微软雅黑" panose="020B0503020204020204" pitchFamily="34" charset="-122"/>
                          <a:ea typeface="微软雅黑" panose="020B0503020204020204" pitchFamily="34" charset="-122"/>
                          <a:cs typeface="+mn-cs"/>
                        </a:rPr>
                        <a:t>……</a:t>
                      </a:r>
                      <a:endParaRPr lang="en-US" altLang="zh-CN" sz="1000" b="0" i="1" u="none" strike="noStrike" kern="1200" dirty="0">
                        <a:solidFill>
                          <a:srgbClr val="00206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CN" sz="1000" b="0" i="1" u="none" strike="noStrike" kern="1200" smtClean="0">
                          <a:solidFill>
                            <a:srgbClr val="002060"/>
                          </a:solidFill>
                          <a:effectLst/>
                          <a:latin typeface="微软雅黑" panose="020B0503020204020204" pitchFamily="34" charset="-122"/>
                          <a:ea typeface="微软雅黑" panose="020B0503020204020204" pitchFamily="34" charset="-122"/>
                          <a:cs typeface="+mn-cs"/>
                        </a:rPr>
                        <a:t>……</a:t>
                      </a:r>
                      <a:endParaRPr lang="en-US" altLang="zh-CN" sz="1000" b="0" i="1" u="none" strike="noStrike" kern="1200" dirty="0">
                        <a:solidFill>
                          <a:srgbClr val="00206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CN" sz="1000" b="0" i="1" u="none" strike="noStrike" kern="1200" smtClean="0">
                          <a:solidFill>
                            <a:srgbClr val="002060"/>
                          </a:solidFill>
                          <a:effectLst/>
                          <a:latin typeface="微软雅黑" panose="020B0503020204020204" pitchFamily="34" charset="-122"/>
                          <a:ea typeface="微软雅黑" panose="020B0503020204020204" pitchFamily="34" charset="-122"/>
                          <a:cs typeface="+mn-cs"/>
                        </a:rPr>
                        <a:t>……</a:t>
                      </a:r>
                      <a:endParaRPr lang="en-US" altLang="zh-CN" sz="1000" b="0" i="1" u="none" strike="noStrike" kern="1200" dirty="0">
                        <a:solidFill>
                          <a:srgbClr val="00206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CN" sz="1000" b="0" i="1" u="none" strike="noStrike" kern="1200" dirty="0" smtClean="0">
                          <a:solidFill>
                            <a:srgbClr val="002060"/>
                          </a:solidFill>
                          <a:effectLst/>
                          <a:latin typeface="微软雅黑" panose="020B0503020204020204" pitchFamily="34" charset="-122"/>
                          <a:ea typeface="微软雅黑" panose="020B0503020204020204" pitchFamily="34" charset="-122"/>
                          <a:cs typeface="+mn-cs"/>
                        </a:rPr>
                        <a:t>……</a:t>
                      </a:r>
                      <a:endParaRPr lang="en-US" altLang="zh-CN" sz="1000" b="0" i="1" u="none" strike="noStrike" kern="1200" dirty="0">
                        <a:solidFill>
                          <a:srgbClr val="00206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CN" sz="1000" b="0" i="1" u="none" strike="noStrike" kern="1200" smtClean="0">
                          <a:solidFill>
                            <a:srgbClr val="002060"/>
                          </a:solidFill>
                          <a:effectLst/>
                          <a:latin typeface="微软雅黑" panose="020B0503020204020204" pitchFamily="34" charset="-122"/>
                          <a:ea typeface="微软雅黑" panose="020B0503020204020204" pitchFamily="34" charset="-122"/>
                          <a:cs typeface="+mn-cs"/>
                        </a:rPr>
                        <a:t>……</a:t>
                      </a:r>
                      <a:endParaRPr lang="en-US" altLang="zh-CN" sz="1000" b="0" i="1" u="none" strike="noStrike" kern="1200" dirty="0">
                        <a:solidFill>
                          <a:srgbClr val="00206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CN" sz="1000" b="0" i="1" u="none" strike="noStrike" kern="1200" smtClean="0">
                          <a:solidFill>
                            <a:srgbClr val="002060"/>
                          </a:solidFill>
                          <a:effectLst/>
                          <a:latin typeface="微软雅黑" panose="020B0503020204020204" pitchFamily="34" charset="-122"/>
                          <a:ea typeface="微软雅黑" panose="020B0503020204020204" pitchFamily="34" charset="-122"/>
                          <a:cs typeface="+mn-cs"/>
                        </a:rPr>
                        <a:t>……</a:t>
                      </a:r>
                      <a:endParaRPr lang="en-US" altLang="zh-CN" sz="1000" b="0" i="1" u="none" strike="noStrike" kern="1200" dirty="0">
                        <a:solidFill>
                          <a:srgbClr val="00206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CN" sz="1000" b="0" i="1" u="none" strike="noStrike" kern="1200" dirty="0" smtClean="0">
                          <a:solidFill>
                            <a:srgbClr val="002060"/>
                          </a:solidFill>
                          <a:effectLst/>
                          <a:latin typeface="微软雅黑" panose="020B0503020204020204" pitchFamily="34" charset="-122"/>
                          <a:ea typeface="微软雅黑" panose="020B0503020204020204" pitchFamily="34" charset="-122"/>
                          <a:cs typeface="+mn-cs"/>
                        </a:rPr>
                        <a:t>……</a:t>
                      </a:r>
                      <a:endParaRPr lang="en-US" altLang="zh-CN" sz="1000" b="0" i="1" u="none" strike="noStrike" kern="1200" dirty="0">
                        <a:solidFill>
                          <a:srgbClr val="00206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altLang="zh-CN" sz="1000" b="0" i="1" u="none" strike="noStrike" kern="1200" dirty="0" smtClean="0">
                          <a:solidFill>
                            <a:srgbClr val="002060"/>
                          </a:solidFill>
                          <a:effectLst/>
                          <a:latin typeface="微软雅黑" panose="020B0503020204020204" pitchFamily="34" charset="-122"/>
                          <a:ea typeface="微软雅黑" panose="020B0503020204020204" pitchFamily="34" charset="-122"/>
                          <a:cs typeface="+mn-cs"/>
                        </a:rPr>
                        <a:t>……</a:t>
                      </a:r>
                      <a:endParaRPr lang="en-US" altLang="zh-CN" sz="1000" b="0" i="1" u="none" strike="noStrike" kern="1200" dirty="0">
                        <a:solidFill>
                          <a:srgbClr val="002060"/>
                        </a:solidFill>
                        <a:effectLst/>
                        <a:latin typeface="微软雅黑" panose="020B0503020204020204" pitchFamily="34" charset="-122"/>
                        <a:ea typeface="微软雅黑" panose="020B0503020204020204"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32" name="下箭头 31"/>
          <p:cNvSpPr/>
          <p:nvPr/>
        </p:nvSpPr>
        <p:spPr>
          <a:xfrm>
            <a:off x="8135191" y="4748557"/>
            <a:ext cx="504825" cy="309332"/>
          </a:xfrm>
          <a:prstGeom prst="downArrow">
            <a:avLst/>
          </a:prstGeom>
          <a:solidFill>
            <a:schemeClr val="accent1">
              <a:lumMod val="20000"/>
              <a:lumOff val="80000"/>
            </a:schemeClr>
          </a:solid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下箭头 16"/>
          <p:cNvSpPr/>
          <p:nvPr/>
        </p:nvSpPr>
        <p:spPr>
          <a:xfrm rot="16200000">
            <a:off x="10025857" y="5625235"/>
            <a:ext cx="504825" cy="309332"/>
          </a:xfrm>
          <a:prstGeom prst="downArrow">
            <a:avLst/>
          </a:prstGeom>
          <a:solidFill>
            <a:schemeClr val="accent1">
              <a:lumMod val="20000"/>
              <a:lumOff val="80000"/>
            </a:schemeClr>
          </a:solid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文本框 2"/>
          <p:cNvSpPr txBox="1"/>
          <p:nvPr/>
        </p:nvSpPr>
        <p:spPr>
          <a:xfrm>
            <a:off x="10432936" y="5410569"/>
            <a:ext cx="1538211" cy="738664"/>
          </a:xfrm>
          <a:prstGeom prst="rect">
            <a:avLst/>
          </a:prstGeom>
          <a:noFill/>
        </p:spPr>
        <p:txBody>
          <a:bodyPr wrap="square" rtlCol="0">
            <a:spAutoFit/>
          </a:bodyPr>
          <a:lstStyle/>
          <a:p>
            <a:r>
              <a:rPr lang="zh-CN" altLang="en-US" sz="1400" i="1" dirty="0" smtClean="0"/>
              <a:t>转入所属部门、薪酬、人事、培训口执行落地</a:t>
            </a:r>
            <a:endParaRPr lang="zh-CN" altLang="en-US" sz="1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 presetClass="entr" presetSubtype="4" fill="hold" grpId="0" nodeType="afterEffect">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par>
                          <p:cTn id="13" fill="hold">
                            <p:stCondLst>
                              <p:cond delay="1250"/>
                            </p:stCondLst>
                            <p:childTnLst>
                              <p:par>
                                <p:cTn id="14" presetID="2" presetClass="entr" presetSubtype="4" fill="hold" grpId="0" nodeType="afterEffect">
                                  <p:stCondLst>
                                    <p:cond delay="25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fill="hold" grpId="0" nodeType="afterEffect">
                                  <p:stCondLst>
                                    <p:cond delay="25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par>
                          <p:cTn id="23" fill="hold">
                            <p:stCondLst>
                              <p:cond delay="2750"/>
                            </p:stCondLst>
                            <p:childTnLst>
                              <p:par>
                                <p:cTn id="24" presetID="2" presetClass="entr" presetSubtype="4" fill="hold" grpId="0" nodeType="afterEffect">
                                  <p:stCondLst>
                                    <p:cond delay="25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ppt_x"/>
                                          </p:val>
                                        </p:tav>
                                        <p:tav tm="100000">
                                          <p:val>
                                            <p:strVal val="#ppt_x"/>
                                          </p:val>
                                        </p:tav>
                                      </p:tavLst>
                                    </p:anim>
                                    <p:anim calcmode="lin" valueType="num">
                                      <p:cBhvr additive="base">
                                        <p:cTn id="27" dur="500" fill="hold"/>
                                        <p:tgtEl>
                                          <p:spTgt spid="22"/>
                                        </p:tgtEl>
                                        <p:attrNameLst>
                                          <p:attrName>ppt_y</p:attrName>
                                        </p:attrNameLst>
                                      </p:cBhvr>
                                      <p:tavLst>
                                        <p:tav tm="0">
                                          <p:val>
                                            <p:strVal val="1+#ppt_h/2"/>
                                          </p:val>
                                        </p:tav>
                                        <p:tav tm="100000">
                                          <p:val>
                                            <p:strVal val="#ppt_y"/>
                                          </p:val>
                                        </p:tav>
                                      </p:tavLst>
                                    </p:anim>
                                  </p:childTnLst>
                                </p:cTn>
                              </p:par>
                            </p:childTnLst>
                          </p:cTn>
                        </p:par>
                        <p:par>
                          <p:cTn id="28" fill="hold">
                            <p:stCondLst>
                              <p:cond delay="3500"/>
                            </p:stCondLst>
                            <p:childTnLst>
                              <p:par>
                                <p:cTn id="29" presetID="2" presetClass="entr" presetSubtype="4" fill="hold" grpId="0" nodeType="afterEffect">
                                  <p:stCondLst>
                                    <p:cond delay="25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par>
                          <p:cTn id="33" fill="hold">
                            <p:stCondLst>
                              <p:cond delay="4250"/>
                            </p:stCondLst>
                            <p:childTnLst>
                              <p:par>
                                <p:cTn id="34" presetID="2" presetClass="entr" presetSubtype="4" fill="hold" grpId="0" nodeType="afterEffect">
                                  <p:stCondLst>
                                    <p:cond delay="25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5000"/>
                            </p:stCondLst>
                            <p:childTnLst>
                              <p:par>
                                <p:cTn id="39" presetID="2" presetClass="entr" presetSubtype="4" fill="hold" grpId="0" nodeType="afterEffect">
                                  <p:stCondLst>
                                    <p:cond delay="25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par>
                          <p:cTn id="43" fill="hold">
                            <p:stCondLst>
                              <p:cond delay="5750"/>
                            </p:stCondLst>
                            <p:childTnLst>
                              <p:par>
                                <p:cTn id="44" presetID="2" presetClass="entr" presetSubtype="4" fill="hold" grpId="0" nodeType="afterEffect">
                                  <p:stCondLst>
                                    <p:cond delay="25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500" fill="hold"/>
                                        <p:tgtEl>
                                          <p:spTgt spid="28"/>
                                        </p:tgtEl>
                                        <p:attrNameLst>
                                          <p:attrName>ppt_x</p:attrName>
                                        </p:attrNameLst>
                                      </p:cBhvr>
                                      <p:tavLst>
                                        <p:tav tm="0">
                                          <p:val>
                                            <p:strVal val="#ppt_x"/>
                                          </p:val>
                                        </p:tav>
                                        <p:tav tm="100000">
                                          <p:val>
                                            <p:strVal val="#ppt_x"/>
                                          </p:val>
                                        </p:tav>
                                      </p:tavLst>
                                    </p:anim>
                                    <p:anim calcmode="lin" valueType="num">
                                      <p:cBhvr additive="base">
                                        <p:cTn id="47" dur="500" fill="hold"/>
                                        <p:tgtEl>
                                          <p:spTgt spid="28"/>
                                        </p:tgtEl>
                                        <p:attrNameLst>
                                          <p:attrName>ppt_y</p:attrName>
                                        </p:attrNameLst>
                                      </p:cBhvr>
                                      <p:tavLst>
                                        <p:tav tm="0">
                                          <p:val>
                                            <p:strVal val="1+#ppt_h/2"/>
                                          </p:val>
                                        </p:tav>
                                        <p:tav tm="100000">
                                          <p:val>
                                            <p:strVal val="#ppt_y"/>
                                          </p:val>
                                        </p:tav>
                                      </p:tavLst>
                                    </p:anim>
                                  </p:childTnLst>
                                </p:cTn>
                              </p:par>
                            </p:childTnLst>
                          </p:cTn>
                        </p:par>
                        <p:par>
                          <p:cTn id="48" fill="hold">
                            <p:stCondLst>
                              <p:cond delay="6500"/>
                            </p:stCondLst>
                            <p:childTnLst>
                              <p:par>
                                <p:cTn id="49" presetID="2" presetClass="entr" presetSubtype="4" fill="hold" grpId="0" nodeType="afterEffect">
                                  <p:stCondLst>
                                    <p:cond delay="25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childTnLst>
                          </p:cTn>
                        </p:par>
                        <p:par>
                          <p:cTn id="53" fill="hold">
                            <p:stCondLst>
                              <p:cond delay="7250"/>
                            </p:stCondLst>
                            <p:childTnLst>
                              <p:par>
                                <p:cTn id="54" presetID="2" presetClass="entr" presetSubtype="4" fill="hold" grpId="0" nodeType="afterEffect">
                                  <p:stCondLst>
                                    <p:cond delay="250"/>
                                  </p:stCondLst>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500" fill="hold"/>
                                        <p:tgtEl>
                                          <p:spTgt spid="30"/>
                                        </p:tgtEl>
                                        <p:attrNameLst>
                                          <p:attrName>ppt_x</p:attrName>
                                        </p:attrNameLst>
                                      </p:cBhvr>
                                      <p:tavLst>
                                        <p:tav tm="0">
                                          <p:val>
                                            <p:strVal val="#ppt_x"/>
                                          </p:val>
                                        </p:tav>
                                        <p:tav tm="100000">
                                          <p:val>
                                            <p:strVal val="#ppt_x"/>
                                          </p:val>
                                        </p:tav>
                                      </p:tavLst>
                                    </p:anim>
                                    <p:anim calcmode="lin" valueType="num">
                                      <p:cBhvr additive="base">
                                        <p:cTn id="5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p:bldP spid="23" grpId="0"/>
      <p:bldP spid="24" grpId="0" animBg="1"/>
      <p:bldP spid="25" grpId="0" animBg="1"/>
      <p:bldP spid="26" grpId="0"/>
      <p:bldP spid="28" grpId="0"/>
      <p:bldP spid="29"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054" y="311876"/>
            <a:ext cx="10604937" cy="818061"/>
          </a:xfrm>
        </p:spPr>
        <p:txBody>
          <a:bodyPr/>
          <a:lstStyle/>
          <a:p>
            <a:r>
              <a:rPr lang="zh-CN" altLang="en-US" sz="2800" dirty="0" smtClean="0">
                <a:latin typeface="微软雅黑" panose="020B0503020204020204" pitchFamily="34" charset="-122"/>
                <a:ea typeface="微软雅黑" panose="020B0503020204020204" pitchFamily="34" charset="-122"/>
              </a:rPr>
              <a:t>三、人员盘点</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潜力九宫格</a:t>
            </a:r>
            <a:endParaRPr lang="zh-CN" altLang="en-US" sz="2400" dirty="0">
              <a:latin typeface="微软雅黑" panose="020B0503020204020204" pitchFamily="34" charset="-122"/>
              <a:ea typeface="微软雅黑" panose="020B0503020204020204" pitchFamily="34" charset="-122"/>
            </a:endParaRPr>
          </a:p>
        </p:txBody>
      </p:sp>
      <p:graphicFrame>
        <p:nvGraphicFramePr>
          <p:cNvPr id="19" name="表格 18"/>
          <p:cNvGraphicFramePr>
            <a:graphicFrameLocks noGrp="1"/>
          </p:cNvGraphicFramePr>
          <p:nvPr/>
        </p:nvGraphicFramePr>
        <p:xfrm>
          <a:off x="1426264" y="1873624"/>
          <a:ext cx="3453468" cy="2180985"/>
        </p:xfrm>
        <a:graphic>
          <a:graphicData uri="http://schemas.openxmlformats.org/drawingml/2006/table">
            <a:tbl>
              <a:tblPr/>
              <a:tblGrid>
                <a:gridCol w="1024900"/>
                <a:gridCol w="189384"/>
                <a:gridCol w="1024900"/>
                <a:gridCol w="189384"/>
                <a:gridCol w="1024900"/>
              </a:tblGrid>
              <a:tr h="607363">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4</a:t>
                      </a: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2</a:t>
                      </a: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ct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1</a:t>
                      </a: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r>
              <a:tr h="179448">
                <a:tc>
                  <a:txBody>
                    <a:bodyPr/>
                    <a:lstStyle/>
                    <a:p>
                      <a:pPr algn="l" fontAlgn="ctr"/>
                      <a:endParaRPr lang="zh-CN" altLang="en-US" sz="900" b="1" i="0" u="none" strike="noStrike">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900" b="1" i="0" u="none" strike="noStrike">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a:noFill/>
                    </a:lnT>
                    <a:lnB>
                      <a:noFill/>
                    </a:lnB>
                  </a:tcPr>
                </a:tc>
                <a:tc>
                  <a:txBody>
                    <a:bodyPr/>
                    <a:lstStyle/>
                    <a:p>
                      <a:pPr algn="l" fontAlgn="ct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a:noFill/>
                    </a:lnT>
                    <a:lnB>
                      <a:noFill/>
                    </a:lnB>
                  </a:tcPr>
                </a:tc>
                <a:tc>
                  <a:txBody>
                    <a:bodyPr/>
                    <a:lstStyle/>
                    <a:p>
                      <a:pPr algn="l" fontAlgn="ctr"/>
                      <a:endParaRPr lang="zh-CN" altLang="en-US" sz="900" b="1" i="0" u="none" strike="noStrike">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7363">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7</a:t>
                      </a: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5</a:t>
                      </a: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3</a:t>
                      </a: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r>
              <a:tr h="179448">
                <a:tc>
                  <a:txBody>
                    <a:bodyPr/>
                    <a:lstStyle/>
                    <a:p>
                      <a:pPr algn="l" fontAlgn="ct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900" b="1" i="0" u="none" strike="noStrike">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a:noFill/>
                    </a:lnT>
                    <a:lnB>
                      <a:noFill/>
                    </a:lnB>
                  </a:tcPr>
                </a:tc>
                <a:tc>
                  <a:txBody>
                    <a:bodyPr/>
                    <a:lstStyle/>
                    <a:p>
                      <a:pPr algn="l" fontAlgn="ctr"/>
                      <a:endParaRPr lang="zh-CN" altLang="en-US" sz="900" b="1" i="0" u="none" strike="noStrike">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900" b="1" i="0" u="none" strike="noStrike">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a:noFill/>
                    </a:lnT>
                    <a:lnB>
                      <a:noFill/>
                    </a:lnB>
                  </a:tcPr>
                </a:tc>
                <a:tc>
                  <a:txBody>
                    <a:bodyPr/>
                    <a:lstStyle/>
                    <a:p>
                      <a:pPr algn="l" fontAlgn="ct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7363">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9</a:t>
                      </a: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endParaRPr lang="zh-CN" altLang="en-US" sz="900" b="1" i="0" u="none" strike="noStrike">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8</a:t>
                      </a:r>
                      <a:endParaRPr lang="zh-CN" alt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900" b="1" i="0" u="none" strike="noStrike">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900" b="1" i="0" u="none" strike="noStrike" dirty="0" smtClean="0">
                          <a:solidFill>
                            <a:srgbClr val="000000"/>
                          </a:solidFill>
                          <a:effectLst/>
                          <a:latin typeface="微软雅黑" panose="020B0503020204020204" pitchFamily="34" charset="-122"/>
                          <a:ea typeface="微软雅黑" panose="020B0503020204020204" pitchFamily="34" charset="-122"/>
                        </a:rPr>
                        <a:t>6</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885" marR="6885" marT="68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0" name="上箭头 19"/>
          <p:cNvSpPr/>
          <p:nvPr/>
        </p:nvSpPr>
        <p:spPr>
          <a:xfrm>
            <a:off x="1186962" y="1686042"/>
            <a:ext cx="59158" cy="23470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p:cNvSpPr/>
          <p:nvPr/>
        </p:nvSpPr>
        <p:spPr>
          <a:xfrm>
            <a:off x="287827" y="2097617"/>
            <a:ext cx="338071" cy="152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smtClean="0"/>
              <a:t>专业</a:t>
            </a:r>
            <a:r>
              <a:rPr lang="en-US" altLang="zh-CN" sz="1350" dirty="0" smtClean="0"/>
              <a:t>/</a:t>
            </a:r>
            <a:r>
              <a:rPr lang="zh-CN" altLang="en-US" sz="1350" dirty="0" smtClean="0"/>
              <a:t>管理潜力</a:t>
            </a:r>
            <a:endParaRPr lang="zh-CN" altLang="en-US" sz="1350" dirty="0"/>
          </a:p>
        </p:txBody>
      </p:sp>
      <p:sp>
        <p:nvSpPr>
          <p:cNvPr id="22" name="矩形 21"/>
          <p:cNvSpPr/>
          <p:nvPr/>
        </p:nvSpPr>
        <p:spPr>
          <a:xfrm>
            <a:off x="625898" y="2077355"/>
            <a:ext cx="567314" cy="296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smtClean="0">
                <a:solidFill>
                  <a:schemeClr val="tx1"/>
                </a:solidFill>
              </a:rPr>
              <a:t>高</a:t>
            </a:r>
            <a:endParaRPr lang="zh-CN" altLang="en-US" sz="1350" b="1" dirty="0">
              <a:solidFill>
                <a:schemeClr val="tx1"/>
              </a:solidFill>
            </a:endParaRPr>
          </a:p>
        </p:txBody>
      </p:sp>
      <p:sp>
        <p:nvSpPr>
          <p:cNvPr id="23" name="矩形 22"/>
          <p:cNvSpPr/>
          <p:nvPr/>
        </p:nvSpPr>
        <p:spPr>
          <a:xfrm>
            <a:off x="612380" y="3649996"/>
            <a:ext cx="607360" cy="223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低</a:t>
            </a:r>
            <a:endParaRPr lang="zh-CN" altLang="en-US" sz="1350" b="1" dirty="0">
              <a:solidFill>
                <a:schemeClr val="tx1"/>
              </a:solidFill>
            </a:endParaRPr>
          </a:p>
        </p:txBody>
      </p:sp>
      <p:sp>
        <p:nvSpPr>
          <p:cNvPr id="24" name="右箭头 23"/>
          <p:cNvSpPr/>
          <p:nvPr/>
        </p:nvSpPr>
        <p:spPr>
          <a:xfrm>
            <a:off x="1306805" y="4170236"/>
            <a:ext cx="401203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矩形 24"/>
          <p:cNvSpPr/>
          <p:nvPr/>
        </p:nvSpPr>
        <p:spPr>
          <a:xfrm>
            <a:off x="4381501" y="4739032"/>
            <a:ext cx="937340" cy="257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smtClean="0"/>
              <a:t>综合能力</a:t>
            </a:r>
            <a:endParaRPr lang="zh-CN" altLang="en-US" sz="1350" dirty="0"/>
          </a:p>
        </p:txBody>
      </p:sp>
      <p:sp>
        <p:nvSpPr>
          <p:cNvPr id="26" name="矩形 25"/>
          <p:cNvSpPr/>
          <p:nvPr/>
        </p:nvSpPr>
        <p:spPr>
          <a:xfrm>
            <a:off x="4015415" y="4386483"/>
            <a:ext cx="651657" cy="22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高</a:t>
            </a:r>
            <a:endParaRPr lang="zh-CN" altLang="en-US" sz="1350" b="1" dirty="0">
              <a:solidFill>
                <a:schemeClr val="tx1"/>
              </a:solidFill>
            </a:endParaRPr>
          </a:p>
        </p:txBody>
      </p:sp>
      <p:sp>
        <p:nvSpPr>
          <p:cNvPr id="27" name="文本框 26"/>
          <p:cNvSpPr txBox="1"/>
          <p:nvPr/>
        </p:nvSpPr>
        <p:spPr>
          <a:xfrm>
            <a:off x="5745039" y="1686042"/>
            <a:ext cx="5934809" cy="1977464"/>
          </a:xfrm>
          <a:prstGeom prst="rect">
            <a:avLst/>
          </a:prstGeom>
          <a:noFill/>
        </p:spPr>
        <p:txBody>
          <a:bodyPr wrap="square" rtlCol="0">
            <a:spAutoFit/>
          </a:bodyPr>
          <a:lstStyle/>
          <a:p>
            <a:pPr>
              <a:lnSpc>
                <a:spcPct val="125000"/>
              </a:lnSpc>
            </a:pPr>
            <a:r>
              <a:rPr lang="zh-CN" altLang="en-US" sz="1400" b="1" dirty="0" smtClean="0">
                <a:solidFill>
                  <a:srgbClr val="002060"/>
                </a:solidFill>
                <a:latin typeface="微软雅黑" panose="020B0503020204020204" pitchFamily="34" charset="-122"/>
                <a:ea typeface="微软雅黑" panose="020B0503020204020204" pitchFamily="34" charset="-122"/>
              </a:rPr>
              <a:t>维度说明：</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marL="342900" indent="-342900">
              <a:lnSpc>
                <a:spcPct val="125000"/>
              </a:lnSpc>
              <a:buFont typeface="Wingdings" panose="05000000000000000000" pitchFamily="2" charset="2"/>
              <a:buChar char="Ø"/>
            </a:pPr>
            <a:r>
              <a:rPr lang="zh-CN" altLang="en-US" sz="1400" dirty="0" smtClean="0">
                <a:solidFill>
                  <a:srgbClr val="002060"/>
                </a:solidFill>
                <a:latin typeface="微软雅黑" panose="020B0503020204020204" pitchFamily="34" charset="-122"/>
                <a:ea typeface="微软雅黑" panose="020B0503020204020204" pitchFamily="34" charset="-122"/>
              </a:rPr>
              <a:t>综合能力：绩效</a:t>
            </a:r>
            <a:r>
              <a:rPr lang="en-US" altLang="zh-CN" sz="1400" dirty="0" smtClean="0">
                <a:solidFill>
                  <a:srgbClr val="002060"/>
                </a:solidFill>
                <a:latin typeface="微软雅黑" panose="020B0503020204020204" pitchFamily="34" charset="-122"/>
                <a:ea typeface="微软雅黑" panose="020B0503020204020204" pitchFamily="34" charset="-122"/>
              </a:rPr>
              <a:t>50%+</a:t>
            </a:r>
            <a:r>
              <a:rPr lang="zh-CN" altLang="en-US" sz="1400" dirty="0" smtClean="0">
                <a:solidFill>
                  <a:srgbClr val="002060"/>
                </a:solidFill>
                <a:latin typeface="微软雅黑" panose="020B0503020204020204" pitchFamily="34" charset="-122"/>
                <a:ea typeface="微软雅黑" panose="020B0503020204020204" pitchFamily="34" charset="-122"/>
              </a:rPr>
              <a:t>专业能力</a:t>
            </a:r>
            <a:r>
              <a:rPr lang="en-US" altLang="zh-CN" sz="1400" dirty="0" smtClean="0">
                <a:solidFill>
                  <a:srgbClr val="002060"/>
                </a:solidFill>
                <a:latin typeface="微软雅黑" panose="020B0503020204020204" pitchFamily="34" charset="-122"/>
                <a:ea typeface="微软雅黑" panose="020B0503020204020204" pitchFamily="34" charset="-122"/>
              </a:rPr>
              <a:t>30</a:t>
            </a:r>
            <a:r>
              <a:rPr lang="en-US" altLang="zh-CN" sz="1400" dirty="0">
                <a:solidFill>
                  <a:srgbClr val="002060"/>
                </a:solidFill>
                <a:latin typeface="微软雅黑" panose="020B0503020204020204" pitchFamily="34" charset="-122"/>
                <a:ea typeface="微软雅黑" panose="020B0503020204020204" pitchFamily="34" charset="-122"/>
              </a:rPr>
              <a:t>%+</a:t>
            </a:r>
            <a:r>
              <a:rPr lang="zh-CN" altLang="en-US" sz="1400" dirty="0">
                <a:solidFill>
                  <a:srgbClr val="002060"/>
                </a:solidFill>
                <a:latin typeface="微软雅黑" panose="020B0503020204020204" pitchFamily="34" charset="-122"/>
                <a:ea typeface="微软雅黑" panose="020B0503020204020204" pitchFamily="34" charset="-122"/>
              </a:rPr>
              <a:t>胜任</a:t>
            </a:r>
            <a:r>
              <a:rPr lang="zh-CN" altLang="en-US" sz="1400" dirty="0" smtClean="0">
                <a:solidFill>
                  <a:srgbClr val="002060"/>
                </a:solidFill>
                <a:latin typeface="微软雅黑" panose="020B0503020204020204" pitchFamily="34" charset="-122"/>
                <a:ea typeface="微软雅黑" panose="020B0503020204020204" pitchFamily="34" charset="-122"/>
              </a:rPr>
              <a:t>素质</a:t>
            </a:r>
            <a:r>
              <a:rPr lang="en-US" altLang="zh-CN" sz="1400" dirty="0" smtClean="0">
                <a:solidFill>
                  <a:srgbClr val="002060"/>
                </a:solidFill>
                <a:latin typeface="微软雅黑" panose="020B0503020204020204" pitchFamily="34" charset="-122"/>
                <a:ea typeface="微软雅黑" panose="020B0503020204020204" pitchFamily="34" charset="-122"/>
              </a:rPr>
              <a:t>20%</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pPr marL="342900" indent="-342900">
              <a:lnSpc>
                <a:spcPct val="125000"/>
              </a:lnSpc>
              <a:buFont typeface="Wingdings" panose="05000000000000000000" pitchFamily="2" charset="2"/>
              <a:buChar char="Ø"/>
            </a:pPr>
            <a:r>
              <a:rPr lang="zh-CN" altLang="en-US" sz="1400" dirty="0" smtClean="0">
                <a:solidFill>
                  <a:srgbClr val="002060"/>
                </a:solidFill>
                <a:latin typeface="微软雅黑" panose="020B0503020204020204" pitchFamily="34" charset="-122"/>
                <a:ea typeface="微软雅黑" panose="020B0503020204020204" pitchFamily="34" charset="-122"/>
              </a:rPr>
              <a:t>专业</a:t>
            </a:r>
            <a:r>
              <a:rPr lang="en-US" altLang="zh-CN" sz="1400" dirty="0" smtClean="0">
                <a:solidFill>
                  <a:srgbClr val="002060"/>
                </a:solidFill>
                <a:latin typeface="微软雅黑" panose="020B0503020204020204" pitchFamily="34" charset="-122"/>
                <a:ea typeface="微软雅黑" panose="020B0503020204020204" pitchFamily="34" charset="-122"/>
              </a:rPr>
              <a:t>/</a:t>
            </a:r>
            <a:r>
              <a:rPr lang="zh-CN" altLang="en-US" sz="1400" dirty="0" smtClean="0">
                <a:solidFill>
                  <a:srgbClr val="002060"/>
                </a:solidFill>
                <a:latin typeface="微软雅黑" panose="020B0503020204020204" pitchFamily="34" charset="-122"/>
                <a:ea typeface="微软雅黑" panose="020B0503020204020204" pitchFamily="34" charset="-122"/>
              </a:rPr>
              <a:t>管理潜力：专业</a:t>
            </a:r>
            <a:r>
              <a:rPr lang="en-US" altLang="zh-CN" sz="1400" dirty="0" smtClean="0">
                <a:solidFill>
                  <a:srgbClr val="002060"/>
                </a:solidFill>
                <a:latin typeface="微软雅黑" panose="020B0503020204020204" pitchFamily="34" charset="-122"/>
                <a:ea typeface="微软雅黑" panose="020B0503020204020204" pitchFamily="34" charset="-122"/>
              </a:rPr>
              <a:t>/</a:t>
            </a:r>
            <a:r>
              <a:rPr lang="zh-CN" altLang="en-US" sz="1400" dirty="0" smtClean="0">
                <a:solidFill>
                  <a:srgbClr val="002060"/>
                </a:solidFill>
                <a:latin typeface="微软雅黑" panose="020B0503020204020204" pitchFamily="34" charset="-122"/>
                <a:ea typeface="微软雅黑" panose="020B0503020204020204" pitchFamily="34" charset="-122"/>
              </a:rPr>
              <a:t>管理潜力</a:t>
            </a:r>
            <a:r>
              <a:rPr lang="en-US" altLang="zh-CN" sz="1400" dirty="0" smtClean="0">
                <a:solidFill>
                  <a:srgbClr val="002060"/>
                </a:solidFill>
                <a:latin typeface="微软雅黑" panose="020B0503020204020204" pitchFamily="34" charset="-122"/>
                <a:ea typeface="微软雅黑" panose="020B0503020204020204" pitchFamily="34" charset="-122"/>
              </a:rPr>
              <a:t>100%</a:t>
            </a:r>
            <a:endParaRPr lang="en-US" altLang="zh-CN" sz="1400" dirty="0">
              <a:solidFill>
                <a:srgbClr val="002060"/>
              </a:solidFill>
              <a:latin typeface="微软雅黑" panose="020B0503020204020204" pitchFamily="34" charset="-122"/>
              <a:ea typeface="微软雅黑" panose="020B0503020204020204" pitchFamily="34" charset="-122"/>
            </a:endParaRPr>
          </a:p>
          <a:p>
            <a:pPr>
              <a:lnSpc>
                <a:spcPct val="125000"/>
              </a:lnSpc>
            </a:pPr>
            <a:r>
              <a:rPr lang="zh-CN" altLang="en-US" sz="1400" b="1" dirty="0" smtClean="0">
                <a:solidFill>
                  <a:srgbClr val="002060"/>
                </a:solidFill>
                <a:latin typeface="微软雅黑" panose="020B0503020204020204" pitchFamily="34" charset="-122"/>
                <a:ea typeface="微软雅黑" panose="020B0503020204020204" pitchFamily="34" charset="-122"/>
              </a:rPr>
              <a:t>可考虑的结果应用：</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marL="342900" indent="-342900">
              <a:lnSpc>
                <a:spcPct val="125000"/>
              </a:lnSpc>
              <a:buFont typeface="Wingdings" panose="05000000000000000000" pitchFamily="2" charset="2"/>
              <a:buChar char="Ø"/>
            </a:pPr>
            <a:r>
              <a:rPr lang="zh-CN" altLang="en-US" sz="1400" dirty="0" smtClean="0">
                <a:solidFill>
                  <a:srgbClr val="002060"/>
                </a:solidFill>
                <a:latin typeface="微软雅黑" panose="020B0503020204020204" pitchFamily="34" charset="-122"/>
                <a:ea typeface="微软雅黑" panose="020B0503020204020204" pitchFamily="34" charset="-122"/>
              </a:rPr>
              <a:t>潜力员工（</a:t>
            </a:r>
            <a:r>
              <a:rPr lang="en-US" altLang="zh-CN" sz="1400" dirty="0">
                <a:solidFill>
                  <a:srgbClr val="002060"/>
                </a:solidFill>
                <a:latin typeface="微软雅黑" panose="020B0503020204020204" pitchFamily="34" charset="-122"/>
                <a:ea typeface="微软雅黑" panose="020B0503020204020204" pitchFamily="34" charset="-122"/>
              </a:rPr>
              <a:t> </a:t>
            </a:r>
            <a:r>
              <a:rPr lang="en-US" altLang="zh-CN" sz="1400" dirty="0" smtClean="0">
                <a:solidFill>
                  <a:srgbClr val="002060"/>
                </a:solidFill>
                <a:latin typeface="微软雅黑" panose="020B0503020204020204" pitchFamily="34" charset="-122"/>
                <a:ea typeface="微软雅黑" panose="020B0503020204020204" pitchFamily="34" charset="-122"/>
              </a:rPr>
              <a:t>1</a:t>
            </a:r>
            <a:r>
              <a:rPr lang="zh-CN" altLang="en-US" sz="1400" dirty="0" smtClean="0">
                <a:solidFill>
                  <a:srgbClr val="002060"/>
                </a:solidFill>
                <a:latin typeface="微软雅黑" panose="020B0503020204020204" pitchFamily="34" charset="-122"/>
                <a:ea typeface="微软雅黑" panose="020B0503020204020204" pitchFamily="34" charset="-122"/>
              </a:rPr>
              <a:t>、</a:t>
            </a:r>
            <a:r>
              <a:rPr lang="en-US" altLang="zh-CN" sz="1400" dirty="0" smtClean="0">
                <a:solidFill>
                  <a:srgbClr val="002060"/>
                </a:solidFill>
                <a:latin typeface="微软雅黑" panose="020B0503020204020204" pitchFamily="34" charset="-122"/>
                <a:ea typeface="微软雅黑" panose="020B0503020204020204" pitchFamily="34" charset="-122"/>
              </a:rPr>
              <a:t>2</a:t>
            </a:r>
            <a:r>
              <a:rPr lang="zh-CN" altLang="en-US" sz="1400" dirty="0">
                <a:solidFill>
                  <a:srgbClr val="002060"/>
                </a:solidFill>
                <a:latin typeface="微软雅黑" panose="020B0503020204020204" pitchFamily="34" charset="-122"/>
                <a:ea typeface="微软雅黑" panose="020B0503020204020204" pitchFamily="34" charset="-122"/>
              </a:rPr>
              <a:t>、</a:t>
            </a:r>
            <a:r>
              <a:rPr lang="en-US" altLang="zh-CN" sz="1400" dirty="0">
                <a:solidFill>
                  <a:srgbClr val="002060"/>
                </a:solidFill>
                <a:latin typeface="微软雅黑" panose="020B0503020204020204" pitchFamily="34" charset="-122"/>
                <a:ea typeface="微软雅黑" panose="020B0503020204020204" pitchFamily="34" charset="-122"/>
              </a:rPr>
              <a:t>3 </a:t>
            </a:r>
            <a:r>
              <a:rPr lang="zh-CN" altLang="en-US" sz="1400" dirty="0" smtClean="0">
                <a:solidFill>
                  <a:srgbClr val="002060"/>
                </a:solidFill>
                <a:latin typeface="微软雅黑" panose="020B0503020204020204" pitchFamily="34" charset="-122"/>
                <a:ea typeface="微软雅黑" panose="020B0503020204020204" pitchFamily="34" charset="-122"/>
              </a:rPr>
              <a:t>格）：逐个审视，进一步进行管理</a:t>
            </a:r>
            <a:r>
              <a:rPr lang="en-US" altLang="zh-CN" sz="1400" dirty="0" smtClean="0">
                <a:solidFill>
                  <a:srgbClr val="002060"/>
                </a:solidFill>
                <a:latin typeface="微软雅黑" panose="020B0503020204020204" pitchFamily="34" charset="-122"/>
                <a:ea typeface="微软雅黑" panose="020B0503020204020204" pitchFamily="34" charset="-122"/>
              </a:rPr>
              <a:t>/</a:t>
            </a:r>
            <a:r>
              <a:rPr lang="zh-CN" altLang="en-US" sz="1400" dirty="0" smtClean="0">
                <a:solidFill>
                  <a:srgbClr val="002060"/>
                </a:solidFill>
                <a:latin typeface="微软雅黑" panose="020B0503020204020204" pitchFamily="34" charset="-122"/>
                <a:ea typeface="微软雅黑" panose="020B0503020204020204" pitchFamily="34" charset="-122"/>
              </a:rPr>
              <a:t>专业潜力的测评</a:t>
            </a:r>
            <a:r>
              <a:rPr lang="zh-CN" altLang="en-US" sz="1400" dirty="0">
                <a:solidFill>
                  <a:srgbClr val="002060"/>
                </a:solidFill>
                <a:latin typeface="微软雅黑" panose="020B0503020204020204" pitchFamily="34" charset="-122"/>
                <a:ea typeface="微软雅黑" panose="020B0503020204020204" pitchFamily="34" charset="-122"/>
              </a:rPr>
              <a:t>，确定发展</a:t>
            </a:r>
            <a:r>
              <a:rPr lang="zh-CN" altLang="en-US" sz="1400" dirty="0" smtClean="0">
                <a:solidFill>
                  <a:srgbClr val="002060"/>
                </a:solidFill>
                <a:latin typeface="微软雅黑" panose="020B0503020204020204" pitchFamily="34" charset="-122"/>
                <a:ea typeface="微软雅黑" panose="020B0503020204020204" pitchFamily="34" charset="-122"/>
              </a:rPr>
              <a:t>方向，对应</a:t>
            </a:r>
            <a:r>
              <a:rPr lang="zh-CN" altLang="en-US" sz="1400" dirty="0">
                <a:solidFill>
                  <a:srgbClr val="002060"/>
                </a:solidFill>
                <a:latin typeface="微软雅黑" panose="020B0503020204020204" pitchFamily="34" charset="-122"/>
                <a:ea typeface="微软雅黑" panose="020B0503020204020204" pitchFamily="34" charset="-122"/>
              </a:rPr>
              <a:t>人才缺口定向培养</a:t>
            </a:r>
            <a:r>
              <a:rPr lang="zh-CN" altLang="en-US" sz="1400" dirty="0" smtClean="0">
                <a:solidFill>
                  <a:srgbClr val="002060"/>
                </a:solidFill>
                <a:latin typeface="微软雅黑" panose="020B0503020204020204" pitchFamily="34" charset="-122"/>
                <a:ea typeface="微软雅黑" panose="020B0503020204020204" pitchFamily="34" charset="-122"/>
              </a:rPr>
              <a:t>（与人力资源规划中的待发展人数挂接挂接）</a:t>
            </a:r>
            <a:endParaRPr lang="en-US" altLang="zh-CN" sz="1400" dirty="0">
              <a:solidFill>
                <a:srgbClr val="002060"/>
              </a:solidFill>
              <a:latin typeface="微软雅黑" panose="020B0503020204020204" pitchFamily="34" charset="-122"/>
              <a:ea typeface="微软雅黑" panose="020B0503020204020204" pitchFamily="34" charset="-122"/>
            </a:endParaRPr>
          </a:p>
        </p:txBody>
      </p:sp>
      <p:sp>
        <p:nvSpPr>
          <p:cNvPr id="28" name="矩形 27"/>
          <p:cNvSpPr/>
          <p:nvPr/>
        </p:nvSpPr>
        <p:spPr>
          <a:xfrm>
            <a:off x="696237" y="2852504"/>
            <a:ext cx="426637" cy="223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smtClean="0">
                <a:solidFill>
                  <a:schemeClr val="tx1"/>
                </a:solidFill>
              </a:rPr>
              <a:t>中</a:t>
            </a:r>
            <a:endParaRPr lang="zh-CN" altLang="en-US" sz="1350" b="1" dirty="0">
              <a:solidFill>
                <a:schemeClr val="tx1"/>
              </a:solidFill>
            </a:endParaRPr>
          </a:p>
        </p:txBody>
      </p:sp>
      <p:sp>
        <p:nvSpPr>
          <p:cNvPr id="29" name="矩形 28"/>
          <p:cNvSpPr/>
          <p:nvPr/>
        </p:nvSpPr>
        <p:spPr>
          <a:xfrm>
            <a:off x="2939679" y="4388754"/>
            <a:ext cx="426637" cy="223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smtClean="0">
                <a:solidFill>
                  <a:schemeClr val="tx1"/>
                </a:solidFill>
              </a:rPr>
              <a:t>中</a:t>
            </a:r>
            <a:endParaRPr lang="zh-CN" altLang="en-US" sz="1350" b="1" dirty="0">
              <a:solidFill>
                <a:schemeClr val="tx1"/>
              </a:solidFill>
            </a:endParaRPr>
          </a:p>
        </p:txBody>
      </p:sp>
      <p:sp>
        <p:nvSpPr>
          <p:cNvPr id="30" name="矩形 29"/>
          <p:cNvSpPr/>
          <p:nvPr/>
        </p:nvSpPr>
        <p:spPr>
          <a:xfrm>
            <a:off x="1685090" y="4386483"/>
            <a:ext cx="537022" cy="223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smtClean="0">
                <a:solidFill>
                  <a:schemeClr val="tx1"/>
                </a:solidFill>
              </a:rPr>
              <a:t>低</a:t>
            </a:r>
            <a:endParaRPr lang="zh-CN" altLang="en-US" sz="1350" b="1" dirty="0">
              <a:solidFill>
                <a:schemeClr val="tx1"/>
              </a:solidFill>
            </a:endParaRPr>
          </a:p>
        </p:txBody>
      </p:sp>
      <p:graphicFrame>
        <p:nvGraphicFramePr>
          <p:cNvPr id="3" name="表格 2"/>
          <p:cNvGraphicFramePr>
            <a:graphicFrameLocks noGrp="1"/>
          </p:cNvGraphicFramePr>
          <p:nvPr>
            <p:custDataLst>
              <p:tags r:id="rId1"/>
            </p:custDataLst>
          </p:nvPr>
        </p:nvGraphicFramePr>
        <p:xfrm>
          <a:off x="733425" y="5309210"/>
          <a:ext cx="10782301" cy="1357543"/>
        </p:xfrm>
        <a:graphic>
          <a:graphicData uri="http://schemas.openxmlformats.org/drawingml/2006/table">
            <a:tbl>
              <a:tblPr>
                <a:tableStyleId>{5C22544A-7EE6-4342-B048-85BDC9FD1C3A}</a:tableStyleId>
              </a:tblPr>
              <a:tblGrid>
                <a:gridCol w="523875"/>
                <a:gridCol w="514350"/>
                <a:gridCol w="657225"/>
                <a:gridCol w="714375"/>
                <a:gridCol w="771525"/>
                <a:gridCol w="704850"/>
                <a:gridCol w="647700"/>
                <a:gridCol w="602311"/>
                <a:gridCol w="892390"/>
                <a:gridCol w="892390"/>
                <a:gridCol w="1398651"/>
                <a:gridCol w="812306"/>
                <a:gridCol w="1089748"/>
                <a:gridCol w="560605"/>
              </a:tblGrid>
              <a:tr h="262168">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工号</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姓名</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公司</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部门</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岗位</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FF0000"/>
                          </a:solidFill>
                          <a:effectLst/>
                          <a:latin typeface="微软雅黑" panose="020B0503020204020204" pitchFamily="34" charset="-122"/>
                          <a:ea typeface="微软雅黑" panose="020B0503020204020204" pitchFamily="34" charset="-122"/>
                        </a:rPr>
                        <a:t>优势</a:t>
                      </a:r>
                      <a:endParaRPr lang="zh-CN" altLang="en-US" sz="1000" b="1"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FF0000"/>
                          </a:solidFill>
                          <a:effectLst/>
                          <a:latin typeface="微软雅黑" panose="020B0503020204020204" pitchFamily="34" charset="-122"/>
                          <a:ea typeface="微软雅黑" panose="020B0503020204020204" pitchFamily="34" charset="-122"/>
                        </a:rPr>
                        <a:t>挑战</a:t>
                      </a:r>
                      <a:endParaRPr lang="zh-CN" altLang="en-US" sz="1000" b="1"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综合</a:t>
                      </a: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评价（盘点结果）</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FF0000"/>
                          </a:solidFill>
                          <a:effectLst/>
                          <a:latin typeface="微软雅黑" panose="020B0503020204020204" pitchFamily="34" charset="-122"/>
                          <a:ea typeface="微软雅黑" panose="020B0503020204020204" pitchFamily="34" charset="-122"/>
                        </a:rPr>
                        <a:t>能力发展建议</a:t>
                      </a:r>
                      <a:endParaRPr lang="zh-CN" altLang="en-US" sz="1000" b="1"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未来发展方向</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solidFill>
                            <a:srgbClr val="FF0000"/>
                          </a:solidFill>
                          <a:effectLst/>
                          <a:latin typeface="微软雅黑" panose="020B0503020204020204" pitchFamily="34" charset="-122"/>
                          <a:ea typeface="微软雅黑" panose="020B0503020204020204" pitchFamily="34" charset="-122"/>
                        </a:rPr>
                        <a:t>对应人力资源</a:t>
                      </a:r>
                      <a:r>
                        <a:rPr lang="zh-CN" altLang="en-US" sz="1000" b="1" u="none" strike="noStrike" dirty="0" smtClean="0">
                          <a:solidFill>
                            <a:srgbClr val="FF0000"/>
                          </a:solidFill>
                          <a:effectLst/>
                          <a:latin typeface="微软雅黑" panose="020B0503020204020204" pitchFamily="34" charset="-122"/>
                          <a:ea typeface="微软雅黑" panose="020B0503020204020204" pitchFamily="34" charset="-122"/>
                        </a:rPr>
                        <a:t>规划</a:t>
                      </a:r>
                      <a:endParaRPr lang="en-US" altLang="zh-CN" sz="1000" b="1" u="none" strike="noStrike" dirty="0" smtClean="0">
                        <a:solidFill>
                          <a:srgbClr val="FF0000"/>
                        </a:solidFill>
                        <a:effectLst/>
                        <a:latin typeface="微软雅黑" panose="020B0503020204020204" pitchFamily="34" charset="-122"/>
                        <a:ea typeface="微软雅黑" panose="020B0503020204020204" pitchFamily="34" charset="-122"/>
                      </a:endParaRPr>
                    </a:p>
                    <a:p>
                      <a:pPr algn="ctr" fontAlgn="ctr"/>
                      <a:r>
                        <a:rPr lang="zh-CN" altLang="en-US" sz="1000" b="1" u="none" strike="noStrike" dirty="0" smtClean="0">
                          <a:solidFill>
                            <a:srgbClr val="FF0000"/>
                          </a:solidFill>
                          <a:effectLst/>
                          <a:latin typeface="微软雅黑" panose="020B0503020204020204" pitchFamily="34" charset="-122"/>
                          <a:ea typeface="微软雅黑" panose="020B0503020204020204" pitchFamily="34" charset="-122"/>
                        </a:rPr>
                        <a:t>需求</a:t>
                      </a:r>
                      <a:r>
                        <a:rPr lang="zh-CN" altLang="en-US" sz="1000" b="1" u="none" strike="noStrike" dirty="0">
                          <a:solidFill>
                            <a:srgbClr val="FF0000"/>
                          </a:solidFill>
                          <a:effectLst/>
                          <a:latin typeface="微软雅黑" panose="020B0503020204020204" pitchFamily="34" charset="-122"/>
                          <a:ea typeface="微软雅黑" panose="020B0503020204020204" pitchFamily="34" charset="-122"/>
                        </a:rPr>
                        <a:t>编号</a:t>
                      </a:r>
                      <a:endParaRPr lang="zh-CN" altLang="en-US" sz="1000" b="1"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准备度</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人才池</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说明</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168">
                <a:tc>
                  <a:txBody>
                    <a:bodyPr/>
                    <a:lstStyle/>
                    <a:p>
                      <a:pPr algn="ctr" fontAlgn="ctr"/>
                      <a:r>
                        <a:rPr lang="en-US" altLang="zh-CN" sz="1000" i="1" u="none" strike="noStrike">
                          <a:solidFill>
                            <a:srgbClr val="002060"/>
                          </a:solidFill>
                          <a:effectLst/>
                          <a:latin typeface="微软雅黑" panose="020B0503020204020204" pitchFamily="34" charset="-122"/>
                          <a:ea typeface="微软雅黑" panose="020B0503020204020204" pitchFamily="34" charset="-122"/>
                        </a:rPr>
                        <a:t>142005</a:t>
                      </a:r>
                      <a:endParaRPr lang="en-US" altLang="zh-CN" sz="1000" b="0"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张涛</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杭和西分</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硬件设计部</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smtClean="0">
                          <a:solidFill>
                            <a:srgbClr val="002060"/>
                          </a:solidFill>
                          <a:effectLst/>
                          <a:latin typeface="微软雅黑" panose="020B0503020204020204" pitchFamily="34" charset="-122"/>
                          <a:ea typeface="微软雅黑" panose="020B0503020204020204" pitchFamily="34" charset="-122"/>
                        </a:rPr>
                        <a:t>硬件</a:t>
                      </a: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工程师</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1" i="1" u="none" strike="noStrike" dirty="0" smtClean="0">
                          <a:solidFill>
                            <a:srgbClr val="002060"/>
                          </a:solidFill>
                          <a:effectLst/>
                          <a:latin typeface="微软雅黑" panose="020B0503020204020204" pitchFamily="34" charset="-122"/>
                          <a:ea typeface="微软雅黑" panose="020B0503020204020204" pitchFamily="34" charset="-122"/>
                        </a:rPr>
                        <a:t>1</a:t>
                      </a:r>
                      <a:r>
                        <a:rPr lang="zh-CN" altLang="en-US" sz="1000" b="1" i="1" u="none" strike="noStrike" dirty="0" smtClean="0">
                          <a:solidFill>
                            <a:srgbClr val="002060"/>
                          </a:solidFill>
                          <a:effectLst/>
                          <a:latin typeface="微软雅黑" panose="020B0503020204020204" pitchFamily="34" charset="-122"/>
                          <a:ea typeface="微软雅黑" panose="020B0503020204020204" pitchFamily="34" charset="-122"/>
                        </a:rPr>
                        <a:t>格</a:t>
                      </a: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　</a:t>
                      </a:r>
                      <a:r>
                        <a:rPr lang="en-US" altLang="zh-CN" sz="1000" i="1" u="none" strike="noStrike" dirty="0" smtClean="0">
                          <a:solidFill>
                            <a:srgbClr val="002060"/>
                          </a:solidFill>
                          <a:effectLst/>
                          <a:latin typeface="微软雅黑" panose="020B0503020204020204" pitchFamily="34" charset="-122"/>
                          <a:ea typeface="微软雅黑" panose="020B0503020204020204" pitchFamily="34" charset="-122"/>
                        </a:rPr>
                        <a:t>PCB</a:t>
                      </a:r>
                      <a:r>
                        <a:rPr lang="zh-CN" altLang="en-US" sz="1000" i="1" u="none" strike="noStrike" dirty="0" smtClean="0">
                          <a:solidFill>
                            <a:srgbClr val="002060"/>
                          </a:solidFill>
                          <a:effectLst/>
                          <a:latin typeface="微软雅黑" panose="020B0503020204020204" pitchFamily="34" charset="-122"/>
                          <a:ea typeface="微软雅黑" panose="020B0503020204020204" pitchFamily="34" charset="-122"/>
                        </a:rPr>
                        <a:t>专业五级</a:t>
                      </a: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dirty="0" smtClean="0">
                          <a:solidFill>
                            <a:srgbClr val="002060"/>
                          </a:solidFill>
                          <a:effectLst/>
                          <a:latin typeface="微软雅黑" panose="020B0503020204020204" pitchFamily="34" charset="-122"/>
                          <a:ea typeface="微软雅黑" panose="020B0503020204020204" pitchFamily="34" charset="-122"/>
                        </a:rPr>
                        <a:t>105</a:t>
                      </a: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　</a:t>
                      </a: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smtClean="0">
                          <a:solidFill>
                            <a:srgbClr val="002060"/>
                          </a:solidFill>
                          <a:effectLst/>
                          <a:latin typeface="微软雅黑" panose="020B0503020204020204" pitchFamily="34" charset="-122"/>
                          <a:ea typeface="微软雅黑" panose="020B0503020204020204" pitchFamily="34" charset="-122"/>
                        </a:rPr>
                        <a:t>一年</a:t>
                      </a: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　</a:t>
                      </a: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dirty="0" smtClean="0">
                          <a:solidFill>
                            <a:srgbClr val="002060"/>
                          </a:solidFill>
                          <a:effectLst/>
                          <a:latin typeface="微软雅黑" panose="020B0503020204020204" pitchFamily="34" charset="-122"/>
                          <a:ea typeface="微软雅黑" panose="020B0503020204020204" pitchFamily="34" charset="-122"/>
                        </a:rPr>
                        <a:t>PCB</a:t>
                      </a:r>
                      <a:r>
                        <a:rPr lang="zh-CN" altLang="en-US" sz="1000" i="1" u="none" strike="noStrike" dirty="0" smtClean="0">
                          <a:solidFill>
                            <a:srgbClr val="002060"/>
                          </a:solidFill>
                          <a:effectLst/>
                          <a:latin typeface="微软雅黑" panose="020B0503020204020204" pitchFamily="34" charset="-122"/>
                          <a:ea typeface="微软雅黑" panose="020B0503020204020204" pitchFamily="34" charset="-122"/>
                        </a:rPr>
                        <a:t>专业人才池</a:t>
                      </a: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　</a:t>
                      </a: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　</a:t>
                      </a: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168">
                <a:tc>
                  <a:txBody>
                    <a:bodyPr/>
                    <a:lstStyle/>
                    <a:p>
                      <a:pPr algn="ctr" fontAlgn="ctr"/>
                      <a:r>
                        <a:rPr lang="en-US" altLang="zh-CN" sz="1000" i="1" u="none" strike="noStrike">
                          <a:solidFill>
                            <a:srgbClr val="002060"/>
                          </a:solidFill>
                          <a:effectLst/>
                          <a:latin typeface="微软雅黑" panose="020B0503020204020204" pitchFamily="34" charset="-122"/>
                          <a:ea typeface="微软雅黑" panose="020B0503020204020204" pitchFamily="34" charset="-122"/>
                        </a:rPr>
                        <a:t>145120</a:t>
                      </a:r>
                      <a:endParaRPr lang="en-US" altLang="zh-CN" sz="1000" b="0"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a:solidFill>
                            <a:srgbClr val="002060"/>
                          </a:solidFill>
                          <a:effectLst/>
                          <a:latin typeface="微软雅黑" panose="020B0503020204020204" pitchFamily="34" charset="-122"/>
                          <a:ea typeface="微软雅黑" panose="020B0503020204020204" pitchFamily="34" charset="-122"/>
                        </a:rPr>
                        <a:t>尚爱玲</a:t>
                      </a:r>
                      <a:endParaRPr lang="zh-CN" altLang="en-US" sz="1000" b="0"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a:solidFill>
                            <a:srgbClr val="002060"/>
                          </a:solidFill>
                          <a:effectLst/>
                          <a:latin typeface="微软雅黑" panose="020B0503020204020204" pitchFamily="34" charset="-122"/>
                          <a:ea typeface="微软雅黑" panose="020B0503020204020204" pitchFamily="34" charset="-122"/>
                        </a:rPr>
                        <a:t>杭和西分</a:t>
                      </a:r>
                      <a:endParaRPr lang="zh-CN" altLang="en-US" sz="1000" b="0"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a:solidFill>
                            <a:srgbClr val="002060"/>
                          </a:solidFill>
                          <a:effectLst/>
                          <a:latin typeface="微软雅黑" panose="020B0503020204020204" pitchFamily="34" charset="-122"/>
                          <a:ea typeface="微软雅黑" panose="020B0503020204020204" pitchFamily="34" charset="-122"/>
                        </a:rPr>
                        <a:t>硬件设计部</a:t>
                      </a:r>
                      <a:endParaRPr lang="zh-CN" altLang="en-US" sz="1000" b="0"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smtClean="0">
                          <a:solidFill>
                            <a:srgbClr val="002060"/>
                          </a:solidFill>
                          <a:effectLst/>
                          <a:latin typeface="微软雅黑" panose="020B0503020204020204" pitchFamily="34" charset="-122"/>
                          <a:ea typeface="微软雅黑" panose="020B0503020204020204" pitchFamily="34" charset="-122"/>
                        </a:rPr>
                        <a:t>硬件</a:t>
                      </a: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工程师</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1" i="1" u="none" strike="noStrike" dirty="0" smtClean="0">
                          <a:solidFill>
                            <a:srgbClr val="002060"/>
                          </a:solidFill>
                          <a:effectLst/>
                          <a:latin typeface="微软雅黑" panose="020B0503020204020204" pitchFamily="34" charset="-122"/>
                          <a:ea typeface="微软雅黑" panose="020B0503020204020204" pitchFamily="34" charset="-122"/>
                        </a:rPr>
                        <a:t>3</a:t>
                      </a:r>
                      <a:r>
                        <a:rPr lang="zh-CN" altLang="en-US" sz="1000" b="1" i="1" u="none" strike="noStrike" dirty="0" smtClean="0">
                          <a:solidFill>
                            <a:srgbClr val="002060"/>
                          </a:solidFill>
                          <a:effectLst/>
                          <a:latin typeface="微软雅黑" panose="020B0503020204020204" pitchFamily="34" charset="-122"/>
                          <a:ea typeface="微软雅黑" panose="020B0503020204020204" pitchFamily="34" charset="-122"/>
                        </a:rPr>
                        <a:t>格</a:t>
                      </a: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smtClean="0">
                          <a:solidFill>
                            <a:srgbClr val="002060"/>
                          </a:solidFill>
                          <a:effectLst/>
                          <a:latin typeface="微软雅黑" panose="020B0503020204020204" pitchFamily="34" charset="-122"/>
                          <a:ea typeface="微软雅黑" panose="020B0503020204020204" pitchFamily="34" charset="-122"/>
                        </a:rPr>
                        <a:t>轨道电路专业五级</a:t>
                      </a: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dirty="0" smtClean="0">
                          <a:solidFill>
                            <a:srgbClr val="002060"/>
                          </a:solidFill>
                          <a:effectLst/>
                          <a:latin typeface="微软雅黑" panose="020B0503020204020204" pitchFamily="34" charset="-122"/>
                          <a:ea typeface="微软雅黑" panose="020B0503020204020204" pitchFamily="34" charset="-122"/>
                        </a:rPr>
                        <a:t>104</a:t>
                      </a: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　</a:t>
                      </a: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smtClean="0">
                          <a:solidFill>
                            <a:srgbClr val="002060"/>
                          </a:solidFill>
                          <a:effectLst/>
                          <a:latin typeface="微软雅黑" panose="020B0503020204020204" pitchFamily="34" charset="-122"/>
                          <a:ea typeface="微软雅黑" panose="020B0503020204020204" pitchFamily="34" charset="-122"/>
                        </a:rPr>
                        <a:t>一年</a:t>
                      </a: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　</a:t>
                      </a: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smtClean="0">
                          <a:solidFill>
                            <a:srgbClr val="002060"/>
                          </a:solidFill>
                          <a:effectLst/>
                          <a:latin typeface="微软雅黑" panose="020B0503020204020204" pitchFamily="34" charset="-122"/>
                          <a:ea typeface="微软雅黑" panose="020B0503020204020204" pitchFamily="34" charset="-122"/>
                        </a:rPr>
                        <a:t>轨道电路专业人才池</a:t>
                      </a: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　</a:t>
                      </a: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　</a:t>
                      </a:r>
                      <a:endParaRPr lang="zh-CN" altLang="en-US"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168">
                <a:tc>
                  <a:txBody>
                    <a:bodyPr/>
                    <a:lstStyle/>
                    <a:p>
                      <a:pPr algn="ctr" fontAlgn="ctr"/>
                      <a:r>
                        <a:rPr lang="en-US" altLang="zh-CN" sz="1000" i="1" u="none" strike="noStrike">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dirty="0">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en-US" altLang="zh-CN"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en-US" altLang="zh-CN"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en-US" altLang="zh-CN"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en-US" altLang="zh-CN"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dirty="0">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dirty="0">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dirty="0">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dirty="0">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4" name="下箭头 3"/>
          <p:cNvSpPr/>
          <p:nvPr/>
        </p:nvSpPr>
        <p:spPr>
          <a:xfrm>
            <a:off x="6859730" y="3870178"/>
            <a:ext cx="504825" cy="963529"/>
          </a:xfrm>
          <a:prstGeom prst="downArrow">
            <a:avLst/>
          </a:prstGeom>
          <a:solidFill>
            <a:schemeClr val="accent1">
              <a:lumMod val="20000"/>
              <a:lumOff val="80000"/>
            </a:schemeClr>
          </a:solid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下箭头 16"/>
          <p:cNvSpPr/>
          <p:nvPr/>
        </p:nvSpPr>
        <p:spPr>
          <a:xfrm rot="10800000">
            <a:off x="10152607" y="4867818"/>
            <a:ext cx="504825" cy="309332"/>
          </a:xfrm>
          <a:prstGeom prst="downArrow">
            <a:avLst/>
          </a:prstGeom>
          <a:solidFill>
            <a:schemeClr val="accent1">
              <a:lumMod val="20000"/>
              <a:lumOff val="80000"/>
            </a:schemeClr>
          </a:solid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8" name="文本框 17"/>
          <p:cNvSpPr txBox="1"/>
          <p:nvPr/>
        </p:nvSpPr>
        <p:spPr>
          <a:xfrm>
            <a:off x="9635913" y="4129154"/>
            <a:ext cx="1538211" cy="738664"/>
          </a:xfrm>
          <a:prstGeom prst="rect">
            <a:avLst/>
          </a:prstGeom>
          <a:noFill/>
        </p:spPr>
        <p:txBody>
          <a:bodyPr wrap="square" rtlCol="0">
            <a:spAutoFit/>
          </a:bodyPr>
          <a:lstStyle/>
          <a:p>
            <a:pPr algn="ctr"/>
            <a:r>
              <a:rPr lang="zh-CN" altLang="en-US" sz="1400" i="1" dirty="0" smtClean="0"/>
              <a:t>转入人才发展口</a:t>
            </a:r>
            <a:endParaRPr lang="en-US" altLang="zh-CN" sz="1400" i="1" dirty="0" smtClean="0"/>
          </a:p>
          <a:p>
            <a:pPr algn="ctr"/>
            <a:r>
              <a:rPr lang="zh-CN" altLang="en-US" sz="1400" i="1" dirty="0" smtClean="0"/>
              <a:t>构建人才池执行落地</a:t>
            </a:r>
            <a:endParaRPr lang="zh-CN" altLang="en-US" sz="1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 presetClass="entr" presetSubtype="4" fill="hold" grpId="0" nodeType="afterEffect">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par>
                          <p:cTn id="13" fill="hold">
                            <p:stCondLst>
                              <p:cond delay="1250"/>
                            </p:stCondLst>
                            <p:childTnLst>
                              <p:par>
                                <p:cTn id="14" presetID="2" presetClass="entr" presetSubtype="4" fill="hold" grpId="0" nodeType="afterEffect">
                                  <p:stCondLst>
                                    <p:cond delay="25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fill="hold" grpId="0" nodeType="afterEffect">
                                  <p:stCondLst>
                                    <p:cond delay="25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par>
                          <p:cTn id="23" fill="hold">
                            <p:stCondLst>
                              <p:cond delay="2750"/>
                            </p:stCondLst>
                            <p:childTnLst>
                              <p:par>
                                <p:cTn id="24" presetID="2" presetClass="entr" presetSubtype="4" fill="hold" grpId="0" nodeType="afterEffect">
                                  <p:stCondLst>
                                    <p:cond delay="25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ppt_x"/>
                                          </p:val>
                                        </p:tav>
                                        <p:tav tm="100000">
                                          <p:val>
                                            <p:strVal val="#ppt_x"/>
                                          </p:val>
                                        </p:tav>
                                      </p:tavLst>
                                    </p:anim>
                                    <p:anim calcmode="lin" valueType="num">
                                      <p:cBhvr additive="base">
                                        <p:cTn id="27" dur="500" fill="hold"/>
                                        <p:tgtEl>
                                          <p:spTgt spid="22"/>
                                        </p:tgtEl>
                                        <p:attrNameLst>
                                          <p:attrName>ppt_y</p:attrName>
                                        </p:attrNameLst>
                                      </p:cBhvr>
                                      <p:tavLst>
                                        <p:tav tm="0">
                                          <p:val>
                                            <p:strVal val="1+#ppt_h/2"/>
                                          </p:val>
                                        </p:tav>
                                        <p:tav tm="100000">
                                          <p:val>
                                            <p:strVal val="#ppt_y"/>
                                          </p:val>
                                        </p:tav>
                                      </p:tavLst>
                                    </p:anim>
                                  </p:childTnLst>
                                </p:cTn>
                              </p:par>
                            </p:childTnLst>
                          </p:cTn>
                        </p:par>
                        <p:par>
                          <p:cTn id="28" fill="hold">
                            <p:stCondLst>
                              <p:cond delay="3500"/>
                            </p:stCondLst>
                            <p:childTnLst>
                              <p:par>
                                <p:cTn id="29" presetID="2" presetClass="entr" presetSubtype="4" fill="hold" grpId="0" nodeType="afterEffect">
                                  <p:stCondLst>
                                    <p:cond delay="25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par>
                          <p:cTn id="33" fill="hold">
                            <p:stCondLst>
                              <p:cond delay="4250"/>
                            </p:stCondLst>
                            <p:childTnLst>
                              <p:par>
                                <p:cTn id="34" presetID="2" presetClass="entr" presetSubtype="4" fill="hold" grpId="0" nodeType="afterEffect">
                                  <p:stCondLst>
                                    <p:cond delay="25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5000"/>
                            </p:stCondLst>
                            <p:childTnLst>
                              <p:par>
                                <p:cTn id="39" presetID="2" presetClass="entr" presetSubtype="4" fill="hold" grpId="0" nodeType="afterEffect">
                                  <p:stCondLst>
                                    <p:cond delay="25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par>
                          <p:cTn id="43" fill="hold">
                            <p:stCondLst>
                              <p:cond delay="5750"/>
                            </p:stCondLst>
                            <p:childTnLst>
                              <p:par>
                                <p:cTn id="44" presetID="2" presetClass="entr" presetSubtype="4" fill="hold" grpId="0" nodeType="afterEffect">
                                  <p:stCondLst>
                                    <p:cond delay="25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500" fill="hold"/>
                                        <p:tgtEl>
                                          <p:spTgt spid="28"/>
                                        </p:tgtEl>
                                        <p:attrNameLst>
                                          <p:attrName>ppt_x</p:attrName>
                                        </p:attrNameLst>
                                      </p:cBhvr>
                                      <p:tavLst>
                                        <p:tav tm="0">
                                          <p:val>
                                            <p:strVal val="#ppt_x"/>
                                          </p:val>
                                        </p:tav>
                                        <p:tav tm="100000">
                                          <p:val>
                                            <p:strVal val="#ppt_x"/>
                                          </p:val>
                                        </p:tav>
                                      </p:tavLst>
                                    </p:anim>
                                    <p:anim calcmode="lin" valueType="num">
                                      <p:cBhvr additive="base">
                                        <p:cTn id="47" dur="500" fill="hold"/>
                                        <p:tgtEl>
                                          <p:spTgt spid="28"/>
                                        </p:tgtEl>
                                        <p:attrNameLst>
                                          <p:attrName>ppt_y</p:attrName>
                                        </p:attrNameLst>
                                      </p:cBhvr>
                                      <p:tavLst>
                                        <p:tav tm="0">
                                          <p:val>
                                            <p:strVal val="1+#ppt_h/2"/>
                                          </p:val>
                                        </p:tav>
                                        <p:tav tm="100000">
                                          <p:val>
                                            <p:strVal val="#ppt_y"/>
                                          </p:val>
                                        </p:tav>
                                      </p:tavLst>
                                    </p:anim>
                                  </p:childTnLst>
                                </p:cTn>
                              </p:par>
                            </p:childTnLst>
                          </p:cTn>
                        </p:par>
                        <p:par>
                          <p:cTn id="48" fill="hold">
                            <p:stCondLst>
                              <p:cond delay="6500"/>
                            </p:stCondLst>
                            <p:childTnLst>
                              <p:par>
                                <p:cTn id="49" presetID="2" presetClass="entr" presetSubtype="4" fill="hold" grpId="0" nodeType="afterEffect">
                                  <p:stCondLst>
                                    <p:cond delay="25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childTnLst>
                          </p:cTn>
                        </p:par>
                        <p:par>
                          <p:cTn id="53" fill="hold">
                            <p:stCondLst>
                              <p:cond delay="7250"/>
                            </p:stCondLst>
                            <p:childTnLst>
                              <p:par>
                                <p:cTn id="54" presetID="2" presetClass="entr" presetSubtype="4" fill="hold" grpId="0" nodeType="afterEffect">
                                  <p:stCondLst>
                                    <p:cond delay="250"/>
                                  </p:stCondLst>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500" fill="hold"/>
                                        <p:tgtEl>
                                          <p:spTgt spid="30"/>
                                        </p:tgtEl>
                                        <p:attrNameLst>
                                          <p:attrName>ppt_x</p:attrName>
                                        </p:attrNameLst>
                                      </p:cBhvr>
                                      <p:tavLst>
                                        <p:tav tm="0">
                                          <p:val>
                                            <p:strVal val="#ppt_x"/>
                                          </p:val>
                                        </p:tav>
                                        <p:tav tm="100000">
                                          <p:val>
                                            <p:strVal val="#ppt_x"/>
                                          </p:val>
                                        </p:tav>
                                      </p:tavLst>
                                    </p:anim>
                                    <p:anim calcmode="lin" valueType="num">
                                      <p:cBhvr additive="base">
                                        <p:cTn id="5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p:bldP spid="23" grpId="0"/>
      <p:bldP spid="24" grpId="0" animBg="1"/>
      <p:bldP spid="25" grpId="0" animBg="1"/>
      <p:bldP spid="26" grpId="0"/>
      <p:bldP spid="28"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053" y="529159"/>
            <a:ext cx="11064665" cy="818061"/>
          </a:xfrm>
        </p:spPr>
        <p:txBody>
          <a:bodyPr/>
          <a:lstStyle/>
          <a:p>
            <a:pPr>
              <a:lnSpc>
                <a:spcPct val="100000"/>
              </a:lnSpc>
            </a:pPr>
            <a:r>
              <a:rPr lang="zh-CN" altLang="en-US" sz="2000" dirty="0" smtClean="0">
                <a:latin typeface="微软雅黑" panose="020B0503020204020204" pitchFamily="34" charset="-122"/>
                <a:ea typeface="微软雅黑" panose="020B0503020204020204" pitchFamily="34" charset="-122"/>
              </a:rPr>
              <a:t>四、人才发展：建立不同方向的人才池，指定一名业务负责人一名</a:t>
            </a:r>
            <a:r>
              <a:rPr lang="en-US" altLang="zh-CN" sz="2000" dirty="0" smtClean="0">
                <a:latin typeface="微软雅黑" panose="020B0503020204020204" pitchFamily="34" charset="-122"/>
                <a:ea typeface="微软雅黑" panose="020B0503020204020204" pitchFamily="34" charset="-122"/>
              </a:rPr>
              <a:t>HR</a:t>
            </a:r>
            <a:r>
              <a:rPr lang="zh-CN" altLang="en-US" sz="2000" dirty="0" smtClean="0">
                <a:latin typeface="微软雅黑" panose="020B0503020204020204" pitchFamily="34" charset="-122"/>
                <a:ea typeface="微软雅黑" panose="020B0503020204020204" pitchFamily="34" charset="-122"/>
              </a:rPr>
              <a:t>负责人，在培养周期内跟进含技能学习与项目实践在内的培养计划，通过管理规则保证发展质量与发展进度</a:t>
            </a:r>
            <a:endParaRPr lang="zh-CN" altLang="en-US" sz="18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custDataLst>
              <p:tags r:id="rId1"/>
            </p:custDataLst>
          </p:nvPr>
        </p:nvGraphicFramePr>
        <p:xfrm>
          <a:off x="563690" y="1518260"/>
          <a:ext cx="10782301" cy="1695450"/>
        </p:xfrm>
        <a:graphic>
          <a:graphicData uri="http://schemas.openxmlformats.org/drawingml/2006/table">
            <a:tbl>
              <a:tblPr>
                <a:tableStyleId>{5C22544A-7EE6-4342-B048-85BDC9FD1C3A}</a:tableStyleId>
              </a:tblPr>
              <a:tblGrid>
                <a:gridCol w="530703"/>
                <a:gridCol w="522464"/>
                <a:gridCol w="428715"/>
                <a:gridCol w="817162"/>
                <a:gridCol w="838409"/>
                <a:gridCol w="678747"/>
                <a:gridCol w="602844"/>
                <a:gridCol w="1014787"/>
                <a:gridCol w="833528"/>
                <a:gridCol w="582763"/>
                <a:gridCol w="849168"/>
                <a:gridCol w="707640"/>
                <a:gridCol w="832517"/>
                <a:gridCol w="824192"/>
                <a:gridCol w="718662"/>
              </a:tblGrid>
              <a:tr h="0">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工号</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姓名</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公司</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部门</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u="none" strike="noStrike" dirty="0">
                          <a:effectLst/>
                          <a:latin typeface="微软雅黑" panose="020B0503020204020204" pitchFamily="34" charset="-122"/>
                          <a:ea typeface="微软雅黑" panose="020B0503020204020204" pitchFamily="34" charset="-122"/>
                        </a:rPr>
                        <a:t>岗位</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发展负责人</a:t>
                      </a:r>
                      <a:r>
                        <a:rPr lang="en-US" altLang="zh-CN" sz="1000" b="1" i="0" u="none" strike="noStrike" dirty="0" smtClean="0">
                          <a:solidFill>
                            <a:srgbClr val="000000"/>
                          </a:solidFill>
                          <a:effectLst/>
                          <a:latin typeface="微软雅黑" panose="020B0503020204020204" pitchFamily="34" charset="-122"/>
                          <a:ea typeface="微软雅黑" panose="020B0503020204020204" pitchFamily="34" charset="-122"/>
                        </a:rPr>
                        <a:t>-</a:t>
                      </a: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业务</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i="0" u="none" strike="noStrike" dirty="0" smtClean="0">
                          <a:solidFill>
                            <a:srgbClr val="FF0000"/>
                          </a:solidFill>
                          <a:effectLst/>
                          <a:latin typeface="微软雅黑" panose="020B0503020204020204" pitchFamily="34" charset="-122"/>
                          <a:ea typeface="微软雅黑" panose="020B0503020204020204" pitchFamily="34" charset="-122"/>
                        </a:rPr>
                        <a:t>发展负责人</a:t>
                      </a:r>
                      <a:r>
                        <a:rPr lang="en-US" altLang="zh-CN" sz="1000" b="1" i="0" u="none" strike="noStrike" dirty="0" smtClean="0">
                          <a:solidFill>
                            <a:srgbClr val="FF0000"/>
                          </a:solidFill>
                          <a:effectLst/>
                          <a:latin typeface="微软雅黑" panose="020B0503020204020204" pitchFamily="34" charset="-122"/>
                          <a:ea typeface="微软雅黑" panose="020B0503020204020204" pitchFamily="34" charset="-122"/>
                        </a:rPr>
                        <a:t>-HR</a:t>
                      </a:r>
                      <a:endParaRPr lang="zh-CN" altLang="en-US" sz="1000" b="1" i="0" u="none" strike="noStrike" dirty="0" smtClean="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人才池</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入池时间</a:t>
                      </a:r>
                      <a:endPar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人才批次</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培训计划</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重点项目</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FF0000"/>
                          </a:solidFill>
                          <a:effectLst/>
                          <a:latin typeface="微软雅黑" panose="020B0503020204020204" pitchFamily="34" charset="-122"/>
                          <a:ea typeface="微软雅黑" panose="020B0503020204020204" pitchFamily="34" charset="-122"/>
                        </a:rPr>
                        <a:t>导师辅导</a:t>
                      </a:r>
                      <a:endParaRPr lang="zh-CN" altLang="en-US" sz="1000" b="1"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FF0000"/>
                          </a:solidFill>
                          <a:effectLst/>
                          <a:latin typeface="微软雅黑" panose="020B0503020204020204" pitchFamily="34" charset="-122"/>
                          <a:ea typeface="微软雅黑" panose="020B0503020204020204" pitchFamily="34" charset="-122"/>
                        </a:rPr>
                        <a:t>整体评价</a:t>
                      </a:r>
                      <a:endParaRPr lang="zh-CN" altLang="en-US" sz="1000" b="1"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FF0000"/>
                          </a:solidFill>
                          <a:effectLst/>
                          <a:latin typeface="微软雅黑" panose="020B0503020204020204" pitchFamily="34" charset="-122"/>
                          <a:ea typeface="微软雅黑" panose="020B0503020204020204" pitchFamily="34" charset="-122"/>
                        </a:rPr>
                        <a:t>备注</a:t>
                      </a:r>
                      <a:endParaRPr lang="zh-CN" altLang="en-US" sz="1000" b="1"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0">
                <a:tc>
                  <a:txBody>
                    <a:bodyPr/>
                    <a:lstStyle/>
                    <a:p>
                      <a:pPr algn="ctr" fontAlgn="ctr"/>
                      <a:r>
                        <a:rPr lang="en-US" altLang="zh-CN" sz="1000" i="1" u="none" strike="noStrike">
                          <a:solidFill>
                            <a:srgbClr val="002060"/>
                          </a:solidFill>
                          <a:effectLst/>
                          <a:latin typeface="微软雅黑" panose="020B0503020204020204" pitchFamily="34" charset="-122"/>
                          <a:ea typeface="微软雅黑" panose="020B0503020204020204" pitchFamily="34" charset="-122"/>
                        </a:rPr>
                        <a:t>142005</a:t>
                      </a:r>
                      <a:endParaRPr lang="en-US" altLang="zh-CN" sz="1000" b="0"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a:solidFill>
                            <a:srgbClr val="002060"/>
                          </a:solidFill>
                          <a:effectLst/>
                          <a:latin typeface="微软雅黑" panose="020B0503020204020204" pitchFamily="34" charset="-122"/>
                          <a:ea typeface="微软雅黑" panose="020B0503020204020204" pitchFamily="34" charset="-122"/>
                        </a:rPr>
                        <a:t>张涛</a:t>
                      </a:r>
                      <a:endParaRPr lang="zh-CN" altLang="en-US" sz="1000" b="0"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smtClean="0">
                          <a:solidFill>
                            <a:srgbClr val="002060"/>
                          </a:solidFill>
                          <a:effectLst/>
                          <a:latin typeface="微软雅黑" panose="020B0503020204020204" pitchFamily="34" charset="-122"/>
                          <a:ea typeface="微软雅黑" panose="020B0503020204020204" pitchFamily="34" charset="-122"/>
                        </a:rPr>
                        <a:t>西</a:t>
                      </a: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分</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硬件设计部</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硬件</a:t>
                      </a:r>
                      <a:r>
                        <a:rPr lang="zh-CN" altLang="en-US" sz="1000" b="0" i="1" u="none" strike="noStrike" dirty="0">
                          <a:solidFill>
                            <a:srgbClr val="002060"/>
                          </a:solidFill>
                          <a:effectLst/>
                          <a:latin typeface="微软雅黑" panose="020B0503020204020204" pitchFamily="34" charset="-122"/>
                          <a:ea typeface="微软雅黑" panose="020B0503020204020204" pitchFamily="34" charset="-122"/>
                        </a:rPr>
                        <a:t>工程师</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PCB</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专业人才池</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20200907</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2020</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期</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1</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2</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3</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1</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2</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3</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1</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2</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3</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0">
                <a:tc>
                  <a:txBody>
                    <a:bodyPr/>
                    <a:lstStyle/>
                    <a:p>
                      <a:pPr algn="ctr" fontAlgn="ctr"/>
                      <a:r>
                        <a:rPr lang="en-US" altLang="zh-CN" sz="1000" i="1" u="none" strike="noStrike">
                          <a:solidFill>
                            <a:srgbClr val="002060"/>
                          </a:solidFill>
                          <a:effectLst/>
                          <a:latin typeface="微软雅黑" panose="020B0503020204020204" pitchFamily="34" charset="-122"/>
                          <a:ea typeface="微软雅黑" panose="020B0503020204020204" pitchFamily="34" charset="-122"/>
                        </a:rPr>
                        <a:t>145120</a:t>
                      </a:r>
                      <a:endParaRPr lang="en-US" altLang="zh-CN" sz="1000" b="0"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a:solidFill>
                            <a:srgbClr val="002060"/>
                          </a:solidFill>
                          <a:effectLst/>
                          <a:latin typeface="微软雅黑" panose="020B0503020204020204" pitchFamily="34" charset="-122"/>
                          <a:ea typeface="微软雅黑" panose="020B0503020204020204" pitchFamily="34" charset="-122"/>
                        </a:rPr>
                        <a:t>尚爱玲</a:t>
                      </a:r>
                      <a:endParaRPr lang="zh-CN" altLang="en-US" sz="1000" b="0"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smtClean="0">
                          <a:solidFill>
                            <a:srgbClr val="002060"/>
                          </a:solidFill>
                          <a:effectLst/>
                          <a:latin typeface="微软雅黑" panose="020B0503020204020204" pitchFamily="34" charset="-122"/>
                          <a:ea typeface="微软雅黑" panose="020B0503020204020204" pitchFamily="34" charset="-122"/>
                        </a:rPr>
                        <a:t>西</a:t>
                      </a:r>
                      <a:r>
                        <a:rPr lang="zh-CN" altLang="en-US" sz="1000" i="1" u="none" strike="noStrike" dirty="0">
                          <a:solidFill>
                            <a:srgbClr val="002060"/>
                          </a:solidFill>
                          <a:effectLst/>
                          <a:latin typeface="微软雅黑" panose="020B0503020204020204" pitchFamily="34" charset="-122"/>
                          <a:ea typeface="微软雅黑" panose="020B0503020204020204" pitchFamily="34" charset="-122"/>
                        </a:rPr>
                        <a:t>分</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a:solidFill>
                            <a:srgbClr val="002060"/>
                          </a:solidFill>
                          <a:effectLst/>
                          <a:latin typeface="微软雅黑" panose="020B0503020204020204" pitchFamily="34" charset="-122"/>
                          <a:ea typeface="微软雅黑" panose="020B0503020204020204" pitchFamily="34" charset="-122"/>
                        </a:rPr>
                        <a:t>硬件设计部</a:t>
                      </a:r>
                      <a:endParaRPr lang="zh-CN" altLang="en-US" sz="1000" b="0"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硬件</a:t>
                      </a:r>
                      <a:r>
                        <a:rPr lang="zh-CN" altLang="en-US" sz="1000" b="0" i="1" u="none" strike="noStrike" dirty="0">
                          <a:solidFill>
                            <a:srgbClr val="002060"/>
                          </a:solidFill>
                          <a:effectLst/>
                          <a:latin typeface="微软雅黑" panose="020B0503020204020204" pitchFamily="34" charset="-122"/>
                          <a:ea typeface="微软雅黑" panose="020B0503020204020204" pitchFamily="34" charset="-122"/>
                        </a:rPr>
                        <a:t>工程师</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PCB</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专业人才池</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20200907</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2020</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期</a:t>
                      </a: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1</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2</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3</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1</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2</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3</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1</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2</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p>
                      <a:pPr algn="ctr" fontAlgn="ctr"/>
                      <a:r>
                        <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rPr>
                        <a:t>3</a:t>
                      </a:r>
                      <a:r>
                        <a:rPr lang="zh-CN" altLang="en-US" sz="1000" b="0" i="1" u="none" strike="noStrike" dirty="0" smtClean="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smtClean="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zh-CN" altLang="en-US"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47675">
                <a:tc>
                  <a:txBody>
                    <a:bodyPr/>
                    <a:lstStyle/>
                    <a:p>
                      <a:pPr algn="ctr" fontAlgn="ctr"/>
                      <a:r>
                        <a:rPr lang="en-US" altLang="zh-CN" sz="1000" i="1" u="none" strike="noStrike">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en-US" altLang="zh-CN"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endParaRPr lang="en-US" altLang="zh-CN"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dirty="0">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dirty="0">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i="1" u="none" strike="noStrike" dirty="0">
                          <a:solidFill>
                            <a:srgbClr val="002060"/>
                          </a:solidFill>
                          <a:effectLst/>
                          <a:latin typeface="微软雅黑" panose="020B0503020204020204" pitchFamily="34" charset="-122"/>
                          <a:ea typeface="微软雅黑" panose="020B0503020204020204" pitchFamily="34" charset="-122"/>
                        </a:rPr>
                        <a:t>……</a:t>
                      </a:r>
                      <a:endParaRPr lang="en-US" altLang="zh-CN" sz="1000" b="1"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0" i="1" u="none" strike="noStrike" dirty="0">
                          <a:solidFill>
                            <a:srgbClr val="002060"/>
                          </a:solidFill>
                          <a:effectLst/>
                          <a:latin typeface="微软雅黑" panose="020B0503020204020204" pitchFamily="34" charset="-122"/>
                          <a:ea typeface="微软雅黑" panose="020B0503020204020204" pitchFamily="34" charset="-122"/>
                        </a:rPr>
                        <a:t>……</a:t>
                      </a:r>
                      <a:endParaRPr lang="en-US" altLang="zh-CN" sz="1000" b="0" i="1" u="none" strike="noStrike" dirty="0">
                        <a:solidFill>
                          <a:srgbClr val="00206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4" name="文本框 3"/>
          <p:cNvSpPr txBox="1"/>
          <p:nvPr/>
        </p:nvSpPr>
        <p:spPr>
          <a:xfrm>
            <a:off x="131797" y="3475460"/>
            <a:ext cx="12138322" cy="2916183"/>
          </a:xfrm>
          <a:prstGeom prst="rect">
            <a:avLst/>
          </a:prstGeom>
          <a:noFill/>
        </p:spPr>
        <p:txBody>
          <a:bodyPr wrap="square" rtlCol="0">
            <a:spAutoFit/>
          </a:bodyPr>
          <a:lstStyle/>
          <a:p>
            <a:pPr>
              <a:lnSpc>
                <a:spcPct val="125000"/>
              </a:lnSpc>
            </a:pPr>
            <a:r>
              <a:rPr lang="zh-CN" altLang="en-US" sz="1400" b="1" dirty="0" smtClean="0">
                <a:solidFill>
                  <a:srgbClr val="002060"/>
                </a:solidFill>
                <a:latin typeface="微软雅黑" panose="020B0503020204020204" pitchFamily="34" charset="-122"/>
                <a:ea typeface="微软雅黑" panose="020B0503020204020204" pitchFamily="34" charset="-122"/>
              </a:rPr>
              <a:t>人才池管理规则：</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pPr>
              <a:lnSpc>
                <a:spcPct val="125000"/>
              </a:lnSpc>
            </a:pPr>
            <a:r>
              <a:rPr lang="en-US" altLang="zh-CN" sz="1200" dirty="0" smtClean="0">
                <a:solidFill>
                  <a:srgbClr val="002060"/>
                </a:solidFill>
                <a:latin typeface="微软雅黑" panose="020B0503020204020204" pitchFamily="34" charset="-122"/>
                <a:ea typeface="微软雅黑" panose="020B0503020204020204" pitchFamily="34" charset="-122"/>
              </a:rPr>
              <a:t>1</a:t>
            </a:r>
            <a:r>
              <a:rPr lang="zh-CN" altLang="en-US" sz="1200" dirty="0" smtClean="0">
                <a:solidFill>
                  <a:srgbClr val="002060"/>
                </a:solidFill>
                <a:latin typeface="微软雅黑" panose="020B0503020204020204" pitchFamily="34" charset="-122"/>
                <a:ea typeface="微软雅黑" panose="020B0503020204020204" pitchFamily="34" charset="-122"/>
              </a:rPr>
              <a:t>、人才池的设置：原则上按照方向设置人才池（混合电路方向、研发项目经理方向等），确保发展计划的针对性，加速发展节奏；</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a:lnSpc>
                <a:spcPct val="125000"/>
              </a:lnSpc>
            </a:pPr>
            <a:r>
              <a:rPr lang="en-US" altLang="zh-CN" sz="1200" dirty="0" smtClean="0">
                <a:solidFill>
                  <a:srgbClr val="002060"/>
                </a:solidFill>
                <a:latin typeface="微软雅黑" panose="020B0503020204020204" pitchFamily="34" charset="-122"/>
                <a:ea typeface="微软雅黑" panose="020B0503020204020204" pitchFamily="34" charset="-122"/>
              </a:rPr>
              <a:t>2</a:t>
            </a:r>
            <a:r>
              <a:rPr lang="zh-CN" altLang="en-US" sz="1200" dirty="0" smtClean="0">
                <a:solidFill>
                  <a:srgbClr val="002060"/>
                </a:solidFill>
                <a:latin typeface="微软雅黑" panose="020B0503020204020204" pitchFamily="34" charset="-122"/>
                <a:ea typeface="微软雅黑" panose="020B0503020204020204" pitchFamily="34" charset="-122"/>
              </a:rPr>
              <a:t>、入池出池规则：员工盘点中潜力九宫格位于</a:t>
            </a:r>
            <a:r>
              <a:rPr lang="en-US" altLang="zh-CN" sz="1200" dirty="0" smtClean="0">
                <a:solidFill>
                  <a:srgbClr val="002060"/>
                </a:solidFill>
                <a:latin typeface="微软雅黑" panose="020B0503020204020204" pitchFamily="34" charset="-122"/>
                <a:ea typeface="微软雅黑" panose="020B0503020204020204" pitchFamily="34" charset="-122"/>
              </a:rPr>
              <a:t>123</a:t>
            </a:r>
            <a:r>
              <a:rPr lang="zh-CN" altLang="en-US" sz="1200" dirty="0" smtClean="0">
                <a:solidFill>
                  <a:srgbClr val="002060"/>
                </a:solidFill>
                <a:latin typeface="微软雅黑" panose="020B0503020204020204" pitchFamily="34" charset="-122"/>
                <a:ea typeface="微软雅黑" panose="020B0503020204020204" pitchFamily="34" charset="-122"/>
              </a:rPr>
              <a:t>的人员一对一确定发展方向；出池类型包括培养成功晋升上岗、不合格淘汰、离职；</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a:lnSpc>
                <a:spcPct val="125000"/>
              </a:lnSpc>
            </a:pPr>
            <a:r>
              <a:rPr lang="en-US" altLang="zh-CN" sz="1200" dirty="0" smtClean="0">
                <a:solidFill>
                  <a:srgbClr val="002060"/>
                </a:solidFill>
                <a:latin typeface="微软雅黑" panose="020B0503020204020204" pitchFamily="34" charset="-122"/>
                <a:ea typeface="微软雅黑" panose="020B0503020204020204" pitchFamily="34" charset="-122"/>
              </a:rPr>
              <a:t>3</a:t>
            </a:r>
            <a:r>
              <a:rPr lang="zh-CN" altLang="en-US" sz="1200" dirty="0" smtClean="0">
                <a:solidFill>
                  <a:srgbClr val="002060"/>
                </a:solidFill>
                <a:latin typeface="微软雅黑" panose="020B0503020204020204" pitchFamily="34" charset="-122"/>
                <a:ea typeface="微软雅黑" panose="020B0503020204020204" pitchFamily="34" charset="-122"/>
              </a:rPr>
              <a:t>、人才池管理规则：</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ü"/>
            </a:pPr>
            <a:r>
              <a:rPr lang="zh-CN" altLang="en-US" sz="1200" dirty="0" smtClean="0">
                <a:solidFill>
                  <a:srgbClr val="002060"/>
                </a:solidFill>
                <a:latin typeface="微软雅黑" panose="020B0503020204020204" pitchFamily="34" charset="-122"/>
                <a:ea typeface="微软雅黑" panose="020B0503020204020204" pitchFamily="34" charset="-122"/>
              </a:rPr>
              <a:t>对在池员工的工作安排最好兼顾当期任务与发展目标，如不可调和则原则上至少应有</a:t>
            </a:r>
            <a:r>
              <a:rPr lang="en-US" altLang="zh-CN" sz="1200" dirty="0" smtClean="0">
                <a:solidFill>
                  <a:srgbClr val="002060"/>
                </a:solidFill>
                <a:latin typeface="微软雅黑" panose="020B0503020204020204" pitchFamily="34" charset="-122"/>
                <a:ea typeface="微软雅黑" panose="020B0503020204020204" pitchFamily="34" charset="-122"/>
              </a:rPr>
              <a:t>30%</a:t>
            </a:r>
            <a:r>
              <a:rPr lang="zh-CN" altLang="en-US" sz="1200" dirty="0" smtClean="0">
                <a:solidFill>
                  <a:srgbClr val="002060"/>
                </a:solidFill>
                <a:latin typeface="微软雅黑" panose="020B0503020204020204" pitchFamily="34" charset="-122"/>
                <a:ea typeface="微软雅黑" panose="020B0503020204020204" pitchFamily="34" charset="-122"/>
              </a:rPr>
              <a:t>的时间投入至发展任务中；</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ü"/>
            </a:pPr>
            <a:r>
              <a:rPr lang="zh-CN" altLang="en-US" sz="1200" dirty="0" smtClean="0">
                <a:solidFill>
                  <a:srgbClr val="002060"/>
                </a:solidFill>
                <a:latin typeface="微软雅黑" panose="020B0503020204020204" pitchFamily="34" charset="-122"/>
                <a:ea typeface="微软雅黑" panose="020B0503020204020204" pitchFamily="34" charset="-122"/>
              </a:rPr>
              <a:t>在池员工因发展项目原因导致本期产出不足的，经评估确认其当期任务产出正常且发展任务较好完成，人力可拆分部分奖金包补齐确保发展项目执行良好的员工收入不下降；</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ü"/>
            </a:pPr>
            <a:r>
              <a:rPr lang="zh-CN" altLang="en-US" sz="1200" dirty="0" smtClean="0">
                <a:solidFill>
                  <a:srgbClr val="002060"/>
                </a:solidFill>
                <a:latin typeface="微软雅黑" panose="020B0503020204020204" pitchFamily="34" charset="-122"/>
                <a:ea typeface="微软雅黑" panose="020B0503020204020204" pitchFamily="34" charset="-122"/>
              </a:rPr>
              <a:t>鼓励员工使用业余时间投入、加速自身发展进度，对于专家组评估满足出池要求、在实际项目中能力得到验证的，可直接进入任职资格晋升流程与调薪流程（不受周期限制）；</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ü"/>
            </a:pPr>
            <a:r>
              <a:rPr lang="zh-CN" altLang="en-US" sz="1200" dirty="0">
                <a:solidFill>
                  <a:srgbClr val="002060"/>
                </a:solidFill>
                <a:latin typeface="微软雅黑" panose="020B0503020204020204" pitchFamily="34" charset="-122"/>
                <a:ea typeface="微软雅黑" panose="020B0503020204020204" pitchFamily="34" charset="-122"/>
              </a:rPr>
              <a:t>人才</a:t>
            </a:r>
            <a:r>
              <a:rPr lang="zh-CN" altLang="en-US" sz="1200" dirty="0" smtClean="0">
                <a:solidFill>
                  <a:srgbClr val="002060"/>
                </a:solidFill>
                <a:latin typeface="微软雅黑" panose="020B0503020204020204" pitchFamily="34" charset="-122"/>
                <a:ea typeface="微软雅黑" panose="020B0503020204020204" pitchFamily="34" charset="-122"/>
              </a:rPr>
              <a:t>池业务负责人为该方向的高级别专家，应每周保证至少</a:t>
            </a:r>
            <a:r>
              <a:rPr lang="en-US" altLang="zh-CN" sz="1200" dirty="0" smtClean="0">
                <a:solidFill>
                  <a:srgbClr val="002060"/>
                </a:solidFill>
                <a:latin typeface="微软雅黑" panose="020B0503020204020204" pitchFamily="34" charset="-122"/>
                <a:ea typeface="微软雅黑" panose="020B0503020204020204" pitchFamily="34" charset="-122"/>
              </a:rPr>
              <a:t>0.5</a:t>
            </a:r>
            <a:r>
              <a:rPr lang="zh-CN" altLang="en-US" sz="1200" dirty="0" smtClean="0">
                <a:solidFill>
                  <a:srgbClr val="002060"/>
                </a:solidFill>
                <a:latin typeface="微软雅黑" panose="020B0503020204020204" pitchFamily="34" charset="-122"/>
                <a:ea typeface="微软雅黑" panose="020B0503020204020204" pitchFamily="34" charset="-122"/>
              </a:rPr>
              <a:t>天的员工发展投入，主导制定发展计划与项目锻炼计划，详细辅导专业技能，评估入池员工状态；发展项目列入绩效计划，对发展项目执行到位的可予以特殊奖励，并建议作为资源池经理的后备人选；</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ü"/>
            </a:pPr>
            <a:r>
              <a:rPr lang="zh-CN" altLang="en-US" sz="1200" dirty="0" smtClean="0">
                <a:solidFill>
                  <a:srgbClr val="002060"/>
                </a:solidFill>
                <a:latin typeface="微软雅黑" panose="020B0503020204020204" pitchFamily="34" charset="-122"/>
                <a:ea typeface="微软雅黑" panose="020B0503020204020204" pitchFamily="34" charset="-122"/>
              </a:rPr>
              <a:t>各级干部应配合提供发展锻炼项目机会，本部门员工主动协调好工作时间安排，鼓励员工完成好发展计划；</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ü"/>
            </a:pPr>
            <a:r>
              <a:rPr lang="zh-CN" altLang="en-US" sz="1200" dirty="0" smtClean="0">
                <a:solidFill>
                  <a:srgbClr val="002060"/>
                </a:solidFill>
                <a:latin typeface="微软雅黑" panose="020B0503020204020204" pitchFamily="34" charset="-122"/>
                <a:ea typeface="微软雅黑" panose="020B0503020204020204" pitchFamily="34" charset="-122"/>
              </a:rPr>
              <a:t>公司高管在项目前期保持投入，每周至少一次抽查各人才池发展情况，对于不合格的人才池及时调整负责人，协调工作提供资源</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endParaRPr lang="zh-CN" alt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 </a:t>
            </a:r>
            <a:r>
              <a:rPr lang="en-US" altLang="zh-CN" dirty="0"/>
              <a:t>you</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目录</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209263" y="1877917"/>
            <a:ext cx="2800767" cy="3108543"/>
          </a:xfrm>
          <a:prstGeom prst="rect">
            <a:avLst/>
          </a:prstGeom>
          <a:noFill/>
        </p:spPr>
        <p:txBody>
          <a:bodyPr wrap="none" rtlCol="0">
            <a:spAutoFit/>
            <a:scene3d>
              <a:camera prst="orthographicFront"/>
              <a:lightRig rig="threePt" dir="t"/>
            </a:scene3d>
            <a:sp3d contourW="12700"/>
          </a:bodyPr>
          <a:lstStyle/>
          <a:p>
            <a:pPr marL="457200" indent="-457200" defTabSz="1218565">
              <a:buFont typeface="Wingdings" panose="05000000000000000000" pitchFamily="2" charset="2"/>
              <a:buChar char="l"/>
              <a:defRPr/>
            </a:pPr>
            <a:r>
              <a:rPr lang="zh-CN" altLang="en-US" sz="2800" b="1" kern="0" dirty="0" smtClean="0">
                <a:solidFill>
                  <a:srgbClr val="115FA8"/>
                </a:solidFill>
                <a:latin typeface="微软雅黑" panose="020B0503020204020204" pitchFamily="34" charset="-122"/>
                <a:ea typeface="微软雅黑" panose="020B0503020204020204" pitchFamily="34" charset="-122"/>
                <a:cs typeface="经典综艺体简" panose="02010609000101010101" pitchFamily="49" charset="-122"/>
              </a:rPr>
              <a:t>人力资源规划</a:t>
            </a:r>
            <a:endParaRPr lang="en-US" altLang="zh-CN" sz="2800" b="1" kern="0" dirty="0" smtClean="0">
              <a:solidFill>
                <a:srgbClr val="115FA8"/>
              </a:solidFill>
              <a:latin typeface="微软雅黑" panose="020B0503020204020204" pitchFamily="34" charset="-122"/>
              <a:ea typeface="微软雅黑" panose="020B0503020204020204" pitchFamily="34" charset="-122"/>
              <a:cs typeface="经典综艺体简" panose="02010609000101010101" pitchFamily="49" charset="-122"/>
            </a:endParaRPr>
          </a:p>
          <a:p>
            <a:pPr marL="457200" indent="-457200" defTabSz="1218565">
              <a:buFont typeface="Wingdings" panose="05000000000000000000" pitchFamily="2" charset="2"/>
              <a:buChar char="l"/>
              <a:defRPr/>
            </a:pPr>
            <a:endParaRPr lang="en-US" altLang="zh-CN" sz="2800" b="1" kern="0" dirty="0">
              <a:solidFill>
                <a:srgbClr val="115FA8"/>
              </a:solidFill>
              <a:latin typeface="微软雅黑" panose="020B0503020204020204" pitchFamily="34" charset="-122"/>
              <a:ea typeface="微软雅黑" panose="020B0503020204020204" pitchFamily="34" charset="-122"/>
              <a:cs typeface="经典综艺体简" panose="02010609000101010101" pitchFamily="49" charset="-122"/>
            </a:endParaRPr>
          </a:p>
          <a:p>
            <a:pPr marL="457200" indent="-457200" defTabSz="1218565">
              <a:buFont typeface="Wingdings" panose="05000000000000000000" pitchFamily="2" charset="2"/>
              <a:buChar char="l"/>
              <a:defRPr/>
            </a:pPr>
            <a:r>
              <a:rPr lang="zh-CN" altLang="en-US" sz="2800" b="1" kern="0" dirty="0">
                <a:solidFill>
                  <a:srgbClr val="115FA8"/>
                </a:solidFill>
                <a:latin typeface="微软雅黑" panose="020B0503020204020204" pitchFamily="34" charset="-122"/>
                <a:ea typeface="微软雅黑" panose="020B0503020204020204" pitchFamily="34" charset="-122"/>
                <a:cs typeface="经典综艺体简" panose="02010609000101010101" pitchFamily="49" charset="-122"/>
              </a:rPr>
              <a:t>技能盘点</a:t>
            </a:r>
            <a:endParaRPr lang="zh-CN" altLang="en-US" sz="2800" b="1" kern="0" dirty="0">
              <a:solidFill>
                <a:srgbClr val="115FA8"/>
              </a:solidFill>
              <a:latin typeface="微软雅黑" panose="020B0503020204020204" pitchFamily="34" charset="-122"/>
              <a:ea typeface="微软雅黑" panose="020B0503020204020204" pitchFamily="34" charset="-122"/>
              <a:cs typeface="经典综艺体简" panose="02010609000101010101" pitchFamily="49" charset="-122"/>
            </a:endParaRPr>
          </a:p>
          <a:p>
            <a:pPr marL="457200" indent="-457200" defTabSz="1218565">
              <a:buFont typeface="Wingdings" panose="05000000000000000000" pitchFamily="2" charset="2"/>
              <a:buChar char="l"/>
              <a:defRPr/>
            </a:pPr>
            <a:endParaRPr lang="en-US" altLang="zh-CN" sz="2800" b="1" kern="0" dirty="0" smtClean="0">
              <a:solidFill>
                <a:srgbClr val="115FA8"/>
              </a:solidFill>
              <a:latin typeface="微软雅黑" panose="020B0503020204020204" pitchFamily="34" charset="-122"/>
              <a:ea typeface="微软雅黑" panose="020B0503020204020204" pitchFamily="34" charset="-122"/>
              <a:cs typeface="经典综艺体简" panose="02010609000101010101" pitchFamily="49" charset="-122"/>
            </a:endParaRPr>
          </a:p>
          <a:p>
            <a:pPr marL="457200" indent="-457200" defTabSz="1218565">
              <a:buFont typeface="Wingdings" panose="05000000000000000000" pitchFamily="2" charset="2"/>
              <a:buChar char="l"/>
              <a:defRPr/>
            </a:pPr>
            <a:r>
              <a:rPr lang="zh-CN" altLang="en-US" sz="2800" b="1" kern="0" dirty="0" smtClean="0">
                <a:solidFill>
                  <a:srgbClr val="115FA8"/>
                </a:solidFill>
                <a:latin typeface="微软雅黑" panose="020B0503020204020204" pitchFamily="34" charset="-122"/>
                <a:ea typeface="微软雅黑" panose="020B0503020204020204" pitchFamily="34" charset="-122"/>
                <a:cs typeface="经典综艺体简" panose="02010609000101010101" pitchFamily="49" charset="-122"/>
              </a:rPr>
              <a:t>人员盘点</a:t>
            </a:r>
            <a:endParaRPr lang="en-US" altLang="zh-CN" sz="2800" b="1" kern="0" dirty="0" smtClean="0">
              <a:solidFill>
                <a:srgbClr val="115FA8"/>
              </a:solidFill>
              <a:latin typeface="微软雅黑" panose="020B0503020204020204" pitchFamily="34" charset="-122"/>
              <a:ea typeface="微软雅黑" panose="020B0503020204020204" pitchFamily="34" charset="-122"/>
              <a:cs typeface="经典综艺体简" panose="02010609000101010101" pitchFamily="49" charset="-122"/>
            </a:endParaRPr>
          </a:p>
          <a:p>
            <a:pPr marL="457200" indent="-457200" defTabSz="1218565">
              <a:buFont typeface="Wingdings" panose="05000000000000000000" pitchFamily="2" charset="2"/>
              <a:buChar char="l"/>
              <a:defRPr/>
            </a:pPr>
            <a:endParaRPr lang="en-US" altLang="zh-CN" sz="2800" b="1" kern="0" dirty="0">
              <a:solidFill>
                <a:srgbClr val="115FA8"/>
              </a:solidFill>
              <a:latin typeface="微软雅黑" panose="020B0503020204020204" pitchFamily="34" charset="-122"/>
              <a:ea typeface="微软雅黑" panose="020B0503020204020204" pitchFamily="34" charset="-122"/>
              <a:cs typeface="经典综艺体简" panose="02010609000101010101" pitchFamily="49" charset="-122"/>
            </a:endParaRPr>
          </a:p>
          <a:p>
            <a:pPr marL="457200" indent="-457200" defTabSz="1218565">
              <a:buFont typeface="Wingdings" panose="05000000000000000000" pitchFamily="2" charset="2"/>
              <a:buChar char="l"/>
              <a:defRPr/>
            </a:pPr>
            <a:r>
              <a:rPr lang="zh-CN" altLang="en-US" sz="2800" b="1" kern="0" dirty="0" smtClean="0">
                <a:solidFill>
                  <a:srgbClr val="115FA8"/>
                </a:solidFill>
                <a:latin typeface="微软雅黑" panose="020B0503020204020204" pitchFamily="34" charset="-122"/>
                <a:ea typeface="微软雅黑" panose="020B0503020204020204" pitchFamily="34" charset="-122"/>
                <a:cs typeface="经典综艺体简" panose="02010609000101010101" pitchFamily="49" charset="-122"/>
              </a:rPr>
              <a:t>人才发展</a:t>
            </a:r>
            <a:endParaRPr lang="zh-CN" altLang="en-US" sz="2800" b="1" kern="0" dirty="0">
              <a:solidFill>
                <a:srgbClr val="115FA8"/>
              </a:solidFill>
              <a:latin typeface="微软雅黑" panose="020B0503020204020204" pitchFamily="34" charset="-122"/>
              <a:ea typeface="微软雅黑" panose="020B0503020204020204" pitchFamily="34" charset="-122"/>
              <a:cs typeface="经典综艺体简" panose="0201060900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054" y="311876"/>
            <a:ext cx="10604937" cy="818061"/>
          </a:xfrm>
        </p:spPr>
        <p:txBody>
          <a:bodyPr/>
          <a:lstStyle/>
          <a:p>
            <a:r>
              <a:rPr lang="zh-CN" altLang="en-US" sz="2800" dirty="0" smtClean="0">
                <a:latin typeface="微软雅黑" panose="020B0503020204020204" pitchFamily="34" charset="-122"/>
                <a:ea typeface="微软雅黑" panose="020B0503020204020204" pitchFamily="34" charset="-122"/>
              </a:rPr>
              <a:t>一、人力资源规划</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custDataLst>
              <p:tags r:id="rId1"/>
            </p:custDataLst>
          </p:nvPr>
        </p:nvGraphicFramePr>
        <p:xfrm>
          <a:off x="355601" y="1502875"/>
          <a:ext cx="11296209" cy="2791681"/>
        </p:xfrm>
        <a:graphic>
          <a:graphicData uri="http://schemas.openxmlformats.org/drawingml/2006/table">
            <a:tbl>
              <a:tblPr>
                <a:tableStyleId>{FABFCF23-3B69-468F-B69F-88F6DE6A72F2}</a:tableStyleId>
              </a:tblPr>
              <a:tblGrid>
                <a:gridCol w="775992"/>
                <a:gridCol w="923544"/>
                <a:gridCol w="1041148"/>
                <a:gridCol w="1041149"/>
                <a:gridCol w="851025"/>
                <a:gridCol w="941561"/>
                <a:gridCol w="724277"/>
                <a:gridCol w="416459"/>
                <a:gridCol w="841973"/>
                <a:gridCol w="715223"/>
                <a:gridCol w="651850"/>
                <a:gridCol w="760491"/>
                <a:gridCol w="841972"/>
                <a:gridCol w="769545"/>
              </a:tblGrid>
              <a:tr h="311150">
                <a:tc>
                  <a:txBody>
                    <a:bodyPr/>
                    <a:lstStyle/>
                    <a:p>
                      <a:pPr algn="ctr" fontAlgn="ctr"/>
                      <a:r>
                        <a:rPr lang="zh-CN" altLang="en-US" sz="1000" u="none" strike="noStrike" dirty="0" smtClean="0">
                          <a:effectLst/>
                        </a:rPr>
                        <a:t>序列</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smtClean="0">
                          <a:effectLst/>
                        </a:rPr>
                        <a:t>子</a:t>
                      </a:r>
                      <a:r>
                        <a:rPr lang="zh-CN" altLang="en-US" sz="1000" u="none" strike="noStrike" dirty="0">
                          <a:effectLst/>
                        </a:rPr>
                        <a:t>序列</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smtClean="0">
                          <a:effectLst/>
                        </a:rPr>
                        <a:t>方向</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smtClean="0">
                          <a:effectLst/>
                        </a:rPr>
                        <a:t>层级</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smtClean="0">
                          <a:effectLst/>
                        </a:rPr>
                        <a:t>当期需求总量</a:t>
                      </a:r>
                      <a:endParaRPr lang="en-US" altLang="zh-CN" sz="1000" u="none" strike="noStrike" dirty="0" smtClean="0">
                        <a:effectLst/>
                      </a:endParaRPr>
                    </a:p>
                    <a:p>
                      <a:pPr algn="ctr" fontAlgn="ctr"/>
                      <a:r>
                        <a:rPr lang="zh-CN" altLang="en-US" sz="1000" u="none" strike="noStrike" dirty="0" smtClean="0">
                          <a:effectLst/>
                        </a:rPr>
                        <a:t>（截至</a:t>
                      </a:r>
                      <a:r>
                        <a:rPr lang="en-US" altLang="zh-CN" sz="1000" u="none" strike="noStrike" dirty="0" smtClean="0">
                          <a:effectLst/>
                        </a:rPr>
                        <a:t>20</a:t>
                      </a:r>
                      <a:r>
                        <a:rPr lang="zh-CN" altLang="en-US" sz="1000" u="none" strike="noStrike" dirty="0" smtClean="0">
                          <a:effectLst/>
                        </a:rPr>
                        <a:t>年底）</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smtClean="0">
                          <a:effectLst/>
                        </a:rPr>
                        <a:t>一年内需求总量</a:t>
                      </a:r>
                      <a:endParaRPr lang="en-US" altLang="zh-CN" sz="1000" u="none" strike="noStrike" dirty="0" smtClean="0">
                        <a:effectLst/>
                      </a:endParaRPr>
                    </a:p>
                    <a:p>
                      <a:pPr algn="ctr" fontAlgn="ctr"/>
                      <a:r>
                        <a:rPr lang="zh-CN" altLang="en-US" sz="1000" u="none" strike="noStrike" dirty="0" smtClean="0">
                          <a:effectLst/>
                        </a:rPr>
                        <a:t>（截至</a:t>
                      </a:r>
                      <a:r>
                        <a:rPr lang="en-US" altLang="zh-CN" sz="1000" u="none" strike="noStrike" dirty="0" smtClean="0">
                          <a:effectLst/>
                        </a:rPr>
                        <a:t>21</a:t>
                      </a:r>
                      <a:r>
                        <a:rPr lang="zh-CN" altLang="en-US" sz="1000" u="none" strike="noStrike" dirty="0" smtClean="0">
                          <a:effectLst/>
                        </a:rPr>
                        <a:t>年</a:t>
                      </a:r>
                      <a:r>
                        <a:rPr lang="en-US" altLang="zh-CN" sz="1000" u="none" strike="noStrike" dirty="0" smtClean="0">
                          <a:effectLst/>
                        </a:rPr>
                        <a:t>8</a:t>
                      </a:r>
                      <a:r>
                        <a:rPr lang="zh-CN" altLang="en-US" sz="1000" u="none" strike="noStrike" dirty="0" smtClean="0">
                          <a:effectLst/>
                        </a:rPr>
                        <a:t>月）</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smtClean="0">
                          <a:effectLst/>
                        </a:rPr>
                        <a:t>当前在职</a:t>
                      </a:r>
                      <a:r>
                        <a:rPr lang="zh-CN" altLang="en-US" sz="1000" u="none" strike="noStrike" dirty="0">
                          <a:effectLst/>
                        </a:rPr>
                        <a:t>人数</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缺口</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rgbClr val="00B0F0"/>
                    </a:solidFill>
                  </a:tcPr>
                </a:tc>
                <a:tc>
                  <a:txBody>
                    <a:bodyPr/>
                    <a:lstStyle/>
                    <a:p>
                      <a:pPr algn="ctr" fontAlgn="ctr"/>
                      <a:r>
                        <a:rPr lang="zh-CN" altLang="en-US" sz="1000" u="none" strike="noStrike" dirty="0" smtClean="0">
                          <a:effectLst/>
                        </a:rPr>
                        <a:t>待发展人数</a:t>
                      </a:r>
                      <a:endParaRPr lang="en-US" altLang="zh-CN" sz="1000" u="none" strike="noStrike" dirty="0" smtClean="0">
                        <a:effectLst/>
                      </a:endParaRPr>
                    </a:p>
                    <a:p>
                      <a:pPr algn="ctr" fontAlgn="ctr"/>
                      <a:r>
                        <a:rPr lang="zh-CN" altLang="en-US" sz="1000" u="none" strike="noStrike" kern="1200" dirty="0" smtClean="0">
                          <a:effectLst/>
                        </a:rPr>
                        <a:t>（人才池）</a:t>
                      </a:r>
                      <a:endParaRPr lang="zh-CN" altLang="en-US" sz="1000" u="none" strike="noStrike" kern="1200" dirty="0">
                        <a:solidFill>
                          <a:schemeClr val="tx1"/>
                        </a:solidFill>
                        <a:effectLst/>
                        <a:latin typeface="+mn-lt"/>
                        <a:ea typeface="+mn-ea"/>
                        <a:cs typeface="+mn-cs"/>
                      </a:endParaRPr>
                    </a:p>
                  </a:txBody>
                  <a:tcPr marL="6583" marR="6583" marT="6583" marB="0" anchor="ctr"/>
                </a:tc>
                <a:tc>
                  <a:txBody>
                    <a:bodyPr/>
                    <a:lstStyle/>
                    <a:p>
                      <a:pPr algn="ctr" fontAlgn="ctr"/>
                      <a:r>
                        <a:rPr lang="zh-CN" altLang="en-US" sz="1000" u="none" strike="noStrike" dirty="0" smtClean="0">
                          <a:effectLst/>
                        </a:rPr>
                        <a:t>待招聘人数</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smtClean="0">
                          <a:effectLst/>
                        </a:rPr>
                        <a:t>过程跟进</a:t>
                      </a:r>
                      <a:r>
                        <a:rPr lang="en-US" altLang="zh-CN" sz="1000" u="none" strike="noStrike" dirty="0" smtClean="0">
                          <a:effectLst/>
                        </a:rPr>
                        <a:t>-</a:t>
                      </a:r>
                      <a:r>
                        <a:rPr lang="zh-CN" altLang="en-US" sz="1000" u="none" strike="noStrike" dirty="0" smtClean="0">
                          <a:effectLst/>
                        </a:rPr>
                        <a:t>已招聘人数</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zh-CN" altLang="en-US" sz="1000" u="none" strike="noStrike" dirty="0" smtClean="0">
                          <a:effectLst/>
                        </a:rPr>
                        <a:t>过程跟进</a:t>
                      </a:r>
                      <a:r>
                        <a:rPr lang="en-US" altLang="zh-CN" sz="1000" u="none" strike="noStrike" dirty="0" smtClean="0">
                          <a:effectLst/>
                        </a:rPr>
                        <a:t>-</a:t>
                      </a:r>
                      <a:r>
                        <a:rPr lang="zh-CN" altLang="en-US" sz="1000" u="none" strike="noStrike" dirty="0" smtClean="0">
                          <a:effectLst/>
                        </a:rPr>
                        <a:t>已发展人数</a:t>
                      </a:r>
                      <a:endPar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zh-CN" altLang="en-US" sz="1000" u="none" strike="noStrike" dirty="0" smtClean="0">
                          <a:effectLst/>
                        </a:rPr>
                        <a:t>过程跟进</a:t>
                      </a:r>
                      <a:r>
                        <a:rPr lang="en-US" altLang="zh-CN" sz="1000" u="none" strike="noStrike" dirty="0" smtClean="0">
                          <a:effectLst/>
                        </a:rPr>
                        <a:t>-</a:t>
                      </a:r>
                      <a:r>
                        <a:rPr lang="zh-CN" altLang="en-US" sz="1000" u="none" strike="noStrike" dirty="0" smtClean="0">
                          <a:effectLst/>
                        </a:rPr>
                        <a:t>外部人才库储备</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r>
                        <a:rPr lang="zh-CN" altLang="en-US" sz="1000" u="none" strike="noStrike" dirty="0">
                          <a:effectLst/>
                        </a:rPr>
                        <a:t>备注</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r>
              <a:tr h="413383">
                <a:tc>
                  <a:txBody>
                    <a:bodyPr/>
                    <a:lstStyle/>
                    <a:p>
                      <a:pPr algn="ctr" fontAlgn="ctr"/>
                      <a:r>
                        <a:rPr lang="zh-CN" altLang="en-US" sz="1000" u="none" strike="noStrike" dirty="0" smtClean="0">
                          <a:effectLst/>
                        </a:rPr>
                        <a:t>开发</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软件</a:t>
                      </a:r>
                      <a:r>
                        <a:rPr lang="zh-CN" altLang="en-US" sz="1000" u="none" strike="noStrike" dirty="0" smtClean="0">
                          <a:effectLst/>
                        </a:rPr>
                        <a:t>设计</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后台</a:t>
                      </a:r>
                      <a:r>
                        <a:rPr lang="zh-CN" altLang="en-US" sz="1000" u="none" strike="noStrike" dirty="0" smtClean="0">
                          <a:effectLst/>
                        </a:rPr>
                        <a:t>软件</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smtClean="0">
                          <a:effectLst/>
                        </a:rPr>
                        <a:t>1_</a:t>
                      </a:r>
                      <a:r>
                        <a:rPr lang="zh-CN" altLang="en-US" sz="1000" u="none" strike="noStrike" dirty="0" smtClean="0">
                          <a:effectLst/>
                        </a:rPr>
                        <a:t>初作者</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8</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8</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8</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rgbClr val="00B0F0"/>
                    </a:solidFill>
                  </a:tcP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r>
              <a:tr h="413383">
                <a:tc>
                  <a:txBody>
                    <a:bodyPr/>
                    <a:lstStyle/>
                    <a:p>
                      <a:pPr algn="ctr" fontAlgn="ctr"/>
                      <a:r>
                        <a:rPr lang="zh-CN" altLang="en-US" sz="1000" u="none" strike="noStrike" dirty="0" smtClean="0">
                          <a:effectLst/>
                        </a:rPr>
                        <a:t>开发</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smtClean="0">
                          <a:effectLst/>
                        </a:rPr>
                        <a:t>软件设计</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smtClean="0">
                          <a:effectLst/>
                        </a:rPr>
                        <a:t>后台软件</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2_</a:t>
                      </a:r>
                      <a:r>
                        <a:rPr lang="zh-CN" altLang="en-US" sz="1000" u="none" strike="noStrike" dirty="0">
                          <a:effectLst/>
                        </a:rPr>
                        <a:t>辅助者</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rgbClr val="00B0F0"/>
                    </a:solidFill>
                  </a:tcP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r>
              <a:tr h="413383">
                <a:tc>
                  <a:txBody>
                    <a:bodyPr/>
                    <a:lstStyle/>
                    <a:p>
                      <a:pPr algn="ctr" fontAlgn="ctr"/>
                      <a:r>
                        <a:rPr lang="zh-CN" altLang="en-US" sz="1000" u="none" strike="noStrike" dirty="0" smtClean="0">
                          <a:effectLst/>
                        </a:rPr>
                        <a:t>开发</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软件</a:t>
                      </a:r>
                      <a:r>
                        <a:rPr lang="zh-CN" altLang="en-US" sz="1000" u="none" strike="noStrike" dirty="0" smtClean="0">
                          <a:effectLst/>
                        </a:rPr>
                        <a:t>设计</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后台</a:t>
                      </a:r>
                      <a:r>
                        <a:rPr lang="zh-CN" altLang="en-US" sz="1000" u="none" strike="noStrike" dirty="0" smtClean="0">
                          <a:effectLst/>
                        </a:rPr>
                        <a:t>软件</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3_</a:t>
                      </a:r>
                      <a:r>
                        <a:rPr lang="zh-CN" altLang="en-US" sz="1000" u="none" strike="noStrike" dirty="0">
                          <a:effectLst/>
                        </a:rPr>
                        <a:t>独立者</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27</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27</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26</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1</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rgbClr val="00B0F0"/>
                    </a:solidFill>
                  </a:tcP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r>
              <a:tr h="413383">
                <a:tc>
                  <a:txBody>
                    <a:bodyPr/>
                    <a:lstStyle/>
                    <a:p>
                      <a:pPr algn="ctr" fontAlgn="ctr"/>
                      <a:r>
                        <a:rPr lang="zh-CN" altLang="en-US" sz="1000" u="none" strike="noStrike" dirty="0" smtClean="0">
                          <a:effectLst/>
                        </a:rPr>
                        <a:t>开发</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smtClean="0">
                          <a:effectLst/>
                        </a:rPr>
                        <a:t>软件设计</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后台</a:t>
                      </a:r>
                      <a:r>
                        <a:rPr lang="zh-CN" altLang="en-US" sz="1000" u="none" strike="noStrike" dirty="0" smtClean="0">
                          <a:effectLst/>
                        </a:rPr>
                        <a:t>软件</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4_</a:t>
                      </a:r>
                      <a:r>
                        <a:rPr lang="zh-CN" altLang="en-US" sz="1000" u="none" strike="noStrike" dirty="0">
                          <a:effectLst/>
                        </a:rPr>
                        <a:t>经验者</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16</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16</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12</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4</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rgbClr val="00B0F0"/>
                    </a:solidFill>
                  </a:tcP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r>
              <a:tr h="413383">
                <a:tc>
                  <a:txBody>
                    <a:bodyPr/>
                    <a:lstStyle/>
                    <a:p>
                      <a:pPr algn="ctr" fontAlgn="ctr"/>
                      <a:r>
                        <a:rPr lang="zh-CN" altLang="en-US" sz="1000" u="none" strike="noStrike" dirty="0" smtClean="0">
                          <a:effectLst/>
                        </a:rPr>
                        <a:t>开发</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软件</a:t>
                      </a:r>
                      <a:r>
                        <a:rPr lang="zh-CN" altLang="en-US" sz="1000" u="none" strike="noStrike" dirty="0" smtClean="0">
                          <a:effectLst/>
                        </a:rPr>
                        <a:t>设计</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后台</a:t>
                      </a:r>
                      <a:r>
                        <a:rPr lang="zh-CN" altLang="en-US" sz="1000" u="none" strike="noStrike" dirty="0" smtClean="0">
                          <a:effectLst/>
                        </a:rPr>
                        <a:t>软件</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5_</a:t>
                      </a:r>
                      <a:r>
                        <a:rPr lang="zh-CN" altLang="en-US" sz="1000" u="none" strike="noStrike" dirty="0">
                          <a:effectLst/>
                        </a:rPr>
                        <a:t>专业精深者</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3</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3</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a:effectLst/>
                        </a:rPr>
                        <a:t>3</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rgbClr val="00B0F0"/>
                    </a:solidFill>
                  </a:tcP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r>
              <a:tr h="413383">
                <a:tc>
                  <a:txBody>
                    <a:bodyPr/>
                    <a:lstStyle/>
                    <a:p>
                      <a:pPr algn="ctr" fontAlgn="ctr"/>
                      <a:r>
                        <a:rPr lang="en-US" altLang="zh-CN" sz="1000" u="none" strike="noStrike" dirty="0" smtClean="0">
                          <a:effectLst/>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smtClean="0">
                          <a:effectLst/>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smtClean="0">
                          <a:effectLst/>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smtClean="0">
                          <a:effectLst/>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smtClean="0">
                          <a:effectLst/>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smtClean="0">
                          <a:effectLst/>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smtClean="0">
                          <a:effectLst/>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smtClean="0">
                          <a:effectLst/>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rgbClr val="00B0F0"/>
                    </a:solidFill>
                  </a:tcPr>
                </a:tc>
                <a:tc>
                  <a:txBody>
                    <a:bodyPr/>
                    <a:lstStyle/>
                    <a:p>
                      <a:pPr algn="ctr" fontAlgn="ctr"/>
                      <a:r>
                        <a:rPr lang="en-US" altLang="zh-CN" sz="1000" u="none" strike="noStrike" dirty="0" smtClean="0">
                          <a:effectLst/>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smtClean="0">
                          <a:effectLst/>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c>
                  <a:txBody>
                    <a:bodyPr/>
                    <a:lstStyle/>
                    <a:p>
                      <a:pPr algn="ctr" fontAlgn="ctr"/>
                      <a:r>
                        <a:rPr lang="en-US" altLang="zh-CN" sz="1000" u="none" strike="noStrike" dirty="0" smtClean="0">
                          <a:effectLst/>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r>
                        <a:rPr lang="en-US" altLang="zh-CN" sz="1000" u="none" strike="noStrike" dirty="0" smtClean="0">
                          <a:effectLst/>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solidFill>
                      <a:schemeClr val="accent6">
                        <a:lumMod val="60000"/>
                        <a:lumOff val="40000"/>
                      </a:schemeClr>
                    </a:solidFill>
                  </a:tcPr>
                </a:tc>
                <a:tc>
                  <a:txBody>
                    <a:bodyPr/>
                    <a:lstStyle/>
                    <a:p>
                      <a:pPr algn="ctr" fontAlgn="ctr"/>
                      <a:r>
                        <a:rPr lang="en-US" altLang="zh-CN" sz="1000" u="none" strike="noStrike" dirty="0" smtClean="0">
                          <a:effectLst/>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583" marR="6583" marT="6583" marB="0" anchor="ctr"/>
                </a:tc>
              </a:tr>
            </a:tbl>
          </a:graphicData>
        </a:graphic>
      </p:graphicFrame>
      <p:sp>
        <p:nvSpPr>
          <p:cNvPr id="4" name="文本框 3"/>
          <p:cNvSpPr txBox="1"/>
          <p:nvPr/>
        </p:nvSpPr>
        <p:spPr>
          <a:xfrm>
            <a:off x="355601" y="4553897"/>
            <a:ext cx="10998196" cy="1446550"/>
          </a:xfrm>
          <a:prstGeom prst="rect">
            <a:avLst/>
          </a:prstGeom>
          <a:noFill/>
        </p:spPr>
        <p:txBody>
          <a:bodyPr wrap="square" rtlCol="0">
            <a:spAutoFit/>
          </a:bodyPr>
          <a:lstStyle/>
          <a:p>
            <a:pPr>
              <a:lnSpc>
                <a:spcPct val="125000"/>
              </a:lnSpc>
            </a:pPr>
            <a:r>
              <a:rPr lang="zh-CN" altLang="en-US" sz="1400" dirty="0" smtClean="0">
                <a:solidFill>
                  <a:srgbClr val="002060"/>
                </a:solidFill>
                <a:latin typeface="微软雅黑" panose="020B0503020204020204" pitchFamily="34" charset="-122"/>
                <a:ea typeface="微软雅黑" panose="020B0503020204020204" pitchFamily="34" charset="-122"/>
              </a:rPr>
              <a:t>规划说明：</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pPr>
              <a:lnSpc>
                <a:spcPct val="125000"/>
              </a:lnSpc>
            </a:pPr>
            <a:r>
              <a:rPr lang="en-US" altLang="zh-CN" sz="1400" dirty="0" smtClean="0">
                <a:solidFill>
                  <a:srgbClr val="002060"/>
                </a:solidFill>
                <a:latin typeface="微软雅黑" panose="020B0503020204020204" pitchFamily="34" charset="-122"/>
                <a:ea typeface="微软雅黑" panose="020B0503020204020204" pitchFamily="34" charset="-122"/>
              </a:rPr>
              <a:t>1</a:t>
            </a:r>
            <a:r>
              <a:rPr lang="zh-CN" altLang="en-US" sz="1400" dirty="0" smtClean="0">
                <a:solidFill>
                  <a:srgbClr val="002060"/>
                </a:solidFill>
                <a:latin typeface="微软雅黑" panose="020B0503020204020204" pitchFamily="34" charset="-122"/>
                <a:ea typeface="微软雅黑" panose="020B0503020204020204" pitchFamily="34" charset="-122"/>
              </a:rPr>
              <a:t>、</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pPr>
              <a:lnSpc>
                <a:spcPct val="125000"/>
              </a:lnSpc>
            </a:pPr>
            <a:r>
              <a:rPr lang="en-US" altLang="zh-CN" sz="1400" dirty="0" smtClean="0">
                <a:solidFill>
                  <a:srgbClr val="002060"/>
                </a:solidFill>
                <a:latin typeface="微软雅黑" panose="020B0503020204020204" pitchFamily="34" charset="-122"/>
                <a:ea typeface="微软雅黑" panose="020B0503020204020204" pitchFamily="34" charset="-122"/>
              </a:rPr>
              <a:t>2</a:t>
            </a:r>
            <a:r>
              <a:rPr lang="zh-CN" altLang="en-US" sz="1400" dirty="0" smtClean="0">
                <a:solidFill>
                  <a:srgbClr val="002060"/>
                </a:solidFill>
                <a:latin typeface="微软雅黑" panose="020B0503020204020204" pitchFamily="34" charset="-122"/>
                <a:ea typeface="微软雅黑" panose="020B0503020204020204" pitchFamily="34" charset="-122"/>
              </a:rPr>
              <a:t>、</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pPr>
              <a:lnSpc>
                <a:spcPct val="125000"/>
              </a:lnSpc>
            </a:pPr>
            <a:r>
              <a:rPr lang="en-US" altLang="zh-CN" sz="1400" dirty="0" smtClean="0">
                <a:solidFill>
                  <a:srgbClr val="002060"/>
                </a:solidFill>
                <a:latin typeface="微软雅黑" panose="020B0503020204020204" pitchFamily="34" charset="-122"/>
                <a:ea typeface="微软雅黑" panose="020B0503020204020204" pitchFamily="34" charset="-122"/>
              </a:rPr>
              <a:t>3</a:t>
            </a:r>
            <a:r>
              <a:rPr lang="zh-CN" altLang="en-US" sz="1400" dirty="0" smtClean="0">
                <a:solidFill>
                  <a:srgbClr val="002060"/>
                </a:solidFill>
                <a:latin typeface="微软雅黑" panose="020B0503020204020204" pitchFamily="34" charset="-122"/>
                <a:ea typeface="微软雅黑" panose="020B0503020204020204" pitchFamily="34" charset="-122"/>
              </a:rPr>
              <a:t>、</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2"/>
          <p:cNvSpPr txBox="1">
            <a:spLocks noChangeArrowheads="1"/>
          </p:cNvSpPr>
          <p:nvPr/>
        </p:nvSpPr>
        <p:spPr bwMode="auto">
          <a:xfrm>
            <a:off x="593725" y="942975"/>
            <a:ext cx="4222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等线" panose="02010600030101010101" charset="-122"/>
                <a:ea typeface="等线" panose="02010600030101010101" charset="-122"/>
              </a:defRPr>
            </a:lvl1pPr>
            <a:lvl2pPr>
              <a:defRPr>
                <a:solidFill>
                  <a:schemeClr val="tx1"/>
                </a:solidFill>
                <a:latin typeface="等线" panose="02010600030101010101" charset="-122"/>
                <a:ea typeface="等线" panose="02010600030101010101" charset="-122"/>
              </a:defRPr>
            </a:lvl2pPr>
            <a:lvl3pPr>
              <a:defRPr>
                <a:solidFill>
                  <a:schemeClr val="tx1"/>
                </a:solidFill>
                <a:latin typeface="等线" panose="02010600030101010101" charset="-122"/>
                <a:ea typeface="等线" panose="02010600030101010101" charset="-122"/>
              </a:defRPr>
            </a:lvl3pPr>
            <a:lvl4pPr>
              <a:defRPr>
                <a:solidFill>
                  <a:schemeClr val="tx1"/>
                </a:solidFill>
                <a:latin typeface="等线" panose="02010600030101010101" charset="-122"/>
                <a:ea typeface="等线" panose="02010600030101010101" charset="-122"/>
              </a:defRPr>
            </a:lvl4pPr>
            <a:lvl5pPr>
              <a:defRPr>
                <a:solidFill>
                  <a:schemeClr val="tx1"/>
                </a:solidFill>
                <a:latin typeface="等线" panose="02010600030101010101" charset="-122"/>
                <a:ea typeface="等线" panose="02010600030101010101" charset="-122"/>
              </a:defRPr>
            </a:lvl5pPr>
            <a:lvl6pPr fontAlgn="base">
              <a:spcBef>
                <a:spcPct val="0"/>
              </a:spcBef>
              <a:spcAft>
                <a:spcPct val="0"/>
              </a:spcAft>
              <a:defRPr>
                <a:solidFill>
                  <a:schemeClr val="tx1"/>
                </a:solidFill>
                <a:latin typeface="等线" panose="02010600030101010101" charset="-122"/>
                <a:ea typeface="等线" panose="02010600030101010101" charset="-122"/>
              </a:defRPr>
            </a:lvl6pPr>
            <a:lvl7pPr fontAlgn="base">
              <a:spcBef>
                <a:spcPct val="0"/>
              </a:spcBef>
              <a:spcAft>
                <a:spcPct val="0"/>
              </a:spcAft>
              <a:defRPr>
                <a:solidFill>
                  <a:schemeClr val="tx1"/>
                </a:solidFill>
                <a:latin typeface="等线" panose="02010600030101010101" charset="-122"/>
                <a:ea typeface="等线" panose="02010600030101010101" charset="-122"/>
              </a:defRPr>
            </a:lvl7pPr>
            <a:lvl8pPr fontAlgn="base">
              <a:spcBef>
                <a:spcPct val="0"/>
              </a:spcBef>
              <a:spcAft>
                <a:spcPct val="0"/>
              </a:spcAft>
              <a:defRPr>
                <a:solidFill>
                  <a:schemeClr val="tx1"/>
                </a:solidFill>
                <a:latin typeface="等线" panose="02010600030101010101" charset="-122"/>
                <a:ea typeface="等线" panose="02010600030101010101" charset="-122"/>
              </a:defRPr>
            </a:lvl8pPr>
            <a:lvl9pPr fontAlgn="base">
              <a:spcBef>
                <a:spcPct val="0"/>
              </a:spcBef>
              <a:spcAft>
                <a:spcPct val="0"/>
              </a:spcAft>
              <a:defRPr>
                <a:solidFill>
                  <a:schemeClr val="tx1"/>
                </a:solidFill>
                <a:latin typeface="等线" panose="02010600030101010101" charset="-122"/>
                <a:ea typeface="等线" panose="02010600030101010101" charset="-122"/>
              </a:defRPr>
            </a:lvl9pPr>
          </a:lstStyle>
          <a:p>
            <a:pPr>
              <a:buFont typeface="等线 Light" panose="02010600030101010101" charset="-122"/>
              <a:buAutoNum type="arabicPeriod"/>
            </a:pPr>
            <a:r>
              <a:rPr lang="zh-CN" altLang="en-US" dirty="0">
                <a:solidFill>
                  <a:srgbClr val="115FA8"/>
                </a:solidFill>
                <a:latin typeface="微软雅黑" panose="020B0503020204020204" pitchFamily="34" charset="-122"/>
                <a:ea typeface="微软雅黑" panose="020B0503020204020204" pitchFamily="34" charset="-122"/>
              </a:rPr>
              <a:t>团队规模现状与目标偏差</a:t>
            </a:r>
            <a:endParaRPr lang="zh-CN" altLang="en-US" dirty="0">
              <a:solidFill>
                <a:srgbClr val="115FA8"/>
              </a:solidFill>
              <a:latin typeface="微软雅黑" panose="020B0503020204020204" pitchFamily="34" charset="-122"/>
              <a:ea typeface="微软雅黑" panose="020B0503020204020204" pitchFamily="34" charset="-122"/>
            </a:endParaRPr>
          </a:p>
        </p:txBody>
      </p:sp>
      <p:sp>
        <p:nvSpPr>
          <p:cNvPr id="32771" name="文本框 7"/>
          <p:cNvSpPr txBox="1">
            <a:spLocks noChangeArrowheads="1"/>
          </p:cNvSpPr>
          <p:nvPr/>
        </p:nvSpPr>
        <p:spPr bwMode="auto">
          <a:xfrm>
            <a:off x="758825" y="1885950"/>
            <a:ext cx="995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a:solidFill>
                  <a:srgbClr val="115FA8"/>
                </a:solidFill>
                <a:latin typeface="微软雅黑" panose="020B0503020204020204" pitchFamily="34" charset="-122"/>
                <a:ea typeface="微软雅黑" panose="020B0503020204020204" pitchFamily="34" charset="-122"/>
                <a:sym typeface="等线" panose="02010600030101010101" charset="-122"/>
              </a:rPr>
              <a:t>按业务：</a:t>
            </a:r>
            <a:endParaRPr lang="zh-CN" altLang="en-US" sz="1600" b="1">
              <a:solidFill>
                <a:srgbClr val="115FA8"/>
              </a:solidFill>
              <a:latin typeface="微软雅黑" panose="020B0503020204020204" pitchFamily="34" charset="-122"/>
              <a:ea typeface="微软雅黑" panose="020B0503020204020204" pitchFamily="34" charset="-122"/>
              <a:sym typeface="等线" panose="02010600030101010101" charset="-122"/>
            </a:endParaRPr>
          </a:p>
        </p:txBody>
      </p:sp>
      <p:sp>
        <p:nvSpPr>
          <p:cNvPr id="15" name="文本框 14"/>
          <p:cNvSpPr txBox="1"/>
          <p:nvPr/>
        </p:nvSpPr>
        <p:spPr>
          <a:xfrm>
            <a:off x="7234238" y="1790700"/>
            <a:ext cx="4597400" cy="744819"/>
          </a:xfrm>
          <a:prstGeom prst="rect">
            <a:avLst/>
          </a:prstGeom>
          <a:noFill/>
        </p:spPr>
        <p:txBody>
          <a:bodyPr>
            <a:spAutoFit/>
          </a:bodyPr>
          <a:lstStyle/>
          <a:p>
            <a:pPr fontAlgn="auto">
              <a:lnSpc>
                <a:spcPct val="120000"/>
              </a:lnSpc>
              <a:buFont typeface="+mj-lt"/>
              <a:buNone/>
              <a:defRPr/>
            </a:pPr>
            <a:r>
              <a:rPr lang="zh-CN" altLang="en-US" noProof="1">
                <a:solidFill>
                  <a:srgbClr val="115FA8"/>
                </a:solidFill>
                <a:latin typeface="微软雅黑" panose="020B0503020204020204" pitchFamily="34" charset="-122"/>
                <a:ea typeface="微软雅黑" panose="020B0503020204020204" pitchFamily="34" charset="-122"/>
              </a:rPr>
              <a:t>偏差分析：</a:t>
            </a:r>
            <a:endParaRPr lang="zh-CN" altLang="en-US" noProof="1">
              <a:solidFill>
                <a:srgbClr val="115FA8"/>
              </a:solidFill>
              <a:latin typeface="微软雅黑" panose="020B0503020204020204" pitchFamily="34" charset="-122"/>
              <a:ea typeface="微软雅黑" panose="020B0503020204020204" pitchFamily="34" charset="-122"/>
            </a:endParaRPr>
          </a:p>
          <a:p>
            <a:pPr marL="285750" indent="-285750" fontAlgn="auto">
              <a:lnSpc>
                <a:spcPct val="130000"/>
              </a:lnSpc>
              <a:buFont typeface="Arial" panose="020B0604020202020204" pitchFamily="34" charset="0"/>
              <a:buChar char="•"/>
              <a:defRPr/>
            </a:pPr>
            <a:r>
              <a:rPr lang="zh-CN" altLang="en-US" sz="1600" noProof="1" smtClean="0">
                <a:solidFill>
                  <a:srgbClr val="115FA8"/>
                </a:solidFill>
                <a:latin typeface="微软雅黑" panose="020B0503020204020204" pitchFamily="34" charset="-122"/>
                <a:ea typeface="微软雅黑" panose="020B0503020204020204" pitchFamily="34" charset="-122"/>
              </a:rPr>
              <a:t>主要</a:t>
            </a:r>
            <a:r>
              <a:rPr lang="zh-CN" altLang="en-US" sz="1600" noProof="1">
                <a:solidFill>
                  <a:srgbClr val="115FA8"/>
                </a:solidFill>
                <a:latin typeface="微软雅黑" panose="020B0503020204020204" pitchFamily="34" charset="-122"/>
                <a:ea typeface="微软雅黑" panose="020B0503020204020204" pitchFamily="34" charset="-122"/>
              </a:rPr>
              <a:t>人员偏差</a:t>
            </a:r>
            <a:r>
              <a:rPr lang="zh-CN" altLang="en-US" sz="1600" noProof="1" smtClean="0">
                <a:solidFill>
                  <a:srgbClr val="115FA8"/>
                </a:solidFill>
                <a:latin typeface="微软雅黑" panose="020B0503020204020204" pitchFamily="34" charset="-122"/>
                <a:ea typeface="微软雅黑" panose="020B0503020204020204" pitchFamily="34" charset="-122"/>
              </a:rPr>
              <a:t>来自</a:t>
            </a:r>
            <a:r>
              <a:rPr lang="en-US" altLang="zh-CN" sz="1600" noProof="1" smtClean="0">
                <a:solidFill>
                  <a:srgbClr val="115FA8"/>
                </a:solidFill>
                <a:latin typeface="微软雅黑" panose="020B0503020204020204" pitchFamily="34" charset="-122"/>
                <a:ea typeface="微软雅黑" panose="020B0503020204020204" pitchFamily="34" charset="-122"/>
              </a:rPr>
              <a:t>xx</a:t>
            </a:r>
            <a:r>
              <a:rPr lang="zh-CN" altLang="en-US" sz="1600" noProof="1" smtClean="0">
                <a:solidFill>
                  <a:srgbClr val="115FA8"/>
                </a:solidFill>
                <a:latin typeface="微软雅黑" panose="020B0503020204020204" pitchFamily="34" charset="-122"/>
                <a:ea typeface="微软雅黑" panose="020B0503020204020204" pitchFamily="34" charset="-122"/>
                <a:sym typeface="+mn-ea"/>
              </a:rPr>
              <a:t>业务的</a:t>
            </a:r>
            <a:r>
              <a:rPr lang="en-US" altLang="zh-CN" sz="1600" noProof="1" smtClean="0">
                <a:solidFill>
                  <a:srgbClr val="115FA8"/>
                </a:solidFill>
                <a:latin typeface="微软雅黑" panose="020B0503020204020204" pitchFamily="34" charset="-122"/>
                <a:ea typeface="微软雅黑" panose="020B0503020204020204" pitchFamily="34" charset="-122"/>
                <a:sym typeface="+mn-ea"/>
              </a:rPr>
              <a:t>xx</a:t>
            </a:r>
            <a:r>
              <a:rPr lang="zh-CN" altLang="en-US" sz="1600" noProof="1" smtClean="0">
                <a:solidFill>
                  <a:srgbClr val="115FA8"/>
                </a:solidFill>
                <a:latin typeface="微软雅黑" panose="020B0503020204020204" pitchFamily="34" charset="-122"/>
                <a:ea typeface="微软雅黑" panose="020B0503020204020204" pitchFamily="34" charset="-122"/>
                <a:sym typeface="+mn-ea"/>
              </a:rPr>
              <a:t>项目或事项</a:t>
            </a:r>
            <a:r>
              <a:rPr lang="zh-CN" altLang="en-US" sz="1600" noProof="1" smtClean="0">
                <a:solidFill>
                  <a:srgbClr val="115FA8"/>
                </a:solidFill>
                <a:latin typeface="微软雅黑" panose="020B0503020204020204" pitchFamily="34" charset="-122"/>
                <a:ea typeface="微软雅黑" panose="020B0503020204020204" pitchFamily="34" charset="-122"/>
              </a:rPr>
              <a:t>。</a:t>
            </a:r>
            <a:endParaRPr lang="zh-CN" altLang="en-US" sz="1600" noProof="1">
              <a:solidFill>
                <a:srgbClr val="115FA8"/>
              </a:solidFill>
              <a:latin typeface="微软雅黑" panose="020B0503020204020204" pitchFamily="34" charset="-122"/>
              <a:ea typeface="微软雅黑" panose="020B0503020204020204" pitchFamily="34" charset="-122"/>
            </a:endParaRPr>
          </a:p>
        </p:txBody>
      </p:sp>
      <p:graphicFrame>
        <p:nvGraphicFramePr>
          <p:cNvPr id="8" name="表格 7"/>
          <p:cNvGraphicFramePr/>
          <p:nvPr/>
        </p:nvGraphicFramePr>
        <p:xfrm>
          <a:off x="863600" y="2290763"/>
          <a:ext cx="5578475" cy="1700323"/>
        </p:xfrm>
        <a:graphic>
          <a:graphicData uri="http://schemas.openxmlformats.org/drawingml/2006/table">
            <a:tbl>
              <a:tblPr firstRow="1" bandRow="1">
                <a:tableStyleId>{5C22544A-7EE6-4342-B048-85BDC9FD1C3A}</a:tableStyleId>
              </a:tblPr>
              <a:tblGrid>
                <a:gridCol w="1862031"/>
                <a:gridCol w="691358"/>
                <a:gridCol w="978947"/>
                <a:gridCol w="1027196"/>
                <a:gridCol w="1018943"/>
              </a:tblGrid>
              <a:tr h="493968">
                <a:tc>
                  <a:txBody>
                    <a:bodyPr/>
                    <a:lstStyle/>
                    <a:p>
                      <a:pPr indent="0" algn="ctr">
                        <a:buNone/>
                      </a:pPr>
                      <a:r>
                        <a:rPr lang="zh-CN" sz="1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研发团队规模与目标偏差</a:t>
                      </a:r>
                      <a:endParaRPr lang="zh-CN" altLang="en-US" sz="1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c>
                  <a:txBody>
                    <a:bodyPr/>
                    <a:lstStyle/>
                    <a:p>
                      <a:pPr indent="0" algn="ctr">
                        <a:buNone/>
                      </a:pPr>
                      <a:r>
                        <a:rPr lang="zh-CN" sz="1200" b="1">
                          <a:solidFill>
                            <a:schemeClr val="bg1"/>
                          </a:solidFill>
                          <a:latin typeface="微软雅黑" panose="020B0503020204020204" pitchFamily="34" charset="-122"/>
                          <a:ea typeface="微软雅黑" panose="020B0503020204020204" pitchFamily="34" charset="-122"/>
                        </a:rPr>
                        <a:t>现状</a:t>
                      </a:r>
                      <a:endParaRPr lang="zh-CN" sz="1200" b="1">
                        <a:solidFill>
                          <a:schemeClr val="bg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c>
                  <a:txBody>
                    <a:bodyPr/>
                    <a:lstStyle/>
                    <a:p>
                      <a:pPr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与</a:t>
                      </a:r>
                      <a:r>
                        <a:rPr lang="en-US" altLang="zh-CN" sz="1200" b="1" dirty="0">
                          <a:solidFill>
                            <a:schemeClr val="bg1"/>
                          </a:solidFill>
                          <a:latin typeface="微软雅黑" panose="020B0503020204020204" pitchFamily="34" charset="-122"/>
                          <a:ea typeface="微软雅黑" panose="020B0503020204020204" pitchFamily="34" charset="-122"/>
                        </a:rPr>
                        <a:t>2020</a:t>
                      </a:r>
                      <a:r>
                        <a:rPr lang="zh-CN" altLang="en-US" sz="1200" b="1" dirty="0">
                          <a:solidFill>
                            <a:schemeClr val="bg1"/>
                          </a:solidFill>
                          <a:latin typeface="微软雅黑" panose="020B0503020204020204" pitchFamily="34" charset="-122"/>
                          <a:ea typeface="微软雅黑" panose="020B0503020204020204" pitchFamily="34" charset="-122"/>
                        </a:rPr>
                        <a:t>偏差</a:t>
                      </a:r>
                      <a:endParaRPr lang="zh-CN" altLang="en-US" sz="1200" b="1" dirty="0">
                        <a:solidFill>
                          <a:schemeClr val="bg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c>
                  <a:txBody>
                    <a:bodyPr/>
                    <a:lstStyle/>
                    <a:p>
                      <a:pPr indent="0" algn="ctr">
                        <a:buNone/>
                      </a:pPr>
                      <a:r>
                        <a:rPr lang="zh-CN" altLang="en-US" sz="1200" b="1">
                          <a:solidFill>
                            <a:schemeClr val="bg1"/>
                          </a:solidFill>
                          <a:latin typeface="微软雅黑" panose="020B0503020204020204" pitchFamily="34" charset="-122"/>
                          <a:ea typeface="微软雅黑" panose="020B0503020204020204" pitchFamily="34" charset="-122"/>
                          <a:sym typeface="+mn-ea"/>
                        </a:rPr>
                        <a:t>与</a:t>
                      </a:r>
                      <a:r>
                        <a:rPr lang="en-US" altLang="zh-CN" sz="1200" b="1">
                          <a:solidFill>
                            <a:schemeClr val="bg1"/>
                          </a:solidFill>
                          <a:latin typeface="微软雅黑" panose="020B0503020204020204" pitchFamily="34" charset="-122"/>
                          <a:ea typeface="微软雅黑" panose="020B0503020204020204" pitchFamily="34" charset="-122"/>
                          <a:sym typeface="+mn-ea"/>
                        </a:rPr>
                        <a:t>2021</a:t>
                      </a:r>
                      <a:r>
                        <a:rPr lang="zh-CN" altLang="en-US" sz="1200" b="1">
                          <a:solidFill>
                            <a:schemeClr val="bg1"/>
                          </a:solidFill>
                          <a:latin typeface="微软雅黑" panose="020B0503020204020204" pitchFamily="34" charset="-122"/>
                          <a:ea typeface="微软雅黑" panose="020B0503020204020204" pitchFamily="34" charset="-122"/>
                          <a:sym typeface="+mn-ea"/>
                        </a:rPr>
                        <a:t>偏差</a:t>
                      </a:r>
                      <a:endParaRPr lang="zh-CN" altLang="en-US" sz="1200" b="1">
                        <a:solidFill>
                          <a:schemeClr val="bg1"/>
                        </a:solidFill>
                        <a:latin typeface="微软雅黑" panose="020B0503020204020204" pitchFamily="34" charset="-122"/>
                        <a:ea typeface="微软雅黑" panose="020B0503020204020204" pitchFamily="34" charset="-122"/>
                        <a:sym typeface="+mn-ea"/>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c>
                  <a:txBody>
                    <a:bodyPr/>
                    <a:lstStyle/>
                    <a:p>
                      <a:pPr indent="0" algn="ctr">
                        <a:buNone/>
                      </a:pPr>
                      <a:r>
                        <a:rPr lang="zh-CN" altLang="en-US" sz="1200">
                          <a:solidFill>
                            <a:schemeClr val="bg1"/>
                          </a:solidFill>
                          <a:latin typeface="微软雅黑" panose="020B0503020204020204" pitchFamily="34" charset="-122"/>
                          <a:ea typeface="微软雅黑" panose="020B0503020204020204" pitchFamily="34" charset="-122"/>
                          <a:sym typeface="+mn-ea"/>
                        </a:rPr>
                        <a:t>与</a:t>
                      </a:r>
                      <a:r>
                        <a:rPr lang="en-US" altLang="zh-CN" sz="1200">
                          <a:solidFill>
                            <a:schemeClr val="bg1"/>
                          </a:solidFill>
                          <a:latin typeface="微软雅黑" panose="020B0503020204020204" pitchFamily="34" charset="-122"/>
                          <a:ea typeface="微软雅黑" panose="020B0503020204020204" pitchFamily="34" charset="-122"/>
                          <a:sym typeface="+mn-ea"/>
                        </a:rPr>
                        <a:t>2022</a:t>
                      </a:r>
                      <a:r>
                        <a:rPr lang="zh-CN" altLang="en-US" sz="1200">
                          <a:solidFill>
                            <a:schemeClr val="bg1"/>
                          </a:solidFill>
                          <a:latin typeface="微软雅黑" panose="020B0503020204020204" pitchFamily="34" charset="-122"/>
                          <a:ea typeface="微软雅黑" panose="020B0503020204020204" pitchFamily="34" charset="-122"/>
                          <a:sym typeface="+mn-ea"/>
                        </a:rPr>
                        <a:t>偏差</a:t>
                      </a:r>
                      <a:endParaRPr lang="en-US" altLang="zh-CN" sz="1200" b="1">
                        <a:solidFill>
                          <a:schemeClr val="bg1"/>
                        </a:solidFill>
                        <a:latin typeface="微软雅黑" panose="020B0503020204020204" pitchFamily="34" charset="-122"/>
                        <a:ea typeface="微软雅黑" panose="020B0503020204020204" pitchFamily="34" charset="-122"/>
                        <a:sym typeface="+mn-ea"/>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r>
              <a:tr h="241249">
                <a:tc>
                  <a:txBody>
                    <a:bodyPr/>
                    <a:lstStyle/>
                    <a:p>
                      <a:pPr indent="0">
                        <a:buNone/>
                      </a:pPr>
                      <a:r>
                        <a:rPr lang="zh-CN" sz="1200" b="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业务</a:t>
                      </a:r>
                      <a:r>
                        <a:rPr lang="en-US" altLang="zh-CN" sz="1200" b="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2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en-US" sz="1200" b="0" dirty="0" smtClean="0">
                          <a:solidFill>
                            <a:schemeClr val="tx1"/>
                          </a:solidFill>
                          <a:latin typeface="微软雅黑" panose="020B0503020204020204" pitchFamily="34" charset="-122"/>
                          <a:ea typeface="微软雅黑" panose="020B0503020204020204" pitchFamily="34" charset="-122"/>
                        </a:rPr>
                        <a:t>10</a:t>
                      </a:r>
                      <a:endParaRPr lang="en-US" altLang="en-US" sz="1200" b="0" dirty="0">
                        <a:solidFill>
                          <a:schemeClr val="tx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en-US" sz="1200" b="0" dirty="0" smtClean="0">
                          <a:solidFill>
                            <a:schemeClr val="tx1"/>
                          </a:solidFill>
                          <a:latin typeface="微软雅黑" panose="020B0503020204020204" pitchFamily="34" charset="-122"/>
                          <a:ea typeface="微软雅黑" panose="020B0503020204020204" pitchFamily="34" charset="-122"/>
                        </a:rPr>
                        <a:t>15</a:t>
                      </a:r>
                      <a:r>
                        <a:rPr lang="zh-CN" altLang="en-US" sz="1200" b="0" dirty="0" smtClean="0">
                          <a:solidFill>
                            <a:schemeClr val="tx1"/>
                          </a:solidFill>
                          <a:latin typeface="微软雅黑" panose="020B0503020204020204" pitchFamily="34" charset="-122"/>
                          <a:ea typeface="微软雅黑" panose="020B0503020204020204" pitchFamily="34" charset="-122"/>
                        </a:rPr>
                        <a:t>（</a:t>
                      </a:r>
                      <a:r>
                        <a:rPr lang="en-US" altLang="zh-CN" sz="1200" b="0" dirty="0" smtClean="0">
                          <a:solidFill>
                            <a:schemeClr val="tx1"/>
                          </a:solidFill>
                          <a:latin typeface="微软雅黑" panose="020B0503020204020204" pitchFamily="34" charset="-122"/>
                          <a:ea typeface="微软雅黑" panose="020B0503020204020204" pitchFamily="34" charset="-122"/>
                        </a:rPr>
                        <a:t>-5</a:t>
                      </a:r>
                      <a:r>
                        <a:rPr lang="zh-CN" altLang="en-US" sz="1200" b="0" dirty="0" smtClean="0">
                          <a:solidFill>
                            <a:schemeClr val="tx1"/>
                          </a:solidFill>
                          <a:latin typeface="微软雅黑" panose="020B0503020204020204" pitchFamily="34" charset="-122"/>
                          <a:ea typeface="微软雅黑" panose="020B0503020204020204" pitchFamily="34" charset="-122"/>
                        </a:rPr>
                        <a:t>）</a:t>
                      </a:r>
                      <a:endParaRPr lang="en-US" altLang="en-US" sz="1200" b="0" dirty="0">
                        <a:solidFill>
                          <a:schemeClr val="tx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en-US" sz="1200" b="0" dirty="0" smtClean="0">
                          <a:solidFill>
                            <a:schemeClr val="tx1"/>
                          </a:solidFill>
                          <a:latin typeface="微软雅黑" panose="020B0503020204020204" pitchFamily="34" charset="-122"/>
                          <a:ea typeface="微软雅黑" panose="020B0503020204020204" pitchFamily="34" charset="-122"/>
                        </a:rPr>
                        <a:t>20</a:t>
                      </a:r>
                      <a:r>
                        <a:rPr lang="zh-CN" altLang="en-US" sz="1200" b="0" dirty="0" smtClean="0">
                          <a:solidFill>
                            <a:schemeClr val="tx1"/>
                          </a:solidFill>
                          <a:latin typeface="微软雅黑" panose="020B0503020204020204" pitchFamily="34" charset="-122"/>
                          <a:ea typeface="微软雅黑" panose="020B0503020204020204" pitchFamily="34" charset="-122"/>
                        </a:rPr>
                        <a:t>（</a:t>
                      </a:r>
                      <a:r>
                        <a:rPr lang="en-US" altLang="zh-CN" sz="1200" b="0" dirty="0" smtClean="0">
                          <a:solidFill>
                            <a:schemeClr val="tx1"/>
                          </a:solidFill>
                          <a:latin typeface="微软雅黑" panose="020B0503020204020204" pitchFamily="34" charset="-122"/>
                          <a:ea typeface="微软雅黑" panose="020B0503020204020204" pitchFamily="34" charset="-122"/>
                        </a:rPr>
                        <a:t>-10</a:t>
                      </a:r>
                      <a:r>
                        <a:rPr lang="zh-CN" altLang="en-US" sz="1200" b="0" dirty="0" smtClean="0">
                          <a:solidFill>
                            <a:schemeClr val="tx1"/>
                          </a:solidFill>
                          <a:latin typeface="微软雅黑" panose="020B0503020204020204" pitchFamily="34" charset="-122"/>
                          <a:ea typeface="微软雅黑" panose="020B0503020204020204" pitchFamily="34" charset="-122"/>
                        </a:rPr>
                        <a:t>）</a:t>
                      </a:r>
                      <a:endParaRPr lang="en-US" altLang="en-US" sz="1200" b="0" dirty="0" smtClean="0">
                        <a:solidFill>
                          <a:schemeClr val="tx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en-US" sz="1200" b="0" dirty="0" smtClean="0">
                          <a:solidFill>
                            <a:schemeClr val="tx1"/>
                          </a:solidFill>
                          <a:latin typeface="微软雅黑" panose="020B0503020204020204" pitchFamily="34" charset="-122"/>
                          <a:ea typeface="微软雅黑" panose="020B0503020204020204" pitchFamily="34" charset="-122"/>
                        </a:rPr>
                        <a:t>20</a:t>
                      </a:r>
                      <a:r>
                        <a:rPr lang="zh-CN" altLang="en-US" sz="1200" b="0" dirty="0" smtClean="0">
                          <a:solidFill>
                            <a:schemeClr val="tx1"/>
                          </a:solidFill>
                          <a:latin typeface="微软雅黑" panose="020B0503020204020204" pitchFamily="34" charset="-122"/>
                          <a:ea typeface="微软雅黑" panose="020B0503020204020204" pitchFamily="34" charset="-122"/>
                        </a:rPr>
                        <a:t>（</a:t>
                      </a:r>
                      <a:r>
                        <a:rPr lang="en-US" altLang="zh-CN" sz="1200" b="0" dirty="0" smtClean="0">
                          <a:solidFill>
                            <a:schemeClr val="tx1"/>
                          </a:solidFill>
                          <a:latin typeface="微软雅黑" panose="020B0503020204020204" pitchFamily="34" charset="-122"/>
                          <a:ea typeface="微软雅黑" panose="020B0503020204020204" pitchFamily="34" charset="-122"/>
                        </a:rPr>
                        <a:t>-10</a:t>
                      </a:r>
                      <a:r>
                        <a:rPr lang="zh-CN" altLang="en-US" sz="1200" b="0" dirty="0" smtClean="0">
                          <a:solidFill>
                            <a:schemeClr val="tx1"/>
                          </a:solidFill>
                          <a:latin typeface="微软雅黑" panose="020B0503020204020204" pitchFamily="34" charset="-122"/>
                          <a:ea typeface="微软雅黑" panose="020B0503020204020204" pitchFamily="34" charset="-122"/>
                        </a:rPr>
                        <a:t>）</a:t>
                      </a:r>
                      <a:endParaRPr lang="en-US" altLang="en-US" sz="1200" b="0" dirty="0" smtClean="0">
                        <a:solidFill>
                          <a:schemeClr val="tx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249">
                <a:tc>
                  <a:txBody>
                    <a:bodyPr/>
                    <a:lstStyle/>
                    <a:p>
                      <a:pPr indent="0">
                        <a:buNone/>
                      </a:pPr>
                      <a:r>
                        <a:rPr lang="zh-CN" altLang="en-US" sz="1200" b="0" dirty="0" smtClean="0">
                          <a:solidFill>
                            <a:srgbClr val="000000"/>
                          </a:solidFill>
                          <a:latin typeface="微软雅黑" panose="020B0503020204020204" pitchFamily="34" charset="-122"/>
                          <a:ea typeface="微软雅黑" panose="020B0503020204020204" pitchFamily="34" charset="-122"/>
                        </a:rPr>
                        <a:t>业务</a:t>
                      </a:r>
                      <a:r>
                        <a:rPr lang="en-US" altLang="zh-CN" sz="1200" b="0" dirty="0" smtClean="0">
                          <a:solidFill>
                            <a:srgbClr val="000000"/>
                          </a:solidFill>
                          <a:latin typeface="微软雅黑" panose="020B0503020204020204" pitchFamily="34" charset="-122"/>
                          <a:ea typeface="微软雅黑" panose="020B0503020204020204" pitchFamily="34" charset="-122"/>
                        </a:rPr>
                        <a:t>2</a:t>
                      </a: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chemeClr val="tx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200" b="0" dirty="0">
                        <a:solidFill>
                          <a:schemeClr val="tx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200" b="0">
                        <a:solidFill>
                          <a:schemeClr val="tx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a:solidFill>
                          <a:schemeClr val="tx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249">
                <a:tc>
                  <a:txBody>
                    <a:bodyPr/>
                    <a:lstStyle/>
                    <a:p>
                      <a:pPr indent="0">
                        <a:buNone/>
                      </a:pPr>
                      <a:r>
                        <a:rPr lang="zh-CN" altLang="en-US" sz="1200" b="0" dirty="0" smtClean="0">
                          <a:solidFill>
                            <a:srgbClr val="000000"/>
                          </a:solidFill>
                          <a:latin typeface="微软雅黑" panose="020B0503020204020204" pitchFamily="34" charset="-122"/>
                          <a:ea typeface="微软雅黑" panose="020B0503020204020204" pitchFamily="34" charset="-122"/>
                        </a:rPr>
                        <a:t>业务</a:t>
                      </a:r>
                      <a:r>
                        <a:rPr lang="en-US" altLang="zh-CN" sz="1200" b="0" dirty="0" smtClean="0">
                          <a:solidFill>
                            <a:srgbClr val="000000"/>
                          </a:solidFill>
                          <a:latin typeface="微软雅黑" panose="020B0503020204020204" pitchFamily="34" charset="-122"/>
                          <a:ea typeface="微软雅黑" panose="020B0503020204020204" pitchFamily="34" charset="-122"/>
                        </a:rPr>
                        <a:t>3</a:t>
                      </a: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chemeClr val="tx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200" b="0" dirty="0">
                        <a:solidFill>
                          <a:schemeClr val="tx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a:solidFill>
                          <a:schemeClr val="tx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a:solidFill>
                          <a:schemeClr val="tx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249">
                <a:tc>
                  <a:txBody>
                    <a:bodyPr/>
                    <a:lstStyle/>
                    <a:p>
                      <a:pPr indent="0">
                        <a:buNone/>
                      </a:pPr>
                      <a:r>
                        <a:rPr lang="en-US" altLang="zh-CN" sz="1200" b="0" dirty="0" smtClean="0">
                          <a:solidFill>
                            <a:srgbClr val="000000"/>
                          </a:solidFill>
                          <a:latin typeface="微软雅黑" panose="020B0503020204020204" pitchFamily="34" charset="-122"/>
                          <a:ea typeface="微软雅黑" panose="020B0503020204020204" pitchFamily="34" charset="-122"/>
                        </a:rPr>
                        <a:t>…</a:t>
                      </a: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697" marR="12697" marT="12694" marB="4569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697" marR="12697" marT="12694" marB="4569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a:solidFill>
                          <a:srgbClr val="000000"/>
                        </a:solidFill>
                        <a:latin typeface="微软雅黑" panose="020B0503020204020204" pitchFamily="34" charset="-122"/>
                        <a:ea typeface="微软雅黑" panose="020B0503020204020204" pitchFamily="34" charset="-122"/>
                      </a:endParaRPr>
                    </a:p>
                  </a:txBody>
                  <a:tcPr marL="12697" marR="12697" marT="12694" marB="4569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a:solidFill>
                          <a:srgbClr val="000000"/>
                        </a:solidFill>
                        <a:latin typeface="微软雅黑" panose="020B0503020204020204" pitchFamily="34" charset="-122"/>
                        <a:ea typeface="微软雅黑" panose="020B0503020204020204" pitchFamily="34" charset="-122"/>
                      </a:endParaRPr>
                    </a:p>
                  </a:txBody>
                  <a:tcPr marL="12697" marR="12697" marT="12694" marB="45697"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249">
                <a:tc>
                  <a:txBody>
                    <a:bodyPr/>
                    <a:lstStyle/>
                    <a:p>
                      <a:pPr indent="0">
                        <a:buNone/>
                      </a:pPr>
                      <a:r>
                        <a:rPr lang="zh-CN" sz="1200" b="0">
                          <a:solidFill>
                            <a:srgbClr val="000000"/>
                          </a:solidFill>
                          <a:latin typeface="微软雅黑" panose="020B0503020204020204" pitchFamily="34" charset="-122"/>
                          <a:ea typeface="微软雅黑" panose="020B0503020204020204" pitchFamily="34" charset="-122"/>
                        </a:rPr>
                        <a:t>合计</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697" marR="12697" marT="12694" marB="45697">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1" dirty="0">
                        <a:solidFill>
                          <a:srgbClr val="000000"/>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200" b="1" dirty="0">
                        <a:solidFill>
                          <a:srgbClr val="000000"/>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1" dirty="0">
                        <a:solidFill>
                          <a:srgbClr val="000000"/>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1" dirty="0">
                        <a:solidFill>
                          <a:srgbClr val="000000"/>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8"/>
          <p:cNvSpPr txBox="1">
            <a:spLocks noChangeArrowheads="1"/>
          </p:cNvSpPr>
          <p:nvPr/>
        </p:nvSpPr>
        <p:spPr bwMode="auto">
          <a:xfrm>
            <a:off x="823913" y="993775"/>
            <a:ext cx="995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a:solidFill>
                  <a:srgbClr val="115FA8"/>
                </a:solidFill>
                <a:latin typeface="微软雅黑" panose="020B0503020204020204" pitchFamily="34" charset="-122"/>
                <a:ea typeface="微软雅黑" panose="020B0503020204020204" pitchFamily="34" charset="-122"/>
                <a:sym typeface="等线" panose="02010600030101010101" charset="-122"/>
              </a:rPr>
              <a:t>按职种：</a:t>
            </a:r>
            <a:endParaRPr lang="zh-CN" altLang="en-US" sz="1600" b="1">
              <a:solidFill>
                <a:srgbClr val="115FA8"/>
              </a:solidFill>
              <a:latin typeface="微软雅黑" panose="020B0503020204020204" pitchFamily="34" charset="-122"/>
              <a:ea typeface="微软雅黑" panose="020B0503020204020204" pitchFamily="34" charset="-122"/>
              <a:sym typeface="等线" panose="02010600030101010101" charset="-122"/>
            </a:endParaRPr>
          </a:p>
        </p:txBody>
      </p:sp>
      <p:graphicFrame>
        <p:nvGraphicFramePr>
          <p:cNvPr id="10" name="表格 9"/>
          <p:cNvGraphicFramePr/>
          <p:nvPr/>
        </p:nvGraphicFramePr>
        <p:xfrm>
          <a:off x="823913" y="1379538"/>
          <a:ext cx="5645150" cy="3902071"/>
        </p:xfrm>
        <a:graphic>
          <a:graphicData uri="http://schemas.openxmlformats.org/drawingml/2006/table">
            <a:tbl>
              <a:tblPr firstRow="1" bandRow="1">
                <a:tableStyleId>{5C22544A-7EE6-4342-B048-85BDC9FD1C3A}</a:tableStyleId>
              </a:tblPr>
              <a:tblGrid>
                <a:gridCol w="1862455"/>
                <a:gridCol w="691515"/>
                <a:gridCol w="979170"/>
                <a:gridCol w="1027430"/>
                <a:gridCol w="1084580"/>
              </a:tblGrid>
              <a:tr h="241339">
                <a:tc rowSpan="2">
                  <a:txBody>
                    <a:bodyPr/>
                    <a:lstStyle/>
                    <a:p>
                      <a:pPr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研发资源分类</a:t>
                      </a:r>
                      <a:endParaRPr lang="zh-CN" altLang="en-US" sz="1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c gridSpan="4">
                  <a:txBody>
                    <a:bodyPr/>
                    <a:lstStyle/>
                    <a:p>
                      <a:pPr indent="0" algn="ctr">
                        <a:buNone/>
                      </a:pPr>
                      <a:r>
                        <a:rPr lang="zh-CN" altLang="en-US" sz="1200" b="1">
                          <a:solidFill>
                            <a:schemeClr val="bg1"/>
                          </a:solidFill>
                          <a:latin typeface="微软雅黑" panose="020B0503020204020204" pitchFamily="34" charset="-122"/>
                          <a:ea typeface="微软雅黑" panose="020B0503020204020204" pitchFamily="34" charset="-122"/>
                        </a:rPr>
                        <a:t>研发团队现状与目标偏差</a:t>
                      </a:r>
                      <a:endParaRPr lang="zh-CN" altLang="en-US" sz="1200" b="1">
                        <a:solidFill>
                          <a:schemeClr val="bg1"/>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c h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c h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c h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r>
              <a:tr h="281986">
                <a:tc v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c>
                  <a:txBody>
                    <a:bodyPr/>
                    <a:lstStyle/>
                    <a:p>
                      <a:pPr indent="0" algn="ctr">
                        <a:buNone/>
                      </a:pPr>
                      <a:r>
                        <a:rPr lang="zh-CN" sz="1200" b="1">
                          <a:solidFill>
                            <a:schemeClr val="bg1"/>
                          </a:solidFill>
                          <a:latin typeface="微软雅黑" panose="020B0503020204020204" pitchFamily="34" charset="-122"/>
                          <a:ea typeface="微软雅黑" panose="020B0503020204020204" pitchFamily="34" charset="-122"/>
                        </a:rPr>
                        <a:t>现状</a:t>
                      </a:r>
                      <a:endParaRPr lang="zh-CN" sz="1200" b="1">
                        <a:solidFill>
                          <a:schemeClr val="bg1"/>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indent="0" algn="ctr">
                        <a:buNone/>
                      </a:pPr>
                      <a:r>
                        <a:rPr lang="zh-CN" altLang="en-US" sz="1200" b="1">
                          <a:solidFill>
                            <a:schemeClr val="bg1"/>
                          </a:solidFill>
                          <a:latin typeface="微软雅黑" panose="020B0503020204020204" pitchFamily="34" charset="-122"/>
                          <a:ea typeface="微软雅黑" panose="020B0503020204020204" pitchFamily="34" charset="-122"/>
                        </a:rPr>
                        <a:t>与</a:t>
                      </a:r>
                      <a:r>
                        <a:rPr lang="en-US" altLang="zh-CN" sz="1200" b="1">
                          <a:solidFill>
                            <a:schemeClr val="bg1"/>
                          </a:solidFill>
                          <a:latin typeface="微软雅黑" panose="020B0503020204020204" pitchFamily="34" charset="-122"/>
                          <a:ea typeface="微软雅黑" panose="020B0503020204020204" pitchFamily="34" charset="-122"/>
                        </a:rPr>
                        <a:t>2020</a:t>
                      </a:r>
                      <a:r>
                        <a:rPr lang="zh-CN" altLang="en-US" sz="1200" b="1">
                          <a:solidFill>
                            <a:schemeClr val="bg1"/>
                          </a:solidFill>
                          <a:latin typeface="微软雅黑" panose="020B0503020204020204" pitchFamily="34" charset="-122"/>
                          <a:ea typeface="微软雅黑" panose="020B0503020204020204" pitchFamily="34" charset="-122"/>
                        </a:rPr>
                        <a:t>偏差</a:t>
                      </a:r>
                      <a:endParaRPr lang="zh-CN" altLang="en-US" sz="1200" b="1">
                        <a:solidFill>
                          <a:schemeClr val="bg1"/>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indent="0" algn="ctr">
                        <a:buNone/>
                      </a:pPr>
                      <a:r>
                        <a:rPr lang="zh-CN" altLang="en-US" sz="1200" b="1">
                          <a:solidFill>
                            <a:schemeClr val="bg1"/>
                          </a:solidFill>
                          <a:latin typeface="微软雅黑" panose="020B0503020204020204" pitchFamily="34" charset="-122"/>
                          <a:ea typeface="微软雅黑" panose="020B0503020204020204" pitchFamily="34" charset="-122"/>
                          <a:sym typeface="+mn-ea"/>
                        </a:rPr>
                        <a:t>与</a:t>
                      </a:r>
                      <a:r>
                        <a:rPr lang="en-US" altLang="zh-CN" sz="1200" b="1">
                          <a:solidFill>
                            <a:schemeClr val="bg1"/>
                          </a:solidFill>
                          <a:latin typeface="微软雅黑" panose="020B0503020204020204" pitchFamily="34" charset="-122"/>
                          <a:ea typeface="微软雅黑" panose="020B0503020204020204" pitchFamily="34" charset="-122"/>
                          <a:sym typeface="+mn-ea"/>
                        </a:rPr>
                        <a:t>2021</a:t>
                      </a:r>
                      <a:r>
                        <a:rPr lang="zh-CN" altLang="en-US" sz="1200" b="1">
                          <a:solidFill>
                            <a:schemeClr val="bg1"/>
                          </a:solidFill>
                          <a:latin typeface="微软雅黑" panose="020B0503020204020204" pitchFamily="34" charset="-122"/>
                          <a:ea typeface="微软雅黑" panose="020B0503020204020204" pitchFamily="34" charset="-122"/>
                          <a:sym typeface="+mn-ea"/>
                        </a:rPr>
                        <a:t>偏差</a:t>
                      </a:r>
                      <a:endParaRPr lang="zh-CN" altLang="en-US" sz="1200" b="1">
                        <a:solidFill>
                          <a:schemeClr val="bg1"/>
                        </a:solidFill>
                        <a:latin typeface="微软雅黑" panose="020B0503020204020204" pitchFamily="34" charset="-122"/>
                        <a:ea typeface="微软雅黑" panose="020B0503020204020204" pitchFamily="34" charset="-122"/>
                        <a:sym typeface="+mn-ea"/>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indent="0" algn="ctr">
                        <a:buNone/>
                      </a:pPr>
                      <a:r>
                        <a:rPr lang="zh-CN" altLang="en-US" sz="1200">
                          <a:solidFill>
                            <a:schemeClr val="bg1"/>
                          </a:solidFill>
                          <a:latin typeface="微软雅黑" panose="020B0503020204020204" pitchFamily="34" charset="-122"/>
                          <a:ea typeface="微软雅黑" panose="020B0503020204020204" pitchFamily="34" charset="-122"/>
                          <a:sym typeface="+mn-ea"/>
                        </a:rPr>
                        <a:t>与</a:t>
                      </a:r>
                      <a:r>
                        <a:rPr lang="en-US" altLang="zh-CN" sz="1200">
                          <a:solidFill>
                            <a:schemeClr val="bg1"/>
                          </a:solidFill>
                          <a:latin typeface="微软雅黑" panose="020B0503020204020204" pitchFamily="34" charset="-122"/>
                          <a:ea typeface="微软雅黑" panose="020B0503020204020204" pitchFamily="34" charset="-122"/>
                          <a:sym typeface="+mn-ea"/>
                        </a:rPr>
                        <a:t>2022</a:t>
                      </a:r>
                      <a:r>
                        <a:rPr lang="zh-CN" altLang="en-US" sz="1200">
                          <a:solidFill>
                            <a:schemeClr val="bg1"/>
                          </a:solidFill>
                          <a:latin typeface="微软雅黑" panose="020B0503020204020204" pitchFamily="34" charset="-122"/>
                          <a:ea typeface="微软雅黑" panose="020B0503020204020204" pitchFamily="34" charset="-122"/>
                          <a:sym typeface="+mn-ea"/>
                        </a:rPr>
                        <a:t>偏差</a:t>
                      </a:r>
                      <a:endParaRPr lang="en-US" altLang="zh-CN" sz="1200" b="1">
                        <a:solidFill>
                          <a:schemeClr val="bg1"/>
                        </a:solidFill>
                        <a:latin typeface="微软雅黑" panose="020B0503020204020204" pitchFamily="34" charset="-122"/>
                        <a:ea typeface="微软雅黑" panose="020B0503020204020204" pitchFamily="34" charset="-122"/>
                        <a:sym typeface="+mn-ea"/>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r>
              <a:tr h="241339">
                <a:tc>
                  <a:txBody>
                    <a:bodyPr/>
                    <a:lstStyle/>
                    <a:p>
                      <a:pPr algn="l">
                        <a:buClrTx/>
                        <a:buSzTx/>
                        <a:buFontTx/>
                        <a:buNone/>
                      </a:pPr>
                      <a:r>
                        <a:rPr lang="zh-CN" altLang="en-US" sz="1200" b="0">
                          <a:solidFill>
                            <a:srgbClr val="000000"/>
                          </a:solidFill>
                          <a:latin typeface="微软雅黑" panose="020B0503020204020204" pitchFamily="34" charset="-122"/>
                          <a:ea typeface="微软雅黑" panose="020B0503020204020204" pitchFamily="34" charset="-122"/>
                        </a:rPr>
                        <a:t>硬件设计</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en-US" sz="1200" b="0" dirty="0" smtClean="0">
                          <a:solidFill>
                            <a:schemeClr val="tx1"/>
                          </a:solidFill>
                          <a:latin typeface="微软雅黑" panose="020B0503020204020204" pitchFamily="34" charset="-122"/>
                          <a:ea typeface="微软雅黑" panose="020B0503020204020204" pitchFamily="34" charset="-122"/>
                        </a:rPr>
                        <a:t>10</a:t>
                      </a:r>
                      <a:endParaRPr lang="en-US" altLang="en-US" sz="1200" b="0" dirty="0">
                        <a:solidFill>
                          <a:schemeClr val="tx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en-US" sz="1200" b="0" dirty="0" smtClean="0">
                          <a:solidFill>
                            <a:schemeClr val="tx1"/>
                          </a:solidFill>
                          <a:latin typeface="微软雅黑" panose="020B0503020204020204" pitchFamily="34" charset="-122"/>
                          <a:ea typeface="微软雅黑" panose="020B0503020204020204" pitchFamily="34" charset="-122"/>
                        </a:rPr>
                        <a:t>15</a:t>
                      </a:r>
                      <a:r>
                        <a:rPr lang="zh-CN" altLang="en-US" sz="1200" b="0" dirty="0" smtClean="0">
                          <a:solidFill>
                            <a:schemeClr val="tx1"/>
                          </a:solidFill>
                          <a:latin typeface="微软雅黑" panose="020B0503020204020204" pitchFamily="34" charset="-122"/>
                          <a:ea typeface="微软雅黑" panose="020B0503020204020204" pitchFamily="34" charset="-122"/>
                        </a:rPr>
                        <a:t>（</a:t>
                      </a:r>
                      <a:r>
                        <a:rPr lang="en-US" altLang="zh-CN" sz="1200" b="0" dirty="0" smtClean="0">
                          <a:solidFill>
                            <a:schemeClr val="tx1"/>
                          </a:solidFill>
                          <a:latin typeface="微软雅黑" panose="020B0503020204020204" pitchFamily="34" charset="-122"/>
                          <a:ea typeface="微软雅黑" panose="020B0503020204020204" pitchFamily="34" charset="-122"/>
                        </a:rPr>
                        <a:t>-5</a:t>
                      </a:r>
                      <a:r>
                        <a:rPr lang="zh-CN" altLang="en-US" sz="1200" b="0" dirty="0" smtClean="0">
                          <a:solidFill>
                            <a:schemeClr val="tx1"/>
                          </a:solidFill>
                          <a:latin typeface="微软雅黑" panose="020B0503020204020204" pitchFamily="34" charset="-122"/>
                          <a:ea typeface="微软雅黑" panose="020B0503020204020204" pitchFamily="34" charset="-122"/>
                        </a:rPr>
                        <a:t>）</a:t>
                      </a:r>
                      <a:endParaRPr lang="en-US" altLang="en-US" sz="1200" b="0" dirty="0">
                        <a:solidFill>
                          <a:schemeClr val="tx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en-US" sz="1200" b="0" dirty="0" smtClean="0">
                          <a:solidFill>
                            <a:schemeClr val="tx1"/>
                          </a:solidFill>
                          <a:latin typeface="微软雅黑" panose="020B0503020204020204" pitchFamily="34" charset="-122"/>
                          <a:ea typeface="微软雅黑" panose="020B0503020204020204" pitchFamily="34" charset="-122"/>
                        </a:rPr>
                        <a:t>20</a:t>
                      </a:r>
                      <a:r>
                        <a:rPr lang="zh-CN" altLang="en-US" sz="1200" b="0" dirty="0" smtClean="0">
                          <a:solidFill>
                            <a:schemeClr val="tx1"/>
                          </a:solidFill>
                          <a:latin typeface="微软雅黑" panose="020B0503020204020204" pitchFamily="34" charset="-122"/>
                          <a:ea typeface="微软雅黑" panose="020B0503020204020204" pitchFamily="34" charset="-122"/>
                        </a:rPr>
                        <a:t>（</a:t>
                      </a:r>
                      <a:r>
                        <a:rPr lang="en-US" altLang="zh-CN" sz="1200" b="0" dirty="0" smtClean="0">
                          <a:solidFill>
                            <a:schemeClr val="tx1"/>
                          </a:solidFill>
                          <a:latin typeface="微软雅黑" panose="020B0503020204020204" pitchFamily="34" charset="-122"/>
                          <a:ea typeface="微软雅黑" panose="020B0503020204020204" pitchFamily="34" charset="-122"/>
                        </a:rPr>
                        <a:t>-10</a:t>
                      </a:r>
                      <a:r>
                        <a:rPr lang="zh-CN" altLang="en-US" sz="1200" b="0" dirty="0" smtClean="0">
                          <a:solidFill>
                            <a:schemeClr val="tx1"/>
                          </a:solidFill>
                          <a:latin typeface="微软雅黑" panose="020B0503020204020204" pitchFamily="34" charset="-122"/>
                          <a:ea typeface="微软雅黑" panose="020B0503020204020204" pitchFamily="34" charset="-122"/>
                        </a:rPr>
                        <a:t>）</a:t>
                      </a:r>
                      <a:endParaRPr lang="en-US" altLang="en-US" sz="1200" b="0" dirty="0" smtClean="0">
                        <a:solidFill>
                          <a:schemeClr val="tx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en-US" sz="1200" b="0" dirty="0" smtClean="0">
                          <a:solidFill>
                            <a:schemeClr val="tx1"/>
                          </a:solidFill>
                          <a:latin typeface="微软雅黑" panose="020B0503020204020204" pitchFamily="34" charset="-122"/>
                          <a:ea typeface="微软雅黑" panose="020B0503020204020204" pitchFamily="34" charset="-122"/>
                        </a:rPr>
                        <a:t>20</a:t>
                      </a:r>
                      <a:r>
                        <a:rPr lang="zh-CN" altLang="en-US" sz="1200" b="0" dirty="0" smtClean="0">
                          <a:solidFill>
                            <a:schemeClr val="tx1"/>
                          </a:solidFill>
                          <a:latin typeface="微软雅黑" panose="020B0503020204020204" pitchFamily="34" charset="-122"/>
                          <a:ea typeface="微软雅黑" panose="020B0503020204020204" pitchFamily="34" charset="-122"/>
                        </a:rPr>
                        <a:t>（</a:t>
                      </a:r>
                      <a:r>
                        <a:rPr lang="en-US" altLang="zh-CN" sz="1200" b="0" dirty="0" smtClean="0">
                          <a:solidFill>
                            <a:schemeClr val="tx1"/>
                          </a:solidFill>
                          <a:latin typeface="微软雅黑" panose="020B0503020204020204" pitchFamily="34" charset="-122"/>
                          <a:ea typeface="微软雅黑" panose="020B0503020204020204" pitchFamily="34" charset="-122"/>
                        </a:rPr>
                        <a:t>-10</a:t>
                      </a:r>
                      <a:r>
                        <a:rPr lang="zh-CN" altLang="en-US" sz="1200" b="0" dirty="0" smtClean="0">
                          <a:solidFill>
                            <a:schemeClr val="tx1"/>
                          </a:solidFill>
                          <a:latin typeface="微软雅黑" panose="020B0503020204020204" pitchFamily="34" charset="-122"/>
                          <a:ea typeface="微软雅黑" panose="020B0503020204020204" pitchFamily="34" charset="-122"/>
                        </a:rPr>
                        <a:t>）</a:t>
                      </a:r>
                      <a:endParaRPr lang="en-US" altLang="en-US" sz="1200" b="0" dirty="0" smtClean="0">
                        <a:solidFill>
                          <a:schemeClr val="tx1"/>
                        </a:solidFill>
                        <a:latin typeface="微软雅黑" panose="020B0503020204020204" pitchFamily="34" charset="-122"/>
                        <a:ea typeface="微软雅黑" panose="020B0503020204020204" pitchFamily="34" charset="-122"/>
                      </a:endParaRPr>
                    </a:p>
                  </a:txBody>
                  <a:tcPr marL="12697" marR="12697" marT="12694" marB="4569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39">
                <a:tc>
                  <a:txBody>
                    <a:bodyPr/>
                    <a:lstStyle/>
                    <a:p>
                      <a:pPr algn="l">
                        <a:buClrTx/>
                        <a:buSzTx/>
                        <a:buFontTx/>
                        <a:buNone/>
                      </a:pPr>
                      <a:r>
                        <a:rPr lang="en-US" altLang="zh-CN" sz="1200" b="0">
                          <a:solidFill>
                            <a:srgbClr val="000000"/>
                          </a:solidFill>
                          <a:latin typeface="微软雅黑" panose="020B0503020204020204" pitchFamily="34" charset="-122"/>
                          <a:ea typeface="微软雅黑" panose="020B0503020204020204" pitchFamily="34" charset="-122"/>
                        </a:rPr>
                        <a:t>FPGA</a:t>
                      </a:r>
                      <a:r>
                        <a:rPr lang="zh-CN" altLang="en-US" sz="1200" b="0">
                          <a:solidFill>
                            <a:srgbClr val="000000"/>
                          </a:solidFill>
                          <a:latin typeface="微软雅黑" panose="020B0503020204020204" pitchFamily="34" charset="-122"/>
                          <a:ea typeface="微软雅黑" panose="020B0503020204020204" pitchFamily="34" charset="-122"/>
                        </a:rPr>
                        <a:t>设计</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en-US" altLang="zh-CN"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39">
                <a:tc>
                  <a:txBody>
                    <a:bodyPr/>
                    <a:lstStyle/>
                    <a:p>
                      <a:pPr algn="l">
                        <a:buClrTx/>
                        <a:buSzTx/>
                        <a:buFontTx/>
                        <a:buNone/>
                      </a:pPr>
                      <a:r>
                        <a:rPr lang="zh-CN" altLang="en-US" sz="1200" b="0">
                          <a:solidFill>
                            <a:srgbClr val="000000"/>
                          </a:solidFill>
                          <a:latin typeface="微软雅黑" panose="020B0503020204020204" pitchFamily="34" charset="-122"/>
                          <a:ea typeface="微软雅黑" panose="020B0503020204020204" pitchFamily="34" charset="-122"/>
                        </a:rPr>
                        <a:t>嵌入式软件</a:t>
                      </a:r>
                      <a:r>
                        <a:rPr lang="en-US" altLang="zh-CN" sz="1200" b="0">
                          <a:solidFill>
                            <a:srgbClr val="000000"/>
                          </a:solidFill>
                          <a:latin typeface="微软雅黑" panose="020B0503020204020204" pitchFamily="34" charset="-122"/>
                          <a:ea typeface="微软雅黑" panose="020B0503020204020204" pitchFamily="34" charset="-122"/>
                        </a:rPr>
                        <a:t>-</a:t>
                      </a:r>
                      <a:r>
                        <a:rPr lang="zh-CN" altLang="en-US" sz="1200" b="0">
                          <a:solidFill>
                            <a:srgbClr val="000000"/>
                          </a:solidFill>
                          <a:latin typeface="微软雅黑" panose="020B0503020204020204" pitchFamily="34" charset="-122"/>
                          <a:ea typeface="微软雅黑" panose="020B0503020204020204" pitchFamily="34" charset="-122"/>
                        </a:rPr>
                        <a:t>RTS&amp;OS</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39">
                <a:tc>
                  <a:txBody>
                    <a:bodyPr/>
                    <a:lstStyle/>
                    <a:p>
                      <a:pPr algn="l">
                        <a:buClrTx/>
                        <a:buSzTx/>
                        <a:buFontTx/>
                        <a:buNone/>
                      </a:pPr>
                      <a:r>
                        <a:rPr lang="zh-CN" altLang="en-US" sz="1200" b="0">
                          <a:solidFill>
                            <a:srgbClr val="000000"/>
                          </a:solidFill>
                          <a:latin typeface="微软雅黑" panose="020B0503020204020204" pitchFamily="34" charset="-122"/>
                          <a:ea typeface="微软雅黑" panose="020B0503020204020204" pitchFamily="34" charset="-122"/>
                        </a:rPr>
                        <a:t>嵌入式软件</a:t>
                      </a:r>
                      <a:r>
                        <a:rPr lang="en-US" altLang="zh-CN" sz="1200" b="0">
                          <a:solidFill>
                            <a:srgbClr val="000000"/>
                          </a:solidFill>
                          <a:latin typeface="微软雅黑" panose="020B0503020204020204" pitchFamily="34" charset="-122"/>
                          <a:ea typeface="微软雅黑" panose="020B0503020204020204" pitchFamily="34" charset="-122"/>
                        </a:rPr>
                        <a:t>-</a:t>
                      </a:r>
                      <a:r>
                        <a:rPr lang="zh-CN" altLang="en-US" sz="1200" b="0">
                          <a:solidFill>
                            <a:srgbClr val="000000"/>
                          </a:solidFill>
                          <a:latin typeface="微软雅黑" panose="020B0503020204020204" pitchFamily="34" charset="-122"/>
                          <a:ea typeface="微软雅黑" panose="020B0503020204020204" pitchFamily="34" charset="-122"/>
                        </a:rPr>
                        <a:t>协议</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en-US" altLang="zh-CN"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39">
                <a:tc>
                  <a:txBody>
                    <a:bodyPr/>
                    <a:lstStyle/>
                    <a:p>
                      <a:pPr algn="l">
                        <a:buClrTx/>
                        <a:buSzTx/>
                        <a:buFontTx/>
                        <a:buNone/>
                      </a:pPr>
                      <a:r>
                        <a:rPr lang="zh-CN" altLang="en-US" sz="1200" dirty="0">
                          <a:solidFill>
                            <a:srgbClr val="000000"/>
                          </a:solidFill>
                          <a:latin typeface="微软雅黑" panose="020B0503020204020204" pitchFamily="34" charset="-122"/>
                          <a:ea typeface="微软雅黑" panose="020B0503020204020204" pitchFamily="34" charset="-122"/>
                          <a:sym typeface="+mn-ea"/>
                        </a:rPr>
                        <a:t>软件开发</a:t>
                      </a:r>
                      <a:r>
                        <a:rPr lang="en-US" altLang="zh-CN" sz="1200" dirty="0">
                          <a:solidFill>
                            <a:srgbClr val="000000"/>
                          </a:solidFill>
                          <a:latin typeface="微软雅黑" panose="020B0503020204020204" pitchFamily="34" charset="-122"/>
                          <a:ea typeface="微软雅黑" panose="020B0503020204020204" pitchFamily="34" charset="-122"/>
                          <a:sym typeface="+mn-ea"/>
                        </a:rPr>
                        <a:t>-C++</a:t>
                      </a:r>
                      <a:endParaRPr lang="en-US" altLang="zh-CN" sz="1200" b="0" dirty="0">
                        <a:solidFill>
                          <a:srgbClr val="000000"/>
                        </a:solidFill>
                        <a:latin typeface="微软雅黑" panose="020B0503020204020204" pitchFamily="34" charset="-122"/>
                        <a:ea typeface="微软雅黑" panose="020B0503020204020204" pitchFamily="34" charset="-122"/>
                        <a:sym typeface="+mn-ea"/>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en-US" altLang="zh-CN"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39">
                <a:tc>
                  <a:txBody>
                    <a:bodyPr/>
                    <a:lstStyle/>
                    <a:p>
                      <a:pPr algn="l">
                        <a:buClrTx/>
                        <a:buSzTx/>
                        <a:buFontTx/>
                        <a:buNone/>
                      </a:pPr>
                      <a:r>
                        <a:rPr lang="zh-CN" altLang="en-US" sz="1200" dirty="0">
                          <a:solidFill>
                            <a:srgbClr val="000000"/>
                          </a:solidFill>
                          <a:latin typeface="微软雅黑" panose="020B0503020204020204" pitchFamily="34" charset="-122"/>
                          <a:ea typeface="微软雅黑" panose="020B0503020204020204" pitchFamily="34" charset="-122"/>
                          <a:sym typeface="+mn-ea"/>
                        </a:rPr>
                        <a:t>软件开发</a:t>
                      </a:r>
                      <a:r>
                        <a:rPr lang="en-US" altLang="zh-CN" sz="1200" dirty="0">
                          <a:solidFill>
                            <a:srgbClr val="000000"/>
                          </a:solidFill>
                          <a:latin typeface="微软雅黑" panose="020B0503020204020204" pitchFamily="34" charset="-122"/>
                          <a:ea typeface="微软雅黑" panose="020B0503020204020204" pitchFamily="34" charset="-122"/>
                          <a:sym typeface="+mn-ea"/>
                        </a:rPr>
                        <a:t>-JAVA</a:t>
                      </a:r>
                      <a:endParaRPr lang="en-US" altLang="zh-CN" sz="1200" b="0" dirty="0">
                        <a:solidFill>
                          <a:srgbClr val="000000"/>
                        </a:solidFill>
                        <a:latin typeface="微软雅黑" panose="020B0503020204020204" pitchFamily="34" charset="-122"/>
                        <a:ea typeface="微软雅黑" panose="020B0503020204020204" pitchFamily="34" charset="-122"/>
                        <a:sym typeface="+mn-ea"/>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en-US" altLang="zh-CN"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39">
                <a:tc>
                  <a:txBody>
                    <a:bodyPr/>
                    <a:lstStyle/>
                    <a:p>
                      <a:pPr algn="l">
                        <a:buClrTx/>
                        <a:buSzTx/>
                        <a:buFontTx/>
                        <a:buNone/>
                      </a:pPr>
                      <a:r>
                        <a:rPr lang="zh-CN" altLang="en-US" sz="1200" dirty="0">
                          <a:solidFill>
                            <a:srgbClr val="000000"/>
                          </a:solidFill>
                          <a:latin typeface="微软雅黑" panose="020B0503020204020204" pitchFamily="34" charset="-122"/>
                          <a:ea typeface="微软雅黑" panose="020B0503020204020204" pitchFamily="34" charset="-122"/>
                          <a:sym typeface="+mn-ea"/>
                        </a:rPr>
                        <a:t>软件开发</a:t>
                      </a:r>
                      <a:r>
                        <a:rPr lang="en-US" altLang="zh-CN" sz="1200" dirty="0">
                          <a:solidFill>
                            <a:srgbClr val="000000"/>
                          </a:solidFill>
                          <a:latin typeface="微软雅黑" panose="020B0503020204020204" pitchFamily="34" charset="-122"/>
                          <a:ea typeface="微软雅黑" panose="020B0503020204020204" pitchFamily="34" charset="-122"/>
                          <a:sym typeface="+mn-ea"/>
                        </a:rPr>
                        <a:t>-WEB</a:t>
                      </a:r>
                      <a:endParaRPr lang="en-US" altLang="zh-CN" sz="1200" b="0" dirty="0">
                        <a:solidFill>
                          <a:srgbClr val="000000"/>
                        </a:solidFill>
                        <a:latin typeface="微软雅黑" panose="020B0503020204020204" pitchFamily="34" charset="-122"/>
                        <a:ea typeface="微软雅黑" panose="020B0503020204020204" pitchFamily="34" charset="-122"/>
                        <a:sym typeface="+mn-ea"/>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en-US" altLang="zh-CN"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39">
                <a:tc>
                  <a:txBody>
                    <a:bodyPr/>
                    <a:lstStyle/>
                    <a:p>
                      <a:pPr algn="l">
                        <a:buClrTx/>
                        <a:buSzTx/>
                        <a:buFontTx/>
                        <a:buNone/>
                      </a:pPr>
                      <a:r>
                        <a:rPr lang="zh-CN" altLang="en-US" sz="1200" b="0">
                          <a:solidFill>
                            <a:srgbClr val="000000"/>
                          </a:solidFill>
                          <a:latin typeface="微软雅黑" panose="020B0503020204020204" pitchFamily="34" charset="-122"/>
                          <a:ea typeface="微软雅黑" panose="020B0503020204020204" pitchFamily="34" charset="-122"/>
                        </a:rPr>
                        <a:t>公共设计</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39">
                <a:tc>
                  <a:txBody>
                    <a:bodyPr/>
                    <a:lstStyle/>
                    <a:p>
                      <a:pPr algn="l">
                        <a:buClrTx/>
                        <a:buSzTx/>
                        <a:buFontTx/>
                        <a:buNone/>
                      </a:pPr>
                      <a:r>
                        <a:rPr lang="zh-CN" altLang="en-US" sz="1200" b="0">
                          <a:solidFill>
                            <a:srgbClr val="000000"/>
                          </a:solidFill>
                          <a:latin typeface="微软雅黑" panose="020B0503020204020204" pitchFamily="34" charset="-122"/>
                          <a:ea typeface="微软雅黑" panose="020B0503020204020204" pitchFamily="34" charset="-122"/>
                        </a:rPr>
                        <a:t>硬件测试</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39">
                <a:tc>
                  <a:txBody>
                    <a:bodyPr/>
                    <a:lstStyle/>
                    <a:p>
                      <a:pPr algn="l">
                        <a:buClrTx/>
                        <a:buSzTx/>
                        <a:buFontTx/>
                        <a:buNone/>
                      </a:pPr>
                      <a:r>
                        <a:rPr lang="zh-CN" altLang="en-US" sz="1200" b="0">
                          <a:solidFill>
                            <a:srgbClr val="000000"/>
                          </a:solidFill>
                          <a:latin typeface="微软雅黑" panose="020B0503020204020204" pitchFamily="34" charset="-122"/>
                          <a:ea typeface="微软雅黑" panose="020B0503020204020204" pitchFamily="34" charset="-122"/>
                        </a:rPr>
                        <a:t>软件测试</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39">
                <a:tc>
                  <a:txBody>
                    <a:bodyPr/>
                    <a:lstStyle/>
                    <a:p>
                      <a:pPr algn="l">
                        <a:buClrTx/>
                        <a:buSzTx/>
                        <a:buFontTx/>
                        <a:buNone/>
                      </a:pPr>
                      <a:r>
                        <a:rPr lang="zh-CN" altLang="en-US" sz="1200" b="0">
                          <a:solidFill>
                            <a:srgbClr val="000000"/>
                          </a:solidFill>
                          <a:latin typeface="微软雅黑" panose="020B0503020204020204" pitchFamily="34" charset="-122"/>
                          <a:ea typeface="微软雅黑" panose="020B0503020204020204" pitchFamily="34" charset="-122"/>
                        </a:rPr>
                        <a:t>项目管理</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en-US" altLang="zh-CN"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39">
                <a:tc>
                  <a:txBody>
                    <a:bodyPr/>
                    <a:lstStyle/>
                    <a:p>
                      <a:pPr algn="l">
                        <a:buClrTx/>
                        <a:buSzTx/>
                        <a:buFontTx/>
                        <a:buNone/>
                      </a:pPr>
                      <a:r>
                        <a:rPr lang="zh-CN" altLang="en-US" sz="1200" b="0">
                          <a:solidFill>
                            <a:srgbClr val="000000"/>
                          </a:solidFill>
                          <a:latin typeface="微软雅黑" panose="020B0503020204020204" pitchFamily="34" charset="-122"/>
                          <a:ea typeface="微软雅黑" panose="020B0503020204020204" pitchFamily="34" charset="-122"/>
                        </a:rPr>
                        <a:t>系统设计</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39">
                <a:tc>
                  <a:txBody>
                    <a:bodyPr/>
                    <a:lstStyle/>
                    <a:p>
                      <a:pPr algn="l">
                        <a:buClrTx/>
                        <a:buSzTx/>
                        <a:buFontTx/>
                        <a:buNone/>
                      </a:pPr>
                      <a:r>
                        <a:rPr lang="zh-CN" altLang="en-US" sz="1200" b="0">
                          <a:solidFill>
                            <a:srgbClr val="000000"/>
                          </a:solidFill>
                          <a:latin typeface="微软雅黑" panose="020B0503020204020204" pitchFamily="34" charset="-122"/>
                          <a:ea typeface="微软雅黑" panose="020B0503020204020204" pitchFamily="34" charset="-122"/>
                        </a:rPr>
                        <a:t>技术研究</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68580" marR="68580" marT="0" marB="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39">
                <a:tc>
                  <a:txBody>
                    <a:bodyPr/>
                    <a:lstStyle/>
                    <a:p>
                      <a:pPr indent="0">
                        <a:buNone/>
                      </a:pPr>
                      <a:r>
                        <a:rPr lang="zh-CN" sz="1200" b="0">
                          <a:solidFill>
                            <a:srgbClr val="000000"/>
                          </a:solidFill>
                          <a:latin typeface="微软雅黑" panose="020B0503020204020204" pitchFamily="34" charset="-122"/>
                          <a:ea typeface="微软雅黑" panose="020B0503020204020204" pitchFamily="34" charset="-122"/>
                        </a:rPr>
                        <a:t>合计</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2" marB="45727">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1">
                        <a:solidFill>
                          <a:srgbClr val="000000"/>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200" b="1">
                        <a:solidFill>
                          <a:srgbClr val="000000"/>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1">
                        <a:solidFill>
                          <a:srgbClr val="000000"/>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1" dirty="0">
                        <a:solidFill>
                          <a:srgbClr val="000000"/>
                        </a:solidFill>
                        <a:latin typeface="微软雅黑" panose="020B0503020204020204" pitchFamily="34" charset="-122"/>
                        <a:ea typeface="微软雅黑" panose="020B0503020204020204" pitchFamily="34" charset="-122"/>
                      </a:endParaRPr>
                    </a:p>
                  </a:txBody>
                  <a:tcPr marL="12700" marR="12700" marT="12702" marB="45727"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15" name="文本框 14"/>
          <p:cNvSpPr txBox="1"/>
          <p:nvPr/>
        </p:nvSpPr>
        <p:spPr>
          <a:xfrm>
            <a:off x="7096125" y="1002401"/>
            <a:ext cx="4595813" cy="744819"/>
          </a:xfrm>
          <a:prstGeom prst="rect">
            <a:avLst/>
          </a:prstGeom>
          <a:noFill/>
        </p:spPr>
        <p:txBody>
          <a:bodyPr>
            <a:spAutoFit/>
          </a:bodyPr>
          <a:lstStyle/>
          <a:p>
            <a:pPr fontAlgn="auto">
              <a:lnSpc>
                <a:spcPct val="120000"/>
              </a:lnSpc>
              <a:buFont typeface="+mj-lt"/>
              <a:buNone/>
              <a:defRPr/>
            </a:pPr>
            <a:r>
              <a:rPr lang="zh-CN" altLang="en-US" noProof="1">
                <a:solidFill>
                  <a:srgbClr val="115FA8"/>
                </a:solidFill>
                <a:latin typeface="微软雅黑" panose="020B0503020204020204" pitchFamily="34" charset="-122"/>
                <a:ea typeface="微软雅黑" panose="020B0503020204020204" pitchFamily="34" charset="-122"/>
              </a:rPr>
              <a:t>偏差分析：</a:t>
            </a:r>
            <a:endParaRPr lang="zh-CN" altLang="en-US" noProof="1">
              <a:solidFill>
                <a:srgbClr val="115FA8"/>
              </a:solidFill>
              <a:latin typeface="微软雅黑" panose="020B0503020204020204" pitchFamily="34" charset="-122"/>
              <a:ea typeface="微软雅黑" panose="020B0503020204020204" pitchFamily="34" charset="-122"/>
            </a:endParaRPr>
          </a:p>
          <a:p>
            <a:pPr marL="285750" indent="-285750" fontAlgn="auto">
              <a:lnSpc>
                <a:spcPct val="130000"/>
              </a:lnSpc>
              <a:buFont typeface="Arial" panose="020B0604020202020204" pitchFamily="34" charset="0"/>
              <a:buChar char="•"/>
              <a:defRPr/>
            </a:pPr>
            <a:r>
              <a:rPr lang="zh-CN" altLang="en-US" sz="1600" noProof="1" smtClean="0">
                <a:solidFill>
                  <a:srgbClr val="115FA8"/>
                </a:solidFill>
                <a:latin typeface="微软雅黑" panose="020B0503020204020204" pitchFamily="34" charset="-122"/>
                <a:ea typeface="微软雅黑" panose="020B0503020204020204" pitchFamily="34" charset="-122"/>
              </a:rPr>
              <a:t>偏差主要来自</a:t>
            </a:r>
            <a:r>
              <a:rPr lang="en-US" altLang="zh-CN" sz="1600" noProof="1" smtClean="0">
                <a:solidFill>
                  <a:srgbClr val="115FA8"/>
                </a:solidFill>
                <a:latin typeface="微软雅黑" panose="020B0503020204020204" pitchFamily="34" charset="-122"/>
                <a:ea typeface="微软雅黑" panose="020B0503020204020204" pitchFamily="34" charset="-122"/>
              </a:rPr>
              <a:t>xx</a:t>
            </a:r>
            <a:r>
              <a:rPr lang="zh-CN" altLang="en-US" sz="1600" noProof="1" smtClean="0">
                <a:solidFill>
                  <a:srgbClr val="115FA8"/>
                </a:solidFill>
                <a:latin typeface="微软雅黑" panose="020B0503020204020204" pitchFamily="34" charset="-122"/>
                <a:ea typeface="微软雅黑" panose="020B0503020204020204" pitchFamily="34" charset="-122"/>
              </a:rPr>
              <a:t>岗位。</a:t>
            </a:r>
            <a:endParaRPr lang="en-US" altLang="zh-CN" sz="1600" noProof="1">
              <a:solidFill>
                <a:srgbClr val="115FA8"/>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文本框 8"/>
          <p:cNvSpPr txBox="1">
            <a:spLocks noChangeArrowheads="1"/>
          </p:cNvSpPr>
          <p:nvPr/>
        </p:nvSpPr>
        <p:spPr bwMode="auto">
          <a:xfrm>
            <a:off x="823913" y="993775"/>
            <a:ext cx="995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a:solidFill>
                  <a:srgbClr val="115FA8"/>
                </a:solidFill>
                <a:latin typeface="微软雅黑" panose="020B0503020204020204" pitchFamily="34" charset="-122"/>
                <a:ea typeface="微软雅黑" panose="020B0503020204020204" pitchFamily="34" charset="-122"/>
                <a:sym typeface="等线" panose="02010600030101010101" charset="-122"/>
              </a:rPr>
              <a:t>按层级：</a:t>
            </a:r>
            <a:endParaRPr lang="zh-CN" altLang="en-US" sz="1600" b="1">
              <a:solidFill>
                <a:srgbClr val="115FA8"/>
              </a:solidFill>
              <a:latin typeface="微软雅黑" panose="020B0503020204020204" pitchFamily="34" charset="-122"/>
              <a:ea typeface="微软雅黑" panose="020B0503020204020204" pitchFamily="34" charset="-122"/>
              <a:sym typeface="等线" panose="02010600030101010101" charset="-122"/>
            </a:endParaRPr>
          </a:p>
        </p:txBody>
      </p:sp>
      <p:graphicFrame>
        <p:nvGraphicFramePr>
          <p:cNvPr id="10" name="表格 9"/>
          <p:cNvGraphicFramePr/>
          <p:nvPr/>
        </p:nvGraphicFramePr>
        <p:xfrm>
          <a:off x="823913" y="1379538"/>
          <a:ext cx="5745163" cy="4625986"/>
        </p:xfrm>
        <a:graphic>
          <a:graphicData uri="http://schemas.openxmlformats.org/drawingml/2006/table">
            <a:tbl>
              <a:tblPr firstRow="1" bandRow="1">
                <a:tableStyleId>{5C22544A-7EE6-4342-B048-85BDC9FD1C3A}</a:tableStyleId>
              </a:tblPr>
              <a:tblGrid>
                <a:gridCol w="919051"/>
                <a:gridCol w="1043874"/>
                <a:gridCol w="691431"/>
                <a:gridCol w="979052"/>
                <a:gridCol w="1027306"/>
                <a:gridCol w="1084449"/>
              </a:tblGrid>
              <a:tr h="241370">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dirty="0" smtClean="0">
                          <a:solidFill>
                            <a:schemeClr val="bg1"/>
                          </a:solidFill>
                          <a:latin typeface="微软雅黑" panose="020B0503020204020204" pitchFamily="34" charset="-122"/>
                          <a:ea typeface="微软雅黑" panose="020B0503020204020204" pitchFamily="34" charset="-122"/>
                        </a:rPr>
                        <a:t>研发资源分类</a:t>
                      </a:r>
                      <a:endParaRPr lang="zh-CN" altLang="en-US" sz="12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698" marR="12698" marT="12704" marB="45733"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c rowSpan="2" hMerge="1">
                  <a:tcPr/>
                </a:tc>
                <a:tc gridSpan="4">
                  <a:txBody>
                    <a:bodyPr/>
                    <a:lstStyle/>
                    <a:p>
                      <a:pPr indent="0" algn="ctr">
                        <a:buNone/>
                      </a:pPr>
                      <a:r>
                        <a:rPr lang="zh-CN" altLang="en-US" sz="1200" b="1">
                          <a:solidFill>
                            <a:schemeClr val="bg1"/>
                          </a:solidFill>
                          <a:latin typeface="微软雅黑" panose="020B0503020204020204" pitchFamily="34" charset="-122"/>
                          <a:ea typeface="微软雅黑" panose="020B0503020204020204" pitchFamily="34" charset="-122"/>
                        </a:rPr>
                        <a:t>研发团队现状与目标偏差</a:t>
                      </a:r>
                      <a:endParaRPr lang="zh-CN" altLang="en-US" sz="1200" b="1">
                        <a:solidFill>
                          <a:schemeClr val="bg1"/>
                        </a:solidFill>
                        <a:latin typeface="微软雅黑" panose="020B0503020204020204" pitchFamily="34" charset="-122"/>
                        <a:ea typeface="微软雅黑" panose="020B0503020204020204" pitchFamily="34" charset="-122"/>
                      </a:endParaRPr>
                    </a:p>
                  </a:txBody>
                  <a:tcPr marL="12698" marR="12698" marT="12704" marB="45733"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h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c h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c h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r>
              <a:tr h="282022">
                <a:tc vMerge="1" gridSpan="2">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c vMerge="1" hMerge="1">
                  <a:tcPr/>
                </a:tc>
                <a:tc>
                  <a:txBody>
                    <a:bodyPr/>
                    <a:lstStyle/>
                    <a:p>
                      <a:pPr indent="0" algn="ctr">
                        <a:buNone/>
                      </a:pPr>
                      <a:r>
                        <a:rPr lang="zh-CN" sz="1200" b="1">
                          <a:solidFill>
                            <a:schemeClr val="bg1"/>
                          </a:solidFill>
                          <a:latin typeface="微软雅黑" panose="020B0503020204020204" pitchFamily="34" charset="-122"/>
                          <a:ea typeface="微软雅黑" panose="020B0503020204020204" pitchFamily="34" charset="-122"/>
                        </a:rPr>
                        <a:t>现状</a:t>
                      </a:r>
                      <a:endParaRPr lang="zh-CN" sz="1200" b="1">
                        <a:solidFill>
                          <a:schemeClr val="bg1"/>
                        </a:solidFill>
                        <a:latin typeface="微软雅黑" panose="020B0503020204020204" pitchFamily="34" charset="-122"/>
                        <a:ea typeface="微软雅黑" panose="020B0503020204020204" pitchFamily="34" charset="-122"/>
                      </a:endParaRPr>
                    </a:p>
                  </a:txBody>
                  <a:tcPr marL="12698" marR="12698" marT="12704" marB="45733"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c>
                  <a:txBody>
                    <a:bodyPr/>
                    <a:lstStyle/>
                    <a:p>
                      <a:pPr indent="0" algn="ctr">
                        <a:buNone/>
                      </a:pPr>
                      <a:r>
                        <a:rPr lang="zh-CN" altLang="en-US" sz="1200" b="1">
                          <a:solidFill>
                            <a:schemeClr val="bg1"/>
                          </a:solidFill>
                          <a:latin typeface="微软雅黑" panose="020B0503020204020204" pitchFamily="34" charset="-122"/>
                          <a:ea typeface="微软雅黑" panose="020B0503020204020204" pitchFamily="34" charset="-122"/>
                        </a:rPr>
                        <a:t>与</a:t>
                      </a:r>
                      <a:r>
                        <a:rPr lang="en-US" altLang="zh-CN" sz="1200" b="1">
                          <a:solidFill>
                            <a:schemeClr val="bg1"/>
                          </a:solidFill>
                          <a:latin typeface="微软雅黑" panose="020B0503020204020204" pitchFamily="34" charset="-122"/>
                          <a:ea typeface="微软雅黑" panose="020B0503020204020204" pitchFamily="34" charset="-122"/>
                        </a:rPr>
                        <a:t>2020</a:t>
                      </a:r>
                      <a:r>
                        <a:rPr lang="zh-CN" altLang="en-US" sz="1200" b="1">
                          <a:solidFill>
                            <a:schemeClr val="bg1"/>
                          </a:solidFill>
                          <a:latin typeface="微软雅黑" panose="020B0503020204020204" pitchFamily="34" charset="-122"/>
                          <a:ea typeface="微软雅黑" panose="020B0503020204020204" pitchFamily="34" charset="-122"/>
                        </a:rPr>
                        <a:t>偏差</a:t>
                      </a:r>
                      <a:endParaRPr lang="zh-CN" altLang="en-US" sz="1200" b="1">
                        <a:solidFill>
                          <a:schemeClr val="bg1"/>
                        </a:solidFill>
                        <a:latin typeface="微软雅黑" panose="020B0503020204020204" pitchFamily="34" charset="-122"/>
                        <a:ea typeface="微软雅黑" panose="020B0503020204020204" pitchFamily="34" charset="-122"/>
                      </a:endParaRPr>
                    </a:p>
                  </a:txBody>
                  <a:tcPr marL="12698" marR="12698" marT="12704" marB="45733"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indent="0" algn="ctr">
                        <a:buNone/>
                      </a:pPr>
                      <a:r>
                        <a:rPr lang="zh-CN" altLang="en-US" sz="1200" b="1">
                          <a:solidFill>
                            <a:schemeClr val="bg1"/>
                          </a:solidFill>
                          <a:latin typeface="微软雅黑" panose="020B0503020204020204" pitchFamily="34" charset="-122"/>
                          <a:ea typeface="微软雅黑" panose="020B0503020204020204" pitchFamily="34" charset="-122"/>
                          <a:sym typeface="+mn-ea"/>
                        </a:rPr>
                        <a:t>与</a:t>
                      </a:r>
                      <a:r>
                        <a:rPr lang="en-US" altLang="zh-CN" sz="1200" b="1">
                          <a:solidFill>
                            <a:schemeClr val="bg1"/>
                          </a:solidFill>
                          <a:latin typeface="微软雅黑" panose="020B0503020204020204" pitchFamily="34" charset="-122"/>
                          <a:ea typeface="微软雅黑" panose="020B0503020204020204" pitchFamily="34" charset="-122"/>
                          <a:sym typeface="+mn-ea"/>
                        </a:rPr>
                        <a:t>2021</a:t>
                      </a:r>
                      <a:r>
                        <a:rPr lang="zh-CN" altLang="en-US" sz="1200" b="1">
                          <a:solidFill>
                            <a:schemeClr val="bg1"/>
                          </a:solidFill>
                          <a:latin typeface="微软雅黑" panose="020B0503020204020204" pitchFamily="34" charset="-122"/>
                          <a:ea typeface="微软雅黑" panose="020B0503020204020204" pitchFamily="34" charset="-122"/>
                          <a:sym typeface="+mn-ea"/>
                        </a:rPr>
                        <a:t>偏差</a:t>
                      </a:r>
                      <a:endParaRPr lang="zh-CN" altLang="en-US" sz="1200" b="1">
                        <a:solidFill>
                          <a:schemeClr val="bg1"/>
                        </a:solidFill>
                        <a:latin typeface="微软雅黑" panose="020B0503020204020204" pitchFamily="34" charset="-122"/>
                        <a:ea typeface="微软雅黑" panose="020B0503020204020204" pitchFamily="34" charset="-122"/>
                        <a:sym typeface="+mn-ea"/>
                      </a:endParaRPr>
                    </a:p>
                  </a:txBody>
                  <a:tcPr marL="12698" marR="12698" marT="12704" marB="45733"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indent="0" algn="ctr">
                        <a:buNone/>
                      </a:pPr>
                      <a:r>
                        <a:rPr lang="zh-CN" altLang="en-US" sz="1200" b="1">
                          <a:solidFill>
                            <a:schemeClr val="bg1"/>
                          </a:solidFill>
                          <a:latin typeface="微软雅黑" panose="020B0503020204020204" pitchFamily="34" charset="-122"/>
                          <a:ea typeface="微软雅黑" panose="020B0503020204020204" pitchFamily="34" charset="-122"/>
                          <a:sym typeface="+mn-ea"/>
                        </a:rPr>
                        <a:t>与</a:t>
                      </a:r>
                      <a:r>
                        <a:rPr lang="en-US" altLang="zh-CN" sz="1200" b="1">
                          <a:solidFill>
                            <a:schemeClr val="bg1"/>
                          </a:solidFill>
                          <a:latin typeface="微软雅黑" panose="020B0503020204020204" pitchFamily="34" charset="-122"/>
                          <a:ea typeface="微软雅黑" panose="020B0503020204020204" pitchFamily="34" charset="-122"/>
                          <a:sym typeface="+mn-ea"/>
                        </a:rPr>
                        <a:t>2022</a:t>
                      </a:r>
                      <a:r>
                        <a:rPr lang="zh-CN" altLang="en-US" sz="1200" b="1">
                          <a:solidFill>
                            <a:schemeClr val="bg1"/>
                          </a:solidFill>
                          <a:latin typeface="微软雅黑" panose="020B0503020204020204" pitchFamily="34" charset="-122"/>
                          <a:ea typeface="微软雅黑" panose="020B0503020204020204" pitchFamily="34" charset="-122"/>
                          <a:sym typeface="+mn-ea"/>
                        </a:rPr>
                        <a:t>偏差</a:t>
                      </a:r>
                      <a:endParaRPr lang="en-US" altLang="zh-CN" sz="1200" b="1">
                        <a:solidFill>
                          <a:schemeClr val="bg1"/>
                        </a:solidFill>
                        <a:latin typeface="微软雅黑" panose="020B0503020204020204" pitchFamily="34" charset="-122"/>
                        <a:ea typeface="微软雅黑" panose="020B0503020204020204" pitchFamily="34" charset="-122"/>
                        <a:sym typeface="+mn-ea"/>
                      </a:endParaRPr>
                    </a:p>
                  </a:txBody>
                  <a:tcPr marL="12698" marR="12698" marT="12704" marB="45733"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75000"/>
                      </a:schemeClr>
                    </a:solidFill>
                  </a:tcPr>
                </a:tc>
              </a:tr>
              <a:tr h="241370">
                <a:tc rowSpan="3">
                  <a:txBody>
                    <a:bodyPr/>
                    <a:lstStyle/>
                    <a:p>
                      <a:pPr algn="ctr">
                        <a:buClrTx/>
                        <a:buSzTx/>
                        <a:buFontTx/>
                        <a:buNone/>
                      </a:pPr>
                      <a:r>
                        <a:rPr lang="zh-CN" altLang="en-US" sz="1200" b="0" smtClean="0">
                          <a:solidFill>
                            <a:srgbClr val="000000"/>
                          </a:solidFill>
                          <a:latin typeface="微软雅黑" panose="020B0503020204020204" pitchFamily="34" charset="-122"/>
                          <a:ea typeface="微软雅黑" panose="020B0503020204020204" pitchFamily="34" charset="-122"/>
                        </a:rPr>
                        <a:t>硬件类（含嵌入式）</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r>
                        <a:rPr lang="zh-CN" altLang="en-US" sz="1200" b="0" smtClean="0">
                          <a:solidFill>
                            <a:srgbClr val="000000"/>
                          </a:solidFill>
                          <a:latin typeface="微软雅黑" panose="020B0503020204020204" pitchFamily="34" charset="-122"/>
                          <a:ea typeface="微软雅黑" panose="020B0503020204020204" pitchFamily="34" charset="-122"/>
                        </a:rPr>
                        <a:t>高级工程师</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r>
                        <a:rPr lang="en-US" altLang="zh-CN" sz="1200" b="0" smtClean="0">
                          <a:solidFill>
                            <a:srgbClr val="000000"/>
                          </a:solidFill>
                          <a:latin typeface="微软雅黑" panose="020B0503020204020204" pitchFamily="34" charset="-122"/>
                          <a:ea typeface="微软雅黑" panose="020B0503020204020204" pitchFamily="34" charset="-122"/>
                        </a:rPr>
                        <a:t>15</a:t>
                      </a:r>
                      <a:endParaRPr lang="en-US" altLang="zh-CN"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defTabSz="914400" rtl="0" eaLnBrk="1" latinLnBrk="0" hangingPunct="1">
                        <a:buClrTx/>
                        <a:buSzTx/>
                        <a:buFontTx/>
                        <a:buNone/>
                      </a:pPr>
                      <a:r>
                        <a:rPr lang="en-US" altLang="en-US" sz="1200" b="0" kern="1200" smtClean="0">
                          <a:solidFill>
                            <a:srgbClr val="000000"/>
                          </a:solidFill>
                          <a:latin typeface="微软雅黑" panose="020B0503020204020204" pitchFamily="34" charset="-122"/>
                          <a:ea typeface="微软雅黑" panose="020B0503020204020204" pitchFamily="34" charset="-122"/>
                          <a:cs typeface="+mn-cs"/>
                        </a:rPr>
                        <a:t>15</a:t>
                      </a:r>
                      <a:r>
                        <a:rPr lang="zh-CN" altLang="en-US" sz="1200" b="0" kern="1200" smtClean="0">
                          <a:solidFill>
                            <a:srgbClr val="000000"/>
                          </a:solidFill>
                          <a:latin typeface="微软雅黑" panose="020B0503020204020204" pitchFamily="34" charset="-122"/>
                          <a:ea typeface="微软雅黑" panose="020B0503020204020204" pitchFamily="34" charset="-122"/>
                          <a:cs typeface="+mn-cs"/>
                        </a:rPr>
                        <a:t>（</a:t>
                      </a:r>
                      <a:r>
                        <a:rPr lang="en-US" altLang="zh-CN" sz="1200" b="0" kern="1200" smtClean="0">
                          <a:solidFill>
                            <a:srgbClr val="000000"/>
                          </a:solidFill>
                          <a:latin typeface="微软雅黑" panose="020B0503020204020204" pitchFamily="34" charset="-122"/>
                          <a:ea typeface="微软雅黑" panose="020B0503020204020204" pitchFamily="34" charset="-122"/>
                          <a:cs typeface="+mn-cs"/>
                        </a:rPr>
                        <a:t>0</a:t>
                      </a:r>
                      <a:r>
                        <a:rPr lang="zh-CN" altLang="en-US" sz="1200" b="0" kern="1200" smtClean="0">
                          <a:solidFill>
                            <a:srgbClr val="000000"/>
                          </a:solidFill>
                          <a:latin typeface="微软雅黑" panose="020B0503020204020204" pitchFamily="34" charset="-122"/>
                          <a:ea typeface="微软雅黑" panose="020B0503020204020204" pitchFamily="34" charset="-122"/>
                          <a:cs typeface="+mn-cs"/>
                        </a:rPr>
                        <a:t>）</a:t>
                      </a:r>
                      <a:endParaRPr lang="en-US" altLang="en-US" sz="1200" b="0" kern="120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defTabSz="914400" rtl="0" eaLnBrk="1" latinLnBrk="0" hangingPunct="1">
                        <a:buClrTx/>
                        <a:buSzTx/>
                        <a:buFontTx/>
                        <a:buNone/>
                      </a:pPr>
                      <a:r>
                        <a:rPr lang="en-US" altLang="en-US" sz="1200" b="0" kern="1200" smtClean="0">
                          <a:solidFill>
                            <a:srgbClr val="000000"/>
                          </a:solidFill>
                          <a:latin typeface="微软雅黑" panose="020B0503020204020204" pitchFamily="34" charset="-122"/>
                          <a:ea typeface="微软雅黑" panose="020B0503020204020204" pitchFamily="34" charset="-122"/>
                          <a:cs typeface="+mn-cs"/>
                        </a:rPr>
                        <a:t>18</a:t>
                      </a:r>
                      <a:r>
                        <a:rPr lang="zh-CN" altLang="en-US" sz="1200" b="0" kern="1200" smtClean="0">
                          <a:solidFill>
                            <a:srgbClr val="000000"/>
                          </a:solidFill>
                          <a:latin typeface="微软雅黑" panose="020B0503020204020204" pitchFamily="34" charset="-122"/>
                          <a:ea typeface="微软雅黑" panose="020B0503020204020204" pitchFamily="34" charset="-122"/>
                          <a:cs typeface="+mn-cs"/>
                        </a:rPr>
                        <a:t>（</a:t>
                      </a:r>
                      <a:r>
                        <a:rPr lang="en-US" altLang="zh-CN" sz="1200" b="0" kern="1200" smtClean="0">
                          <a:solidFill>
                            <a:srgbClr val="000000"/>
                          </a:solidFill>
                          <a:latin typeface="微软雅黑" panose="020B0503020204020204" pitchFamily="34" charset="-122"/>
                          <a:ea typeface="微软雅黑" panose="020B0503020204020204" pitchFamily="34" charset="-122"/>
                          <a:cs typeface="+mn-cs"/>
                        </a:rPr>
                        <a:t>-3</a:t>
                      </a:r>
                      <a:r>
                        <a:rPr lang="zh-CN" altLang="en-US" sz="1200" b="0" kern="1200" smtClean="0">
                          <a:solidFill>
                            <a:srgbClr val="000000"/>
                          </a:solidFill>
                          <a:latin typeface="微软雅黑" panose="020B0503020204020204" pitchFamily="34" charset="-122"/>
                          <a:ea typeface="微软雅黑" panose="020B0503020204020204" pitchFamily="34" charset="-122"/>
                          <a:cs typeface="+mn-cs"/>
                        </a:rPr>
                        <a:t>）</a:t>
                      </a:r>
                      <a:endParaRPr lang="en-US" altLang="en-US" sz="1200" b="0" kern="120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defTabSz="914400" rtl="0" eaLnBrk="1" latinLnBrk="0" hangingPunct="1">
                        <a:buClrTx/>
                        <a:buSzTx/>
                        <a:buFontTx/>
                        <a:buNone/>
                      </a:pPr>
                      <a:r>
                        <a:rPr lang="en-US" altLang="en-US" sz="1200" b="0" kern="1200" smtClean="0">
                          <a:solidFill>
                            <a:srgbClr val="000000"/>
                          </a:solidFill>
                          <a:latin typeface="微软雅黑" panose="020B0503020204020204" pitchFamily="34" charset="-122"/>
                          <a:ea typeface="微软雅黑" panose="020B0503020204020204" pitchFamily="34" charset="-122"/>
                          <a:cs typeface="+mn-cs"/>
                        </a:rPr>
                        <a:t>18</a:t>
                      </a:r>
                      <a:endParaRPr lang="en-US" altLang="en-US" sz="1200" b="0" kern="120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70">
                <a:tc vMerge="1">
                  <a:tcPr marL="68580" marR="68580" marT="0" marB="0">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ctr">
                        <a:buClrTx/>
                        <a:buSzTx/>
                        <a:buFontTx/>
                        <a:buNone/>
                      </a:pPr>
                      <a:r>
                        <a:rPr lang="zh-CN" altLang="en-US" sz="1200" b="0" smtClean="0">
                          <a:solidFill>
                            <a:srgbClr val="000000"/>
                          </a:solidFill>
                          <a:latin typeface="微软雅黑" panose="020B0503020204020204" pitchFamily="34" charset="-122"/>
                          <a:ea typeface="微软雅黑" panose="020B0503020204020204" pitchFamily="34" charset="-122"/>
                        </a:rPr>
                        <a:t>工程师</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en-US" altLang="zh-CN" sz="1200" b="0" dirty="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defTabSz="914400" rtl="0" eaLnBrk="1" latinLnBrk="0" hangingPunct="1">
                        <a:buClrTx/>
                        <a:buSzTx/>
                        <a:buFontTx/>
                        <a:buNone/>
                      </a:pPr>
                      <a:endParaRPr lang="en-US" altLang="en-US" sz="1200" b="0" kern="120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70">
                <a:tc vMerge="1">
                  <a:tcPr marL="68580" marR="68580" marT="0" marB="0">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algn="ctr">
                        <a:buClrTx/>
                        <a:buSzTx/>
                        <a:buFontTx/>
                        <a:buNone/>
                      </a:pPr>
                      <a:r>
                        <a:rPr lang="zh-CN" altLang="en-US" sz="1200" b="0" smtClean="0">
                          <a:solidFill>
                            <a:srgbClr val="000000"/>
                          </a:solidFill>
                          <a:latin typeface="微软雅黑" panose="020B0503020204020204" pitchFamily="34" charset="-122"/>
                          <a:ea typeface="微软雅黑" panose="020B0503020204020204" pitchFamily="34" charset="-122"/>
                        </a:rPr>
                        <a:t>助理工程师</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dirty="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dirty="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defTabSz="914400" rtl="0" eaLnBrk="1" latinLnBrk="0" hangingPunct="1">
                        <a:buClrTx/>
                        <a:buSzTx/>
                        <a:buFontTx/>
                        <a:buNone/>
                      </a:pPr>
                      <a:endParaRPr lang="en-US" altLang="en-US" sz="1200" b="0" kern="120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55">
                <a:tc rowSpan="3">
                  <a:txBody>
                    <a:bodyPr/>
                    <a:lstStyle/>
                    <a:p>
                      <a:pPr algn="ctr">
                        <a:buClrTx/>
                        <a:buSzTx/>
                        <a:buFontTx/>
                        <a:buNone/>
                      </a:pPr>
                      <a:r>
                        <a:rPr lang="zh-CN" altLang="en-US" sz="1200" b="0" smtClean="0">
                          <a:solidFill>
                            <a:srgbClr val="000000"/>
                          </a:solidFill>
                          <a:latin typeface="微软雅黑" panose="020B0503020204020204" pitchFamily="34" charset="-122"/>
                          <a:ea typeface="微软雅黑" panose="020B0503020204020204" pitchFamily="34" charset="-122"/>
                        </a:rPr>
                        <a:t>软件类</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r>
                        <a:rPr lang="zh-CN" altLang="en-US" sz="1200" b="0" smtClean="0">
                          <a:solidFill>
                            <a:srgbClr val="000000"/>
                          </a:solidFill>
                          <a:latin typeface="微软雅黑" panose="020B0503020204020204" pitchFamily="34" charset="-122"/>
                          <a:ea typeface="微软雅黑" panose="020B0503020204020204" pitchFamily="34" charset="-122"/>
                        </a:rPr>
                        <a:t>高级工程师</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en-US" altLang="zh-CN"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dirty="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defTabSz="914400" rtl="0" eaLnBrk="1" latinLnBrk="0" hangingPunct="1">
                        <a:buClrTx/>
                        <a:buSzTx/>
                        <a:buFontTx/>
                        <a:buNone/>
                      </a:pPr>
                      <a:endParaRPr lang="en-US" altLang="en-US" sz="1200" b="0" kern="120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40">
                <a:tc vMerge="1">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r>
                        <a:rPr lang="zh-CN" altLang="en-US" sz="1200" b="0" smtClean="0">
                          <a:solidFill>
                            <a:srgbClr val="000000"/>
                          </a:solidFill>
                          <a:latin typeface="微软雅黑" panose="020B0503020204020204" pitchFamily="34" charset="-122"/>
                          <a:ea typeface="微软雅黑" panose="020B0503020204020204" pitchFamily="34" charset="-122"/>
                        </a:rPr>
                        <a:t>工程师</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en-US" altLang="zh-CN"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dirty="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defTabSz="914400" rtl="0" eaLnBrk="1" latinLnBrk="0" hangingPunct="1">
                        <a:buClrTx/>
                        <a:buSzTx/>
                        <a:buFontTx/>
                        <a:buNone/>
                      </a:pPr>
                      <a:endParaRPr lang="en-US" altLang="en-US" sz="1200" b="0" kern="120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41316">
                <a:tc vMerge="1">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r>
                        <a:rPr lang="zh-CN" altLang="en-US" sz="1200" b="0" smtClean="0">
                          <a:solidFill>
                            <a:srgbClr val="000000"/>
                          </a:solidFill>
                          <a:latin typeface="微软雅黑" panose="020B0503020204020204" pitchFamily="34" charset="-122"/>
                          <a:ea typeface="微软雅黑" panose="020B0503020204020204" pitchFamily="34" charset="-122"/>
                        </a:rPr>
                        <a:t>助理工程师</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en-US" altLang="zh-CN" sz="1200" b="0" dirty="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indent="0" algn="ctr" defTabSz="914400" rtl="0" eaLnBrk="1" latinLnBrk="0" hangingPunct="1">
                        <a:buClrTx/>
                        <a:buSzTx/>
                        <a:buFontTx/>
                        <a:buNone/>
                      </a:pPr>
                      <a:endParaRPr lang="en-US" altLang="en-US" sz="1200" b="0" kern="1200" dirty="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r>
              <a:tr h="241316">
                <a:tc rowSpan="3">
                  <a:txBody>
                    <a:bodyPr/>
                    <a:lstStyle/>
                    <a:p>
                      <a:pPr marL="0" algn="ctr" defTabSz="914400" rtl="0" eaLnBrk="1" latinLnBrk="0" hangingPunct="1">
                        <a:buClrTx/>
                        <a:buSzTx/>
                        <a:buFontTx/>
                        <a:buNone/>
                      </a:pPr>
                      <a:r>
                        <a:rPr lang="zh-CN" altLang="en-US" sz="1200" b="0" kern="1200" smtClean="0">
                          <a:solidFill>
                            <a:srgbClr val="000000"/>
                          </a:solidFill>
                          <a:latin typeface="微软雅黑" panose="020B0503020204020204" pitchFamily="34" charset="-122"/>
                          <a:ea typeface="微软雅黑" panose="020B0503020204020204" pitchFamily="34" charset="-122"/>
                          <a:cs typeface="+mn-cs"/>
                        </a:rPr>
                        <a:t>硬件测试</a:t>
                      </a:r>
                      <a:endParaRPr lang="zh-CN" altLang="en-US" sz="1200" b="0" kern="1200">
                        <a:solidFill>
                          <a:srgbClr val="000000"/>
                        </a:solidFill>
                        <a:latin typeface="微软雅黑" panose="020B0503020204020204" pitchFamily="34" charset="-122"/>
                        <a:ea typeface="微软雅黑" panose="020B0503020204020204" pitchFamily="34" charset="-122"/>
                        <a:cs typeface="+mn-cs"/>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r>
                        <a:rPr lang="zh-CN" altLang="en-US" sz="1200" b="0" smtClean="0">
                          <a:solidFill>
                            <a:srgbClr val="000000"/>
                          </a:solidFill>
                          <a:latin typeface="微软雅黑" panose="020B0503020204020204" pitchFamily="34" charset="-122"/>
                          <a:ea typeface="微软雅黑" panose="020B0503020204020204" pitchFamily="34" charset="-122"/>
                        </a:rPr>
                        <a:t>高级工程师</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buClrTx/>
                        <a:buSzTx/>
                        <a:buFontTx/>
                        <a:buNone/>
                      </a:pPr>
                      <a:endParaRPr lang="en-US" altLang="zh-CN" sz="1200" b="0" kern="1200" dirty="0">
                        <a:solidFill>
                          <a:srgbClr val="000000"/>
                        </a:solidFill>
                        <a:latin typeface="微软雅黑" panose="020B0503020204020204" pitchFamily="34" charset="-122"/>
                        <a:ea typeface="微软雅黑" panose="020B0503020204020204" pitchFamily="34" charset="-122"/>
                        <a:cs typeface="+mn-cs"/>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indent="0" algn="ctr" defTabSz="914400" rtl="0" eaLnBrk="1" latinLnBrk="0" hangingPunct="1">
                        <a:buClrTx/>
                        <a:buSzTx/>
                        <a:buFontTx/>
                        <a:buNone/>
                      </a:pPr>
                      <a:endParaRPr lang="en-US" altLang="en-US" sz="1200" b="0" kern="1200" dirty="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r>
              <a:tr h="241316">
                <a:tc vMerge="1">
                  <a:tcPr/>
                </a:tc>
                <a:tc>
                  <a:txBody>
                    <a:bodyPr/>
                    <a:lstStyle/>
                    <a:p>
                      <a:pPr algn="ctr">
                        <a:buClrTx/>
                        <a:buSzTx/>
                        <a:buFontTx/>
                        <a:buNone/>
                      </a:pPr>
                      <a:r>
                        <a:rPr lang="zh-CN" altLang="en-US" sz="1200" b="0" smtClean="0">
                          <a:solidFill>
                            <a:srgbClr val="000000"/>
                          </a:solidFill>
                          <a:latin typeface="微软雅黑" panose="020B0503020204020204" pitchFamily="34" charset="-122"/>
                          <a:ea typeface="微软雅黑" panose="020B0503020204020204" pitchFamily="34" charset="-122"/>
                        </a:rPr>
                        <a:t>工程师</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buClrTx/>
                        <a:buSzTx/>
                        <a:buFontTx/>
                        <a:buNone/>
                      </a:pPr>
                      <a:endParaRPr lang="en-US" altLang="zh-CN" sz="1200" b="0" kern="1200" dirty="0">
                        <a:solidFill>
                          <a:srgbClr val="000000"/>
                        </a:solidFill>
                        <a:latin typeface="微软雅黑" panose="020B0503020204020204" pitchFamily="34" charset="-122"/>
                        <a:ea typeface="微软雅黑" panose="020B0503020204020204" pitchFamily="34" charset="-122"/>
                        <a:cs typeface="+mn-cs"/>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indent="0" algn="ctr" defTabSz="914400" rtl="0" eaLnBrk="1" latinLnBrk="0" hangingPunct="1">
                        <a:buClrTx/>
                        <a:buSzTx/>
                        <a:buFontTx/>
                        <a:buNone/>
                      </a:pPr>
                      <a:endParaRPr lang="en-US" altLang="en-US" sz="1200" b="0" kern="1200" dirty="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r>
              <a:tr h="241316">
                <a:tc vMerge="1">
                  <a:tcPr/>
                </a:tc>
                <a:tc>
                  <a:txBody>
                    <a:bodyPr/>
                    <a:lstStyle/>
                    <a:p>
                      <a:pPr algn="ctr">
                        <a:buClrTx/>
                        <a:buSzTx/>
                        <a:buFontTx/>
                        <a:buNone/>
                      </a:pPr>
                      <a:r>
                        <a:rPr lang="zh-CN" altLang="en-US" sz="1200" b="0" smtClean="0">
                          <a:solidFill>
                            <a:srgbClr val="000000"/>
                          </a:solidFill>
                          <a:latin typeface="微软雅黑" panose="020B0503020204020204" pitchFamily="34" charset="-122"/>
                          <a:ea typeface="微软雅黑" panose="020B0503020204020204" pitchFamily="34" charset="-122"/>
                        </a:rPr>
                        <a:t>助理工程师</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buClrTx/>
                        <a:buSzTx/>
                        <a:buFontTx/>
                        <a:buNone/>
                      </a:pPr>
                      <a:endParaRPr lang="en-US" altLang="zh-CN" sz="1200" b="0" kern="1200" dirty="0">
                        <a:solidFill>
                          <a:srgbClr val="000000"/>
                        </a:solidFill>
                        <a:latin typeface="微软雅黑" panose="020B0503020204020204" pitchFamily="34" charset="-122"/>
                        <a:ea typeface="微软雅黑" panose="020B0503020204020204" pitchFamily="34" charset="-122"/>
                        <a:cs typeface="+mn-cs"/>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indent="0" algn="ctr" defTabSz="914400" rtl="0" eaLnBrk="1" latinLnBrk="0" hangingPunct="1">
                        <a:buClrTx/>
                        <a:buSzTx/>
                        <a:buFontTx/>
                        <a:buNone/>
                      </a:pPr>
                      <a:endParaRPr lang="en-US" altLang="en-US" sz="1200" b="0" kern="1200" dirty="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r>
              <a:tr h="241316">
                <a:tc rowSpan="3">
                  <a:txBody>
                    <a:bodyPr/>
                    <a:lstStyle/>
                    <a:p>
                      <a:pPr marL="0" algn="ctr" defTabSz="914400" rtl="0" eaLnBrk="1" latinLnBrk="0" hangingPunct="1">
                        <a:buClrTx/>
                        <a:buSzTx/>
                        <a:buFontTx/>
                        <a:buNone/>
                      </a:pPr>
                      <a:r>
                        <a:rPr lang="zh-CN" altLang="en-US" sz="1200" b="0" kern="1200" smtClean="0">
                          <a:solidFill>
                            <a:srgbClr val="000000"/>
                          </a:solidFill>
                          <a:latin typeface="微软雅黑" panose="020B0503020204020204" pitchFamily="34" charset="-122"/>
                          <a:ea typeface="微软雅黑" panose="020B0503020204020204" pitchFamily="34" charset="-122"/>
                          <a:cs typeface="+mn-cs"/>
                        </a:rPr>
                        <a:t>软件测试</a:t>
                      </a:r>
                      <a:endParaRPr lang="zh-CN" altLang="en-US" sz="1200" b="0" kern="1200">
                        <a:solidFill>
                          <a:srgbClr val="000000"/>
                        </a:solidFill>
                        <a:latin typeface="微软雅黑" panose="020B0503020204020204" pitchFamily="34" charset="-122"/>
                        <a:ea typeface="微软雅黑" panose="020B0503020204020204" pitchFamily="34" charset="-122"/>
                        <a:cs typeface="+mn-cs"/>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r>
                        <a:rPr lang="zh-CN" altLang="en-US" sz="1200" b="0" smtClean="0">
                          <a:solidFill>
                            <a:srgbClr val="000000"/>
                          </a:solidFill>
                          <a:latin typeface="微软雅黑" panose="020B0503020204020204" pitchFamily="34" charset="-122"/>
                          <a:ea typeface="微软雅黑" panose="020B0503020204020204" pitchFamily="34" charset="-122"/>
                        </a:rPr>
                        <a:t>高级工程师</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buClrTx/>
                        <a:buSzTx/>
                        <a:buFontTx/>
                        <a:buNone/>
                      </a:pPr>
                      <a:endParaRPr lang="en-US" altLang="zh-CN" sz="1200" b="0" kern="1200" dirty="0">
                        <a:solidFill>
                          <a:srgbClr val="000000"/>
                        </a:solidFill>
                        <a:latin typeface="微软雅黑" panose="020B0503020204020204" pitchFamily="34" charset="-122"/>
                        <a:ea typeface="微软雅黑" panose="020B0503020204020204" pitchFamily="34" charset="-122"/>
                        <a:cs typeface="+mn-cs"/>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indent="0" algn="ctr" defTabSz="914400" rtl="0" eaLnBrk="1" latinLnBrk="0" hangingPunct="1">
                        <a:buClrTx/>
                        <a:buSzTx/>
                        <a:buFontTx/>
                        <a:buNone/>
                      </a:pPr>
                      <a:endParaRPr lang="en-US" altLang="en-US" sz="1200" b="0" kern="1200" dirty="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r>
              <a:tr h="241316">
                <a:tc vMerge="1">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r>
                        <a:rPr lang="zh-CN" altLang="en-US" sz="1200" b="0" smtClean="0">
                          <a:solidFill>
                            <a:srgbClr val="000000"/>
                          </a:solidFill>
                          <a:latin typeface="微软雅黑" panose="020B0503020204020204" pitchFamily="34" charset="-122"/>
                          <a:ea typeface="微软雅黑" panose="020B0503020204020204" pitchFamily="34" charset="-122"/>
                        </a:rPr>
                        <a:t>工程师</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buClrTx/>
                        <a:buSzTx/>
                        <a:buFontTx/>
                        <a:buNone/>
                      </a:pPr>
                      <a:endParaRPr lang="en-US" altLang="zh-CN" sz="1200" b="0" kern="1200" dirty="0">
                        <a:solidFill>
                          <a:srgbClr val="000000"/>
                        </a:solidFill>
                        <a:latin typeface="微软雅黑" panose="020B0503020204020204" pitchFamily="34" charset="-122"/>
                        <a:ea typeface="微软雅黑" panose="020B0503020204020204" pitchFamily="34" charset="-122"/>
                        <a:cs typeface="+mn-cs"/>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indent="0" algn="ctr" defTabSz="914400" rtl="0" eaLnBrk="1" latinLnBrk="0" hangingPunct="1">
                        <a:buClrTx/>
                        <a:buSzTx/>
                        <a:buFontTx/>
                        <a:buNone/>
                      </a:pPr>
                      <a:endParaRPr lang="en-US" altLang="en-US" sz="1200" b="0" kern="1200" dirty="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r>
              <a:tr h="241316">
                <a:tc vMerge="1">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r>
                        <a:rPr lang="zh-CN" altLang="en-US" sz="1200" b="0" smtClean="0">
                          <a:solidFill>
                            <a:srgbClr val="000000"/>
                          </a:solidFill>
                          <a:latin typeface="微软雅黑" panose="020B0503020204020204" pitchFamily="34" charset="-122"/>
                          <a:ea typeface="微软雅黑" panose="020B0503020204020204" pitchFamily="34" charset="-122"/>
                        </a:rPr>
                        <a:t>助理工程师</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algn="ctr" defTabSz="914400" rtl="0" eaLnBrk="1" latinLnBrk="0" hangingPunct="1">
                        <a:buClrTx/>
                        <a:buSzTx/>
                        <a:buFontTx/>
                        <a:buNone/>
                      </a:pPr>
                      <a:endParaRPr lang="en-US" altLang="zh-CN" sz="1200" b="0" kern="1200" dirty="0">
                        <a:solidFill>
                          <a:srgbClr val="000000"/>
                        </a:solidFill>
                        <a:latin typeface="微软雅黑" panose="020B0503020204020204" pitchFamily="34" charset="-122"/>
                        <a:ea typeface="微软雅黑" panose="020B0503020204020204" pitchFamily="34" charset="-122"/>
                        <a:cs typeface="+mn-cs"/>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indent="0" algn="ctr" defTabSz="914400" rtl="0" eaLnBrk="1" latinLnBrk="0" hangingPunct="1">
                        <a:buClrTx/>
                        <a:buSzTx/>
                        <a:buFontTx/>
                        <a:buNone/>
                      </a:pPr>
                      <a:endParaRPr lang="en-US" altLang="en-US" sz="1200" b="0" kern="1200" dirty="0">
                        <a:solidFill>
                          <a:srgbClr val="000000"/>
                        </a:solidFill>
                        <a:latin typeface="微软雅黑" panose="020B0503020204020204" pitchFamily="34" charset="-122"/>
                        <a:ea typeface="微软雅黑" panose="020B0503020204020204" pitchFamily="34" charset="-122"/>
                        <a:cs typeface="+mn-cs"/>
                      </a:endParaRPr>
                    </a:p>
                  </a:txBody>
                  <a:tcPr marL="12698" marR="12698" marT="12704" marB="4573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r>
              <a:tr h="241309">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0" kern="1200" smtClean="0">
                          <a:solidFill>
                            <a:srgbClr val="000000"/>
                          </a:solidFill>
                          <a:latin typeface="微软雅黑" panose="020B0503020204020204" pitchFamily="34" charset="-122"/>
                          <a:ea typeface="微软雅黑" panose="020B0503020204020204" pitchFamily="34" charset="-122"/>
                          <a:cs typeface="+mn-cs"/>
                        </a:rPr>
                        <a:t>公共设计</a:t>
                      </a:r>
                      <a:endParaRPr lang="zh-CN"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700" marR="12700" marT="12702" marB="457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r>
              <a:tr h="241306">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0" kern="1200" smtClean="0">
                          <a:solidFill>
                            <a:srgbClr val="000000"/>
                          </a:solidFill>
                          <a:latin typeface="微软雅黑" panose="020B0503020204020204" pitchFamily="34" charset="-122"/>
                          <a:ea typeface="微软雅黑" panose="020B0503020204020204" pitchFamily="34" charset="-122"/>
                          <a:cs typeface="+mn-cs"/>
                        </a:rPr>
                        <a:t>项目管理</a:t>
                      </a:r>
                      <a:endParaRPr lang="zh-CN"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en-US" altLang="zh-CN" sz="1200" b="0">
                        <a:solidFill>
                          <a:srgbClr val="000000"/>
                        </a:solidFill>
                        <a:latin typeface="微软雅黑" panose="020B0503020204020204" pitchFamily="34" charset="-122"/>
                        <a:ea typeface="微软雅黑" panose="020B0503020204020204" pitchFamily="34" charset="-122"/>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700" marR="12700" marT="12702" marB="457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r>
              <a:tr h="241306">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0" kern="1200" smtClean="0">
                          <a:solidFill>
                            <a:srgbClr val="000000"/>
                          </a:solidFill>
                          <a:latin typeface="微软雅黑" panose="020B0503020204020204" pitchFamily="34" charset="-122"/>
                          <a:ea typeface="微软雅黑" panose="020B0503020204020204" pitchFamily="34" charset="-122"/>
                          <a:cs typeface="+mn-cs"/>
                        </a:rPr>
                        <a:t>系统设计</a:t>
                      </a:r>
                      <a:endParaRPr lang="zh-CN"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700" marR="12700" marT="12702" marB="457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r>
              <a:tr h="241306">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0" kern="1200" smtClean="0">
                          <a:solidFill>
                            <a:srgbClr val="000000"/>
                          </a:solidFill>
                          <a:latin typeface="微软雅黑" panose="020B0503020204020204" pitchFamily="34" charset="-122"/>
                          <a:ea typeface="微软雅黑" panose="020B0503020204020204" pitchFamily="34" charset="-122"/>
                          <a:cs typeface="+mn-cs"/>
                        </a:rPr>
                        <a:t>技术研究</a:t>
                      </a:r>
                      <a:endParaRPr lang="zh-CN" altLang="en-US" sz="1200" b="0" kern="1200" smtClean="0">
                        <a:solidFill>
                          <a:srgbClr val="000000"/>
                        </a:solidFill>
                        <a:latin typeface="微软雅黑" panose="020B0503020204020204" pitchFamily="34" charset="-122"/>
                        <a:ea typeface="微软雅黑" panose="020B0503020204020204" pitchFamily="34" charset="-122"/>
                        <a:cs typeface="+mn-cs"/>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zh-CN" altLang="en-US" sz="1200" b="0">
                        <a:solidFill>
                          <a:srgbClr val="000000"/>
                        </a:solidFill>
                        <a:latin typeface="微软雅黑" panose="020B0503020204020204" pitchFamily="34" charset="-122"/>
                        <a:ea typeface="微软雅黑" panose="020B0503020204020204" pitchFamily="34" charset="-122"/>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algn="ctr">
                        <a:buClrTx/>
                        <a:buSzTx/>
                        <a:buFontTx/>
                        <a:buNone/>
                      </a:pPr>
                      <a:endParaRPr lang="zh-CN" altLang="en-US" sz="1200" b="0" dirty="0">
                        <a:solidFill>
                          <a:srgbClr val="000000"/>
                        </a:solidFill>
                        <a:latin typeface="微软雅黑" panose="020B0503020204020204" pitchFamily="34" charset="-122"/>
                        <a:ea typeface="微软雅黑" panose="020B0503020204020204" pitchFamily="34" charset="-122"/>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0" dirty="0">
                        <a:solidFill>
                          <a:srgbClr val="000000"/>
                        </a:solidFill>
                        <a:latin typeface="微软雅黑" panose="020B0503020204020204" pitchFamily="34" charset="-122"/>
                        <a:ea typeface="微软雅黑" panose="020B0503020204020204" pitchFamily="34" charset="-122"/>
                      </a:endParaRPr>
                    </a:p>
                  </a:txBody>
                  <a:tcPr marL="12700" marR="12700" marT="12702" marB="457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r>
              <a:tr h="241340">
                <a:tc gridSpan="2">
                  <a:txBody>
                    <a:bodyPr/>
                    <a:lstStyle/>
                    <a:p>
                      <a:pPr algn="r"/>
                      <a:r>
                        <a:rPr lang="zh-CN" altLang="en-US" sz="1200" b="0" kern="1200" smtClean="0">
                          <a:solidFill>
                            <a:srgbClr val="000000"/>
                          </a:solidFill>
                          <a:latin typeface="微软雅黑" panose="020B0503020204020204" pitchFamily="34" charset="-122"/>
                          <a:ea typeface="微软雅黑" panose="020B0503020204020204" pitchFamily="34" charset="-122"/>
                          <a:cs typeface="+mn-cs"/>
                        </a:rPr>
                        <a:t>合计</a:t>
                      </a:r>
                      <a:endParaRPr lang="zh-CN" altLang="en-US" sz="1200" b="0" kern="1200">
                        <a:solidFill>
                          <a:srgbClr val="000000"/>
                        </a:solidFill>
                        <a:latin typeface="微软雅黑" panose="020B0503020204020204" pitchFamily="34" charset="-122"/>
                        <a:ea typeface="微软雅黑" panose="020B0503020204020204" pitchFamily="34" charset="-122"/>
                        <a:cs typeface="+mn-cs"/>
                      </a:endParaRPr>
                    </a:p>
                  </a:txBody>
                  <a:tcPr marL="68572" marR="6857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hMerge="1">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1">
                        <a:solidFill>
                          <a:srgbClr val="000000"/>
                        </a:solidFill>
                        <a:latin typeface="微软雅黑" panose="020B0503020204020204" pitchFamily="34" charset="-122"/>
                        <a:ea typeface="微软雅黑" panose="020B0503020204020204" pitchFamily="34" charset="-122"/>
                      </a:endParaRPr>
                    </a:p>
                  </a:txBody>
                  <a:tcPr marL="12700" marR="12700" marT="12702" marB="457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200" b="1">
                        <a:solidFill>
                          <a:srgbClr val="000000"/>
                        </a:solidFill>
                        <a:latin typeface="微软雅黑" panose="020B0503020204020204" pitchFamily="34" charset="-122"/>
                        <a:ea typeface="微软雅黑" panose="020B0503020204020204" pitchFamily="34" charset="-122"/>
                      </a:endParaRPr>
                    </a:p>
                  </a:txBody>
                  <a:tcPr marL="12700" marR="12700" marT="12702" marB="457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1">
                        <a:solidFill>
                          <a:srgbClr val="000000"/>
                        </a:solidFill>
                        <a:latin typeface="微软雅黑" panose="020B0503020204020204" pitchFamily="34" charset="-122"/>
                        <a:ea typeface="微软雅黑" panose="020B0503020204020204" pitchFamily="34" charset="-122"/>
                      </a:endParaRPr>
                    </a:p>
                  </a:txBody>
                  <a:tcPr marL="12700" marR="12700" marT="12702" marB="457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1200" b="1" dirty="0">
                        <a:solidFill>
                          <a:srgbClr val="000000"/>
                        </a:solidFill>
                        <a:latin typeface="微软雅黑" panose="020B0503020204020204" pitchFamily="34" charset="-122"/>
                        <a:ea typeface="微软雅黑" panose="020B0503020204020204" pitchFamily="34" charset="-122"/>
                      </a:endParaRPr>
                    </a:p>
                  </a:txBody>
                  <a:tcPr marL="12700" marR="12700" marT="12702" marB="457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15" name="文本框 14"/>
          <p:cNvSpPr txBox="1"/>
          <p:nvPr/>
        </p:nvSpPr>
        <p:spPr>
          <a:xfrm>
            <a:off x="7067550" y="1330325"/>
            <a:ext cx="4595813" cy="744819"/>
          </a:xfrm>
          <a:prstGeom prst="rect">
            <a:avLst/>
          </a:prstGeom>
          <a:noFill/>
        </p:spPr>
        <p:txBody>
          <a:bodyPr>
            <a:spAutoFit/>
          </a:bodyPr>
          <a:lstStyle/>
          <a:p>
            <a:pPr fontAlgn="auto">
              <a:lnSpc>
                <a:spcPct val="120000"/>
              </a:lnSpc>
              <a:buFont typeface="+mj-lt"/>
              <a:buNone/>
              <a:defRPr/>
            </a:pPr>
            <a:r>
              <a:rPr lang="zh-CN" altLang="en-US" noProof="1">
                <a:solidFill>
                  <a:srgbClr val="115FA8"/>
                </a:solidFill>
                <a:latin typeface="微软雅黑" panose="020B0503020204020204" pitchFamily="34" charset="-122"/>
                <a:ea typeface="微软雅黑" panose="020B0503020204020204" pitchFamily="34" charset="-122"/>
              </a:rPr>
              <a:t>偏差分析：</a:t>
            </a:r>
            <a:endParaRPr lang="zh-CN" altLang="en-US" noProof="1">
              <a:solidFill>
                <a:srgbClr val="115FA8"/>
              </a:solidFill>
              <a:latin typeface="微软雅黑" panose="020B0503020204020204" pitchFamily="34" charset="-122"/>
              <a:ea typeface="微软雅黑" panose="020B0503020204020204" pitchFamily="34" charset="-122"/>
            </a:endParaRPr>
          </a:p>
          <a:p>
            <a:pPr marL="285750" indent="-285750" fontAlgn="auto">
              <a:lnSpc>
                <a:spcPct val="130000"/>
              </a:lnSpc>
              <a:buFont typeface="Arial" panose="020B0604020202020204" pitchFamily="34" charset="0"/>
              <a:buChar char="•"/>
              <a:defRPr/>
            </a:pPr>
            <a:r>
              <a:rPr lang="zh-CN" altLang="en-US" sz="1600" noProof="1" smtClean="0">
                <a:solidFill>
                  <a:srgbClr val="115FA8"/>
                </a:solidFill>
                <a:latin typeface="微软雅黑" panose="020B0503020204020204" pitchFamily="34" charset="-122"/>
                <a:ea typeface="微软雅黑" panose="020B0503020204020204" pitchFamily="34" charset="-122"/>
              </a:rPr>
              <a:t>偏差主要来自</a:t>
            </a:r>
            <a:r>
              <a:rPr lang="en-US" altLang="zh-CN" sz="1600" noProof="1" smtClean="0">
                <a:solidFill>
                  <a:srgbClr val="115FA8"/>
                </a:solidFill>
                <a:latin typeface="微软雅黑" panose="020B0503020204020204" pitchFamily="34" charset="-122"/>
                <a:ea typeface="微软雅黑" panose="020B0503020204020204" pitchFamily="34" charset="-122"/>
              </a:rPr>
              <a:t>XX</a:t>
            </a:r>
            <a:r>
              <a:rPr lang="zh-CN" altLang="en-US" sz="1600" noProof="1" smtClean="0">
                <a:solidFill>
                  <a:srgbClr val="115FA8"/>
                </a:solidFill>
                <a:latin typeface="微软雅黑" panose="020B0503020204020204" pitchFamily="34" charset="-122"/>
                <a:ea typeface="微软雅黑" panose="020B0503020204020204" pitchFamily="34" charset="-122"/>
              </a:rPr>
              <a:t>层级。</a:t>
            </a:r>
            <a:endParaRPr lang="zh-CN" altLang="en-US" sz="1600" noProof="1">
              <a:solidFill>
                <a:srgbClr val="115FA8"/>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054" y="311876"/>
            <a:ext cx="10604937" cy="818061"/>
          </a:xfrm>
        </p:spPr>
        <p:txBody>
          <a:bodyPr/>
          <a:lstStyle/>
          <a:p>
            <a:r>
              <a:rPr lang="zh-CN" altLang="en-US" sz="2800" dirty="0" smtClean="0">
                <a:latin typeface="微软雅黑" panose="020B0503020204020204" pitchFamily="34" charset="-122"/>
                <a:ea typeface="微软雅黑" panose="020B0503020204020204" pitchFamily="34" charset="-122"/>
              </a:rPr>
              <a:t>二、技能盘点</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custDataLst>
              <p:tags r:id="rId1"/>
            </p:custDataLst>
          </p:nvPr>
        </p:nvGraphicFramePr>
        <p:xfrm>
          <a:off x="415129" y="1419634"/>
          <a:ext cx="11182360" cy="2379459"/>
        </p:xfrm>
        <a:graphic>
          <a:graphicData uri="http://schemas.openxmlformats.org/drawingml/2006/table">
            <a:tbl>
              <a:tblPr>
                <a:tableStyleId>{5C22544A-7EE6-4342-B048-85BDC9FD1C3A}</a:tableStyleId>
              </a:tblPr>
              <a:tblGrid>
                <a:gridCol w="553592"/>
                <a:gridCol w="488887"/>
                <a:gridCol w="434566"/>
                <a:gridCol w="778598"/>
                <a:gridCol w="943925"/>
                <a:gridCol w="459818"/>
                <a:gridCol w="569913"/>
                <a:gridCol w="416459"/>
                <a:gridCol w="805759"/>
                <a:gridCol w="805758"/>
                <a:gridCol w="679010"/>
                <a:gridCol w="869133"/>
                <a:gridCol w="624689"/>
                <a:gridCol w="579421"/>
                <a:gridCol w="841973"/>
                <a:gridCol w="651849"/>
                <a:gridCol w="679010"/>
              </a:tblGrid>
              <a:tr h="219043">
                <a:tc rowSpan="3">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工号</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3">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姓名</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3">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公司</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3">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部门</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3">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岗位</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3">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序列</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3">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子序列</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3">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方向</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7">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工具与语言</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cPr/>
                </a:tc>
                <a:tc hMerge="1">
                  <a:tcPr/>
                </a:tc>
                <a:tc hMerge="1">
                  <a:tcPr/>
                </a:tc>
                <a:tc hMerge="1">
                  <a:tcPr/>
                </a:tc>
                <a:tc hMerge="1">
                  <a:tcPr/>
                </a:tc>
                <a:tc hMerge="1">
                  <a:tcPr/>
                </a:tc>
                <a:tc gridSpan="2">
                  <a:txBody>
                    <a:bodyPr/>
                    <a:lstStyle/>
                    <a:p>
                      <a:pPr marL="0" algn="ctr" defTabSz="914400" rtl="0" eaLnBrk="1" fontAlgn="ctr" latinLnBrk="0" hangingPunct="1"/>
                      <a:r>
                        <a:rPr lang="zh-CN" altLang="en-US" sz="1000" b="1" u="none" strike="noStrike" kern="1200">
                          <a:solidFill>
                            <a:schemeClr val="dk1"/>
                          </a:solidFill>
                          <a:effectLst/>
                          <a:latin typeface="微软雅黑" panose="020B0503020204020204" pitchFamily="34" charset="-122"/>
                          <a:ea typeface="微软雅黑" panose="020B0503020204020204" pitchFamily="34" charset="-122"/>
                          <a:cs typeface="+mn-cs"/>
                        </a:rPr>
                        <a:t>专业知识</a:t>
                      </a:r>
                      <a:endParaRPr lang="zh-CN" altLang="en-US" sz="1000" b="1" u="none" strike="noStrike" kern="120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cPr/>
                </a:tc>
              </a:tr>
              <a:tr h="248650">
                <a:tc vMerge="1">
                  <a:tcPr/>
                </a:tc>
                <a:tc vMerge="1">
                  <a:tcPr/>
                </a:tc>
                <a:tc vMerge="1">
                  <a:tcPr/>
                </a:tc>
                <a:tc vMerge="1">
                  <a:tcPr/>
                </a:tc>
                <a:tc vMerge="1">
                  <a:tcPr/>
                </a:tc>
                <a:tc vMerge="1">
                  <a:tcPr/>
                </a:tc>
                <a:tc vMerge="1">
                  <a:tcPr/>
                </a:tc>
                <a:tc vMerge="1">
                  <a:tcPr/>
                </a:tc>
                <a:tc gridSpan="6">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硬件</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cPr/>
                </a:tc>
                <a:tc hMerge="1">
                  <a:tcPr/>
                </a:tc>
                <a:tc hMerge="1">
                  <a:tcPr/>
                </a:tc>
                <a:tc hMerge="1">
                  <a:tcPr/>
                </a:tc>
                <a:tc hMerge="1">
                  <a:tcPr/>
                </a:tc>
                <a:tc>
                  <a:txBody>
                    <a:bodyPr/>
                    <a:lstStyle/>
                    <a:p>
                      <a:pPr marL="0" algn="ctr" defTabSz="914400" rtl="0" eaLnBrk="1" fontAlgn="ctr" latinLnBrk="0" hangingPunct="1"/>
                      <a:r>
                        <a:rPr lang="zh-CN" altLang="en-US" sz="1000" b="1" u="none" strike="noStrike" kern="1200">
                          <a:solidFill>
                            <a:schemeClr val="dk1"/>
                          </a:solidFill>
                          <a:effectLst/>
                          <a:latin typeface="微软雅黑" panose="020B0503020204020204" pitchFamily="34" charset="-122"/>
                          <a:ea typeface="微软雅黑" panose="020B0503020204020204" pitchFamily="34" charset="-122"/>
                          <a:cs typeface="+mn-cs"/>
                        </a:rPr>
                        <a:t>测试</a:t>
                      </a:r>
                      <a:endParaRPr lang="zh-CN" altLang="en-US" sz="1000" b="1" u="none" strike="noStrike" kern="120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marL="0" algn="ctr" defTabSz="914400" rtl="0" eaLnBrk="1" fontAlgn="ctr" latinLnBrk="0" hangingPunct="1"/>
                      <a:r>
                        <a:rPr lang="en-US" sz="1000" b="1" u="none" strike="noStrike" kern="1200">
                          <a:solidFill>
                            <a:schemeClr val="dk1"/>
                          </a:solidFill>
                          <a:effectLst/>
                          <a:latin typeface="微软雅黑" panose="020B0503020204020204" pitchFamily="34" charset="-122"/>
                          <a:ea typeface="微软雅黑" panose="020B0503020204020204" pitchFamily="34" charset="-122"/>
                          <a:cs typeface="+mn-cs"/>
                        </a:rPr>
                        <a:t>RAMS</a:t>
                      </a:r>
                      <a:endParaRPr lang="en-US" sz="1000" b="1" u="none" strike="noStrike" kern="120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cPr/>
                </a:tc>
              </a:tr>
              <a:tr h="711018">
                <a:tc vMerge="1">
                  <a:tcPr/>
                </a:tc>
                <a:tc vMerge="1">
                  <a:tcPr/>
                </a:tc>
                <a:tc vMerge="1">
                  <a:tcPr/>
                </a:tc>
                <a:tc vMerge="1">
                  <a:tcPr/>
                </a:tc>
                <a:tc vMerge="1">
                  <a:tcPr/>
                </a:tc>
                <a:tc vMerge="1">
                  <a:tcPr/>
                </a:tc>
                <a:tc vMerge="1">
                  <a:tcPr/>
                </a:tc>
                <a:tc vMerge="1">
                  <a:tcPr/>
                </a:tc>
                <a:tc>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使用</a:t>
                      </a:r>
                      <a:r>
                        <a:rPr lang="en-US" altLang="zh-CN"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PADS</a:t>
                      </a:r>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工具绘制</a:t>
                      </a: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原理图</a:t>
                      </a:r>
                      <a:endParaRPr lang="en-US" altLang="zh-CN"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a:t>
                      </a: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必备</a:t>
                      </a: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使用</a:t>
                      </a:r>
                      <a:r>
                        <a:rPr 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PADS</a:t>
                      </a:r>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工具绘制</a:t>
                      </a:r>
                      <a:r>
                        <a:rPr 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PCB</a:t>
                      </a:r>
                      <a:endParaRPr 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a:t>
                      </a: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必备</a:t>
                      </a: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Verilog HDL</a:t>
                      </a: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语言</a:t>
                      </a:r>
                      <a:endParaRPr lang="en-US" altLang="zh-CN"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p>
                      <a:pPr marL="0" algn="ctr" defTabSz="914400" rtl="0" eaLnBrk="1" fontAlgn="ctr" latinLnBrk="0" hangingPunct="1"/>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（特殊）</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使用</a:t>
                      </a:r>
                      <a:r>
                        <a:rPr lang="en-US" sz="1000" b="1" u="none" strike="noStrike" kern="1200" dirty="0" err="1">
                          <a:solidFill>
                            <a:schemeClr val="dk1"/>
                          </a:solidFill>
                          <a:effectLst/>
                          <a:latin typeface="微软雅黑" panose="020B0503020204020204" pitchFamily="34" charset="-122"/>
                          <a:ea typeface="微软雅黑" panose="020B0503020204020204" pitchFamily="34" charset="-122"/>
                          <a:cs typeface="+mn-cs"/>
                        </a:rPr>
                        <a:t>Quartus、Modelsim</a:t>
                      </a:r>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等开发</a:t>
                      </a: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软件</a:t>
                      </a:r>
                      <a:endParaRPr lang="en-US" altLang="zh-CN"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（特殊）</a:t>
                      </a:r>
                      <a:endPar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汇编语言</a:t>
                      </a:r>
                      <a:endParaRPr lang="en-US" altLang="zh-CN"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p>
                      <a:pPr marL="0" algn="ctr" defTabSz="914400" rtl="0" eaLnBrk="1" fontAlgn="ctr" latinLnBrk="0" hangingPunct="1"/>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（特殊）</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C</a:t>
                      </a: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语言</a:t>
                      </a:r>
                      <a:endParaRPr lang="en-US" altLang="zh-CN"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p>
                      <a:pPr marL="0" algn="ctr" defTabSz="914400" rtl="0" eaLnBrk="1" fontAlgn="ctr" latinLnBrk="0" hangingPunct="1"/>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（特殊）</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仿真器、侦听器以及相关抓包</a:t>
                      </a:r>
                      <a:r>
                        <a:rPr lang="en-US" altLang="zh-CN"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a:t>
                      </a:r>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调试</a:t>
                      </a: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软件</a:t>
                      </a:r>
                      <a:endParaRPr lang="en-US" altLang="zh-CN"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p>
                      <a:pPr marL="0" algn="ctr" defTabSz="914400" rtl="0" eaLnBrk="1" fontAlgn="ctr" latinLnBrk="0" hangingPunct="1"/>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（特殊）</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EMC</a:t>
                      </a:r>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设计</a:t>
                      </a: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知识</a:t>
                      </a:r>
                      <a:endParaRPr lang="en-US" altLang="zh-CN"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a:t>
                      </a: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必备</a:t>
                      </a: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信号完整性</a:t>
                      </a: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设计</a:t>
                      </a:r>
                      <a:endParaRPr lang="en-US" altLang="zh-CN"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a:t>
                      </a: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必备</a:t>
                      </a: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13096">
                <a:tc>
                  <a:txBody>
                    <a:bodyPr/>
                    <a:lstStyle/>
                    <a:p>
                      <a:pPr algn="ctr" fontAlgn="ctr"/>
                      <a:r>
                        <a:rPr lang="en-US" altLang="zh-CN" sz="1000" u="none" strike="noStrike" dirty="0">
                          <a:effectLst/>
                          <a:latin typeface="微软雅黑" panose="020B0503020204020204" pitchFamily="34" charset="-122"/>
                          <a:ea typeface="微软雅黑" panose="020B0503020204020204" pitchFamily="34" charset="-122"/>
                        </a:rPr>
                        <a:t>142005</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张涛</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smtClean="0">
                          <a:effectLst/>
                          <a:latin typeface="微软雅黑" panose="020B0503020204020204" pitchFamily="34" charset="-122"/>
                          <a:ea typeface="微软雅黑" panose="020B0503020204020204" pitchFamily="34" charset="-122"/>
                        </a:rPr>
                        <a:t>西</a:t>
                      </a:r>
                      <a:r>
                        <a:rPr lang="zh-CN" altLang="en-US" sz="1000" u="none" strike="noStrike" dirty="0">
                          <a:effectLst/>
                          <a:latin typeface="微软雅黑" panose="020B0503020204020204" pitchFamily="34" charset="-122"/>
                          <a:ea typeface="微软雅黑" panose="020B0503020204020204" pitchFamily="34" charset="-122"/>
                        </a:rPr>
                        <a:t>分</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硬件设计部</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高级硬件工程师</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开发</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硬件设计</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PCB</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i="1" u="none" strike="noStrike" dirty="0">
                          <a:solidFill>
                            <a:srgbClr val="0070C0"/>
                          </a:solidFill>
                          <a:effectLst/>
                          <a:latin typeface="微软雅黑" panose="020B0503020204020204" pitchFamily="34" charset="-122"/>
                          <a:ea typeface="微软雅黑" panose="020B0503020204020204" pitchFamily="34" charset="-122"/>
                        </a:rPr>
                        <a:t>了解</a:t>
                      </a:r>
                      <a:r>
                        <a:rPr lang="en-US" altLang="zh-CN" sz="1000" i="1" u="none" strike="noStrike" dirty="0">
                          <a:solidFill>
                            <a:srgbClr val="0070C0"/>
                          </a:solidFill>
                          <a:effectLst/>
                          <a:latin typeface="微软雅黑" panose="020B0503020204020204" pitchFamily="34" charset="-122"/>
                          <a:ea typeface="微软雅黑" panose="020B0503020204020204" pitchFamily="34" charset="-122"/>
                        </a:rPr>
                        <a:t>/</a:t>
                      </a:r>
                      <a:r>
                        <a:rPr lang="zh-CN" altLang="en-US" sz="1000" i="1" u="none" strike="noStrike" dirty="0">
                          <a:solidFill>
                            <a:srgbClr val="0070C0"/>
                          </a:solidFill>
                          <a:effectLst/>
                          <a:latin typeface="微软雅黑" panose="020B0503020204020204" pitchFamily="34" charset="-122"/>
                          <a:ea typeface="微软雅黑" panose="020B0503020204020204" pitchFamily="34" charset="-122"/>
                        </a:rPr>
                        <a:t>熟悉</a:t>
                      </a:r>
                      <a:r>
                        <a:rPr lang="en-US" altLang="zh-CN" sz="1000" i="1" u="none" strike="noStrike" dirty="0">
                          <a:solidFill>
                            <a:srgbClr val="0070C0"/>
                          </a:solidFill>
                          <a:effectLst/>
                          <a:latin typeface="微软雅黑" panose="020B0503020204020204" pitchFamily="34" charset="-122"/>
                          <a:ea typeface="微软雅黑" panose="020B0503020204020204" pitchFamily="34" charset="-122"/>
                        </a:rPr>
                        <a:t>/</a:t>
                      </a:r>
                      <a:r>
                        <a:rPr lang="zh-CN" altLang="en-US" sz="1000" i="1" u="none" strike="noStrike" dirty="0">
                          <a:solidFill>
                            <a:srgbClr val="0070C0"/>
                          </a:solidFill>
                          <a:effectLst/>
                          <a:latin typeface="微软雅黑" panose="020B0503020204020204" pitchFamily="34" charset="-122"/>
                          <a:ea typeface="微软雅黑" panose="020B0503020204020204" pitchFamily="34" charset="-122"/>
                        </a:rPr>
                        <a:t>掌握</a:t>
                      </a:r>
                      <a:r>
                        <a:rPr lang="en-US" altLang="zh-CN" sz="1000" i="1" u="none" strike="noStrike" dirty="0">
                          <a:solidFill>
                            <a:srgbClr val="0070C0"/>
                          </a:solidFill>
                          <a:effectLst/>
                          <a:latin typeface="微软雅黑" panose="020B0503020204020204" pitchFamily="34" charset="-122"/>
                          <a:ea typeface="微软雅黑" panose="020B0503020204020204" pitchFamily="34" charset="-122"/>
                        </a:rPr>
                        <a:t>/</a:t>
                      </a:r>
                      <a:r>
                        <a:rPr lang="zh-CN" altLang="en-US" sz="1000" i="1" u="none" strike="noStrike" dirty="0">
                          <a:solidFill>
                            <a:srgbClr val="0070C0"/>
                          </a:solidFill>
                          <a:effectLst/>
                          <a:latin typeface="微软雅黑" panose="020B0503020204020204" pitchFamily="34" charset="-122"/>
                          <a:ea typeface="微软雅黑" panose="020B0503020204020204" pitchFamily="34" charset="-122"/>
                        </a:rPr>
                        <a:t>精通</a:t>
                      </a:r>
                      <a:endParaRPr lang="zh-CN" altLang="en-US" sz="1000" b="0" i="1" u="none" strike="noStrike" dirty="0">
                        <a:solidFill>
                          <a:srgbClr val="0070C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34566">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145120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尚爱玲</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smtClean="0">
                          <a:effectLst/>
                          <a:latin typeface="微软雅黑" panose="020B0503020204020204" pitchFamily="34" charset="-122"/>
                          <a:ea typeface="微软雅黑" panose="020B0503020204020204" pitchFamily="34" charset="-122"/>
                        </a:rPr>
                        <a:t>西</a:t>
                      </a:r>
                      <a:r>
                        <a:rPr lang="zh-CN" altLang="en-US" sz="1000" u="none" strike="noStrike" dirty="0">
                          <a:effectLst/>
                          <a:latin typeface="微软雅黑" panose="020B0503020204020204" pitchFamily="34" charset="-122"/>
                          <a:ea typeface="微软雅黑" panose="020B0503020204020204" pitchFamily="34" charset="-122"/>
                        </a:rPr>
                        <a:t>分</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硬件设计部</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高级硬件工程师</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开发</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硬件设计</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latin typeface="微软雅黑" panose="020B0503020204020204" pitchFamily="34" charset="-122"/>
                          <a:ea typeface="微软雅黑" panose="020B0503020204020204" pitchFamily="34" charset="-122"/>
                        </a:rPr>
                        <a:t>PCB</a:t>
                      </a: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53086">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4" name="文本框 3"/>
          <p:cNvSpPr txBox="1"/>
          <p:nvPr/>
        </p:nvSpPr>
        <p:spPr>
          <a:xfrm>
            <a:off x="347795" y="4088790"/>
            <a:ext cx="10998196" cy="1446550"/>
          </a:xfrm>
          <a:prstGeom prst="rect">
            <a:avLst/>
          </a:prstGeom>
          <a:noFill/>
        </p:spPr>
        <p:txBody>
          <a:bodyPr wrap="square" rtlCol="0">
            <a:spAutoFit/>
          </a:bodyPr>
          <a:lstStyle/>
          <a:p>
            <a:pPr>
              <a:lnSpc>
                <a:spcPct val="125000"/>
              </a:lnSpc>
            </a:pPr>
            <a:r>
              <a:rPr lang="zh-CN" altLang="en-US" sz="1400" dirty="0" smtClean="0">
                <a:solidFill>
                  <a:srgbClr val="002060"/>
                </a:solidFill>
                <a:latin typeface="微软雅黑" panose="020B0503020204020204" pitchFamily="34" charset="-122"/>
                <a:ea typeface="微软雅黑" panose="020B0503020204020204" pitchFamily="34" charset="-122"/>
              </a:rPr>
              <a:t>技能盘点说明：</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pPr>
              <a:lnSpc>
                <a:spcPct val="125000"/>
              </a:lnSpc>
            </a:pPr>
            <a:r>
              <a:rPr lang="en-US" altLang="zh-CN" sz="1400" dirty="0" smtClean="0">
                <a:solidFill>
                  <a:srgbClr val="002060"/>
                </a:solidFill>
                <a:latin typeface="微软雅黑" panose="020B0503020204020204" pitchFamily="34" charset="-122"/>
                <a:ea typeface="微软雅黑" panose="020B0503020204020204" pitchFamily="34" charset="-122"/>
              </a:rPr>
              <a:t>1</a:t>
            </a:r>
            <a:r>
              <a:rPr lang="zh-CN" altLang="en-US" sz="1400" dirty="0" smtClean="0">
                <a:solidFill>
                  <a:srgbClr val="002060"/>
                </a:solidFill>
                <a:latin typeface="微软雅黑" panose="020B0503020204020204" pitchFamily="34" charset="-122"/>
                <a:ea typeface="微软雅黑" panose="020B0503020204020204" pitchFamily="34" charset="-122"/>
              </a:rPr>
              <a:t>、</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pPr>
              <a:lnSpc>
                <a:spcPct val="125000"/>
              </a:lnSpc>
            </a:pPr>
            <a:r>
              <a:rPr lang="en-US" altLang="zh-CN" sz="1400" dirty="0" smtClean="0">
                <a:solidFill>
                  <a:srgbClr val="002060"/>
                </a:solidFill>
                <a:latin typeface="微软雅黑" panose="020B0503020204020204" pitchFamily="34" charset="-122"/>
                <a:ea typeface="微软雅黑" panose="020B0503020204020204" pitchFamily="34" charset="-122"/>
              </a:rPr>
              <a:t>2</a:t>
            </a:r>
            <a:r>
              <a:rPr lang="zh-CN" altLang="en-US" sz="1400" dirty="0" smtClean="0">
                <a:solidFill>
                  <a:srgbClr val="002060"/>
                </a:solidFill>
                <a:latin typeface="微软雅黑" panose="020B0503020204020204" pitchFamily="34" charset="-122"/>
                <a:ea typeface="微软雅黑" panose="020B0503020204020204" pitchFamily="34" charset="-122"/>
              </a:rPr>
              <a:t>、</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pPr>
              <a:lnSpc>
                <a:spcPct val="125000"/>
              </a:lnSpc>
            </a:pPr>
            <a:r>
              <a:rPr lang="en-US" altLang="zh-CN" sz="1400" dirty="0" smtClean="0">
                <a:solidFill>
                  <a:srgbClr val="002060"/>
                </a:solidFill>
                <a:latin typeface="微软雅黑" panose="020B0503020204020204" pitchFamily="34" charset="-122"/>
                <a:ea typeface="微软雅黑" panose="020B0503020204020204" pitchFamily="34" charset="-122"/>
              </a:rPr>
              <a:t>3</a:t>
            </a:r>
            <a:r>
              <a:rPr lang="zh-CN" altLang="en-US" sz="1400" dirty="0" smtClean="0">
                <a:solidFill>
                  <a:srgbClr val="002060"/>
                </a:solidFill>
                <a:latin typeface="微软雅黑" panose="020B0503020204020204" pitchFamily="34" charset="-122"/>
                <a:ea typeface="微软雅黑" panose="020B0503020204020204" pitchFamily="34" charset="-122"/>
              </a:rPr>
              <a:t>、</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054" y="311876"/>
            <a:ext cx="10604937" cy="818061"/>
          </a:xfrm>
        </p:spPr>
        <p:txBody>
          <a:bodyPr/>
          <a:lstStyle/>
          <a:p>
            <a:r>
              <a:rPr lang="zh-CN" altLang="en-US" sz="2800" dirty="0" smtClean="0">
                <a:latin typeface="微软雅黑" panose="020B0503020204020204" pitchFamily="34" charset="-122"/>
                <a:ea typeface="微软雅黑" panose="020B0503020204020204" pitchFamily="34" charset="-122"/>
              </a:rPr>
              <a:t>二、技能盘点</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技能缺口</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415129" y="1419634"/>
          <a:ext cx="4211192" cy="2627264"/>
        </p:xfrm>
        <a:graphic>
          <a:graphicData uri="http://schemas.openxmlformats.org/drawingml/2006/table">
            <a:tbl>
              <a:tblPr>
                <a:tableStyleId>{5C22544A-7EE6-4342-B048-85BDC9FD1C3A}</a:tableStyleId>
              </a:tblPr>
              <a:tblGrid>
                <a:gridCol w="834249"/>
                <a:gridCol w="688064"/>
                <a:gridCol w="1674891"/>
                <a:gridCol w="1013988"/>
              </a:tblGrid>
              <a:tr h="363899">
                <a:tc>
                  <a:txBody>
                    <a:bodyPr/>
                    <a:lstStyle/>
                    <a:p>
                      <a:pPr algn="ctr" fontAlgn="ctr"/>
                      <a:r>
                        <a:rPr lang="zh-CN" altLang="en-US" sz="1000" b="1" i="0" u="none" strike="noStrike" dirty="0">
                          <a:solidFill>
                            <a:srgbClr val="000000"/>
                          </a:solidFill>
                          <a:effectLst/>
                          <a:latin typeface="微软雅黑" panose="020B0503020204020204" pitchFamily="34" charset="-122"/>
                          <a:ea typeface="微软雅黑" panose="020B0503020204020204" pitchFamily="34" charset="-122"/>
                        </a:rPr>
                        <a:t>类型</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a:solidFill>
                            <a:srgbClr val="000000"/>
                          </a:solidFill>
                          <a:effectLst/>
                          <a:latin typeface="微软雅黑" panose="020B0503020204020204" pitchFamily="34" charset="-122"/>
                          <a:ea typeface="微软雅黑" panose="020B0503020204020204" pitchFamily="34" charset="-122"/>
                        </a:rPr>
                        <a:t>专业</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a:solidFill>
                            <a:srgbClr val="000000"/>
                          </a:solidFill>
                          <a:effectLst/>
                          <a:latin typeface="微软雅黑" panose="020B0503020204020204" pitchFamily="34" charset="-122"/>
                          <a:ea typeface="微软雅黑" panose="020B0503020204020204" pitchFamily="34" charset="-122"/>
                        </a:rPr>
                        <a:t>技能点</a:t>
                      </a:r>
                      <a:endParaRPr lang="zh-CN" altLang="en-US" sz="10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a:solidFill>
                            <a:srgbClr val="000000"/>
                          </a:solidFill>
                          <a:effectLst/>
                          <a:latin typeface="微软雅黑" panose="020B0503020204020204" pitchFamily="34" charset="-122"/>
                          <a:ea typeface="微软雅黑" panose="020B0503020204020204" pitchFamily="34" charset="-122"/>
                        </a:rPr>
                        <a:t>技能缺口</a:t>
                      </a:r>
                      <a:endParaRPr lang="zh-CN" altLang="en-US" sz="10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25924">
                <a:tc rowSpan="8">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工具与语言</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3">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硬件</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 使用</a:t>
                      </a: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PADS</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工具绘制原理图</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25925">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 使用</a:t>
                      </a:r>
                      <a:r>
                        <a:rPr lang="en-US" sz="1000" b="0" i="0" u="none" strike="noStrike" dirty="0">
                          <a:solidFill>
                            <a:srgbClr val="000000"/>
                          </a:solidFill>
                          <a:effectLst/>
                          <a:latin typeface="微软雅黑" panose="020B0503020204020204" pitchFamily="34" charset="-122"/>
                          <a:ea typeface="微软雅黑" panose="020B0503020204020204" pitchFamily="34" charset="-122"/>
                        </a:rPr>
                        <a:t>PADS</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工具绘制</a:t>
                      </a:r>
                      <a:r>
                        <a:rPr lang="en-US" sz="1000" b="0" i="0" u="none" strike="noStrike" dirty="0">
                          <a:solidFill>
                            <a:srgbClr val="000000"/>
                          </a:solidFill>
                          <a:effectLst/>
                          <a:latin typeface="微软雅黑" panose="020B0503020204020204" pitchFamily="34" charset="-122"/>
                          <a:ea typeface="微软雅黑" panose="020B0503020204020204" pitchFamily="34" charset="-122"/>
                        </a:rPr>
                        <a:t>PCB</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53497">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 ……</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71604">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3">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软件</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en-US" sz="1000" b="0" i="0" u="none" strike="noStrike" dirty="0" smtClean="0">
                          <a:solidFill>
                            <a:srgbClr val="000000"/>
                          </a:solidFill>
                          <a:effectLst/>
                          <a:latin typeface="微软雅黑" panose="020B0503020204020204" pitchFamily="34" charset="-122"/>
                          <a:ea typeface="微软雅黑" panose="020B0503020204020204" pitchFamily="34" charset="-122"/>
                        </a:rPr>
                        <a:t> C</a:t>
                      </a:r>
                      <a:r>
                        <a:rPr lang="en-US" sz="10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语言</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53086">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en-US" sz="1000" b="0" i="0" u="none" strike="noStrike" dirty="0" smtClean="0">
                          <a:solidFill>
                            <a:srgbClr val="000000"/>
                          </a:solidFill>
                          <a:effectLst/>
                          <a:latin typeface="微软雅黑" panose="020B0503020204020204" pitchFamily="34" charset="-122"/>
                          <a:ea typeface="微软雅黑" panose="020B0503020204020204" pitchFamily="34" charset="-122"/>
                        </a:rPr>
                        <a:t> JAVA</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语言</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6336">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 ……</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71602">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配置</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 DOS</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批处理等脚本语言</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35391">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 ……</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4" name="文本框 3"/>
          <p:cNvSpPr txBox="1"/>
          <p:nvPr/>
        </p:nvSpPr>
        <p:spPr>
          <a:xfrm>
            <a:off x="347795" y="4336595"/>
            <a:ext cx="10998196" cy="1446550"/>
          </a:xfrm>
          <a:prstGeom prst="rect">
            <a:avLst/>
          </a:prstGeom>
          <a:noFill/>
        </p:spPr>
        <p:txBody>
          <a:bodyPr wrap="square" rtlCol="0">
            <a:spAutoFit/>
          </a:bodyPr>
          <a:lstStyle/>
          <a:p>
            <a:pPr>
              <a:lnSpc>
                <a:spcPct val="125000"/>
              </a:lnSpc>
            </a:pPr>
            <a:r>
              <a:rPr lang="zh-CN" altLang="en-US" sz="1400" dirty="0" smtClean="0">
                <a:solidFill>
                  <a:srgbClr val="002060"/>
                </a:solidFill>
                <a:latin typeface="微软雅黑" panose="020B0503020204020204" pitchFamily="34" charset="-122"/>
                <a:ea typeface="微软雅黑" panose="020B0503020204020204" pitchFamily="34" charset="-122"/>
              </a:rPr>
              <a:t>技能缺口和培训需求说明：</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pPr>
              <a:lnSpc>
                <a:spcPct val="125000"/>
              </a:lnSpc>
            </a:pPr>
            <a:r>
              <a:rPr lang="en-US" altLang="zh-CN" sz="1400" dirty="0" smtClean="0">
                <a:solidFill>
                  <a:srgbClr val="002060"/>
                </a:solidFill>
                <a:latin typeface="微软雅黑" panose="020B0503020204020204" pitchFamily="34" charset="-122"/>
                <a:ea typeface="微软雅黑" panose="020B0503020204020204" pitchFamily="34" charset="-122"/>
              </a:rPr>
              <a:t>1</a:t>
            </a:r>
            <a:r>
              <a:rPr lang="zh-CN" altLang="en-US" sz="1400" dirty="0" smtClean="0">
                <a:solidFill>
                  <a:srgbClr val="002060"/>
                </a:solidFill>
                <a:latin typeface="微软雅黑" panose="020B0503020204020204" pitchFamily="34" charset="-122"/>
                <a:ea typeface="微软雅黑" panose="020B0503020204020204" pitchFamily="34" charset="-122"/>
              </a:rPr>
              <a:t>、</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pPr>
              <a:lnSpc>
                <a:spcPct val="125000"/>
              </a:lnSpc>
            </a:pPr>
            <a:r>
              <a:rPr lang="en-US" altLang="zh-CN" sz="1400" dirty="0" smtClean="0">
                <a:solidFill>
                  <a:srgbClr val="002060"/>
                </a:solidFill>
                <a:latin typeface="微软雅黑" panose="020B0503020204020204" pitchFamily="34" charset="-122"/>
                <a:ea typeface="微软雅黑" panose="020B0503020204020204" pitchFamily="34" charset="-122"/>
              </a:rPr>
              <a:t>2</a:t>
            </a:r>
            <a:r>
              <a:rPr lang="zh-CN" altLang="en-US" sz="1400" dirty="0" smtClean="0">
                <a:solidFill>
                  <a:srgbClr val="002060"/>
                </a:solidFill>
                <a:latin typeface="微软雅黑" panose="020B0503020204020204" pitchFamily="34" charset="-122"/>
                <a:ea typeface="微软雅黑" panose="020B0503020204020204" pitchFamily="34" charset="-122"/>
              </a:rPr>
              <a:t>、</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pPr>
              <a:lnSpc>
                <a:spcPct val="125000"/>
              </a:lnSpc>
            </a:pPr>
            <a:r>
              <a:rPr lang="en-US" altLang="zh-CN" sz="1400" dirty="0" smtClean="0">
                <a:solidFill>
                  <a:srgbClr val="002060"/>
                </a:solidFill>
                <a:latin typeface="微软雅黑" panose="020B0503020204020204" pitchFamily="34" charset="-122"/>
                <a:ea typeface="微软雅黑" panose="020B0503020204020204" pitchFamily="34" charset="-122"/>
              </a:rPr>
              <a:t>3</a:t>
            </a:r>
            <a:r>
              <a:rPr lang="zh-CN" altLang="en-US" sz="1400" dirty="0" smtClean="0">
                <a:solidFill>
                  <a:srgbClr val="002060"/>
                </a:solidFill>
                <a:latin typeface="微软雅黑" panose="020B0503020204020204" pitchFamily="34" charset="-122"/>
                <a:ea typeface="微软雅黑" panose="020B0503020204020204" pitchFamily="34" charset="-122"/>
              </a:rPr>
              <a:t>、</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endParaRPr lang="zh-CN" altLang="en-US" dirty="0"/>
          </a:p>
        </p:txBody>
      </p:sp>
      <p:graphicFrame>
        <p:nvGraphicFramePr>
          <p:cNvPr id="5" name="表格 4"/>
          <p:cNvGraphicFramePr>
            <a:graphicFrameLocks noGrp="1"/>
          </p:cNvGraphicFramePr>
          <p:nvPr/>
        </p:nvGraphicFramePr>
        <p:xfrm>
          <a:off x="6625487" y="1419634"/>
          <a:ext cx="4347313" cy="2627264"/>
        </p:xfrm>
        <a:graphic>
          <a:graphicData uri="http://schemas.openxmlformats.org/drawingml/2006/table">
            <a:tbl>
              <a:tblPr>
                <a:tableStyleId>{5C22544A-7EE6-4342-B048-85BDC9FD1C3A}</a:tableStyleId>
              </a:tblPr>
              <a:tblGrid>
                <a:gridCol w="1622220"/>
                <a:gridCol w="905346"/>
                <a:gridCol w="914400"/>
                <a:gridCol w="905347"/>
              </a:tblGrid>
              <a:tr h="363899">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培训需求</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课程</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讲师</a:t>
                      </a:r>
                      <a:endPar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CN" sz="1000" b="1" i="0" u="none" strike="noStrike" dirty="0" smtClean="0">
                          <a:solidFill>
                            <a:srgbClr val="000000"/>
                          </a:solidFill>
                          <a:effectLst/>
                          <a:latin typeface="微软雅黑" panose="020B0503020204020204" pitchFamily="34" charset="-122"/>
                          <a:ea typeface="微软雅黑" panose="020B0503020204020204" pitchFamily="34" charset="-122"/>
                        </a:rPr>
                        <a:t>……</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25924">
                <a:tc>
                  <a:txBody>
                    <a:bodyPr/>
                    <a:lstStyle/>
                    <a:p>
                      <a:pPr algn="l"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 使用</a:t>
                      </a: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PADS</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工具绘制原理图</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25925">
                <a:tc>
                  <a:txBody>
                    <a:bodyPr/>
                    <a:lstStyle/>
                    <a:p>
                      <a:pPr algn="l"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 使用</a:t>
                      </a:r>
                      <a:r>
                        <a:rPr lang="en-US" sz="1000" b="0" i="0" u="none" strike="noStrike" dirty="0">
                          <a:solidFill>
                            <a:srgbClr val="000000"/>
                          </a:solidFill>
                          <a:effectLst/>
                          <a:latin typeface="微软雅黑" panose="020B0503020204020204" pitchFamily="34" charset="-122"/>
                          <a:ea typeface="微软雅黑" panose="020B0503020204020204" pitchFamily="34" charset="-122"/>
                        </a:rPr>
                        <a:t>PADS</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工具绘制</a:t>
                      </a:r>
                      <a:r>
                        <a:rPr lang="en-US" sz="1000" b="0" i="0" u="none" strike="noStrike" dirty="0">
                          <a:solidFill>
                            <a:srgbClr val="000000"/>
                          </a:solidFill>
                          <a:effectLst/>
                          <a:latin typeface="微软雅黑" panose="020B0503020204020204" pitchFamily="34" charset="-122"/>
                          <a:ea typeface="微软雅黑" panose="020B0503020204020204" pitchFamily="34" charset="-122"/>
                        </a:rPr>
                        <a:t>PCB</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53497">
                <a:tc>
                  <a:txBody>
                    <a:bodyPr/>
                    <a:lstStyle/>
                    <a:p>
                      <a:pPr algn="l" fontAlgn="ctr"/>
                      <a:r>
                        <a:rPr lang="en-US" sz="1000" b="0" i="0" u="none" strike="noStrike" dirty="0" smtClean="0">
                          <a:solidFill>
                            <a:srgbClr val="000000"/>
                          </a:solidFill>
                          <a:effectLst/>
                          <a:latin typeface="微软雅黑" panose="020B0503020204020204" pitchFamily="34" charset="-122"/>
                          <a:ea typeface="微软雅黑" panose="020B0503020204020204" pitchFamily="34" charset="-122"/>
                        </a:rPr>
                        <a:t> C</a:t>
                      </a:r>
                      <a:r>
                        <a:rPr lang="en-US" sz="10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语言</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71604">
                <a:tc>
                  <a:txBody>
                    <a:bodyPr/>
                    <a:lstStyle/>
                    <a:p>
                      <a:pPr algn="l" fontAlgn="ctr"/>
                      <a:r>
                        <a:rPr lang="en-US" sz="1000" b="0" i="0" u="none" strike="noStrike" dirty="0" smtClean="0">
                          <a:solidFill>
                            <a:srgbClr val="000000"/>
                          </a:solidFill>
                          <a:effectLst/>
                          <a:latin typeface="微软雅黑" panose="020B0503020204020204" pitchFamily="34" charset="-122"/>
                          <a:ea typeface="微软雅黑" panose="020B0503020204020204" pitchFamily="34" charset="-122"/>
                        </a:rPr>
                        <a:t> JAVA</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语言</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53086">
                <a:tc>
                  <a:txBody>
                    <a:bodyPr/>
                    <a:lstStyle/>
                    <a:p>
                      <a:pPr algn="l" fontAlgn="ct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6336">
                <a:tc>
                  <a:txBody>
                    <a:bodyPr/>
                    <a:lstStyle/>
                    <a:p>
                      <a:pPr algn="l" fontAlgn="ct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 ……</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71602">
                <a:tc>
                  <a:txBody>
                    <a:bodyPr/>
                    <a:lstStyle/>
                    <a:p>
                      <a:pPr algn="l" fontAlgn="ct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35391">
                <a:tc>
                  <a:txBody>
                    <a:bodyPr/>
                    <a:lstStyle/>
                    <a:p>
                      <a:pPr algn="l" fontAlgn="ct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 ……</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6" name="左箭头 5"/>
          <p:cNvSpPr/>
          <p:nvPr/>
        </p:nvSpPr>
        <p:spPr>
          <a:xfrm flipH="1">
            <a:off x="5143640" y="2355875"/>
            <a:ext cx="964528" cy="559342"/>
          </a:xfrm>
          <a:prstGeom prst="leftArrow">
            <a:avLst/>
          </a:prstGeom>
          <a:solidFill>
            <a:schemeClr val="accent1">
              <a:lumMod val="20000"/>
              <a:lumOff val="80000"/>
            </a:schemeClr>
          </a:solidFill>
          <a:ln>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054" y="311876"/>
            <a:ext cx="10604937" cy="818061"/>
          </a:xfrm>
        </p:spPr>
        <p:txBody>
          <a:bodyPr/>
          <a:lstStyle/>
          <a:p>
            <a:r>
              <a:rPr lang="zh-CN" altLang="en-US" sz="2800" dirty="0" smtClean="0">
                <a:latin typeface="微软雅黑" panose="020B0503020204020204" pitchFamily="34" charset="-122"/>
                <a:ea typeface="微软雅黑" panose="020B0503020204020204" pitchFamily="34" charset="-122"/>
              </a:rPr>
              <a:t>三、人员盘点</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custDataLst>
              <p:tags r:id="rId1"/>
            </p:custDataLst>
          </p:nvPr>
        </p:nvGraphicFramePr>
        <p:xfrm>
          <a:off x="534156" y="1590543"/>
          <a:ext cx="11371151" cy="960360"/>
        </p:xfrm>
        <a:graphic>
          <a:graphicData uri="http://schemas.openxmlformats.org/drawingml/2006/table">
            <a:tbl>
              <a:tblPr>
                <a:tableStyleId>{5C22544A-7EE6-4342-B048-85BDC9FD1C3A}</a:tableStyleId>
              </a:tblPr>
              <a:tblGrid>
                <a:gridCol w="525034"/>
                <a:gridCol w="463668"/>
                <a:gridCol w="314995"/>
                <a:gridCol w="724278"/>
                <a:gridCol w="1006537"/>
                <a:gridCol w="519472"/>
                <a:gridCol w="551054"/>
                <a:gridCol w="701038"/>
                <a:gridCol w="744167"/>
                <a:gridCol w="358779"/>
                <a:gridCol w="383134"/>
                <a:gridCol w="383134"/>
                <a:gridCol w="442079"/>
                <a:gridCol w="491200"/>
                <a:gridCol w="402783"/>
                <a:gridCol w="609086"/>
                <a:gridCol w="402783"/>
                <a:gridCol w="412606"/>
                <a:gridCol w="530495"/>
                <a:gridCol w="353664"/>
                <a:gridCol w="383134"/>
                <a:gridCol w="668031"/>
              </a:tblGrid>
              <a:tr h="0">
                <a:tc rowSpan="2">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工号</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rowSpan="2">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姓名</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rowSpan="2">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公司</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rowSpan="2">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部门</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rowSpan="2">
                  <a:txBody>
                    <a:bodyPr/>
                    <a:lstStyle/>
                    <a:p>
                      <a:pPr marL="0" algn="ctr" defTabSz="914400" rtl="0" eaLnBrk="1" fontAlgn="ctr" latinLnBrk="0" hangingPunct="1"/>
                      <a:r>
                        <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rPr>
                        <a:t>岗位</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gridSpan="3">
                  <a:txBody>
                    <a:bodyPr/>
                    <a:lstStyle/>
                    <a:p>
                      <a:pPr marL="0" algn="ctr" defTabSz="914400" rtl="0" eaLnBrk="1" fontAlgn="ctr" latinLnBrk="0" hangingPunct="1"/>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绩效</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hMerge="1">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专业能力</a:t>
                      </a:r>
                      <a:endPar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gridSpan="7">
                  <a:txBody>
                    <a:bodyPr/>
                    <a:lstStyle/>
                    <a:p>
                      <a:pPr marL="0" algn="ctr" defTabSz="914400" rtl="0" eaLnBrk="1" fontAlgn="ctr" latinLnBrk="0" hangingPunct="1"/>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胜任素质</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hMerge="1">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cPr/>
                </a:tc>
                <a:tc hMerge="1">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3">
                  <a:txBody>
                    <a:bodyPr/>
                    <a:lstStyle/>
                    <a:p>
                      <a:pPr marL="0" algn="ctr" defTabSz="914400" rtl="0" eaLnBrk="1" fontAlgn="ctr" latinLnBrk="0" hangingPunct="1"/>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专业潜力</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hMerge="1">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管理潜力</a:t>
                      </a:r>
                      <a:endPar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hMerge="1">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cPr marL="9192" marR="9192" marT="91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13690">
                <a:tc vMerge="1">
                  <a:tcPr/>
                </a:tc>
                <a:tc vMerge="1">
                  <a:tcPr/>
                </a:tc>
                <a:tc vMerge="1">
                  <a:tcPr/>
                </a:tc>
                <a:tc vMerge="1">
                  <a:tcPr/>
                </a:tc>
                <a:tc vMerge="1">
                  <a:tcPr/>
                </a:tc>
                <a:tc>
                  <a:txBody>
                    <a:bodyPr/>
                    <a:lstStyle/>
                    <a:p>
                      <a:pPr marL="0" algn="ctr" defTabSz="914400" rtl="0" eaLnBrk="1" fontAlgn="ctr" latinLnBrk="0" hangingPunct="1"/>
                      <a:r>
                        <a:rPr lang="en-US" altLang="zh-CN"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2019</a:t>
                      </a: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年</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2018</a:t>
                      </a: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年</a:t>
                      </a:r>
                      <a:endPar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绩效总评</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专业能力总评</a:t>
                      </a:r>
                      <a:endPar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dirty="0" smtClean="0">
                          <a:effectLst/>
                          <a:latin typeface="微软雅黑" panose="020B0503020204020204" pitchFamily="34" charset="-122"/>
                          <a:ea typeface="微软雅黑" panose="020B0503020204020204" pitchFamily="34" charset="-122"/>
                        </a:rPr>
                        <a:t>成就客户</a:t>
                      </a:r>
                      <a:endParaRPr lang="zh-CN" altLang="en-US" sz="1000" b="1" u="none" strike="noStrike" dirty="0" smtClean="0">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dirty="0" smtClean="0">
                          <a:effectLst/>
                          <a:latin typeface="微软雅黑" panose="020B0503020204020204" pitchFamily="34" charset="-122"/>
                          <a:ea typeface="微软雅黑" panose="020B0503020204020204" pitchFamily="34" charset="-122"/>
                        </a:rPr>
                        <a:t>追求成效</a:t>
                      </a:r>
                      <a:endParaRPr lang="zh-CN" altLang="en-US" sz="1000" b="1" u="none" strike="noStrike" dirty="0" smtClean="0">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zh-CN" altLang="en-US" sz="1000" b="1" u="none" strike="noStrike" dirty="0" smtClean="0">
                          <a:effectLst/>
                          <a:latin typeface="微软雅黑" panose="020B0503020204020204" pitchFamily="34" charset="-122"/>
                          <a:ea typeface="微软雅黑" panose="020B0503020204020204" pitchFamily="34" charset="-122"/>
                        </a:rPr>
                        <a:t>精诚协作</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dirty="0" smtClean="0">
                          <a:effectLst/>
                          <a:latin typeface="微软雅黑" panose="020B0503020204020204" pitchFamily="34" charset="-122"/>
                          <a:ea typeface="微软雅黑" panose="020B0503020204020204" pitchFamily="34" charset="-122"/>
                        </a:rPr>
                        <a:t>归纳思维</a:t>
                      </a:r>
                      <a:endParaRPr lang="zh-CN" altLang="en-US" sz="1000" b="1" u="none" strike="noStrike" dirty="0" smtClean="0">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dirty="0" smtClean="0">
                          <a:effectLst/>
                          <a:latin typeface="微软雅黑" panose="020B0503020204020204" pitchFamily="34" charset="-122"/>
                          <a:ea typeface="微软雅黑" panose="020B0503020204020204" pitchFamily="34" charset="-122"/>
                        </a:rPr>
                        <a:t>分析式思维</a:t>
                      </a:r>
                      <a:endParaRPr lang="zh-CN" altLang="en-US" sz="1000" b="1" u="none" strike="noStrike" dirty="0" smtClean="0">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dirty="0" smtClean="0">
                          <a:effectLst/>
                          <a:latin typeface="微软雅黑" panose="020B0503020204020204" pitchFamily="34" charset="-122"/>
                          <a:ea typeface="微软雅黑" panose="020B0503020204020204" pitchFamily="34" charset="-122"/>
                        </a:rPr>
                        <a:t>学习领悟</a:t>
                      </a:r>
                      <a:endPar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总评</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追求卓越</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思维敏捷</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总评</a:t>
                      </a:r>
                      <a:endPar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执行有力</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人际成熟</a:t>
                      </a:r>
                      <a:endParaRPr lang="zh-CN" altLang="en-US" sz="1000" b="1"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总评</a:t>
                      </a:r>
                      <a:endParaRPr lang="zh-CN" altLang="en-US" sz="1000" b="1"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r>
              <a:tr h="0">
                <a:tc>
                  <a:txBody>
                    <a:bodyPr/>
                    <a:lstStyle/>
                    <a:p>
                      <a:pPr algn="ctr" fontAlgn="ctr"/>
                      <a:r>
                        <a:rPr lang="en-US" altLang="zh-CN" sz="1000" u="none" strike="noStrike" dirty="0">
                          <a:effectLst/>
                          <a:latin typeface="微软雅黑" panose="020B0503020204020204" pitchFamily="34" charset="-122"/>
                          <a:ea typeface="微软雅黑" panose="020B0503020204020204" pitchFamily="34" charset="-122"/>
                        </a:rPr>
                        <a:t>142005</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张涛</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smtClean="0">
                          <a:effectLst/>
                          <a:latin typeface="微软雅黑" panose="020B0503020204020204" pitchFamily="34" charset="-122"/>
                          <a:ea typeface="微软雅黑" panose="020B0503020204020204" pitchFamily="34" charset="-122"/>
                        </a:rPr>
                        <a:t>西</a:t>
                      </a:r>
                      <a:r>
                        <a:rPr lang="zh-CN" altLang="en-US" sz="1000" u="none" strike="noStrike" dirty="0">
                          <a:effectLst/>
                          <a:latin typeface="微软雅黑" panose="020B0503020204020204" pitchFamily="34" charset="-122"/>
                          <a:ea typeface="微软雅黑" panose="020B0503020204020204" pitchFamily="34" charset="-122"/>
                        </a:rPr>
                        <a:t>分</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硬件设计部</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高级硬件工程师</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1" u="none" strike="noStrike" dirty="0">
                        <a:solidFill>
                          <a:srgbClr val="0070C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smtClean="0">
                          <a:effectLst/>
                          <a:latin typeface="微软雅黑" panose="020B0503020204020204" pitchFamily="34" charset="-122"/>
                          <a:ea typeface="微软雅黑" panose="020B0503020204020204" pitchFamily="34" charset="-122"/>
                        </a:rPr>
                        <a:t>高</a:t>
                      </a:r>
                      <a:r>
                        <a:rPr lang="en-US" altLang="zh-CN" sz="1000" u="none" strike="noStrike" dirty="0" smtClean="0">
                          <a:effectLst/>
                          <a:latin typeface="微软雅黑" panose="020B0503020204020204" pitchFamily="34" charset="-122"/>
                          <a:ea typeface="微软雅黑" panose="020B0503020204020204" pitchFamily="34" charset="-122"/>
                        </a:rPr>
                        <a:t>/</a:t>
                      </a:r>
                      <a:r>
                        <a:rPr lang="zh-CN" altLang="en-US" sz="1000" u="none" strike="noStrike" dirty="0" smtClean="0">
                          <a:effectLst/>
                          <a:latin typeface="微软雅黑" panose="020B0503020204020204" pitchFamily="34" charset="-122"/>
                          <a:ea typeface="微软雅黑" panose="020B0503020204020204" pitchFamily="34" charset="-122"/>
                        </a:rPr>
                        <a:t>中</a:t>
                      </a:r>
                      <a:r>
                        <a:rPr lang="en-US" altLang="zh-CN" sz="1000" u="none" strike="noStrike" dirty="0" smtClean="0">
                          <a:effectLst/>
                          <a:latin typeface="微软雅黑" panose="020B0503020204020204" pitchFamily="34" charset="-122"/>
                          <a:ea typeface="微软雅黑" panose="020B0503020204020204" pitchFamily="34" charset="-122"/>
                        </a:rPr>
                        <a:t>/</a:t>
                      </a:r>
                      <a:r>
                        <a:rPr lang="zh-CN" altLang="en-US" sz="1000" u="none" strike="noStrike" dirty="0" smtClean="0">
                          <a:effectLst/>
                          <a:latin typeface="微软雅黑" panose="020B0503020204020204" pitchFamily="34" charset="-122"/>
                          <a:ea typeface="微软雅黑" panose="020B0503020204020204" pitchFamily="34" charset="-122"/>
                        </a:rPr>
                        <a:t>低</a:t>
                      </a: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smtClean="0">
                          <a:effectLst/>
                          <a:latin typeface="微软雅黑" panose="020B0503020204020204" pitchFamily="34" charset="-122"/>
                          <a:ea typeface="微软雅黑" panose="020B0503020204020204" pitchFamily="34" charset="-122"/>
                        </a:rPr>
                        <a:t>高</a:t>
                      </a:r>
                      <a:r>
                        <a:rPr lang="en-US" altLang="zh-CN" sz="1000" u="none" strike="noStrike" dirty="0" smtClean="0">
                          <a:effectLst/>
                          <a:latin typeface="微软雅黑" panose="020B0503020204020204" pitchFamily="34" charset="-122"/>
                          <a:ea typeface="微软雅黑" panose="020B0503020204020204" pitchFamily="34" charset="-122"/>
                        </a:rPr>
                        <a:t>/</a:t>
                      </a:r>
                      <a:r>
                        <a:rPr lang="zh-CN" altLang="en-US" sz="1000" u="none" strike="noStrike" dirty="0" smtClean="0">
                          <a:effectLst/>
                          <a:latin typeface="微软雅黑" panose="020B0503020204020204" pitchFamily="34" charset="-122"/>
                          <a:ea typeface="微软雅黑" panose="020B0503020204020204" pitchFamily="34" charset="-122"/>
                        </a:rPr>
                        <a:t>中</a:t>
                      </a:r>
                      <a:r>
                        <a:rPr lang="en-US" altLang="zh-CN" sz="1000" u="none" strike="noStrike" dirty="0" smtClean="0">
                          <a:effectLst/>
                          <a:latin typeface="微软雅黑" panose="020B0503020204020204" pitchFamily="34" charset="-122"/>
                          <a:ea typeface="微软雅黑" panose="020B0503020204020204" pitchFamily="34" charset="-122"/>
                        </a:rPr>
                        <a:t>/</a:t>
                      </a:r>
                      <a:r>
                        <a:rPr lang="zh-CN" altLang="en-US" sz="1000" u="none" strike="noStrike" dirty="0" smtClean="0">
                          <a:effectLst/>
                          <a:latin typeface="微软雅黑" panose="020B0503020204020204" pitchFamily="34" charset="-122"/>
                          <a:ea typeface="微软雅黑" panose="020B0503020204020204" pitchFamily="34" charset="-122"/>
                        </a:rPr>
                        <a:t>低</a:t>
                      </a: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smtClean="0">
                          <a:effectLst/>
                          <a:latin typeface="微软雅黑" panose="020B0503020204020204" pitchFamily="34" charset="-122"/>
                          <a:ea typeface="微软雅黑" panose="020B0503020204020204" pitchFamily="34" charset="-122"/>
                        </a:rPr>
                        <a:t>高</a:t>
                      </a:r>
                      <a:r>
                        <a:rPr lang="en-US" altLang="zh-CN" sz="1000" u="none" strike="noStrike" dirty="0" smtClean="0">
                          <a:effectLst/>
                          <a:latin typeface="微软雅黑" panose="020B0503020204020204" pitchFamily="34" charset="-122"/>
                          <a:ea typeface="微软雅黑" panose="020B0503020204020204" pitchFamily="34" charset="-122"/>
                        </a:rPr>
                        <a:t>/</a:t>
                      </a:r>
                      <a:r>
                        <a:rPr lang="zh-CN" altLang="en-US" sz="1000" u="none" strike="noStrike" dirty="0" smtClean="0">
                          <a:effectLst/>
                          <a:latin typeface="微软雅黑" panose="020B0503020204020204" pitchFamily="34" charset="-122"/>
                          <a:ea typeface="微软雅黑" panose="020B0503020204020204" pitchFamily="34" charset="-122"/>
                        </a:rPr>
                        <a:t>中</a:t>
                      </a:r>
                      <a:r>
                        <a:rPr lang="en-US" altLang="zh-CN" sz="1000" u="none" strike="noStrike" dirty="0" smtClean="0">
                          <a:effectLst/>
                          <a:latin typeface="微软雅黑" panose="020B0503020204020204" pitchFamily="34" charset="-122"/>
                          <a:ea typeface="微软雅黑" panose="020B0503020204020204" pitchFamily="34" charset="-122"/>
                        </a:rPr>
                        <a:t>/</a:t>
                      </a:r>
                      <a:r>
                        <a:rPr lang="zh-CN" altLang="en-US" sz="1000" u="none" strike="noStrike" dirty="0" smtClean="0">
                          <a:effectLst/>
                          <a:latin typeface="微软雅黑" panose="020B0503020204020204" pitchFamily="34" charset="-122"/>
                          <a:ea typeface="微软雅黑" panose="020B0503020204020204" pitchFamily="34" charset="-122"/>
                        </a:rPr>
                        <a:t>低</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zh-CN" altLang="en-US" sz="1000" u="none" strike="noStrike" dirty="0" smtClean="0">
                          <a:effectLst/>
                          <a:latin typeface="微软雅黑" panose="020B0503020204020204" pitchFamily="34" charset="-122"/>
                          <a:ea typeface="微软雅黑" panose="020B0503020204020204" pitchFamily="34" charset="-122"/>
                        </a:rPr>
                        <a:t>高</a:t>
                      </a:r>
                      <a:r>
                        <a:rPr lang="en-US" altLang="zh-CN" sz="1000" u="none" strike="noStrike" dirty="0" smtClean="0">
                          <a:effectLst/>
                          <a:latin typeface="微软雅黑" panose="020B0503020204020204" pitchFamily="34" charset="-122"/>
                          <a:ea typeface="微软雅黑" panose="020B0503020204020204" pitchFamily="34" charset="-122"/>
                        </a:rPr>
                        <a:t>/</a:t>
                      </a:r>
                      <a:r>
                        <a:rPr lang="zh-CN" altLang="en-US" sz="1000" u="none" strike="noStrike" dirty="0" smtClean="0">
                          <a:effectLst/>
                          <a:latin typeface="微软雅黑" panose="020B0503020204020204" pitchFamily="34" charset="-122"/>
                          <a:ea typeface="微软雅黑" panose="020B0503020204020204" pitchFamily="34" charset="-122"/>
                        </a:rPr>
                        <a:t>中</a:t>
                      </a:r>
                      <a:r>
                        <a:rPr lang="en-US" altLang="zh-CN" sz="1000" u="none" strike="noStrike" dirty="0" smtClean="0">
                          <a:effectLst/>
                          <a:latin typeface="微软雅黑" panose="020B0503020204020204" pitchFamily="34" charset="-122"/>
                          <a:ea typeface="微软雅黑" panose="020B0503020204020204" pitchFamily="34" charset="-122"/>
                        </a:rPr>
                        <a:t>/</a:t>
                      </a:r>
                      <a:r>
                        <a:rPr lang="zh-CN" altLang="en-US" sz="1000" u="none" strike="noStrike" dirty="0" smtClean="0">
                          <a:effectLst/>
                          <a:latin typeface="微软雅黑" panose="020B0503020204020204" pitchFamily="34" charset="-122"/>
                          <a:ea typeface="微软雅黑" panose="020B0503020204020204" pitchFamily="34" charset="-122"/>
                        </a:rPr>
                        <a:t>低</a:t>
                      </a:r>
                      <a:endPar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zh-CN" altLang="en-US" sz="1000" u="none" strike="noStrike" dirty="0" smtClean="0">
                          <a:effectLst/>
                          <a:latin typeface="微软雅黑" panose="020B0503020204020204" pitchFamily="34" charset="-122"/>
                          <a:ea typeface="微软雅黑" panose="020B0503020204020204" pitchFamily="34" charset="-122"/>
                        </a:rPr>
                        <a:t>高</a:t>
                      </a:r>
                      <a:r>
                        <a:rPr lang="en-US" altLang="zh-CN" sz="1000" u="none" strike="noStrike" dirty="0" smtClean="0">
                          <a:effectLst/>
                          <a:latin typeface="微软雅黑" panose="020B0503020204020204" pitchFamily="34" charset="-122"/>
                          <a:ea typeface="微软雅黑" panose="020B0503020204020204" pitchFamily="34" charset="-122"/>
                        </a:rPr>
                        <a:t>/</a:t>
                      </a:r>
                      <a:r>
                        <a:rPr lang="zh-CN" altLang="en-US" sz="1000" u="none" strike="noStrike" dirty="0" smtClean="0">
                          <a:effectLst/>
                          <a:latin typeface="微软雅黑" panose="020B0503020204020204" pitchFamily="34" charset="-122"/>
                          <a:ea typeface="微软雅黑" panose="020B0503020204020204" pitchFamily="34" charset="-122"/>
                        </a:rPr>
                        <a:t>中</a:t>
                      </a:r>
                      <a:r>
                        <a:rPr lang="en-US" altLang="zh-CN" sz="1000" u="none" strike="noStrike" dirty="0" smtClean="0">
                          <a:effectLst/>
                          <a:latin typeface="微软雅黑" panose="020B0503020204020204" pitchFamily="34" charset="-122"/>
                          <a:ea typeface="微软雅黑" panose="020B0503020204020204" pitchFamily="34" charset="-122"/>
                        </a:rPr>
                        <a:t>/</a:t>
                      </a:r>
                      <a:r>
                        <a:rPr lang="zh-CN" altLang="en-US" sz="1000" u="none" strike="noStrike" dirty="0" smtClean="0">
                          <a:effectLst/>
                          <a:latin typeface="微软雅黑" panose="020B0503020204020204" pitchFamily="34" charset="-122"/>
                          <a:ea typeface="微软雅黑" panose="020B0503020204020204" pitchFamily="34" charset="-122"/>
                        </a:rPr>
                        <a:t>低</a:t>
                      </a:r>
                      <a:endPar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r>
              <a:tr h="0">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145120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尚爱玲</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smtClean="0">
                          <a:effectLst/>
                          <a:latin typeface="微软雅黑" panose="020B0503020204020204" pitchFamily="34" charset="-122"/>
                          <a:ea typeface="微软雅黑" panose="020B0503020204020204" pitchFamily="34" charset="-122"/>
                        </a:rPr>
                        <a:t>西</a:t>
                      </a:r>
                      <a:r>
                        <a:rPr lang="zh-CN" altLang="en-US" sz="1000" u="none" strike="noStrike" dirty="0">
                          <a:effectLst/>
                          <a:latin typeface="微软雅黑" panose="020B0503020204020204" pitchFamily="34" charset="-122"/>
                          <a:ea typeface="微软雅黑" panose="020B0503020204020204" pitchFamily="34" charset="-122"/>
                        </a:rPr>
                        <a:t>分</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硬件设计部</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高级硬件工程师</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r>
              <a:tr h="0">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92" marR="9192" marT="9192" marB="0" anchor="ctr">
                    <a:lnL w="6350" cap="flat" cmpd="sng" algn="ctr">
                      <a:solidFill>
                        <a:schemeClr val="accent1">
                          <a:lumMod val="75000"/>
                        </a:schemeClr>
                      </a:solidFill>
                      <a:prstDash val="sysDot"/>
                      <a:round/>
                      <a:headEnd type="none" w="med" len="med"/>
                      <a:tailEnd type="none" w="med" len="med"/>
                    </a:lnL>
                    <a:lnR w="6350" cap="flat" cmpd="sng" algn="ctr">
                      <a:solidFill>
                        <a:schemeClr val="accent1">
                          <a:lumMod val="75000"/>
                        </a:schemeClr>
                      </a:solidFill>
                      <a:prstDash val="sysDot"/>
                      <a:round/>
                      <a:headEnd type="none" w="med" len="med"/>
                      <a:tailEnd type="none" w="med" len="med"/>
                    </a:lnR>
                    <a:lnT w="6350" cap="flat" cmpd="sng" algn="ctr">
                      <a:solidFill>
                        <a:schemeClr val="accent1">
                          <a:lumMod val="75000"/>
                        </a:schemeClr>
                      </a:solidFill>
                      <a:prstDash val="sysDot"/>
                      <a:round/>
                      <a:headEnd type="none" w="med" len="med"/>
                      <a:tailEnd type="none" w="med" len="med"/>
                    </a:lnT>
                    <a:lnB w="6350" cap="flat" cmpd="sng" algn="ctr">
                      <a:solidFill>
                        <a:schemeClr val="accent1">
                          <a:lumMod val="75000"/>
                        </a:schemeClr>
                      </a:solidFill>
                      <a:prstDash val="sysDot"/>
                      <a:round/>
                      <a:headEnd type="none" w="med" len="med"/>
                      <a:tailEnd type="none" w="med" len="med"/>
                    </a:lnB>
                    <a:solidFill>
                      <a:schemeClr val="accent1">
                        <a:lumMod val="20000"/>
                        <a:lumOff val="80000"/>
                      </a:schemeClr>
                    </a:solidFill>
                  </a:tcPr>
                </a:tc>
              </a:tr>
            </a:tbl>
          </a:graphicData>
        </a:graphic>
      </p:graphicFrame>
      <p:sp>
        <p:nvSpPr>
          <p:cNvPr id="4" name="文本框 3"/>
          <p:cNvSpPr txBox="1"/>
          <p:nvPr/>
        </p:nvSpPr>
        <p:spPr>
          <a:xfrm>
            <a:off x="741054" y="2716214"/>
            <a:ext cx="10998196" cy="1715854"/>
          </a:xfrm>
          <a:prstGeom prst="rect">
            <a:avLst/>
          </a:prstGeom>
          <a:noFill/>
        </p:spPr>
        <p:txBody>
          <a:bodyPr wrap="square" rtlCol="0">
            <a:spAutoFit/>
          </a:bodyPr>
          <a:lstStyle/>
          <a:p>
            <a:pPr>
              <a:lnSpc>
                <a:spcPct val="125000"/>
              </a:lnSpc>
            </a:pPr>
            <a:r>
              <a:rPr lang="zh-CN" altLang="en-US" sz="1400" dirty="0" smtClean="0">
                <a:solidFill>
                  <a:srgbClr val="002060"/>
                </a:solidFill>
                <a:latin typeface="微软雅黑" panose="020B0503020204020204" pitchFamily="34" charset="-122"/>
                <a:ea typeface="微软雅黑" panose="020B0503020204020204" pitchFamily="34" charset="-122"/>
              </a:rPr>
              <a:t>人员盘点说明：</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pPr>
              <a:lnSpc>
                <a:spcPct val="125000"/>
              </a:lnSpc>
            </a:pPr>
            <a:r>
              <a:rPr lang="en-US" altLang="zh-CN" sz="1400" dirty="0" smtClean="0">
                <a:solidFill>
                  <a:srgbClr val="002060"/>
                </a:solidFill>
                <a:latin typeface="微软雅黑" panose="020B0503020204020204" pitchFamily="34" charset="-122"/>
                <a:ea typeface="微软雅黑" panose="020B0503020204020204" pitchFamily="34" charset="-122"/>
              </a:rPr>
              <a:t>1</a:t>
            </a:r>
            <a:r>
              <a:rPr lang="zh-CN" altLang="en-US" sz="1400" dirty="0" smtClean="0">
                <a:solidFill>
                  <a:srgbClr val="002060"/>
                </a:solidFill>
                <a:latin typeface="微软雅黑" panose="020B0503020204020204" pitchFamily="34" charset="-122"/>
                <a:ea typeface="微软雅黑" panose="020B0503020204020204" pitchFamily="34" charset="-122"/>
              </a:rPr>
              <a:t>、根据每个人员的盘点明细，输出三个九宫格，能力绩效九宫格，综合能力专业潜力九宫格，</a:t>
            </a:r>
            <a:r>
              <a:rPr lang="zh-CN" altLang="en-US" sz="1400" dirty="0">
                <a:solidFill>
                  <a:srgbClr val="002060"/>
                </a:solidFill>
                <a:latin typeface="微软雅黑" panose="020B0503020204020204" pitchFamily="34" charset="-122"/>
                <a:ea typeface="微软雅黑" panose="020B0503020204020204" pitchFamily="34" charset="-122"/>
              </a:rPr>
              <a:t>综合</a:t>
            </a:r>
            <a:r>
              <a:rPr lang="zh-CN" altLang="en-US" sz="1400" dirty="0" smtClean="0">
                <a:solidFill>
                  <a:srgbClr val="002060"/>
                </a:solidFill>
                <a:latin typeface="微软雅黑" panose="020B0503020204020204" pitchFamily="34" charset="-122"/>
                <a:ea typeface="微软雅黑" panose="020B0503020204020204" pitchFamily="34" charset="-122"/>
              </a:rPr>
              <a:t>能力管理潜力九宫格。对应每个九宫格的所在位置制定不同的措施。详见后续九宫格盘点结果。</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pPr>
              <a:lnSpc>
                <a:spcPct val="125000"/>
              </a:lnSpc>
            </a:pPr>
            <a:r>
              <a:rPr lang="en-US" altLang="zh-CN" sz="1400" dirty="0" smtClean="0">
                <a:solidFill>
                  <a:srgbClr val="002060"/>
                </a:solidFill>
                <a:latin typeface="微软雅黑" panose="020B0503020204020204" pitchFamily="34" charset="-122"/>
                <a:ea typeface="微软雅黑" panose="020B0503020204020204" pitchFamily="34" charset="-122"/>
              </a:rPr>
              <a:t>2</a:t>
            </a:r>
            <a:r>
              <a:rPr lang="zh-CN" altLang="en-US" sz="1400" dirty="0" smtClean="0">
                <a:solidFill>
                  <a:srgbClr val="002060"/>
                </a:solidFill>
                <a:latin typeface="微软雅黑" panose="020B0503020204020204" pitchFamily="34" charset="-122"/>
                <a:ea typeface="微软雅黑" panose="020B0503020204020204" pitchFamily="34" charset="-122"/>
              </a:rPr>
              <a:t>、</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pPr>
              <a:lnSpc>
                <a:spcPct val="125000"/>
              </a:lnSpc>
            </a:pPr>
            <a:r>
              <a:rPr lang="en-US" altLang="zh-CN" sz="1400" dirty="0" smtClean="0">
                <a:solidFill>
                  <a:srgbClr val="002060"/>
                </a:solidFill>
                <a:latin typeface="微软雅黑" panose="020B0503020204020204" pitchFamily="34" charset="-122"/>
                <a:ea typeface="微软雅黑" panose="020B0503020204020204" pitchFamily="34" charset="-122"/>
              </a:rPr>
              <a:t>3</a:t>
            </a:r>
            <a:r>
              <a:rPr lang="zh-CN" altLang="en-US" sz="1400" dirty="0" smtClean="0">
                <a:solidFill>
                  <a:srgbClr val="002060"/>
                </a:solidFill>
                <a:latin typeface="微软雅黑" panose="020B0503020204020204" pitchFamily="34" charset="-122"/>
                <a:ea typeface="微软雅黑" panose="020B0503020204020204" pitchFamily="34" charset="-122"/>
              </a:rPr>
              <a:t>、</a:t>
            </a:r>
            <a:endParaRPr lang="en-US" altLang="zh-CN" sz="1400" dirty="0" smtClean="0">
              <a:solidFill>
                <a:srgbClr val="002060"/>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99c8e59e-369e-44fd-9a3d-d2bf53fdaa88}"/>
</p:tagLst>
</file>

<file path=ppt/tags/tag2.xml><?xml version="1.0" encoding="utf-8"?>
<p:tagLst xmlns:p="http://schemas.openxmlformats.org/presentationml/2006/main">
  <p:tag name="KSO_WM_UNIT_TABLE_BEAUTIFY" val="smartTable{3ea09438-c656-4db8-a4ad-b4b9e428fa3b}"/>
</p:tagLst>
</file>

<file path=ppt/tags/tag3.xml><?xml version="1.0" encoding="utf-8"?>
<p:tagLst xmlns:p="http://schemas.openxmlformats.org/presentationml/2006/main">
  <p:tag name="KSO_WM_UNIT_TABLE_BEAUTIFY" val="smartTable{741ce550-3a52-434d-9352-b684ad562181}"/>
</p:tagLst>
</file>

<file path=ppt/tags/tag4.xml><?xml version="1.0" encoding="utf-8"?>
<p:tagLst xmlns:p="http://schemas.openxmlformats.org/presentationml/2006/main">
  <p:tag name="KSO_WM_UNIT_TABLE_BEAUTIFY" val="smartTable{ff018d22-b7ca-4b36-8b44-433053cca5ec}"/>
</p:tagLst>
</file>

<file path=ppt/tags/tag5.xml><?xml version="1.0" encoding="utf-8"?>
<p:tagLst xmlns:p="http://schemas.openxmlformats.org/presentationml/2006/main">
  <p:tag name="KSO_WM_UNIT_TABLE_BEAUTIFY" val="smartTable{0e00189b-98de-41b2-b5a7-fba196596a87}"/>
</p:tagLst>
</file>

<file path=ppt/tags/tag6.xml><?xml version="1.0" encoding="utf-8"?>
<p:tagLst xmlns:p="http://schemas.openxmlformats.org/presentationml/2006/main">
  <p:tag name="KSO_WM_UNIT_TABLE_BEAUTIFY" val="smartTable{3078029f-99a8-4a15-9b28-a63cbb21c60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2"/>
        </a:lnRef>
        <a:fillRef idx="1">
          <a:schemeClr val="lt1"/>
        </a:fillRef>
        <a:effectRef idx="0">
          <a:schemeClr val="accent2"/>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3521</Words>
  <Application>WPS 演示</Application>
  <PresentationFormat>自定义</PresentationFormat>
  <Paragraphs>1336</Paragraphs>
  <Slides>13</Slides>
  <Notes>4</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13</vt:i4>
      </vt:variant>
    </vt:vector>
  </HeadingPairs>
  <TitlesOfParts>
    <vt:vector size="30" baseType="lpstr">
      <vt:lpstr>Arial</vt:lpstr>
      <vt:lpstr>宋体</vt:lpstr>
      <vt:lpstr>Wingdings</vt:lpstr>
      <vt:lpstr>Arial</vt:lpstr>
      <vt:lpstr>Arial Unicode MS</vt:lpstr>
      <vt:lpstr>思源黑体 CN Normal</vt:lpstr>
      <vt:lpstr>黑体</vt:lpstr>
      <vt:lpstr>思源黑体 CN Regular</vt:lpstr>
      <vt:lpstr>Arial Narrow</vt:lpstr>
      <vt:lpstr>MS PGothic</vt:lpstr>
      <vt:lpstr>微软雅黑</vt:lpstr>
      <vt:lpstr>经典综艺体简</vt:lpstr>
      <vt:lpstr>等线</vt:lpstr>
      <vt:lpstr>等线 Light</vt:lpstr>
      <vt:lpstr>Calibri</vt:lpstr>
      <vt:lpstr>Office 主题​​</vt:lpstr>
      <vt:lpstr>自定义设计方案</vt:lpstr>
      <vt:lpstr>PowerPoint 演示文稿</vt:lpstr>
      <vt:lpstr>目录</vt:lpstr>
      <vt:lpstr>一、人力资源规划</vt:lpstr>
      <vt:lpstr>PowerPoint 演示文稿</vt:lpstr>
      <vt:lpstr>PowerPoint 演示文稿</vt:lpstr>
      <vt:lpstr>PowerPoint 演示文稿</vt:lpstr>
      <vt:lpstr>二、技能盘点</vt:lpstr>
      <vt:lpstr>二、技能盘点—技能缺口</vt:lpstr>
      <vt:lpstr>三、人员盘点</vt:lpstr>
      <vt:lpstr>三、人员盘点-胜任九宫格</vt:lpstr>
      <vt:lpstr>三、人员盘点-潜力九宫格</vt:lpstr>
      <vt:lpstr>四、人才发展：建立不同方向的人才池，指定一名业务负责人一名HR负责人，在培养周期内跟进含技能学习与项目实践在内的培养计划，通过管理规则保证发展质量与发展进度</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刘文杰</dc:creator>
  <cp:lastModifiedBy>LAN</cp:lastModifiedBy>
  <cp:revision>554</cp:revision>
  <cp:lastPrinted>2019-06-14T03:10:00Z</cp:lastPrinted>
  <dcterms:created xsi:type="dcterms:W3CDTF">2019-05-24T09:03:00Z</dcterms:created>
  <dcterms:modified xsi:type="dcterms:W3CDTF">2020-08-24T07:33:53Z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