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719" r:id="rId2"/>
  </p:sldMasterIdLst>
  <p:notesMasterIdLst>
    <p:notesMasterId r:id="rId13"/>
  </p:notesMasterIdLst>
  <p:handoutMasterIdLst>
    <p:handoutMasterId r:id="rId14"/>
  </p:handoutMasterIdLst>
  <p:sldIdLst>
    <p:sldId id="289" r:id="rId3"/>
    <p:sldId id="282" r:id="rId4"/>
    <p:sldId id="317" r:id="rId5"/>
    <p:sldId id="314" r:id="rId6"/>
    <p:sldId id="316" r:id="rId7"/>
    <p:sldId id="318" r:id="rId8"/>
    <p:sldId id="309" r:id="rId9"/>
    <p:sldId id="321" r:id="rId10"/>
    <p:sldId id="322" r:id="rId11"/>
    <p:sldId id="279" r:id="rId12"/>
  </p:sldIdLst>
  <p:sldSz cx="12192000" cy="6858000"/>
  <p:notesSz cx="6797675" cy="992822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537A680-6551-42E1-A808-EBD39F4E68F7}">
          <p14:sldIdLst>
            <p14:sldId id="289"/>
            <p14:sldId id="282"/>
            <p14:sldId id="317"/>
            <p14:sldId id="314"/>
            <p14:sldId id="316"/>
            <p14:sldId id="318"/>
            <p14:sldId id="309"/>
            <p14:sldId id="321"/>
            <p14:sldId id="322"/>
          </p14:sldIdLst>
        </p14:section>
        <p14:section name="无标题节" id="{D2F97799-D9E4-4A9A-AE7C-23B74282D0C3}">
          <p14:sldIdLst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刘文杰" initials="刘文杰" lastIdx="2" clrIdx="0">
    <p:extLst>
      <p:ext uri="{19B8F6BF-5375-455C-9EA6-DF929625EA0E}">
        <p15:presenceInfo xmlns:p15="http://schemas.microsoft.com/office/powerpoint/2012/main" userId="S-1-5-21-73586283-1326574676-682003330-109184" providerId="AD"/>
      </p:ext>
    </p:extLst>
  </p:cmAuthor>
  <p:cmAuthor id="2" name="lawyer cai" initials="L" lastIdx="1" clrIdx="1">
    <p:extLst>
      <p:ext uri="{19B8F6BF-5375-455C-9EA6-DF929625EA0E}">
        <p15:presenceInfo xmlns:p15="http://schemas.microsoft.com/office/powerpoint/2012/main" userId="lawyer ca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A97"/>
    <a:srgbClr val="015997"/>
    <a:srgbClr val="115FA8"/>
    <a:srgbClr val="015998"/>
    <a:srgbClr val="0E6F88"/>
    <a:srgbClr val="319648"/>
    <a:srgbClr val="2E75B6"/>
    <a:srgbClr val="2FA24A"/>
    <a:srgbClr val="005FA1"/>
    <a:srgbClr val="009D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58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9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21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621CFAF-17E3-4FA1-AEAC-250B7D5596F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8DB7B29-A0F2-43BB-859D-9D34D4EC470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0A7E8A-22F5-4944-8757-F3117FA9D6B4}" type="datetimeFigureOut">
              <a:rPr lang="zh-CN" altLang="en-US" smtClean="0"/>
              <a:t>2021/1/18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D9F26E-F081-4E76-90F4-5176742D0E3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74B66C4-5FC7-477D-8562-44B07976E0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80C6B-12F6-4F46-BF67-C17C25AF18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3695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C9FC19-D103-4096-A48A-282D8BA23B1F}" type="datetimeFigureOut">
              <a:rPr lang="zh-CN" altLang="en-US" smtClean="0"/>
              <a:t>2021/1/18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CEE923-0DE4-423A-8394-9113E1FD6C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9152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EE923-0DE4-423A-8394-9113E1FD6C8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947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jpe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 39">
            <a:extLst>
              <a:ext uri="{FF2B5EF4-FFF2-40B4-BE49-F238E27FC236}">
                <a16:creationId xmlns:a16="http://schemas.microsoft.com/office/drawing/2014/main" id="{852F7382-77FA-47C5-9AAD-A766EFA8F0C5}"/>
              </a:ext>
            </a:extLst>
          </p:cNvPr>
          <p:cNvSpPr txBox="1"/>
          <p:nvPr userDrawn="1"/>
        </p:nvSpPr>
        <p:spPr>
          <a:xfrm>
            <a:off x="10410743" y="6562409"/>
            <a:ext cx="17812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HollySys Group. All rights reserved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4"/>
            <a:ext cx="12192000" cy="6856286"/>
          </a:xfrm>
          <a:prstGeom prst="rect">
            <a:avLst/>
          </a:prstGeom>
        </p:spPr>
      </p:pic>
      <p:cxnSp>
        <p:nvCxnSpPr>
          <p:cNvPr id="8" name="直接连接符 7"/>
          <p:cNvCxnSpPr/>
          <p:nvPr userDrawn="1"/>
        </p:nvCxnSpPr>
        <p:spPr>
          <a:xfrm>
            <a:off x="613317" y="3891776"/>
            <a:ext cx="5400000" cy="1714"/>
          </a:xfrm>
          <a:prstGeom prst="line">
            <a:avLst/>
          </a:prstGeom>
          <a:ln w="19050">
            <a:solidFill>
              <a:srgbClr val="115F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7">
            <a:extLst>
              <a:ext uri="{FF2B5EF4-FFF2-40B4-BE49-F238E27FC236}">
                <a16:creationId xmlns:a16="http://schemas.microsoft.com/office/drawing/2014/main" id="{12F5F54E-08A5-6344-BFD1-276793D769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3332" y="2098796"/>
            <a:ext cx="7801070" cy="1681473"/>
          </a:xfrm>
          <a:prstGeom prst="rect">
            <a:avLst/>
          </a:prstGeom>
        </p:spPr>
        <p:txBody>
          <a:bodyPr anchor="b"/>
          <a:lstStyle>
            <a:lvl1pPr algn="l">
              <a:lnSpc>
                <a:spcPts val="4999"/>
              </a:lnSpc>
              <a:defRPr sz="4400">
                <a:solidFill>
                  <a:srgbClr val="115FA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in sentence case</a:t>
            </a: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7B76ADB6-2780-2846-95F8-AFAA5CFBA3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3317" y="4004997"/>
            <a:ext cx="1579675" cy="373923"/>
          </a:xfrm>
          <a:prstGeom prst="rect">
            <a:avLst/>
          </a:prstGeom>
        </p:spPr>
        <p:txBody>
          <a:bodyPr/>
          <a:lstStyle>
            <a:lvl1pPr>
              <a:defRPr kumimoji="0" lang="en-US" sz="1500" b="0" i="0" u="none" strike="noStrike" kern="0" cap="none" spc="0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anose="020B0604020202020204"/>
              </a:defRPr>
            </a:lvl1pPr>
          </a:lstStyle>
          <a:p>
            <a:pPr marL="0" marR="0" lvl="0" indent="0" defTabSz="457109" fontAlgn="base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BB2332"/>
              </a:buClr>
              <a:buSzTx/>
              <a:buFont typeface="Wingdings" charset="2"/>
              <a:buNone/>
              <a:tabLst/>
            </a:pPr>
            <a:r>
              <a:rPr lang="en-US" dirty="0"/>
              <a:t>MM • DD • YY</a:t>
            </a:r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19E4EDB0-AABB-BE41-A3BE-D05669C6BF9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76161" y="4004997"/>
            <a:ext cx="2783570" cy="373923"/>
          </a:xfrm>
          <a:prstGeom prst="rect">
            <a:avLst/>
          </a:prstGeom>
        </p:spPr>
        <p:txBody>
          <a:bodyPr/>
          <a:lstStyle>
            <a:lvl1pPr marL="0" marR="0" indent="0" algn="l" defTabSz="457109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BB2332"/>
              </a:buClr>
              <a:buSzTx/>
              <a:buFont typeface="Wingdings" charset="2"/>
              <a:buNone/>
              <a:tabLst/>
              <a:defRPr kumimoji="0" lang="en-US" sz="1500" b="0" i="0" u="none" strike="noStrike" kern="0" cap="none" spc="0" normalizeH="0" baseline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defRPr>
            </a:lvl1pPr>
            <a:lvl2pPr marL="768178" indent="0" algn="r">
              <a:buNone/>
              <a:defRPr/>
            </a:lvl2pPr>
            <a:lvl3pPr marL="1377641" indent="0" algn="r">
              <a:buNone/>
              <a:defRPr/>
            </a:lvl3pPr>
            <a:lvl4pPr marL="1828389" indent="0" algn="r">
              <a:buNone/>
              <a:defRPr/>
            </a:lvl4pPr>
            <a:lvl5pPr marL="2437851" indent="0" algn="r">
              <a:buNone/>
              <a:defRPr/>
            </a:lvl5pPr>
          </a:lstStyle>
          <a:p>
            <a:pPr marL="0" marR="0" lvl="0" indent="0" algn="l" defTabSz="457109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BB2332"/>
              </a:buClr>
              <a:buSzTx/>
              <a:buFont typeface="Wingdings" charset="2"/>
              <a:buNone/>
              <a:tabLst/>
              <a:defRPr/>
            </a:pPr>
            <a:r>
              <a:rPr kumimoji="0" lang="en-US" altLang="zh-CN" sz="15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First Last Name  •  Title</a:t>
            </a:r>
            <a:endParaRPr kumimoji="0" lang="en-US" altLang="zh-CN" sz="15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31" y="482648"/>
            <a:ext cx="2644927" cy="6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0354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455"/>
            <a:ext cx="12192000" cy="6856286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852F7382-77FA-47C5-9AAD-A766EFA8F0C5}"/>
              </a:ext>
            </a:extLst>
          </p:cNvPr>
          <p:cNvSpPr txBox="1"/>
          <p:nvPr userDrawn="1"/>
        </p:nvSpPr>
        <p:spPr>
          <a:xfrm>
            <a:off x="9900032" y="6588850"/>
            <a:ext cx="17812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HollySys Group. All rights reserved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73489" y="6130840"/>
            <a:ext cx="2152381" cy="447619"/>
          </a:xfrm>
          <a:prstGeom prst="rect">
            <a:avLst/>
          </a:prstGeom>
        </p:spPr>
      </p:pic>
      <p:sp>
        <p:nvSpPr>
          <p:cNvPr id="12" name="Rectangle 5">
            <a:extLst>
              <a:ext uri="{FF2B5EF4-FFF2-40B4-BE49-F238E27FC236}">
                <a16:creationId xmlns:a16="http://schemas.microsoft.com/office/drawing/2014/main" id="{1E1AC9DC-3103-B54E-8108-A1E9A0B65B4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336682" y="6577698"/>
            <a:ext cx="576150" cy="246221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0" hangingPunct="0">
              <a:lnSpc>
                <a:spcPct val="100000"/>
              </a:lnSpc>
              <a:defRPr/>
            </a:pPr>
            <a:fld id="{C41E6217-FD4A-4698-ADE0-B72F602A1308}" type="slidenum">
              <a:rPr lang="en-US" sz="1000" kern="0" spc="27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Arial Unicode MS" charset="0"/>
                <a:cs typeface="Arial" panose="020B0604020202020204" pitchFamily="34" charset="0"/>
              </a:rPr>
              <a:pPr algn="r" eaLnBrk="0" hangingPunct="0">
                <a:lnSpc>
                  <a:spcPct val="100000"/>
                </a:lnSpc>
                <a:defRPr/>
              </a:pPr>
              <a:t>‹#›</a:t>
            </a:fld>
            <a:endParaRPr lang="en-US" sz="1000" kern="0" spc="27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Arial Unicode MS" charset="0"/>
              <a:cs typeface="Arial" panose="020B0604020202020204" pitchFamily="34" charset="0"/>
            </a:endParaRPr>
          </a:p>
        </p:txBody>
      </p:sp>
      <p:cxnSp>
        <p:nvCxnSpPr>
          <p:cNvPr id="13" name="Straight Connector 6">
            <a:extLst>
              <a:ext uri="{FF2B5EF4-FFF2-40B4-BE49-F238E27FC236}">
                <a16:creationId xmlns:a16="http://schemas.microsoft.com/office/drawing/2014/main" id="{099DD7E3-0828-304A-96F3-96393DED100D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11916221" y="6696572"/>
            <a:ext cx="275779" cy="0"/>
          </a:xfrm>
          <a:prstGeom prst="line">
            <a:avLst/>
          </a:prstGeom>
          <a:noFill/>
          <a:ln w="25400" cap="rnd" cmpd="sng" algn="ctr">
            <a:solidFill>
              <a:srgbClr val="31964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6">
            <a:extLst>
              <a:ext uri="{FF2B5EF4-FFF2-40B4-BE49-F238E27FC236}">
                <a16:creationId xmlns:a16="http://schemas.microsoft.com/office/drawing/2014/main" id="{099DD7E3-0828-304A-96F3-96393DED100D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13246" y="1122229"/>
            <a:ext cx="684000" cy="0"/>
          </a:xfrm>
          <a:prstGeom prst="line">
            <a:avLst/>
          </a:prstGeom>
          <a:noFill/>
          <a:ln w="25400" cap="rnd" cmpd="sng" algn="ctr">
            <a:solidFill>
              <a:srgbClr val="01599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Title 17">
            <a:extLst>
              <a:ext uri="{FF2B5EF4-FFF2-40B4-BE49-F238E27FC236}">
                <a16:creationId xmlns:a16="http://schemas.microsoft.com/office/drawing/2014/main" id="{12F5F54E-08A5-6344-BFD1-276793D769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492" y="482139"/>
            <a:ext cx="3553937" cy="1003817"/>
          </a:xfrm>
          <a:prstGeom prst="rect">
            <a:avLst/>
          </a:prstGeom>
        </p:spPr>
        <p:txBody>
          <a:bodyPr anchor="b"/>
          <a:lstStyle>
            <a:lvl1pPr algn="l">
              <a:lnSpc>
                <a:spcPts val="4999"/>
              </a:lnSpc>
              <a:defRPr sz="3600" b="0">
                <a:solidFill>
                  <a:srgbClr val="115FA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 smtClean="0"/>
              <a:t>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5083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id="{F3B4ECFE-E1D3-48D7-801B-FA7FC77110B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26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968" cy="685800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FFEC4001-FC80-4FBD-B72C-289C4F2A16D0}"/>
              </a:ext>
            </a:extLst>
          </p:cNvPr>
          <p:cNvSpPr/>
          <p:nvPr userDrawn="1"/>
        </p:nvSpPr>
        <p:spPr>
          <a:xfrm>
            <a:off x="370114" y="228600"/>
            <a:ext cx="3178629" cy="10014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Straight Connector 6">
            <a:extLst>
              <a:ext uri="{FF2B5EF4-FFF2-40B4-BE49-F238E27FC236}">
                <a16:creationId xmlns:a16="http://schemas.microsoft.com/office/drawing/2014/main" id="{099DD7E3-0828-304A-96F3-96393DED100D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11916221" y="6696572"/>
            <a:ext cx="275779" cy="0"/>
          </a:xfrm>
          <a:prstGeom prst="line">
            <a:avLst/>
          </a:prstGeom>
          <a:noFill/>
          <a:ln w="25400" cap="rnd" cmpd="sng" algn="ctr">
            <a:solidFill>
              <a:srgbClr val="2FA24A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852F7382-77FA-47C5-9AAD-A766EFA8F0C5}"/>
              </a:ext>
            </a:extLst>
          </p:cNvPr>
          <p:cNvSpPr txBox="1"/>
          <p:nvPr userDrawn="1"/>
        </p:nvSpPr>
        <p:spPr>
          <a:xfrm>
            <a:off x="9900032" y="6588850"/>
            <a:ext cx="17812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HollySys Group. All rights reserved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1E1AC9DC-3103-B54E-8108-A1E9A0B65B4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336682" y="6577698"/>
            <a:ext cx="576150" cy="246221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0" hangingPunct="0">
              <a:lnSpc>
                <a:spcPct val="100000"/>
              </a:lnSpc>
              <a:defRPr/>
            </a:pPr>
            <a:fld id="{C41E6217-FD4A-4698-ADE0-B72F602A1308}" type="slidenum">
              <a:rPr lang="en-US" sz="1000" kern="0" spc="27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Arial Unicode MS" charset="0"/>
                <a:cs typeface="Arial" panose="020B0604020202020204" pitchFamily="34" charset="0"/>
              </a:rPr>
              <a:pPr algn="r" eaLnBrk="0" hangingPunct="0">
                <a:lnSpc>
                  <a:spcPct val="100000"/>
                </a:lnSpc>
                <a:defRPr/>
              </a:pPr>
              <a:t>‹#›</a:t>
            </a:fld>
            <a:endParaRPr lang="en-US" sz="1000" kern="0" spc="27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Arial Unicode MS" charset="0"/>
              <a:cs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31" y="482648"/>
            <a:ext cx="2644927" cy="6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86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" y="0"/>
            <a:ext cx="12189630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73489" y="6130840"/>
            <a:ext cx="2152381" cy="447619"/>
          </a:xfrm>
          <a:prstGeom prst="rect">
            <a:avLst/>
          </a:prstGeom>
        </p:spPr>
      </p:pic>
      <p:cxnSp>
        <p:nvCxnSpPr>
          <p:cNvPr id="9" name="Straight Connector 6">
            <a:extLst>
              <a:ext uri="{FF2B5EF4-FFF2-40B4-BE49-F238E27FC236}">
                <a16:creationId xmlns:a16="http://schemas.microsoft.com/office/drawing/2014/main" id="{099DD7E3-0828-304A-96F3-96393DED100D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11916221" y="6696572"/>
            <a:ext cx="275779" cy="0"/>
          </a:xfrm>
          <a:prstGeom prst="line">
            <a:avLst/>
          </a:prstGeom>
          <a:noFill/>
          <a:ln w="25400" cap="rnd" cmpd="sng" algn="ctr">
            <a:solidFill>
              <a:srgbClr val="31964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6">
            <a:extLst>
              <a:ext uri="{FF2B5EF4-FFF2-40B4-BE49-F238E27FC236}">
                <a16:creationId xmlns:a16="http://schemas.microsoft.com/office/drawing/2014/main" id="{099DD7E3-0828-304A-96F3-96393DED100D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-1" y="543422"/>
            <a:ext cx="360000" cy="0"/>
          </a:xfrm>
          <a:prstGeom prst="line">
            <a:avLst/>
          </a:prstGeom>
          <a:noFill/>
          <a:ln w="25400" cap="rnd" cmpd="sng" algn="ctr">
            <a:solidFill>
              <a:srgbClr val="01599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852F7382-77FA-47C5-9AAD-A766EFA8F0C5}"/>
              </a:ext>
            </a:extLst>
          </p:cNvPr>
          <p:cNvSpPr txBox="1"/>
          <p:nvPr userDrawn="1"/>
        </p:nvSpPr>
        <p:spPr>
          <a:xfrm>
            <a:off x="9900032" y="6588850"/>
            <a:ext cx="17812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HollySys Group. All rights reserved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1E1AC9DC-3103-B54E-8108-A1E9A0B65B4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336682" y="6577698"/>
            <a:ext cx="576150" cy="246221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0" hangingPunct="0">
              <a:lnSpc>
                <a:spcPct val="100000"/>
              </a:lnSpc>
              <a:defRPr/>
            </a:pPr>
            <a:fld id="{C41E6217-FD4A-4698-ADE0-B72F602A1308}" type="slidenum">
              <a:rPr lang="en-US" sz="1000" kern="0" spc="27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Arial Unicode MS" charset="0"/>
                <a:cs typeface="Arial" panose="020B0604020202020204" pitchFamily="34" charset="0"/>
              </a:rPr>
              <a:pPr algn="r" eaLnBrk="0" hangingPunct="0">
                <a:lnSpc>
                  <a:spcPct val="100000"/>
                </a:lnSpc>
                <a:defRPr/>
              </a:pPr>
              <a:t>‹#›</a:t>
            </a:fld>
            <a:endParaRPr lang="en-US" sz="1000" kern="0" spc="27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Arial Unicode MS" charset="0"/>
              <a:cs typeface="Arial" panose="020B0604020202020204" pitchFamily="34" charset="0"/>
            </a:endParaRP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449637" y="198870"/>
            <a:ext cx="5992725" cy="4079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115FA8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15" y="6426850"/>
            <a:ext cx="1360248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025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6">
            <a:extLst>
              <a:ext uri="{FF2B5EF4-FFF2-40B4-BE49-F238E27FC236}">
                <a16:creationId xmlns:a16="http://schemas.microsoft.com/office/drawing/2014/main" id="{099DD7E3-0828-304A-96F3-96393DED100D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11916221" y="6696572"/>
            <a:ext cx="275779" cy="0"/>
          </a:xfrm>
          <a:prstGeom prst="line">
            <a:avLst/>
          </a:prstGeom>
          <a:noFill/>
          <a:ln w="25400" cap="rnd" cmpd="sng" algn="ctr">
            <a:solidFill>
              <a:srgbClr val="31964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" name="Straight Connector 6">
            <a:extLst>
              <a:ext uri="{FF2B5EF4-FFF2-40B4-BE49-F238E27FC236}">
                <a16:creationId xmlns:a16="http://schemas.microsoft.com/office/drawing/2014/main" id="{099DD7E3-0828-304A-96F3-96393DED100D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-1" y="543422"/>
            <a:ext cx="360000" cy="0"/>
          </a:xfrm>
          <a:prstGeom prst="line">
            <a:avLst/>
          </a:prstGeom>
          <a:noFill/>
          <a:ln w="25400" cap="rnd" cmpd="sng" algn="ctr">
            <a:solidFill>
              <a:srgbClr val="01599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852F7382-77FA-47C5-9AAD-A766EFA8F0C5}"/>
              </a:ext>
            </a:extLst>
          </p:cNvPr>
          <p:cNvSpPr txBox="1"/>
          <p:nvPr userDrawn="1"/>
        </p:nvSpPr>
        <p:spPr>
          <a:xfrm>
            <a:off x="9900032" y="6588850"/>
            <a:ext cx="17812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HollySys Group. All rights reserved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1E1AC9DC-3103-B54E-8108-A1E9A0B65B4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336682" y="6577698"/>
            <a:ext cx="576150" cy="246221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0" hangingPunct="0">
              <a:lnSpc>
                <a:spcPct val="100000"/>
              </a:lnSpc>
              <a:defRPr/>
            </a:pPr>
            <a:fld id="{C41E6217-FD4A-4698-ADE0-B72F602A1308}" type="slidenum">
              <a:rPr lang="en-US" sz="1000" kern="0" spc="27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Arial Unicode MS" charset="0"/>
                <a:cs typeface="Arial" panose="020B0604020202020204" pitchFamily="34" charset="0"/>
              </a:rPr>
              <a:pPr algn="r" eaLnBrk="0" hangingPunct="0">
                <a:lnSpc>
                  <a:spcPct val="100000"/>
                </a:lnSpc>
                <a:defRPr/>
              </a:pPr>
              <a:t>‹#›</a:t>
            </a:fld>
            <a:endParaRPr lang="en-US" sz="1000" kern="0" spc="27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Arial Unicode MS" charset="0"/>
              <a:cs typeface="Arial" panose="020B0604020202020204" pitchFamily="34" charset="0"/>
            </a:endParaRPr>
          </a:p>
        </p:txBody>
      </p:sp>
      <p:sp>
        <p:nvSpPr>
          <p:cNvPr id="8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449637" y="198870"/>
            <a:ext cx="5992725" cy="4079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115FA8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15" y="6426850"/>
            <a:ext cx="1360248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2067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6">
            <a:extLst>
              <a:ext uri="{FF2B5EF4-FFF2-40B4-BE49-F238E27FC236}">
                <a16:creationId xmlns:a16="http://schemas.microsoft.com/office/drawing/2014/main" id="{099DD7E3-0828-304A-96F3-96393DED100D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11916221" y="6696572"/>
            <a:ext cx="275779" cy="0"/>
          </a:xfrm>
          <a:prstGeom prst="line">
            <a:avLst/>
          </a:prstGeom>
          <a:noFill/>
          <a:ln w="25400" cap="rnd" cmpd="sng" algn="ctr">
            <a:solidFill>
              <a:srgbClr val="31964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852F7382-77FA-47C5-9AAD-A766EFA8F0C5}"/>
              </a:ext>
            </a:extLst>
          </p:cNvPr>
          <p:cNvSpPr txBox="1"/>
          <p:nvPr userDrawn="1"/>
        </p:nvSpPr>
        <p:spPr>
          <a:xfrm>
            <a:off x="9900032" y="6588850"/>
            <a:ext cx="17812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HollySys Group. All rights reserved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1E1AC9DC-3103-B54E-8108-A1E9A0B65B4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336682" y="6577698"/>
            <a:ext cx="576150" cy="246221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0" hangingPunct="0">
              <a:lnSpc>
                <a:spcPct val="100000"/>
              </a:lnSpc>
              <a:defRPr/>
            </a:pPr>
            <a:fld id="{C41E6217-FD4A-4698-ADE0-B72F602A1308}" type="slidenum">
              <a:rPr lang="en-US" sz="1000" kern="0" spc="27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Arial Unicode MS" charset="0"/>
                <a:cs typeface="Arial" panose="020B0604020202020204" pitchFamily="34" charset="0"/>
              </a:rPr>
              <a:pPr algn="r" eaLnBrk="0" hangingPunct="0">
                <a:lnSpc>
                  <a:spcPct val="100000"/>
                </a:lnSpc>
                <a:defRPr/>
              </a:pPr>
              <a:t>‹#›</a:t>
            </a:fld>
            <a:endParaRPr lang="en-US" sz="1000" kern="0" spc="27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Arial Unicode MS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6">
            <a:extLst>
              <a:ext uri="{FF2B5EF4-FFF2-40B4-BE49-F238E27FC236}">
                <a16:creationId xmlns:a16="http://schemas.microsoft.com/office/drawing/2014/main" id="{099DD7E3-0828-304A-96F3-96393DED100D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-1" y="543422"/>
            <a:ext cx="360000" cy="0"/>
          </a:xfrm>
          <a:prstGeom prst="line">
            <a:avLst/>
          </a:prstGeom>
          <a:noFill/>
          <a:ln w="25400" cap="rnd" cmpd="sng" algn="ctr">
            <a:solidFill>
              <a:srgbClr val="01599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449637" y="198870"/>
            <a:ext cx="5992725" cy="4079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115FA8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15" y="6426850"/>
            <a:ext cx="1360248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589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3489" y="6130840"/>
            <a:ext cx="2152381" cy="447619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" y="0"/>
            <a:ext cx="12189630" cy="6858000"/>
          </a:xfrm>
          <a:prstGeom prst="rect">
            <a:avLst/>
          </a:prstGeom>
        </p:spPr>
      </p:pic>
      <p:sp>
        <p:nvSpPr>
          <p:cNvPr id="7" name="文本框 6"/>
          <p:cNvSpPr txBox="1"/>
          <p:nvPr userDrawn="1"/>
        </p:nvSpPr>
        <p:spPr>
          <a:xfrm>
            <a:off x="7482528" y="3567197"/>
            <a:ext cx="36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kern="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Automation </a:t>
            </a:r>
            <a:r>
              <a:rPr lang="en-US" altLang="zh-CN" sz="16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b="1" kern="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For</a:t>
            </a:r>
            <a:r>
              <a:rPr lang="en-US" altLang="zh-CN" sz="16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CN" sz="1600" b="1" kern="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Better</a:t>
            </a:r>
            <a:r>
              <a:rPr lang="en-US" altLang="zh-CN" sz="16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CN" sz="1600" b="1" kern="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Life</a:t>
            </a:r>
            <a:endParaRPr lang="zh-CN" altLang="en-US" sz="1600" b="1" kern="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6590790" y="3427286"/>
            <a:ext cx="5400000" cy="1714"/>
          </a:xfrm>
          <a:prstGeom prst="line">
            <a:avLst/>
          </a:prstGeom>
          <a:ln w="19050">
            <a:solidFill>
              <a:srgbClr val="005A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 userDrawn="1"/>
        </p:nvSpPr>
        <p:spPr>
          <a:xfrm>
            <a:off x="8574292" y="6360858"/>
            <a:ext cx="36165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 b="1" kern="0" dirty="0" smtClean="0">
                <a:solidFill>
                  <a:srgbClr val="005A97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www.hollysys.com</a:t>
            </a:r>
            <a:endParaRPr lang="zh-CN" altLang="en-US" sz="1200" b="1" kern="0" dirty="0">
              <a:solidFill>
                <a:srgbClr val="005A97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1" name="Title 17">
            <a:extLst>
              <a:ext uri="{FF2B5EF4-FFF2-40B4-BE49-F238E27FC236}">
                <a16:creationId xmlns:a16="http://schemas.microsoft.com/office/drawing/2014/main" id="{A5E14AA4-FC8B-584B-AAF6-717B6A5217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57505" y="1524391"/>
            <a:ext cx="4234070" cy="1681473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ts val="4999"/>
              </a:lnSpc>
              <a:defRPr sz="4400">
                <a:solidFill>
                  <a:srgbClr val="01599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Thank you</a:t>
            </a:r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31" y="482648"/>
            <a:ext cx="2644927" cy="6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851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449637" y="198870"/>
            <a:ext cx="5992725" cy="4079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115FA8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3069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449637" y="198870"/>
            <a:ext cx="5992725" cy="4079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115FA8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6303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5409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3" r:id="rId2"/>
    <p:sldLayoutId id="2147483709" r:id="rId3"/>
    <p:sldLayoutId id="2147483717" r:id="rId4"/>
    <p:sldLayoutId id="2147483718" r:id="rId5"/>
    <p:sldLayoutId id="2147483712" r:id="rId6"/>
    <p:sldLayoutId id="2147483716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99DD7E3-0828-304A-96F3-96393DED100D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11916221" y="6696572"/>
            <a:ext cx="275779" cy="0"/>
          </a:xfrm>
          <a:prstGeom prst="line">
            <a:avLst/>
          </a:prstGeom>
          <a:noFill/>
          <a:ln w="25400" cap="rnd" cmpd="sng" algn="ctr">
            <a:solidFill>
              <a:srgbClr val="31964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852F7382-77FA-47C5-9AAD-A766EFA8F0C5}"/>
              </a:ext>
            </a:extLst>
          </p:cNvPr>
          <p:cNvSpPr txBox="1"/>
          <p:nvPr userDrawn="1"/>
        </p:nvSpPr>
        <p:spPr>
          <a:xfrm>
            <a:off x="9900032" y="6588850"/>
            <a:ext cx="17812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HollySys Group. All rights reserved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1E1AC9DC-3103-B54E-8108-A1E9A0B65B4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336682" y="6577698"/>
            <a:ext cx="576150" cy="246221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0" hangingPunct="0">
              <a:lnSpc>
                <a:spcPct val="100000"/>
              </a:lnSpc>
              <a:defRPr/>
            </a:pPr>
            <a:fld id="{C41E6217-FD4A-4698-ADE0-B72F602A1308}" type="slidenum">
              <a:rPr lang="en-US" sz="1000" kern="0" spc="27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Arial Unicode MS" charset="0"/>
                <a:cs typeface="Arial" panose="020B0604020202020204" pitchFamily="34" charset="0"/>
              </a:rPr>
              <a:pPr algn="r" eaLnBrk="0" hangingPunct="0">
                <a:lnSpc>
                  <a:spcPct val="100000"/>
                </a:lnSpc>
                <a:defRPr/>
              </a:pPr>
              <a:t>‹#›</a:t>
            </a:fld>
            <a:endParaRPr lang="en-US" sz="1000" kern="0" spc="27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Arial Unicode MS" charset="0"/>
              <a:cs typeface="Arial" panose="020B0604020202020204" pitchFamily="34" charset="0"/>
            </a:endParaRPr>
          </a:p>
        </p:txBody>
      </p:sp>
      <p:cxnSp>
        <p:nvCxnSpPr>
          <p:cNvPr id="10" name="Straight Connector 6">
            <a:extLst>
              <a:ext uri="{FF2B5EF4-FFF2-40B4-BE49-F238E27FC236}">
                <a16:creationId xmlns:a16="http://schemas.microsoft.com/office/drawing/2014/main" id="{099DD7E3-0828-304A-96F3-96393DED100D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-1" y="543422"/>
            <a:ext cx="360000" cy="0"/>
          </a:xfrm>
          <a:prstGeom prst="line">
            <a:avLst/>
          </a:prstGeom>
          <a:noFill/>
          <a:ln w="25400" cap="rnd" cmpd="sng" algn="ctr">
            <a:solidFill>
              <a:srgbClr val="01599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15" y="6426850"/>
            <a:ext cx="1360248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797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584C4-E960-3041-B7CB-3429EB4395F6}"/>
              </a:ext>
            </a:extLst>
          </p:cNvPr>
          <p:cNvSpPr txBox="1">
            <a:spLocks/>
          </p:cNvSpPr>
          <p:nvPr/>
        </p:nvSpPr>
        <p:spPr>
          <a:xfrm>
            <a:off x="87086" y="2093906"/>
            <a:ext cx="6714575" cy="16814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rtl="0" eaLnBrk="1" fontAlgn="base" hangingPunct="1">
              <a:lnSpc>
                <a:spcPts val="4999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999" b="1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  <a:lvl2pPr algn="l" rtl="0" eaLnBrk="1" fontAlgn="base" hangingPunct="1">
              <a:lnSpc>
                <a:spcPts val="3999"/>
              </a:lnSpc>
              <a:spcBef>
                <a:spcPct val="0"/>
              </a:spcBef>
              <a:spcAft>
                <a:spcPct val="0"/>
              </a:spcAft>
              <a:defRPr sz="3732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ts val="3999"/>
              </a:lnSpc>
              <a:spcBef>
                <a:spcPct val="0"/>
              </a:spcBef>
              <a:spcAft>
                <a:spcPct val="0"/>
              </a:spcAft>
              <a:defRPr sz="3732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ts val="3999"/>
              </a:lnSpc>
              <a:spcBef>
                <a:spcPct val="0"/>
              </a:spcBef>
              <a:spcAft>
                <a:spcPct val="0"/>
              </a:spcAft>
              <a:defRPr sz="3732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ts val="3999"/>
              </a:lnSpc>
              <a:spcBef>
                <a:spcPct val="0"/>
              </a:spcBef>
              <a:spcAft>
                <a:spcPct val="0"/>
              </a:spcAft>
              <a:defRPr sz="3732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5pPr>
            <a:lvl6pPr marL="609463" algn="l" rtl="0" eaLnBrk="1" fontAlgn="base" hangingPunct="1">
              <a:lnSpc>
                <a:spcPts val="3999"/>
              </a:lnSpc>
              <a:spcBef>
                <a:spcPct val="0"/>
              </a:spcBef>
              <a:spcAft>
                <a:spcPct val="0"/>
              </a:spcAft>
              <a:defRPr sz="3732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6pPr>
            <a:lvl7pPr marL="1218926" algn="l" rtl="0" eaLnBrk="1" fontAlgn="base" hangingPunct="1">
              <a:lnSpc>
                <a:spcPts val="3999"/>
              </a:lnSpc>
              <a:spcBef>
                <a:spcPct val="0"/>
              </a:spcBef>
              <a:spcAft>
                <a:spcPct val="0"/>
              </a:spcAft>
              <a:defRPr sz="3732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7pPr>
            <a:lvl8pPr marL="1828388" algn="l" rtl="0" eaLnBrk="1" fontAlgn="base" hangingPunct="1">
              <a:lnSpc>
                <a:spcPts val="3999"/>
              </a:lnSpc>
              <a:spcBef>
                <a:spcPct val="0"/>
              </a:spcBef>
              <a:spcAft>
                <a:spcPct val="0"/>
              </a:spcAft>
              <a:defRPr sz="3732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8pPr>
            <a:lvl9pPr marL="2437851" algn="l" rtl="0" eaLnBrk="1" fontAlgn="base" hangingPunct="1">
              <a:lnSpc>
                <a:spcPts val="3999"/>
              </a:lnSpc>
              <a:spcBef>
                <a:spcPct val="0"/>
              </a:spcBef>
              <a:spcAft>
                <a:spcPct val="0"/>
              </a:spcAft>
              <a:defRPr sz="3732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9pPr>
          </a:lstStyle>
          <a:p>
            <a:pPr lvl="0">
              <a:defRPr/>
            </a:pPr>
            <a:r>
              <a:rPr lang="en-US" altLang="zh-CN" sz="4000" dirty="0" smtClean="0">
                <a:solidFill>
                  <a:srgbClr val="115FA8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j-cs"/>
              </a:rPr>
              <a:t>2020</a:t>
            </a:r>
            <a:r>
              <a:rPr lang="zh-CN" altLang="en-US" sz="4000" dirty="0" smtClean="0">
                <a:solidFill>
                  <a:srgbClr val="115FA8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j-cs"/>
              </a:rPr>
              <a:t>年度资源组长述职</a:t>
            </a:r>
            <a:r>
              <a:rPr lang="zh-CN" altLang="en-US" sz="4000" dirty="0">
                <a:solidFill>
                  <a:srgbClr val="115FA8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j-cs"/>
              </a:rPr>
              <a:t>报告</a:t>
            </a: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srgbClr val="115FA8"/>
              </a:solidFill>
              <a:effectLst/>
              <a:uLnTx/>
              <a:uFillTx/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686709" y="4437442"/>
            <a:ext cx="3639106" cy="165618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 smtClean="0">
                <a:solidFill>
                  <a:srgbClr val="005A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所负责</a:t>
            </a:r>
            <a:r>
              <a:rPr lang="zh-CN" altLang="en-US" sz="2000" dirty="0">
                <a:solidFill>
                  <a:srgbClr val="005A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资源组</a:t>
            </a:r>
            <a:r>
              <a:rPr lang="zh-CN" altLang="en-US" sz="2000" dirty="0" smtClean="0">
                <a:solidFill>
                  <a:srgbClr val="005A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：平台组态</a:t>
            </a:r>
            <a:endParaRPr lang="en-US" altLang="zh-CN" sz="2000" dirty="0" smtClean="0">
              <a:solidFill>
                <a:srgbClr val="005A9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solidFill>
                  <a:srgbClr val="005A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姓    名：</a:t>
            </a:r>
            <a:r>
              <a:rPr lang="zh-CN" altLang="en-US" sz="2000" dirty="0">
                <a:solidFill>
                  <a:srgbClr val="005A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王斌</a:t>
            </a:r>
            <a:endParaRPr lang="en-US" altLang="zh-CN" sz="2000" dirty="0" smtClean="0">
              <a:solidFill>
                <a:srgbClr val="005A9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solidFill>
                  <a:srgbClr val="005A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2021</a:t>
            </a:r>
            <a:r>
              <a:rPr lang="zh-CN" altLang="en-US" sz="2000" dirty="0" smtClean="0">
                <a:solidFill>
                  <a:srgbClr val="005A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000" dirty="0" smtClean="0">
                <a:solidFill>
                  <a:srgbClr val="005A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 smtClean="0">
                <a:solidFill>
                  <a:srgbClr val="005A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000" dirty="0" smtClean="0">
                <a:solidFill>
                  <a:srgbClr val="005A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2000" dirty="0" smtClean="0">
                <a:solidFill>
                  <a:srgbClr val="005A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zh-CN" altLang="en-US" sz="2000" dirty="0">
              <a:solidFill>
                <a:srgbClr val="005A9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701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Thank </a:t>
            </a:r>
            <a:r>
              <a:rPr lang="en-US" altLang="zh-CN" dirty="0"/>
              <a:t>you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468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220663" y="2059969"/>
            <a:ext cx="7692676" cy="230832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lvl="1" defTabSz="1218585">
              <a:lnSpc>
                <a:spcPct val="150000"/>
              </a:lnSpc>
              <a:defRPr/>
            </a:pPr>
            <a:r>
              <a:rPr lang="zh-CN" altLang="en-US" sz="3200" b="1" kern="0" dirty="0">
                <a:solidFill>
                  <a:srgbClr val="005A9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rPr>
              <a:t>一</a:t>
            </a:r>
            <a:r>
              <a:rPr lang="zh-CN" altLang="en-US" sz="3200" b="1" kern="0" dirty="0" smtClean="0">
                <a:solidFill>
                  <a:srgbClr val="005A9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rPr>
              <a:t>、年度</a:t>
            </a:r>
            <a:r>
              <a:rPr lang="zh-CN" altLang="en-US" sz="3200" b="1" kern="0" dirty="0">
                <a:solidFill>
                  <a:srgbClr val="005A9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rPr>
              <a:t>绩效达成情况总结</a:t>
            </a:r>
            <a:endParaRPr lang="en-US" altLang="zh-CN" sz="3200" b="1" kern="0" dirty="0">
              <a:solidFill>
                <a:srgbClr val="005A9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经典综艺体简" panose="02010609000101010101" pitchFamily="49" charset="-122"/>
            </a:endParaRPr>
          </a:p>
          <a:p>
            <a:pPr defTabSz="1218585">
              <a:lnSpc>
                <a:spcPct val="150000"/>
              </a:lnSpc>
              <a:defRPr/>
            </a:pPr>
            <a:r>
              <a:rPr lang="zh-CN" altLang="en-US" sz="3200" b="1" kern="0" dirty="0" smtClean="0">
                <a:solidFill>
                  <a:srgbClr val="005A9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rPr>
              <a:t>二、年度</a:t>
            </a:r>
            <a:r>
              <a:rPr lang="zh-CN" altLang="en-US" sz="3200" b="1" kern="0" dirty="0">
                <a:solidFill>
                  <a:srgbClr val="005A9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rPr>
              <a:t>资源</a:t>
            </a:r>
            <a:r>
              <a:rPr lang="zh-CN" altLang="en-US" sz="3200" b="1" kern="0" dirty="0" smtClean="0">
                <a:solidFill>
                  <a:srgbClr val="005A9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rPr>
              <a:t>管理重点事项复盘</a:t>
            </a:r>
            <a:endParaRPr lang="en-US" altLang="zh-CN" sz="3200" b="1" kern="0" dirty="0">
              <a:solidFill>
                <a:srgbClr val="005A9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经典综艺体简" panose="02010609000101010101" pitchFamily="49" charset="-122"/>
            </a:endParaRPr>
          </a:p>
          <a:p>
            <a:pPr defTabSz="1218585">
              <a:lnSpc>
                <a:spcPct val="150000"/>
              </a:lnSpc>
              <a:defRPr/>
            </a:pPr>
            <a:r>
              <a:rPr lang="zh-CN" altLang="en-US" sz="3200" b="1" kern="0" dirty="0" smtClean="0">
                <a:solidFill>
                  <a:srgbClr val="005A9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rPr>
              <a:t>三、角色符合度自评</a:t>
            </a:r>
            <a:endParaRPr kumimoji="0" lang="zh-CN" altLang="en-US" b="1" i="0" u="none" strike="noStrike" kern="0" cap="none" spc="0" normalizeH="0" baseline="0" noProof="0" dirty="0">
              <a:ln>
                <a:noFill/>
              </a:ln>
              <a:solidFill>
                <a:srgbClr val="005A97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经典综艺体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353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8075" y="297500"/>
            <a:ext cx="7535437" cy="1003817"/>
          </a:xfrm>
        </p:spPr>
        <p:txBody>
          <a:bodyPr/>
          <a:lstStyle/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一、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2020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年度绩效达成情况总结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1040421" y="1408509"/>
            <a:ext cx="9635067" cy="217582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altLang="zh-CN" sz="2000" dirty="0" smtClean="0">
                <a:solidFill>
                  <a:srgbClr val="005A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 smtClean="0">
                <a:solidFill>
                  <a:srgbClr val="005A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、简述</a:t>
            </a:r>
            <a:r>
              <a:rPr lang="en-US" altLang="zh-CN" sz="2000" dirty="0" smtClean="0">
                <a:solidFill>
                  <a:srgbClr val="005A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</a:t>
            </a:r>
            <a:r>
              <a:rPr lang="zh-CN" altLang="en-US" sz="2000" dirty="0" smtClean="0">
                <a:solidFill>
                  <a:srgbClr val="005A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000" dirty="0" smtClean="0">
                <a:solidFill>
                  <a:srgbClr val="005A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PBC</a:t>
            </a:r>
            <a:r>
              <a:rPr lang="zh-CN" altLang="en-US" sz="2000" dirty="0" smtClean="0">
                <a:solidFill>
                  <a:srgbClr val="005A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预计达成情况及主要偏差分析</a:t>
            </a:r>
            <a:r>
              <a:rPr lang="zh-CN" altLang="en-US" sz="2000" dirty="0" smtClean="0">
                <a:solidFill>
                  <a:srgbClr val="005A97"/>
                </a:solidFill>
              </a:rPr>
              <a:t>        </a:t>
            </a:r>
            <a:endParaRPr lang="zh-CN" altLang="en-US" sz="2000" dirty="0">
              <a:solidFill>
                <a:srgbClr val="005A97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6854842"/>
              </p:ext>
            </p:extLst>
          </p:nvPr>
        </p:nvGraphicFramePr>
        <p:xfrm>
          <a:off x="1121243" y="2004053"/>
          <a:ext cx="10028100" cy="4090041"/>
        </p:xfrm>
        <a:graphic>
          <a:graphicData uri="http://schemas.openxmlformats.org/drawingml/2006/table">
            <a:tbl>
              <a:tblPr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tblPr>
              <a:tblGrid>
                <a:gridCol w="1229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35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76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93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823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586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769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32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b="1" kern="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指标</a:t>
                      </a:r>
                      <a:endParaRPr lang="en-US" altLang="zh-CN" sz="1050" b="1" kern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b="1" kern="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名称</a:t>
                      </a:r>
                      <a:endParaRPr lang="zh-CN" sz="1050" kern="1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35835" marR="358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b="1" kern="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权重</a:t>
                      </a:r>
                      <a:endParaRPr lang="zh-CN" sz="1050" kern="1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35835" marR="358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b="1" ker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考核标准</a:t>
                      </a:r>
                      <a:endParaRPr lang="zh-CN" sz="1050" kern="1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35835" marR="358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050" b="1" kern="1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绩效达成度</a:t>
                      </a:r>
                      <a:endParaRPr lang="zh-CN" sz="1050" b="1" kern="1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35835" marR="358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050" b="1" kern="1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加权后预计得分</a:t>
                      </a:r>
                      <a:endParaRPr lang="zh-CN" sz="1050" b="1" kern="1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35835" marR="358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050" b="1" kern="1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偏差情况说明</a:t>
                      </a:r>
                      <a:endParaRPr lang="zh-CN" sz="1050" b="1" kern="1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35835" marR="358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b="1" kern="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零点值</a:t>
                      </a:r>
                      <a:endParaRPr lang="zh-CN" sz="1050" kern="1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35835" marR="358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b="1" kern="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目标值</a:t>
                      </a:r>
                      <a:endParaRPr lang="zh-CN" sz="1050" kern="1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35835" marR="358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b="1" kern="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挑战值</a:t>
                      </a:r>
                      <a:endParaRPr lang="zh-CN" sz="1050" kern="1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35835" marR="358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56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个人项目工时产出率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70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95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120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116.00%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34.80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endParaRPr lang="zh-CN" sz="900" kern="1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/>
                      </a:endParaRPr>
                    </a:p>
                  </a:txBody>
                  <a:tcPr marL="35835" marR="358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56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工作质量达成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70.00%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7.00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endParaRPr lang="zh-CN" sz="900" kern="1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/>
                      </a:endParaRPr>
                    </a:p>
                  </a:txBody>
                  <a:tcPr marL="35835" marR="358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56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项目经理评价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94.44%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9.44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endParaRPr lang="zh-CN" sz="900" kern="1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/>
                      </a:endParaRPr>
                    </a:p>
                  </a:txBody>
                  <a:tcPr marL="35835" marR="358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56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资源组专业能力提升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80%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90%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120.00%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36.00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endParaRPr lang="zh-CN" sz="900" kern="1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/>
                      </a:endParaRPr>
                    </a:p>
                  </a:txBody>
                  <a:tcPr marL="35835" marR="358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656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培养计划达成率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80%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90%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50.00%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10.00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indent="-228600" algn="l">
                        <a:lnSpc>
                          <a:spcPts val="2000"/>
                        </a:lnSpc>
                        <a:spcAft>
                          <a:spcPts val="0"/>
                        </a:spcAft>
                        <a:buAutoNum type="arabicPeriod"/>
                      </a:pPr>
                      <a:r>
                        <a:rPr lang="zh-CN" altLang="en-US" sz="900" kern="1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/>
                        </a:rPr>
                        <a:t>培养计划只覆盖了第一梯队</a:t>
                      </a:r>
                      <a:endParaRPr lang="en-US" altLang="zh-CN" sz="900" kern="100" dirty="0" smtClean="0"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/>
                      </a:endParaRPr>
                    </a:p>
                    <a:p>
                      <a:pPr marL="228600" indent="-228600" algn="l">
                        <a:lnSpc>
                          <a:spcPts val="2000"/>
                        </a:lnSpc>
                        <a:spcAft>
                          <a:spcPts val="0"/>
                        </a:spcAft>
                        <a:buAutoNum type="arabicPeriod"/>
                      </a:pPr>
                      <a:r>
                        <a:rPr lang="zh-CN" altLang="en-US" sz="900" kern="1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/>
                        </a:rPr>
                        <a:t>随着人员的进出，培养计划更新不及时</a:t>
                      </a:r>
                      <a:endParaRPr lang="zh-CN" sz="900" kern="1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/>
                      </a:endParaRPr>
                    </a:p>
                  </a:txBody>
                  <a:tcPr marL="35835" marR="358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656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绩优员工主动离职人次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减分项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24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100.00%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endParaRPr lang="zh-CN" sz="900" kern="1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/>
                      </a:endParaRPr>
                    </a:p>
                  </a:txBody>
                  <a:tcPr marL="35835" marR="358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656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月度奖惩人次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加减分项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40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97.50%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1.00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900" kern="100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/>
                        </a:rPr>
                        <a:t>奖：</a:t>
                      </a:r>
                      <a:r>
                        <a:rPr lang="en-US" altLang="zh-CN" sz="900" kern="100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/>
                        </a:rPr>
                        <a:t>2</a:t>
                      </a:r>
                      <a:r>
                        <a:rPr lang="zh-CN" altLang="en-US" sz="900" kern="100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/>
                        </a:rPr>
                        <a:t>人 惩：</a:t>
                      </a:r>
                      <a:r>
                        <a:rPr lang="en-US" altLang="zh-CN" sz="900" kern="100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/>
                        </a:rPr>
                        <a:t>0</a:t>
                      </a:r>
                      <a:r>
                        <a:rPr lang="zh-CN" altLang="en-US" sz="900" kern="100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/>
                        </a:rPr>
                        <a:t>人</a:t>
                      </a:r>
                      <a:endParaRPr lang="en-US" altLang="zh-CN" sz="900" kern="100" dirty="0" smtClean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900" kern="100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/>
                        </a:rPr>
                        <a:t>1. </a:t>
                      </a:r>
                      <a:r>
                        <a:rPr lang="zh-CN" altLang="en-US" sz="900" kern="100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/>
                        </a:rPr>
                        <a:t>提升</a:t>
                      </a:r>
                      <a:r>
                        <a:rPr lang="zh-CN" altLang="zh-CN" sz="900" kern="100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/>
                        </a:rPr>
                        <a:t>提报</a:t>
                      </a:r>
                      <a:r>
                        <a:rPr lang="zh-CN" altLang="en-US" sz="900" kern="100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/>
                        </a:rPr>
                        <a:t>员工</a:t>
                      </a:r>
                      <a:r>
                        <a:rPr lang="zh-CN" altLang="zh-CN" sz="900" kern="100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/>
                        </a:rPr>
                        <a:t>奖惩</a:t>
                      </a:r>
                      <a:r>
                        <a:rPr lang="zh-CN" altLang="en-US" sz="900" kern="100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/>
                        </a:rPr>
                        <a:t>意识</a:t>
                      </a:r>
                      <a:endParaRPr lang="zh-CN" sz="900" kern="10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/>
                      </a:endParaRPr>
                    </a:p>
                  </a:txBody>
                  <a:tcPr marL="35835" marR="358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656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评优入围人次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加分项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0.00%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endParaRPr lang="zh-CN" sz="1050" kern="1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35835" marR="358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900" kern="1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/>
                        </a:rPr>
                        <a:t>未有评优入围人</a:t>
                      </a:r>
                      <a:endParaRPr lang="zh-CN" sz="900" kern="1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/>
                      </a:endParaRPr>
                    </a:p>
                  </a:txBody>
                  <a:tcPr marL="35835" marR="358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6567">
                <a:tc gridSpan="6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050" b="1" kern="1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绩效总分</a:t>
                      </a:r>
                      <a:endParaRPr lang="zh-CN" sz="1050" b="1" kern="1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35835" marR="358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endParaRPr lang="zh-CN" sz="12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7824" marR="378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7824" marR="378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endParaRPr lang="zh-CN" sz="1200" kern="100" dirty="0">
                        <a:latin typeface="仿宋" pitchFamily="49" charset="-122"/>
                        <a:ea typeface="仿宋" pitchFamily="49" charset="-122"/>
                        <a:cs typeface="Times New Roman"/>
                      </a:endParaRPr>
                    </a:p>
                  </a:txBody>
                  <a:tcPr marL="37824" marR="378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98.24</a:t>
                      </a:r>
                      <a:endParaRPr lang="zh-CN" sz="1050" kern="1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35835" marR="358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endParaRPr lang="zh-CN" sz="900" kern="100" dirty="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/>
                      </a:endParaRPr>
                    </a:p>
                  </a:txBody>
                  <a:tcPr marL="35835" marR="358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356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5661" y="306293"/>
            <a:ext cx="6944342" cy="1003817"/>
          </a:xfrm>
        </p:spPr>
        <p:txBody>
          <a:bodyPr/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年度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资源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重点事项复盘</a:t>
            </a:r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745661" y="1310109"/>
            <a:ext cx="10957350" cy="534418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2000" dirty="0" smtClean="0">
                <a:solidFill>
                  <a:srgbClr val="005A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</a:t>
            </a:r>
            <a:r>
              <a:rPr lang="zh-CN" altLang="en-US" sz="2000" dirty="0" smtClean="0">
                <a:solidFill>
                  <a:srgbClr val="005A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zh-CN" altLang="en-US" sz="2000" dirty="0">
                <a:solidFill>
                  <a:srgbClr val="005A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</a:t>
            </a:r>
            <a:r>
              <a:rPr lang="zh-CN" altLang="en-US" sz="2000" dirty="0" smtClean="0">
                <a:solidFill>
                  <a:srgbClr val="005A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管理重点事项上的得与失</a:t>
            </a:r>
            <a:r>
              <a:rPr lang="zh-CN" altLang="en-US" sz="1600" i="1" u="sng" dirty="0" smtClean="0">
                <a:solidFill>
                  <a:schemeClr val="bg1">
                    <a:lumMod val="50000"/>
                  </a:schemeClr>
                </a:solidFill>
              </a:rPr>
              <a:t>请列出自己</a:t>
            </a:r>
            <a:r>
              <a:rPr lang="en-US" altLang="zh-CN" sz="1600" i="1" u="sng" dirty="0" smtClean="0">
                <a:solidFill>
                  <a:schemeClr val="bg1">
                    <a:lumMod val="50000"/>
                  </a:schemeClr>
                </a:solidFill>
              </a:rPr>
              <a:t>2020</a:t>
            </a:r>
            <a:r>
              <a:rPr lang="zh-CN" altLang="en-US" sz="1600" i="1" u="sng" dirty="0" smtClean="0">
                <a:solidFill>
                  <a:schemeClr val="bg1">
                    <a:lumMod val="50000"/>
                  </a:schemeClr>
                </a:solidFill>
              </a:rPr>
              <a:t>年的重点工作事项的得失，并按照重要程度排序</a:t>
            </a:r>
            <a:endParaRPr lang="en-US" altLang="zh-CN" sz="1600" i="1" u="sng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rgbClr val="005A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得：</a:t>
            </a:r>
            <a:endParaRPr lang="en-US" altLang="zh-CN" sz="2000" dirty="0">
              <a:solidFill>
                <a:srgbClr val="005A9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2" indent="0">
              <a:lnSpc>
                <a:spcPct val="150000"/>
              </a:lnSpc>
              <a:buNone/>
            </a:pPr>
            <a:r>
              <a:rPr lang="en-US" altLang="zh-CN" sz="1600" dirty="0">
                <a:solidFill>
                  <a:srgbClr val="005A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zh-CN" sz="1600" dirty="0">
                <a:solidFill>
                  <a:srgbClr val="005A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发展壮大</a:t>
            </a:r>
            <a:r>
              <a:rPr lang="en-US" altLang="zh-CN" sz="1600" dirty="0">
                <a:solidFill>
                  <a:srgbClr val="005A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AT</a:t>
            </a:r>
            <a:r>
              <a:rPr lang="zh-CN" altLang="zh-CN" sz="1600" dirty="0">
                <a:solidFill>
                  <a:srgbClr val="005A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组，并完善各模块责任人</a:t>
            </a:r>
            <a:endParaRPr lang="en-US" altLang="zh-CN" sz="1600" dirty="0">
              <a:solidFill>
                <a:srgbClr val="005A9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2" indent="0">
              <a:lnSpc>
                <a:spcPct val="150000"/>
              </a:lnSpc>
              <a:buNone/>
            </a:pPr>
            <a:r>
              <a:rPr lang="en-US" altLang="zh-CN" sz="1600" dirty="0">
                <a:solidFill>
                  <a:srgbClr val="005A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1600" dirty="0" smtClean="0">
                <a:solidFill>
                  <a:srgbClr val="005A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zh-CN" sz="1600" dirty="0" smtClean="0">
                <a:solidFill>
                  <a:srgbClr val="005A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</a:t>
            </a:r>
            <a:r>
              <a:rPr lang="en-US" altLang="zh-CN" sz="1600" dirty="0">
                <a:solidFill>
                  <a:srgbClr val="005A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AT</a:t>
            </a:r>
            <a:r>
              <a:rPr lang="zh-CN" altLang="zh-CN" sz="1600" dirty="0">
                <a:solidFill>
                  <a:srgbClr val="005A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组梯队建设，人员技能地图和培养计划</a:t>
            </a:r>
            <a:endParaRPr lang="en-US" altLang="zh-CN" sz="1600" dirty="0">
              <a:solidFill>
                <a:srgbClr val="005A9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2" indent="0">
              <a:lnSpc>
                <a:spcPct val="150000"/>
              </a:lnSpc>
              <a:buNone/>
            </a:pPr>
            <a:r>
              <a:rPr lang="en-US" altLang="zh-CN" sz="1600" dirty="0">
                <a:solidFill>
                  <a:srgbClr val="005A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1600" dirty="0" smtClean="0">
                <a:solidFill>
                  <a:srgbClr val="005A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zh-CN" sz="1600" dirty="0" smtClean="0">
                <a:solidFill>
                  <a:srgbClr val="005A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友好</a:t>
            </a:r>
            <a:r>
              <a:rPr lang="zh-CN" altLang="zh-CN" sz="1600" dirty="0">
                <a:solidFill>
                  <a:srgbClr val="005A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和谐的团队氛围</a:t>
            </a:r>
            <a:endParaRPr lang="en-US" altLang="zh-CN" sz="1600" dirty="0">
              <a:solidFill>
                <a:srgbClr val="005A9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2000" dirty="0" smtClean="0">
                <a:solidFill>
                  <a:srgbClr val="005A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失：</a:t>
            </a:r>
            <a:endParaRPr lang="en-US" altLang="zh-CN" sz="2000" dirty="0">
              <a:solidFill>
                <a:srgbClr val="005A9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2" indent="0">
              <a:lnSpc>
                <a:spcPct val="150000"/>
              </a:lnSpc>
              <a:buNone/>
            </a:pPr>
            <a:r>
              <a:rPr lang="en-US" altLang="zh-CN" sz="1600" dirty="0">
                <a:solidFill>
                  <a:srgbClr val="005A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1600" dirty="0" smtClean="0">
                <a:solidFill>
                  <a:srgbClr val="005A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zh-CN" sz="1600" dirty="0" smtClean="0">
                <a:solidFill>
                  <a:srgbClr val="005A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员工</a:t>
            </a:r>
            <a:r>
              <a:rPr lang="zh-CN" altLang="zh-CN" sz="1600" dirty="0">
                <a:solidFill>
                  <a:srgbClr val="005A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能力培养上，各模块责任人业务能力不够强</a:t>
            </a:r>
            <a:endParaRPr lang="en-US" altLang="zh-CN" sz="1600" dirty="0">
              <a:solidFill>
                <a:srgbClr val="005A9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2" indent="0">
              <a:lnSpc>
                <a:spcPct val="150000"/>
              </a:lnSpc>
              <a:buNone/>
            </a:pPr>
            <a:r>
              <a:rPr lang="en-US" altLang="zh-CN" sz="1600" dirty="0">
                <a:solidFill>
                  <a:srgbClr val="005A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1600" dirty="0" smtClean="0">
                <a:solidFill>
                  <a:srgbClr val="005A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zh-CN" sz="1600" dirty="0" smtClean="0">
                <a:solidFill>
                  <a:srgbClr val="005A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培训</a:t>
            </a:r>
            <a:r>
              <a:rPr lang="zh-CN" altLang="zh-CN" sz="1600" dirty="0">
                <a:solidFill>
                  <a:srgbClr val="005A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少，业务技能、开发技能待提升</a:t>
            </a:r>
            <a:endParaRPr lang="en-US" altLang="zh-CN" sz="1600" dirty="0">
              <a:solidFill>
                <a:srgbClr val="005A9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2" indent="0">
              <a:lnSpc>
                <a:spcPct val="150000"/>
              </a:lnSpc>
              <a:buNone/>
            </a:pPr>
            <a:r>
              <a:rPr lang="en-US" altLang="zh-CN" sz="1600" dirty="0">
                <a:solidFill>
                  <a:srgbClr val="005A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1600" dirty="0" smtClean="0">
                <a:solidFill>
                  <a:srgbClr val="005A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zh-CN" sz="1600" dirty="0" smtClean="0">
                <a:solidFill>
                  <a:srgbClr val="005A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梯队</a:t>
            </a:r>
            <a:r>
              <a:rPr lang="zh-CN" altLang="zh-CN" sz="1600" dirty="0">
                <a:solidFill>
                  <a:srgbClr val="005A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建设待完善</a:t>
            </a:r>
            <a:endParaRPr lang="en-US" altLang="zh-CN" sz="1600" dirty="0">
              <a:solidFill>
                <a:srgbClr val="005A9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zh-CN" altLang="en-US" sz="1600" i="1" u="sng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895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6869" y="0"/>
            <a:ext cx="6944342" cy="1003817"/>
          </a:xfrm>
        </p:spPr>
        <p:txBody>
          <a:bodyPr/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年度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资源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重点事项复盘</a:t>
            </a:r>
          </a:p>
        </p:txBody>
      </p:sp>
      <p:sp>
        <p:nvSpPr>
          <p:cNvPr id="3" name="矩形 2"/>
          <p:cNvSpPr/>
          <p:nvPr/>
        </p:nvSpPr>
        <p:spPr>
          <a:xfrm>
            <a:off x="241426" y="885937"/>
            <a:ext cx="117091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zh-CN" altLang="en-US" sz="1600" i="1" u="sng" dirty="0" smtClean="0">
                <a:solidFill>
                  <a:schemeClr val="bg1">
                    <a:lumMod val="50000"/>
                  </a:schemeClr>
                </a:solidFill>
              </a:rPr>
              <a:t>请选择</a:t>
            </a:r>
            <a:r>
              <a:rPr lang="en-US" altLang="zh-CN" sz="1600" i="1" u="sng" dirty="0" smtClean="0">
                <a:solidFill>
                  <a:schemeClr val="bg1">
                    <a:lumMod val="50000"/>
                  </a:schemeClr>
                </a:solidFill>
              </a:rPr>
              <a:t>1-3</a:t>
            </a:r>
            <a:r>
              <a:rPr lang="zh-CN" altLang="en-US" sz="1600" i="1" u="sng" dirty="0">
                <a:solidFill>
                  <a:schemeClr val="bg1">
                    <a:lumMod val="50000"/>
                  </a:schemeClr>
                </a:solidFill>
              </a:rPr>
              <a:t>项</a:t>
            </a:r>
            <a:r>
              <a:rPr lang="zh-CN" altLang="en-US" sz="1600" i="1" u="sng" dirty="0" smtClean="0">
                <a:solidFill>
                  <a:schemeClr val="bg1">
                    <a:lumMod val="50000"/>
                  </a:schemeClr>
                </a:solidFill>
              </a:rPr>
              <a:t>重点</a:t>
            </a:r>
            <a:r>
              <a:rPr lang="zh-CN" altLang="en-US" sz="1600" i="1" u="sng" dirty="0">
                <a:solidFill>
                  <a:schemeClr val="bg1">
                    <a:lumMod val="50000"/>
                  </a:schemeClr>
                </a:solidFill>
              </a:rPr>
              <a:t>工作事项进行复盘，按照回顾</a:t>
            </a:r>
            <a:r>
              <a:rPr lang="en-US" altLang="zh-CN" sz="1600" i="1" u="sng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zh-CN" altLang="en-US" sz="1600" i="1" u="sng" dirty="0">
                <a:solidFill>
                  <a:schemeClr val="bg1">
                    <a:lumMod val="50000"/>
                  </a:schemeClr>
                </a:solidFill>
              </a:rPr>
              <a:t>反思</a:t>
            </a:r>
            <a:r>
              <a:rPr lang="en-US" altLang="zh-CN" sz="1600" i="1" u="sng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zh-CN" altLang="en-US" sz="1600" i="1" u="sng" dirty="0">
                <a:solidFill>
                  <a:schemeClr val="bg1">
                    <a:lumMod val="50000"/>
                  </a:schemeClr>
                </a:solidFill>
              </a:rPr>
              <a:t>探究</a:t>
            </a:r>
            <a:r>
              <a:rPr lang="en-US" altLang="zh-CN" sz="1600" i="1" u="sng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zh-CN" altLang="en-US" sz="1600" i="1" u="sng" dirty="0">
                <a:solidFill>
                  <a:schemeClr val="bg1">
                    <a:lumMod val="50000"/>
                  </a:schemeClr>
                </a:solidFill>
              </a:rPr>
              <a:t>提升的思路进行分析与总结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3517361"/>
              </p:ext>
            </p:extLst>
          </p:nvPr>
        </p:nvGraphicFramePr>
        <p:xfrm>
          <a:off x="307818" y="1023781"/>
          <a:ext cx="11642756" cy="565474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21378">
                  <a:extLst>
                    <a:ext uri="{9D8B030D-6E8A-4147-A177-3AD203B41FA5}">
                      <a16:colId xmlns:a16="http://schemas.microsoft.com/office/drawing/2014/main" val="2520331574"/>
                    </a:ext>
                  </a:extLst>
                </a:gridCol>
                <a:gridCol w="5821378">
                  <a:extLst>
                    <a:ext uri="{9D8B030D-6E8A-4147-A177-3AD203B41FA5}">
                      <a16:colId xmlns:a16="http://schemas.microsoft.com/office/drawing/2014/main" val="4029916880"/>
                    </a:ext>
                  </a:extLst>
                </a:gridCol>
              </a:tblGrid>
              <a:tr h="654696">
                <a:tc gridSpan="2">
                  <a:txBody>
                    <a:bodyPr/>
                    <a:lstStyle/>
                    <a:p>
                      <a:pPr algn="l" rtl="0" fontAlgn="t"/>
                      <a:r>
                        <a:rPr lang="zh-CN" altLang="en-US" sz="105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事项说明</a:t>
                      </a:r>
                      <a:r>
                        <a:rPr lang="zh-CN" altLang="en-US" sz="1050" b="1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：新员工培养</a:t>
                      </a:r>
                      <a:endParaRPr lang="zh-CN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73" marR="4773" marT="4773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022135"/>
                  </a:ext>
                </a:extLst>
              </a:tr>
              <a:tr h="185268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5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回顾目标</a:t>
                      </a:r>
                      <a:endParaRPr lang="zh-CN" altLang="en-US" sz="105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73" marR="4773" marT="4773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5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评估结果</a:t>
                      </a:r>
                      <a:endParaRPr lang="zh-CN" altLang="en-US" sz="105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73" marR="4773" marT="4773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704798"/>
                  </a:ext>
                </a:extLst>
              </a:tr>
              <a:tr h="185268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5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当初的目标是什么？（期望结果）</a:t>
                      </a:r>
                      <a:endParaRPr lang="zh-CN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73" marR="4773" marT="477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5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达成的结果是什么？（实际的结果）</a:t>
                      </a:r>
                      <a:endParaRPr lang="zh-CN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73" marR="4773" marT="4773" marB="0" anchor="ctr"/>
                </a:tc>
                <a:extLst>
                  <a:ext uri="{0D108BD9-81ED-4DB2-BD59-A6C34878D82A}">
                    <a16:rowId xmlns:a16="http://schemas.microsoft.com/office/drawing/2014/main" val="3329141408"/>
                  </a:ext>
                </a:extLst>
              </a:tr>
              <a:tr h="500504">
                <a:tc>
                  <a:txBody>
                    <a:bodyPr/>
                    <a:lstStyle/>
                    <a:p>
                      <a:pPr marL="342900" indent="-342900" algn="l" fontAlgn="t">
                        <a:buAutoNum type="arabicPeriod"/>
                      </a:pPr>
                      <a:r>
                        <a:rPr lang="zh-CN" altLang="en-US" sz="1050" b="0" i="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新员工感受友好，尽快融入团队</a:t>
                      </a:r>
                      <a:endParaRPr lang="en-US" altLang="zh-CN" sz="1050" b="0" i="0" u="none" strike="noStrike" kern="1200" baseline="0" dirty="0" smtClean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342900" indent="-342900" algn="l" fontAlgn="t">
                        <a:buAutoNum type="arabicPeriod"/>
                      </a:pPr>
                      <a:r>
                        <a:rPr lang="zh-CN" altLang="en-US" sz="1050" b="0" i="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新员工尽快融入项目</a:t>
                      </a:r>
                      <a:endParaRPr lang="zh-CN" altLang="en-US" sz="1050" b="0" i="0" u="none" strike="noStrike" kern="1200" baseline="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773" marR="4773" marT="4773" marB="0"/>
                </a:tc>
                <a:tc>
                  <a:txBody>
                    <a:bodyPr/>
                    <a:lstStyle/>
                    <a:p>
                      <a:pPr marL="342900" indent="-342900" algn="l" defTabSz="914400" rtl="0" eaLnBrk="1" fontAlgn="t" latinLnBrk="0" hangingPunct="1">
                        <a:buAutoNum type="arabicPeriod"/>
                      </a:pPr>
                      <a:r>
                        <a:rPr lang="zh-CN" altLang="en-US" sz="1050" b="0" i="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新员工感受差，花一天的时间在装电脑</a:t>
                      </a:r>
                      <a:endParaRPr lang="en-US" altLang="zh-CN" sz="1050" b="0" i="0" u="none" strike="noStrike" kern="1200" baseline="0" dirty="0" smtClean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342900" indent="-342900" algn="l" defTabSz="914400" rtl="0" eaLnBrk="1" fontAlgn="t" latinLnBrk="0" hangingPunct="1">
                        <a:buAutoNum type="arabicPeriod"/>
                      </a:pPr>
                      <a:r>
                        <a:rPr lang="zh-CN" altLang="en-US" sz="1050" b="0" i="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业务知识无人讲解，安排的工作计划无人指导</a:t>
                      </a:r>
                      <a:endParaRPr lang="zh-CN" altLang="en-US" sz="1050" b="0" i="0" u="none" strike="noStrike" kern="1200" baseline="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773" marR="4773" marT="4773" marB="0" anchor="ctr"/>
                </a:tc>
                <a:extLst>
                  <a:ext uri="{0D108BD9-81ED-4DB2-BD59-A6C34878D82A}">
                    <a16:rowId xmlns:a16="http://schemas.microsoft.com/office/drawing/2014/main" val="1811399015"/>
                  </a:ext>
                </a:extLst>
              </a:tr>
              <a:tr h="185268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5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分析原因</a:t>
                      </a:r>
                      <a:endParaRPr lang="zh-CN" altLang="en-US" sz="105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73" marR="4773" marT="4773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5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总结经验</a:t>
                      </a:r>
                      <a:endParaRPr lang="zh-CN" altLang="en-US" sz="105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73" marR="4773" marT="4773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6701441"/>
                  </a:ext>
                </a:extLst>
              </a:tr>
              <a:tr h="185268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5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主要亮点</a:t>
                      </a:r>
                      <a:endParaRPr lang="zh-CN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73" marR="4773" marT="477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5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经验</a:t>
                      </a:r>
                      <a:r>
                        <a:rPr lang="en-US" altLang="zh-CN" sz="105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&amp;</a:t>
                      </a:r>
                      <a:r>
                        <a:rPr lang="zh-CN" altLang="en-US" sz="105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规律</a:t>
                      </a:r>
                      <a:endParaRPr lang="zh-CN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73" marR="4773" marT="4773" marB="0" anchor="ctr"/>
                </a:tc>
                <a:extLst>
                  <a:ext uri="{0D108BD9-81ED-4DB2-BD59-A6C34878D82A}">
                    <a16:rowId xmlns:a16="http://schemas.microsoft.com/office/drawing/2014/main" val="1537927506"/>
                  </a:ext>
                </a:extLst>
              </a:tr>
              <a:tr h="185268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50" b="1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主观因素</a:t>
                      </a:r>
                      <a:endParaRPr lang="zh-CN" altLang="en-US" sz="1050" b="1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73" marR="4773" marT="4773" marB="0" anchor="ctr"/>
                </a:tc>
                <a:tc rowSpan="4">
                  <a:txBody>
                    <a:bodyPr/>
                    <a:lstStyle/>
                    <a:p>
                      <a:pPr marL="228600" indent="-228600" algn="l" defTabSz="914400" rtl="0" eaLnBrk="1" fontAlgn="ctr" latinLnBrk="0" hangingPunct="1">
                        <a:buAutoNum type="arabicPeriod"/>
                      </a:pPr>
                      <a:r>
                        <a:rPr lang="zh-CN" altLang="en-US" sz="1050" b="0" i="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提前准备好电脑及环境，</a:t>
                      </a:r>
                      <a:endParaRPr lang="en-US" altLang="zh-CN" sz="1050" b="0" i="0" u="none" strike="noStrike" kern="1200" baseline="0" dirty="0" smtClean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228600" indent="-228600" algn="l" defTabSz="914400" rtl="0" eaLnBrk="1" fontAlgn="ctr" latinLnBrk="0" hangingPunct="1">
                        <a:buAutoNum type="arabicPeriod"/>
                      </a:pPr>
                      <a:r>
                        <a:rPr lang="zh-CN" altLang="en-US" sz="1050" b="0" i="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梳理出各模块新人学习资料</a:t>
                      </a:r>
                      <a:endParaRPr lang="en-US" altLang="zh-CN" sz="1050" b="0" i="0" u="none" strike="noStrike" kern="1200" baseline="0" dirty="0" smtClean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228600" indent="-228600" algn="l" defTabSz="914400" rtl="0" eaLnBrk="1" fontAlgn="ctr" latinLnBrk="0" hangingPunct="1">
                        <a:buAutoNum type="arabicPeriod"/>
                      </a:pPr>
                      <a:r>
                        <a:rPr lang="zh-CN" altLang="en-US" sz="1050" b="0" i="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明确指导责任人，作为部门工作的一部分，有问题第一找指导人，若无法解决找组长，保证问题有向上反馈渠道</a:t>
                      </a:r>
                      <a:endParaRPr lang="zh-CN" altLang="en-US" sz="1050" b="0" i="0" u="none" strike="noStrike" kern="1200" baseline="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773" marR="4773" marT="4773" marB="0"/>
                </a:tc>
                <a:extLst>
                  <a:ext uri="{0D108BD9-81ED-4DB2-BD59-A6C34878D82A}">
                    <a16:rowId xmlns:a16="http://schemas.microsoft.com/office/drawing/2014/main" val="1025715937"/>
                  </a:ext>
                </a:extLst>
              </a:tr>
              <a:tr h="500504">
                <a:tc>
                  <a:txBody>
                    <a:bodyPr/>
                    <a:lstStyle/>
                    <a:p>
                      <a:pPr marL="228600" indent="-228600" algn="l" defTabSz="914400" rtl="0" eaLnBrk="1" fontAlgn="ctr" latinLnBrk="0" hangingPunct="1">
                        <a:buAutoNum type="arabicPeriod"/>
                      </a:pPr>
                      <a:r>
                        <a:rPr lang="zh-CN" altLang="en-US" sz="1050" b="0" i="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项目忙，每个人都忙，没人愿意投时间指导新人</a:t>
                      </a:r>
                      <a:endParaRPr lang="zh-CN" altLang="en-US" sz="1050" b="0" i="0" u="none" strike="noStrike" kern="1200" baseline="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773" marR="4773" marT="4773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8578"/>
                  </a:ext>
                </a:extLst>
              </a:tr>
              <a:tr h="185268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50" b="1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客观因素</a:t>
                      </a:r>
                      <a:endParaRPr lang="zh-CN" altLang="en-US" sz="1050" b="1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73" marR="4773" marT="4773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3068466"/>
                  </a:ext>
                </a:extLst>
              </a:tr>
              <a:tr h="500504">
                <a:tc>
                  <a:txBody>
                    <a:bodyPr/>
                    <a:lstStyle/>
                    <a:p>
                      <a:pPr marL="228600" indent="-228600" algn="l" rtl="0" fontAlgn="ctr">
                        <a:buAutoNum type="arabicPeriod"/>
                      </a:pPr>
                      <a:r>
                        <a:rPr lang="zh-CN" altLang="en-US" sz="105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职责不清</a:t>
                      </a:r>
                      <a:endParaRPr lang="en-US" altLang="zh-CN" sz="1050" b="0" i="0" u="none" strike="noStrike" baseline="0" dirty="0" smtClean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228600" indent="-228600" algn="l" rtl="0" fontAlgn="ctr">
                        <a:buAutoNum type="arabicPeriod"/>
                      </a:pPr>
                      <a:r>
                        <a:rPr lang="zh-CN" altLang="en-US" sz="105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积累、沉淀不够</a:t>
                      </a:r>
                      <a:endParaRPr lang="en-US" altLang="zh-CN" sz="1050" b="0" i="0" u="none" strike="noStrike" baseline="0" dirty="0" smtClean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228600" indent="-228600" algn="l" rtl="0" fontAlgn="ctr">
                        <a:buAutoNum type="arabicPeriod"/>
                      </a:pPr>
                      <a:r>
                        <a:rPr lang="en-US" altLang="zh-CN" sz="105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IT</a:t>
                      </a:r>
                      <a:r>
                        <a:rPr lang="zh-CN" altLang="en-US" sz="105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就牛工一人，无法照顾周全</a:t>
                      </a:r>
                      <a:endParaRPr lang="zh-CN" altLang="en-US" sz="1050" b="0" i="0" u="none" strike="noStrike" dirty="0">
                        <a:solidFill>
                          <a:srgbClr val="A6A6A6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73" marR="4773" marT="4773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098081"/>
                  </a:ext>
                </a:extLst>
              </a:tr>
              <a:tr h="185268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5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主要不足</a:t>
                      </a:r>
                      <a:endParaRPr lang="zh-CN" altLang="en-US" sz="105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73" marR="4773" marT="477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5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行动计划</a:t>
                      </a:r>
                      <a:endParaRPr lang="zh-CN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73" marR="4773" marT="4773" marB="0" anchor="ctr"/>
                </a:tc>
                <a:extLst>
                  <a:ext uri="{0D108BD9-81ED-4DB2-BD59-A6C34878D82A}">
                    <a16:rowId xmlns:a16="http://schemas.microsoft.com/office/drawing/2014/main" val="3730473526"/>
                  </a:ext>
                </a:extLst>
              </a:tr>
              <a:tr h="185268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50" b="1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主观因素</a:t>
                      </a:r>
                      <a:endParaRPr lang="zh-CN" altLang="en-US" sz="1050" b="1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73" marR="4773" marT="477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50" b="1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开始做：</a:t>
                      </a:r>
                      <a:endParaRPr lang="zh-CN" altLang="en-US" sz="1050" b="1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73" marR="4773" marT="4773" marB="0" anchor="ctr"/>
                </a:tc>
                <a:extLst>
                  <a:ext uri="{0D108BD9-81ED-4DB2-BD59-A6C34878D82A}">
                    <a16:rowId xmlns:a16="http://schemas.microsoft.com/office/drawing/2014/main" val="3513077013"/>
                  </a:ext>
                </a:extLst>
              </a:tr>
              <a:tr h="500504">
                <a:tc rowSpan="3">
                  <a:txBody>
                    <a:bodyPr/>
                    <a:lstStyle/>
                    <a:p>
                      <a:pPr marL="228600" indent="-228600" algn="l" defTabSz="914400" rtl="0" eaLnBrk="1" fontAlgn="ctr" latinLnBrk="0" hangingPunct="1">
                        <a:buFont typeface="+mj-lt"/>
                        <a:buAutoNum type="arabicPeriod"/>
                      </a:pPr>
                      <a:r>
                        <a:rPr lang="zh-CN" altLang="en-US" sz="1050" b="0" i="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多模块缺人，部分新人不太适合某些专业，需适当调整</a:t>
                      </a:r>
                      <a:endParaRPr lang="en-US" altLang="zh-CN" sz="1050" b="0" i="0" u="none" strike="noStrike" kern="1200" baseline="0" dirty="0" smtClean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228600" indent="-228600" algn="l" defTabSz="914400" rtl="0" eaLnBrk="1" fontAlgn="ctr" latinLnBrk="0" hangingPunct="1">
                        <a:buFont typeface="+mj-lt"/>
                        <a:buAutoNum type="arabicPeriod"/>
                      </a:pPr>
                      <a:r>
                        <a:rPr lang="zh-CN" altLang="en-US" sz="1050" b="0" i="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缺乏安装手册、业务指导文档</a:t>
                      </a:r>
                      <a:endParaRPr lang="zh-CN" altLang="en-US" sz="1050" b="0" i="0" u="none" strike="noStrike" kern="1200" baseline="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773" marR="4773" marT="4773" marB="0" anchor="ctr"/>
                </a:tc>
                <a:tc>
                  <a:txBody>
                    <a:bodyPr/>
                    <a:lstStyle/>
                    <a:p>
                      <a:pPr marL="228600" indent="-228600" algn="l" defTabSz="914400" rtl="0" eaLnBrk="1" fontAlgn="ctr" latinLnBrk="0" hangingPunct="1">
                        <a:buFont typeface="+mj-lt"/>
                        <a:buAutoNum type="arabicPeriod"/>
                      </a:pPr>
                      <a:r>
                        <a:rPr lang="zh-CN" altLang="en-US" sz="1050" b="0" i="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提前准备好工位、电脑、必装软件及安装手册、</a:t>
                      </a:r>
                      <a:r>
                        <a:rPr lang="en-US" altLang="zh-CN" sz="1050" b="0" i="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M6</a:t>
                      </a:r>
                      <a:r>
                        <a:rPr lang="zh-CN" altLang="en-US" sz="1050" b="0" i="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虚拟机</a:t>
                      </a:r>
                      <a:endParaRPr lang="en-US" altLang="zh-CN" sz="1050" b="0" i="0" u="none" strike="noStrike" kern="1200" baseline="0" dirty="0" smtClean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228600" indent="-228600" algn="l" defTabSz="914400" rtl="0" eaLnBrk="1" fontAlgn="ctr" latinLnBrk="0" hangingPunct="1">
                        <a:buFont typeface="+mj-lt"/>
                        <a:buAutoNum type="arabicPeriod"/>
                      </a:pPr>
                      <a:r>
                        <a:rPr lang="zh-CN" altLang="en-US" sz="1050" b="0" i="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电脑环境由最近来的同事协助安装</a:t>
                      </a:r>
                      <a:endParaRPr lang="en-US" altLang="zh-CN" sz="1050" b="0" i="0" u="none" strike="noStrike" kern="1200" baseline="0" dirty="0" smtClean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228600" indent="-228600" algn="l" defTabSz="914400" rtl="0" eaLnBrk="1" fontAlgn="ctr" latinLnBrk="0" hangingPunct="1">
                        <a:buFont typeface="+mj-lt"/>
                        <a:buAutoNum type="arabicPeriod"/>
                      </a:pPr>
                      <a:r>
                        <a:rPr lang="zh-CN" altLang="en-US" sz="1050" b="0" i="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安排项目经理介绍下项目背景</a:t>
                      </a:r>
                      <a:endParaRPr lang="en-US" altLang="zh-CN" sz="1050" b="0" i="0" u="none" strike="noStrike" kern="1200" baseline="0" dirty="0" smtClean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228600" indent="-228600" algn="l" defTabSz="914400" rtl="0" eaLnBrk="1" fontAlgn="ctr" latinLnBrk="0" hangingPunct="1">
                        <a:buFont typeface="+mj-lt"/>
                        <a:buAutoNum type="arabicPeriod"/>
                      </a:pPr>
                      <a:r>
                        <a:rPr lang="zh-CN" altLang="en-US" sz="1050" b="0" i="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由指导人负责介绍本模块相关设计</a:t>
                      </a:r>
                      <a:endParaRPr lang="zh-CN" altLang="en-US" sz="1050" b="0" i="0" u="none" strike="noStrike" kern="1200" baseline="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773" marR="4773" marT="4773" marB="0" anchor="ctr"/>
                </a:tc>
                <a:extLst>
                  <a:ext uri="{0D108BD9-81ED-4DB2-BD59-A6C34878D82A}">
                    <a16:rowId xmlns:a16="http://schemas.microsoft.com/office/drawing/2014/main" val="1712507032"/>
                  </a:ext>
                </a:extLst>
              </a:tr>
              <a:tr h="18526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50" b="1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停止做：</a:t>
                      </a:r>
                      <a:endParaRPr lang="zh-CN" altLang="en-US" sz="1050" b="1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73" marR="4773" marT="4773" marB="0" anchor="ctr"/>
                </a:tc>
                <a:extLst>
                  <a:ext uri="{0D108BD9-81ED-4DB2-BD59-A6C34878D82A}">
                    <a16:rowId xmlns:a16="http://schemas.microsoft.com/office/drawing/2014/main" val="1993204372"/>
                  </a:ext>
                </a:extLst>
              </a:tr>
              <a:tr h="50050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algn="l" defTabSz="914400" rtl="0" eaLnBrk="1" fontAlgn="ctr" latinLnBrk="0" hangingPunct="1">
                        <a:buFont typeface="+mj-lt"/>
                        <a:buAutoNum type="arabicPeriod"/>
                      </a:pPr>
                      <a:r>
                        <a:rPr lang="zh-CN" altLang="en-US" sz="1050" b="0" i="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安装软件环境</a:t>
                      </a:r>
                      <a:endParaRPr lang="zh-CN" altLang="en-US" sz="1050" b="0" i="0" u="none" strike="noStrike" kern="1200" baseline="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773" marR="4773" marT="4773" marB="0" anchor="ctr"/>
                </a:tc>
                <a:extLst>
                  <a:ext uri="{0D108BD9-81ED-4DB2-BD59-A6C34878D82A}">
                    <a16:rowId xmlns:a16="http://schemas.microsoft.com/office/drawing/2014/main" val="4122050639"/>
                  </a:ext>
                </a:extLst>
              </a:tr>
              <a:tr h="185268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50" b="1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客观因素</a:t>
                      </a:r>
                      <a:endParaRPr lang="zh-CN" altLang="en-US" sz="1050" b="1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73" marR="4773" marT="477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50" b="1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继续做：</a:t>
                      </a:r>
                      <a:endParaRPr lang="zh-CN" altLang="en-US" sz="1050" b="1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73" marR="4773" marT="4773" marB="0" anchor="ctr"/>
                </a:tc>
                <a:extLst>
                  <a:ext uri="{0D108BD9-81ED-4DB2-BD59-A6C34878D82A}">
                    <a16:rowId xmlns:a16="http://schemas.microsoft.com/office/drawing/2014/main" val="3316992770"/>
                  </a:ext>
                </a:extLst>
              </a:tr>
              <a:tr h="500504">
                <a:tc>
                  <a:txBody>
                    <a:bodyPr/>
                    <a:lstStyle/>
                    <a:p>
                      <a:pPr marL="228600" indent="-228600" algn="l" rtl="0" fontAlgn="ctr">
                        <a:buFont typeface="+mj-lt"/>
                        <a:buAutoNum type="arabicPeriod"/>
                      </a:pPr>
                      <a:r>
                        <a:rPr lang="zh-CN" altLang="en-US" sz="1050" b="0" i="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域账号无法提前办理，共享路径无法访问</a:t>
                      </a:r>
                      <a:endParaRPr lang="zh-CN" altLang="en-US" sz="1050" b="0" i="0" u="none" strike="noStrike" kern="1200" baseline="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773" marR="4773" marT="4773" marB="0" anchor="ctr"/>
                </a:tc>
                <a:tc>
                  <a:txBody>
                    <a:bodyPr/>
                    <a:lstStyle/>
                    <a:p>
                      <a:pPr marL="228600" indent="-228600" algn="l" defTabSz="914400" rtl="0" eaLnBrk="1" fontAlgn="ctr" latinLnBrk="0" hangingPunct="1">
                        <a:buFont typeface="+mj-lt"/>
                        <a:buAutoNum type="arabicPeriod"/>
                      </a:pPr>
                      <a:r>
                        <a:rPr lang="zh-CN" altLang="en-US" sz="1050" b="0" i="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安装一些必需的小软件</a:t>
                      </a:r>
                      <a:endParaRPr lang="en-US" altLang="zh-CN" sz="1050" b="0" i="0" u="none" strike="noStrike" kern="1200" baseline="0" dirty="0" smtClean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228600" indent="-228600" algn="l" defTabSz="914400" rtl="0" eaLnBrk="1" fontAlgn="ctr" latinLnBrk="0" hangingPunct="1">
                        <a:buFont typeface="+mj-lt"/>
                        <a:buAutoNum type="arabicPeriod"/>
                      </a:pPr>
                      <a:r>
                        <a:rPr lang="zh-CN" altLang="en-US" sz="1050" b="0" i="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沉淀总结专业文档</a:t>
                      </a:r>
                      <a:endParaRPr lang="zh-CN" altLang="en-US" sz="1050" b="0" i="0" u="none" strike="noStrike" kern="1200" baseline="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773" marR="4773" marT="4773" marB="0" anchor="ctr"/>
                </a:tc>
                <a:extLst>
                  <a:ext uri="{0D108BD9-81ED-4DB2-BD59-A6C34878D82A}">
                    <a16:rowId xmlns:a16="http://schemas.microsoft.com/office/drawing/2014/main" val="31948075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657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9957" y="409711"/>
            <a:ext cx="10316629" cy="1003817"/>
          </a:xfrm>
        </p:spPr>
        <p:txBody>
          <a:bodyPr/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所负责的资源组对业务关键目标的支持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9957" y="1413528"/>
            <a:ext cx="11267243" cy="53553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fontAlgn="t"/>
            <a:r>
              <a:rPr lang="zh-CN" altLang="en-US" i="1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请从资源组责任的角度说明所负责的组</a:t>
            </a:r>
            <a:endParaRPr lang="en-US" altLang="zh-CN" i="1" dirty="0" smtClean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t"/>
            <a:r>
              <a:rPr lang="zh-CN" altLang="en-US" i="1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对支持的业务对象达成目标的支持</a:t>
            </a:r>
            <a:endParaRPr lang="en-US" altLang="zh-CN" i="1" dirty="0" smtClean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t"/>
            <a:endParaRPr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t"/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整体结论：</a:t>
            </a:r>
            <a:endParaRPr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fontAlgn="t"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初步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满足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M7 AT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组业务需要</a:t>
            </a:r>
            <a:endParaRPr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fontAlgn="t"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业务能力待加强完善，团队还在建立成长中</a:t>
            </a:r>
            <a:endParaRPr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t"/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t"/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模块分析：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t"/>
            <a:endParaRPr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t"/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t"/>
            <a:endParaRPr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t"/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t"/>
            <a:endParaRPr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t"/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t"/>
            <a:endParaRPr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t"/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t"/>
            <a:endParaRPr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t"/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t"/>
            <a:endParaRPr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671252"/>
              </p:ext>
            </p:extLst>
          </p:nvPr>
        </p:nvGraphicFramePr>
        <p:xfrm>
          <a:off x="5913315" y="2238742"/>
          <a:ext cx="3759200" cy="43148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70545412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40718647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25188570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754849649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266095269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模块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人员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级别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角色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08460836"/>
                  </a:ext>
                </a:extLst>
              </a:tr>
              <a:tr h="209550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IEC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IEC-CFC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王斌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342900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模块负责人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18527378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>
                          <a:effectLst/>
                        </a:rPr>
                        <a:t>刘超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342900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重点培养人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32300819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裴震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342900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新生力量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52705848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IEC-ST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曹立言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342900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模块负责人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88663145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李宽欣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342900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重点培养人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10004197"/>
                  </a:ext>
                </a:extLst>
              </a:tr>
              <a:tr h="20955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编译在线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编译</a:t>
                      </a:r>
                      <a:r>
                        <a:rPr lang="en-US" altLang="zh-CN" sz="1100" u="none" strike="noStrike">
                          <a:effectLst/>
                        </a:rPr>
                        <a:t>/</a:t>
                      </a:r>
                      <a:r>
                        <a:rPr lang="zh-CN" altLang="en-US" sz="1100" u="none" strike="noStrike">
                          <a:effectLst/>
                        </a:rPr>
                        <a:t>任务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宋维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342900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模块负责人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69152637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王月虎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342900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重点培养人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05005834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在线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徐兴平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342900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模块负责人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08974125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刘徐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342900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重点培养人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03126833"/>
                  </a:ext>
                </a:extLst>
              </a:tr>
              <a:tr h="209550">
                <a:tc rowSpan="10"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其它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硬件配置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冯勤 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342900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模块负责人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38831048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赵露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342900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重点培养人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40146243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刘远胜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342900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新生力量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77988192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UI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刘景瑞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342900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模块负责人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35639654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陈薇朋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342900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重点培养人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41880761"/>
                  </a:ext>
                </a:extLst>
              </a:tr>
              <a:tr h="3619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算法库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孙丰妹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342900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模块负责人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25814500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罗航航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342900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新生力量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55696980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变量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杜柯昊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342900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重点培养人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90897970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关博熠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342900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重点培养人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32908089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张兴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342900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>
                          <a:effectLst/>
                        </a:rPr>
                        <a:t>重点培养人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70883911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8414979"/>
              </p:ext>
            </p:extLst>
          </p:nvPr>
        </p:nvGraphicFramePr>
        <p:xfrm>
          <a:off x="739832" y="3745523"/>
          <a:ext cx="2394813" cy="2153920"/>
        </p:xfrm>
        <a:graphic>
          <a:graphicData uri="http://schemas.openxmlformats.org/drawingml/2006/table">
            <a:tbl>
              <a:tblPr/>
              <a:tblGrid>
                <a:gridCol w="1132027">
                  <a:extLst>
                    <a:ext uri="{9D8B030D-6E8A-4147-A177-3AD203B41FA5}">
                      <a16:colId xmlns:a16="http://schemas.microsoft.com/office/drawing/2014/main" val="567762056"/>
                    </a:ext>
                  </a:extLst>
                </a:gridCol>
                <a:gridCol w="1262786">
                  <a:extLst>
                    <a:ext uri="{9D8B030D-6E8A-4147-A177-3AD203B41FA5}">
                      <a16:colId xmlns:a16="http://schemas.microsoft.com/office/drawing/2014/main" val="772481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10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硬件配置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100">
                          <a:solidFill>
                            <a:srgbClr val="000000"/>
                          </a:solidFill>
                          <a:effectLst/>
                          <a:ea typeface="等线" panose="02010600030101010101" pitchFamily="2" charset="-122"/>
                        </a:rPr>
                        <a:t>符合项目需要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12772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UI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100">
                          <a:solidFill>
                            <a:srgbClr val="000000"/>
                          </a:solidFill>
                          <a:effectLst/>
                          <a:ea typeface="等线" panose="02010600030101010101" pitchFamily="2" charset="-122"/>
                        </a:rPr>
                        <a:t>符合项目需要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55789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10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算法库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100">
                          <a:solidFill>
                            <a:srgbClr val="000000"/>
                          </a:solidFill>
                          <a:effectLst/>
                          <a:ea typeface="等线" panose="02010600030101010101" pitchFamily="2" charset="-122"/>
                        </a:rPr>
                        <a:t>符合项目需要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70349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10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变量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100">
                          <a:solidFill>
                            <a:srgbClr val="000000"/>
                          </a:solidFill>
                          <a:effectLst/>
                          <a:ea typeface="等线" panose="02010600030101010101" pitchFamily="2" charset="-122"/>
                        </a:rPr>
                        <a:t>基本满足，待加强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59239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10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编译任务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100">
                          <a:solidFill>
                            <a:srgbClr val="000000"/>
                          </a:solidFill>
                          <a:effectLst/>
                          <a:ea typeface="等线" panose="02010600030101010101" pitchFamily="2" charset="-122"/>
                        </a:rPr>
                        <a:t>基本满足，待加强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72819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10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在线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100">
                          <a:solidFill>
                            <a:srgbClr val="000000"/>
                          </a:solidFill>
                          <a:effectLst/>
                          <a:ea typeface="等线" panose="02010600030101010101" pitchFamily="2" charset="-122"/>
                        </a:rPr>
                        <a:t>基本满足，待加强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5872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CFC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100" dirty="0">
                          <a:solidFill>
                            <a:srgbClr val="000000"/>
                          </a:solidFill>
                          <a:effectLst/>
                          <a:ea typeface="等线" panose="02010600030101010101" pitchFamily="2" charset="-122"/>
                        </a:rPr>
                        <a:t>基本满足，待加强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66640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ST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100" dirty="0">
                          <a:solidFill>
                            <a:srgbClr val="000000"/>
                          </a:solidFill>
                          <a:effectLst/>
                          <a:ea typeface="等线" panose="02010600030101010101" pitchFamily="2" charset="-122"/>
                        </a:rPr>
                        <a:t>基本满足，待加强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24982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369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 txBox="1">
            <a:spLocks/>
          </p:cNvSpPr>
          <p:nvPr/>
        </p:nvSpPr>
        <p:spPr>
          <a:xfrm>
            <a:off x="1279622" y="1318902"/>
            <a:ext cx="10142821" cy="51107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dirty="0" smtClean="0">
                <a:solidFill>
                  <a:srgbClr val="000000"/>
                </a:solidFill>
                <a:latin typeface="等线" panose="02010600030101010101" pitchFamily="2" charset="-122"/>
                <a:cs typeface="Calibri" panose="020F0502020204030204" pitchFamily="34" charset="0"/>
              </a:rPr>
              <a:t>开发工作</a:t>
            </a:r>
            <a:endParaRPr lang="zh-CN" altLang="en-US" dirty="0">
              <a:solidFill>
                <a:srgbClr val="000000"/>
              </a:solidFill>
              <a:latin typeface="等线" panose="02010600030101010101" pitchFamily="2" charset="-122"/>
              <a:cs typeface="Calibri" panose="020F0502020204030204" pitchFamily="34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sz="1400" i="1" u="sng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zh-CN" altLang="en-US" sz="1400" i="1" u="sng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877547" y="191993"/>
            <a:ext cx="6384616" cy="1003817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ts val="4999"/>
              </a:lnSpc>
              <a:spcBef>
                <a:spcPct val="0"/>
              </a:spcBef>
              <a:buNone/>
              <a:defRPr sz="3600" b="0" kern="1200">
                <a:solidFill>
                  <a:srgbClr val="115FA8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zh-CN" altLang="en-US" sz="2800" b="1" kern="0" dirty="0">
                <a:solidFill>
                  <a:srgbClr val="005A9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rPr>
              <a:t>三</a:t>
            </a:r>
            <a:r>
              <a:rPr lang="zh-CN" altLang="en-US" sz="2800" b="1" kern="0" dirty="0" smtClean="0">
                <a:solidFill>
                  <a:srgbClr val="005A9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rPr>
              <a:t>、资源组长角色符合度自评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600120"/>
              </p:ext>
            </p:extLst>
          </p:nvPr>
        </p:nvGraphicFramePr>
        <p:xfrm>
          <a:off x="1389748" y="1953065"/>
          <a:ext cx="5360213" cy="1076960"/>
        </p:xfrm>
        <a:graphic>
          <a:graphicData uri="http://schemas.openxmlformats.org/drawingml/2006/table">
            <a:tbl>
              <a:tblPr/>
              <a:tblGrid>
                <a:gridCol w="4789627">
                  <a:extLst>
                    <a:ext uri="{9D8B030D-6E8A-4147-A177-3AD203B41FA5}">
                      <a16:colId xmlns:a16="http://schemas.microsoft.com/office/drawing/2014/main" val="3405458222"/>
                    </a:ext>
                  </a:extLst>
                </a:gridCol>
                <a:gridCol w="570586">
                  <a:extLst>
                    <a:ext uri="{9D8B030D-6E8A-4147-A177-3AD203B41FA5}">
                      <a16:colId xmlns:a16="http://schemas.microsoft.com/office/drawing/2014/main" val="7146576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1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承担项目中本专业相关的核心开发工作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10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符合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68197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1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协助系统设计师完成本专业相关系统设计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10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符合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56973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10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完成或协助完成本专业组的疑难问题分析定位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10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符合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45734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1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审核本专业组低级别工程师的工作成果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1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符合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19682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634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 txBox="1">
            <a:spLocks/>
          </p:cNvSpPr>
          <p:nvPr/>
        </p:nvSpPr>
        <p:spPr>
          <a:xfrm>
            <a:off x="1270569" y="1296137"/>
            <a:ext cx="10142821" cy="51107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zh-CN" dirty="0">
                <a:solidFill>
                  <a:srgbClr val="000000"/>
                </a:solidFill>
                <a:latin typeface="等线" panose="02010600030101010101" pitchFamily="2" charset="-122"/>
                <a:cs typeface="Calibri" panose="020F0502020204030204" pitchFamily="34" charset="0"/>
              </a:rPr>
              <a:t>资源管理</a:t>
            </a:r>
            <a:endParaRPr lang="zh-CN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sz="1400" i="1" u="sng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zh-CN" altLang="en-US" sz="1400" i="1" u="sng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877547" y="191993"/>
            <a:ext cx="6384616" cy="1003817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ts val="4999"/>
              </a:lnSpc>
              <a:spcBef>
                <a:spcPct val="0"/>
              </a:spcBef>
              <a:buNone/>
              <a:defRPr sz="3600" b="0" kern="1200">
                <a:solidFill>
                  <a:srgbClr val="115FA8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zh-CN" altLang="en-US" sz="2800" b="1" kern="0" dirty="0">
                <a:solidFill>
                  <a:srgbClr val="005A9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rPr>
              <a:t>三</a:t>
            </a:r>
            <a:r>
              <a:rPr lang="zh-CN" altLang="en-US" sz="2800" b="1" kern="0" dirty="0" smtClean="0">
                <a:solidFill>
                  <a:srgbClr val="005A9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rPr>
              <a:t>、资源组长角色符合度自评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373891"/>
              </p:ext>
            </p:extLst>
          </p:nvPr>
        </p:nvGraphicFramePr>
        <p:xfrm>
          <a:off x="1396318" y="1969042"/>
          <a:ext cx="6954926" cy="2321560"/>
        </p:xfrm>
        <a:graphic>
          <a:graphicData uri="http://schemas.openxmlformats.org/drawingml/2006/table">
            <a:tbl>
              <a:tblPr/>
              <a:tblGrid>
                <a:gridCol w="1927174">
                  <a:extLst>
                    <a:ext uri="{9D8B030D-6E8A-4147-A177-3AD203B41FA5}">
                      <a16:colId xmlns:a16="http://schemas.microsoft.com/office/drawing/2014/main" val="104150749"/>
                    </a:ext>
                  </a:extLst>
                </a:gridCol>
                <a:gridCol w="4570552">
                  <a:extLst>
                    <a:ext uri="{9D8B030D-6E8A-4147-A177-3AD203B41FA5}">
                      <a16:colId xmlns:a16="http://schemas.microsoft.com/office/drawing/2014/main" val="79712506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6207622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100">
                          <a:solidFill>
                            <a:srgbClr val="000000"/>
                          </a:solidFill>
                          <a:effectLst/>
                          <a:ea typeface="等线" panose="02010600030101010101" pitchFamily="2" charset="-122"/>
                        </a:rPr>
                        <a:t>管理和更新技能地图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100" dirty="0">
                          <a:solidFill>
                            <a:srgbClr val="000000"/>
                          </a:solidFill>
                          <a:effectLst/>
                          <a:ea typeface="等线" panose="02010600030101010101" pitchFamily="2" charset="-122"/>
                        </a:rPr>
                        <a:t>组内核心技能梳理、核心技能人员对应、更新技能地图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100">
                          <a:solidFill>
                            <a:srgbClr val="000000"/>
                          </a:solidFill>
                          <a:effectLst/>
                          <a:ea typeface="等线" panose="02010600030101010101" pitchFamily="2" charset="-122"/>
                        </a:rPr>
                        <a:t>符合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74225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100">
                          <a:solidFill>
                            <a:srgbClr val="000000"/>
                          </a:solidFill>
                          <a:effectLst/>
                          <a:ea typeface="等线" panose="02010600030101010101" pitchFamily="2" charset="-122"/>
                        </a:rPr>
                        <a:t>梯队建设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100">
                          <a:solidFill>
                            <a:srgbClr val="000000"/>
                          </a:solidFill>
                          <a:effectLst/>
                          <a:ea typeface="等线" panose="02010600030101010101" pitchFamily="2" charset="-122"/>
                        </a:rPr>
                        <a:t>根据业务模块分组，对每个模块的人员进行梯队划分、确定第一第二梯队和可培养人、及时更新梯队划分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100">
                          <a:solidFill>
                            <a:srgbClr val="000000"/>
                          </a:solidFill>
                          <a:effectLst/>
                          <a:ea typeface="等线" panose="02010600030101010101" pitchFamily="2" charset="-122"/>
                        </a:rPr>
                        <a:t>符合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00822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100">
                          <a:solidFill>
                            <a:srgbClr val="000000"/>
                          </a:solidFill>
                          <a:effectLst/>
                          <a:ea typeface="等线" panose="02010600030101010101" pitchFamily="2" charset="-122"/>
                        </a:rPr>
                        <a:t>员工培养计划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100">
                          <a:solidFill>
                            <a:srgbClr val="000000"/>
                          </a:solidFill>
                          <a:effectLst/>
                          <a:ea typeface="等线" panose="02010600030101010101" pitchFamily="2" charset="-122"/>
                        </a:rPr>
                        <a:t>和项目经理沟通制定员工培养计划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100">
                          <a:solidFill>
                            <a:srgbClr val="000000"/>
                          </a:solidFill>
                          <a:effectLst/>
                          <a:ea typeface="等线" panose="02010600030101010101" pitchFamily="2" charset="-122"/>
                        </a:rPr>
                        <a:t>符合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16694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100">
                          <a:solidFill>
                            <a:srgbClr val="000000"/>
                          </a:solidFill>
                          <a:effectLst/>
                          <a:ea typeface="等线" panose="02010600030101010101" pitchFamily="2" charset="-122"/>
                        </a:rPr>
                        <a:t>员工沟通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100">
                          <a:solidFill>
                            <a:srgbClr val="000000"/>
                          </a:solidFill>
                          <a:effectLst/>
                          <a:ea typeface="等线" panose="02010600030101010101" pitchFamily="2" charset="-122"/>
                        </a:rPr>
                        <a:t>日常沟通，及时引导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100">
                          <a:solidFill>
                            <a:srgbClr val="000000"/>
                          </a:solidFill>
                          <a:effectLst/>
                          <a:ea typeface="等线" panose="02010600030101010101" pitchFamily="2" charset="-122"/>
                        </a:rPr>
                        <a:t>符合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5914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100">
                          <a:solidFill>
                            <a:srgbClr val="000000"/>
                          </a:solidFill>
                          <a:effectLst/>
                          <a:ea typeface="等线" panose="02010600030101010101" pitchFamily="2" charset="-122"/>
                        </a:rPr>
                        <a:t>新员工入职引导和学习文档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100" dirty="0">
                          <a:solidFill>
                            <a:srgbClr val="000000"/>
                          </a:solidFill>
                          <a:effectLst/>
                          <a:ea typeface="等线" panose="02010600030101010101" pitchFamily="2" charset="-122"/>
                        </a:rPr>
                        <a:t>帮助新员工尽快适应团队，融入项目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100">
                          <a:solidFill>
                            <a:srgbClr val="000000"/>
                          </a:solidFill>
                          <a:effectLst/>
                          <a:ea typeface="等线" panose="02010600030101010101" pitchFamily="2" charset="-122"/>
                        </a:rPr>
                        <a:t>符合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36496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100">
                          <a:solidFill>
                            <a:srgbClr val="000000"/>
                          </a:solidFill>
                          <a:effectLst/>
                          <a:ea typeface="等线" panose="02010600030101010101" pitchFamily="2" charset="-122"/>
                        </a:rPr>
                        <a:t>培训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100">
                          <a:solidFill>
                            <a:srgbClr val="000000"/>
                          </a:solidFill>
                          <a:effectLst/>
                          <a:ea typeface="等线" panose="02010600030101010101" pitchFamily="2" charset="-122"/>
                        </a:rPr>
                        <a:t>收集培训需求、制定培训计划、收集培训反馈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100">
                          <a:solidFill>
                            <a:srgbClr val="000000"/>
                          </a:solidFill>
                          <a:effectLst/>
                          <a:ea typeface="等线" panose="02010600030101010101" pitchFamily="2" charset="-122"/>
                        </a:rPr>
                        <a:t>符合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42302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100">
                          <a:solidFill>
                            <a:srgbClr val="000000"/>
                          </a:solidFill>
                          <a:effectLst/>
                          <a:ea typeface="等线" panose="02010600030101010101" pitchFamily="2" charset="-122"/>
                        </a:rPr>
                        <a:t>绩效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100">
                          <a:solidFill>
                            <a:srgbClr val="000000"/>
                          </a:solidFill>
                          <a:effectLst/>
                          <a:ea typeface="等线" panose="02010600030101010101" pitchFamily="2" charset="-122"/>
                        </a:rPr>
                        <a:t>绩效评价、绩效沟通、部门工时更新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100">
                          <a:solidFill>
                            <a:srgbClr val="000000"/>
                          </a:solidFill>
                          <a:effectLst/>
                          <a:ea typeface="等线" panose="02010600030101010101" pitchFamily="2" charset="-122"/>
                        </a:rPr>
                        <a:t>符合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61966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100">
                          <a:solidFill>
                            <a:srgbClr val="000000"/>
                          </a:solidFill>
                          <a:effectLst/>
                          <a:ea typeface="等线" panose="02010600030101010101" pitchFamily="2" charset="-122"/>
                        </a:rPr>
                        <a:t>招聘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100">
                          <a:solidFill>
                            <a:srgbClr val="000000"/>
                          </a:solidFill>
                          <a:effectLst/>
                          <a:ea typeface="等线" panose="02010600030101010101" pitchFamily="2" charset="-122"/>
                        </a:rPr>
                        <a:t>社招、校招技术面试、组内内推动员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100" dirty="0">
                          <a:solidFill>
                            <a:srgbClr val="000000"/>
                          </a:solidFill>
                          <a:effectLst/>
                          <a:ea typeface="等线" panose="02010600030101010101" pitchFamily="2" charset="-122"/>
                        </a:rPr>
                        <a:t>符合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0657233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2268596"/>
              </p:ext>
            </p:extLst>
          </p:nvPr>
        </p:nvGraphicFramePr>
        <p:xfrm>
          <a:off x="1396318" y="5213565"/>
          <a:ext cx="3087759" cy="807720"/>
        </p:xfrm>
        <a:graphic>
          <a:graphicData uri="http://schemas.openxmlformats.org/drawingml/2006/table">
            <a:tbl>
              <a:tblPr/>
              <a:tblGrid>
                <a:gridCol w="1594277">
                  <a:extLst>
                    <a:ext uri="{9D8B030D-6E8A-4147-A177-3AD203B41FA5}">
                      <a16:colId xmlns:a16="http://schemas.microsoft.com/office/drawing/2014/main" val="1975594483"/>
                    </a:ext>
                  </a:extLst>
                </a:gridCol>
                <a:gridCol w="1493482">
                  <a:extLst>
                    <a:ext uri="{9D8B030D-6E8A-4147-A177-3AD203B41FA5}">
                      <a16:colId xmlns:a16="http://schemas.microsoft.com/office/drawing/2014/main" val="91978612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100">
                          <a:solidFill>
                            <a:srgbClr val="000000"/>
                          </a:solidFill>
                          <a:effectLst/>
                          <a:ea typeface="等线" panose="02010600030101010101" pitchFamily="2" charset="-122"/>
                        </a:rPr>
                        <a:t>部门例会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100">
                          <a:solidFill>
                            <a:srgbClr val="000000"/>
                          </a:solidFill>
                          <a:effectLst/>
                          <a:ea typeface="等线" panose="02010600030101010101" pitchFamily="2" charset="-122"/>
                        </a:rPr>
                        <a:t>符合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59913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100">
                          <a:solidFill>
                            <a:srgbClr val="000000"/>
                          </a:solidFill>
                          <a:effectLst/>
                          <a:ea typeface="等线" panose="02010600030101010101" pitchFamily="2" charset="-122"/>
                        </a:rPr>
                        <a:t>新员工入职准备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100" dirty="0" smtClean="0">
                          <a:solidFill>
                            <a:srgbClr val="000000"/>
                          </a:solidFill>
                          <a:effectLst/>
                          <a:ea typeface="等线" panose="02010600030101010101" pitchFamily="2" charset="-122"/>
                        </a:rPr>
                        <a:t>基本</a:t>
                      </a:r>
                      <a:r>
                        <a:rPr lang="zh-CN" sz="1100" dirty="0" smtClean="0">
                          <a:solidFill>
                            <a:srgbClr val="000000"/>
                          </a:solidFill>
                          <a:effectLst/>
                          <a:ea typeface="等线" panose="02010600030101010101" pitchFamily="2" charset="-122"/>
                        </a:rPr>
                        <a:t>符合，待</a:t>
                      </a:r>
                      <a:r>
                        <a:rPr lang="zh-CN" sz="1100" dirty="0">
                          <a:solidFill>
                            <a:srgbClr val="000000"/>
                          </a:solidFill>
                          <a:effectLst/>
                          <a:ea typeface="等线" panose="02010600030101010101" pitchFamily="2" charset="-122"/>
                        </a:rPr>
                        <a:t>改进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94946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100">
                          <a:solidFill>
                            <a:srgbClr val="000000"/>
                          </a:solidFill>
                          <a:effectLst/>
                          <a:ea typeface="等线" panose="02010600030101010101" pitchFamily="2" charset="-122"/>
                        </a:rPr>
                        <a:t>资源组例会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100" dirty="0">
                          <a:solidFill>
                            <a:srgbClr val="000000"/>
                          </a:solidFill>
                          <a:effectLst/>
                          <a:ea typeface="等线" panose="02010600030101010101" pitchFamily="2" charset="-122"/>
                        </a:rPr>
                        <a:t>待改进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1541681"/>
                  </a:ext>
                </a:extLst>
              </a:tr>
            </a:tbl>
          </a:graphicData>
        </a:graphic>
      </p:graphicFrame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270569" y="4602167"/>
            <a:ext cx="6954926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2800" dirty="0">
                <a:solidFill>
                  <a:srgbClr val="000000"/>
                </a:solidFill>
                <a:latin typeface="等线" panose="02010600030101010101" pitchFamily="2" charset="-122"/>
                <a:cs typeface="Calibri" panose="020F0502020204030204" pitchFamily="34" charset="0"/>
              </a:rPr>
              <a:t>例行工作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888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 txBox="1">
            <a:spLocks/>
          </p:cNvSpPr>
          <p:nvPr/>
        </p:nvSpPr>
        <p:spPr>
          <a:xfrm>
            <a:off x="1270569" y="1296137"/>
            <a:ext cx="10142821" cy="51107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dirty="0" smtClean="0">
                <a:solidFill>
                  <a:srgbClr val="000000"/>
                </a:solidFill>
                <a:latin typeface="等线" panose="02010600030101010101" pitchFamily="2" charset="-122"/>
                <a:cs typeface="Calibri" panose="020F0502020204030204" pitchFamily="34" charset="0"/>
              </a:rPr>
              <a:t>项目工作</a:t>
            </a:r>
            <a:endParaRPr lang="zh-CN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sz="1400" i="1" u="sng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zh-CN" altLang="en-US" sz="1400" i="1" u="sng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877547" y="191993"/>
            <a:ext cx="6384616" cy="1003817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ts val="4999"/>
              </a:lnSpc>
              <a:spcBef>
                <a:spcPct val="0"/>
              </a:spcBef>
              <a:buNone/>
              <a:defRPr sz="3600" b="0" kern="1200">
                <a:solidFill>
                  <a:srgbClr val="115FA8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zh-CN" altLang="en-US" sz="2800" b="1" kern="0" dirty="0">
                <a:solidFill>
                  <a:srgbClr val="005A9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rPr>
              <a:t>三</a:t>
            </a:r>
            <a:r>
              <a:rPr lang="zh-CN" altLang="en-US" sz="2800" b="1" kern="0" dirty="0" smtClean="0">
                <a:solidFill>
                  <a:srgbClr val="005A9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rPr>
              <a:t>、资源组长角色符合度自评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048933"/>
              </p:ext>
            </p:extLst>
          </p:nvPr>
        </p:nvGraphicFramePr>
        <p:xfrm>
          <a:off x="1351952" y="2093949"/>
          <a:ext cx="8626450" cy="1950720"/>
        </p:xfrm>
        <a:graphic>
          <a:graphicData uri="http://schemas.openxmlformats.org/drawingml/2006/table">
            <a:tbl>
              <a:tblPr/>
              <a:tblGrid>
                <a:gridCol w="1196035">
                  <a:extLst>
                    <a:ext uri="{9D8B030D-6E8A-4147-A177-3AD203B41FA5}">
                      <a16:colId xmlns:a16="http://schemas.microsoft.com/office/drawing/2014/main" val="1804246671"/>
                    </a:ext>
                  </a:extLst>
                </a:gridCol>
                <a:gridCol w="5204765">
                  <a:extLst>
                    <a:ext uri="{9D8B030D-6E8A-4147-A177-3AD203B41FA5}">
                      <a16:colId xmlns:a16="http://schemas.microsoft.com/office/drawing/2014/main" val="648325728"/>
                    </a:ext>
                  </a:extLst>
                </a:gridCol>
                <a:gridCol w="2225650">
                  <a:extLst>
                    <a:ext uri="{9D8B030D-6E8A-4147-A177-3AD203B41FA5}">
                      <a16:colId xmlns:a16="http://schemas.microsoft.com/office/drawing/2014/main" val="15383681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100">
                          <a:solidFill>
                            <a:srgbClr val="000000"/>
                          </a:solidFill>
                          <a:effectLst/>
                          <a:ea typeface="等线" panose="02010600030101010101" pitchFamily="2" charset="-122"/>
                        </a:rPr>
                        <a:t>工作内容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100">
                          <a:solidFill>
                            <a:srgbClr val="000000"/>
                          </a:solidFill>
                          <a:effectLst/>
                          <a:ea typeface="等线" panose="02010600030101010101" pitchFamily="2" charset="-122"/>
                        </a:rPr>
                        <a:t>了解团队内每个人的工作内容、进度、困难，并协助解决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100">
                          <a:solidFill>
                            <a:srgbClr val="000000"/>
                          </a:solidFill>
                          <a:effectLst/>
                          <a:ea typeface="等线" panose="02010600030101010101" pitchFamily="2" charset="-122"/>
                        </a:rPr>
                        <a:t>基本了解，细节不够，待改进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28681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100">
                          <a:solidFill>
                            <a:srgbClr val="000000"/>
                          </a:solidFill>
                          <a:effectLst/>
                          <a:ea typeface="等线" panose="02010600030101010101" pitchFamily="2" charset="-122"/>
                        </a:rPr>
                        <a:t>项目节点和规划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100">
                          <a:solidFill>
                            <a:srgbClr val="000000"/>
                          </a:solidFill>
                          <a:effectLst/>
                          <a:ea typeface="等线" panose="02010600030101010101" pitchFamily="2" charset="-122"/>
                        </a:rPr>
                        <a:t>了解资源组内所有参与的项目节点及规划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100">
                          <a:solidFill>
                            <a:srgbClr val="000000"/>
                          </a:solidFill>
                          <a:effectLst/>
                          <a:ea typeface="等线" panose="02010600030101010101" pitchFamily="2" charset="-122"/>
                        </a:rPr>
                        <a:t>待改进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32554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100">
                          <a:solidFill>
                            <a:srgbClr val="000000"/>
                          </a:solidFill>
                          <a:effectLst/>
                          <a:ea typeface="等线" panose="02010600030101010101" pitchFamily="2" charset="-122"/>
                        </a:rPr>
                        <a:t>资源协调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100">
                          <a:solidFill>
                            <a:srgbClr val="000000"/>
                          </a:solidFill>
                          <a:effectLst/>
                          <a:ea typeface="等线" panose="02010600030101010101" pitchFamily="2" charset="-122"/>
                        </a:rPr>
                        <a:t>协调资源满足项目需要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100">
                          <a:solidFill>
                            <a:srgbClr val="000000"/>
                          </a:solidFill>
                          <a:effectLst/>
                          <a:ea typeface="等线" panose="02010600030101010101" pitchFamily="2" charset="-122"/>
                        </a:rPr>
                        <a:t>符合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1644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100">
                          <a:solidFill>
                            <a:srgbClr val="000000"/>
                          </a:solidFill>
                          <a:effectLst/>
                          <a:ea typeface="等线" panose="02010600030101010101" pitchFamily="2" charset="-122"/>
                        </a:rPr>
                        <a:t>工时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100">
                          <a:solidFill>
                            <a:srgbClr val="000000"/>
                          </a:solidFill>
                          <a:effectLst/>
                          <a:ea typeface="等线" panose="02010600030101010101" pitchFamily="2" charset="-122"/>
                        </a:rPr>
                        <a:t>了解专业组内工时分配情况，技术收集员工对工时分配的意见和建议，作为员工和项目间的沟通渠道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100" dirty="0">
                          <a:solidFill>
                            <a:srgbClr val="000000"/>
                          </a:solidFill>
                          <a:effectLst/>
                          <a:ea typeface="等线" panose="02010600030101010101" pitchFamily="2" charset="-122"/>
                        </a:rPr>
                        <a:t>符合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4447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100">
                          <a:solidFill>
                            <a:srgbClr val="000000"/>
                          </a:solidFill>
                          <a:effectLst/>
                          <a:ea typeface="等线" panose="02010600030101010101" pitchFamily="2" charset="-122"/>
                        </a:rPr>
                        <a:t>代码审查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100">
                          <a:solidFill>
                            <a:srgbClr val="000000"/>
                          </a:solidFill>
                          <a:effectLst/>
                          <a:ea typeface="等线" panose="02010600030101010101" pitchFamily="2" charset="-122"/>
                        </a:rPr>
                        <a:t>持续做代码审查，输出走查报告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100">
                          <a:solidFill>
                            <a:srgbClr val="000000"/>
                          </a:solidFill>
                          <a:effectLst/>
                          <a:ea typeface="等线" panose="02010600030101010101" pitchFamily="2" charset="-122"/>
                        </a:rPr>
                        <a:t>有记录走查报告，但未积极推动代码审查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96103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100">
                          <a:solidFill>
                            <a:srgbClr val="000000"/>
                          </a:solidFill>
                          <a:effectLst/>
                          <a:ea typeface="等线" panose="02010600030101010101" pitchFamily="2" charset="-122"/>
                        </a:rPr>
                        <a:t>BUG审议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100">
                          <a:solidFill>
                            <a:srgbClr val="000000"/>
                          </a:solidFill>
                          <a:effectLst/>
                          <a:ea typeface="等线" panose="02010600030101010101" pitchFamily="2" charset="-122"/>
                        </a:rPr>
                        <a:t>对BUG归属审议，及有争议BUG进行裁决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100" dirty="0">
                          <a:solidFill>
                            <a:srgbClr val="000000"/>
                          </a:solidFill>
                          <a:effectLst/>
                          <a:ea typeface="等线" panose="02010600030101010101" pitchFamily="2" charset="-122"/>
                        </a:rPr>
                        <a:t>待改进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24007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253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15020</TotalTime>
  <Words>1177</Words>
  <Application>Microsoft Office PowerPoint</Application>
  <PresentationFormat>宽屏</PresentationFormat>
  <Paragraphs>304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26" baseType="lpstr">
      <vt:lpstr>Arial Unicode MS</vt:lpstr>
      <vt:lpstr>等线</vt:lpstr>
      <vt:lpstr>等线 Light</vt:lpstr>
      <vt:lpstr>经典综艺体简</vt:lpstr>
      <vt:lpstr>思源黑体 CN Medium</vt:lpstr>
      <vt:lpstr>思源黑体 CN Normal</vt:lpstr>
      <vt:lpstr>思源黑体 CN Regular</vt:lpstr>
      <vt:lpstr>宋体</vt:lpstr>
      <vt:lpstr>微软雅黑</vt:lpstr>
      <vt:lpstr>微软雅黑</vt:lpstr>
      <vt:lpstr>Arial</vt:lpstr>
      <vt:lpstr>Calibri</vt:lpstr>
      <vt:lpstr>Times New Roman</vt:lpstr>
      <vt:lpstr>Wingdings</vt:lpstr>
      <vt:lpstr>Office 主题​​</vt:lpstr>
      <vt:lpstr>自定义设计方案</vt:lpstr>
      <vt:lpstr>PowerPoint 演示文稿</vt:lpstr>
      <vt:lpstr>目录</vt:lpstr>
      <vt:lpstr>一、2020年年度绩效达成情况总结</vt:lpstr>
      <vt:lpstr>二、年度资源管理重点事项复盘</vt:lpstr>
      <vt:lpstr>二、年度资源管理重点事项复盘</vt:lpstr>
      <vt:lpstr>所负责的资源组对业务关键目标的支持</vt:lpstr>
      <vt:lpstr>PowerPoint 演示文稿</vt:lpstr>
      <vt:lpstr>PowerPoint 演示文稿</vt:lpstr>
      <vt:lpstr>PowerPoint 演示文稿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刘文杰</dc:creator>
  <cp:lastModifiedBy>王斌</cp:lastModifiedBy>
  <cp:revision>223</cp:revision>
  <cp:lastPrinted>2019-11-22T00:47:23Z</cp:lastPrinted>
  <dcterms:created xsi:type="dcterms:W3CDTF">2019-05-24T09:03:46Z</dcterms:created>
  <dcterms:modified xsi:type="dcterms:W3CDTF">2021-01-18T11:12:13Z</dcterms:modified>
</cp:coreProperties>
</file>