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19" r:id="rId2"/>
  </p:sldMasterIdLst>
  <p:notesMasterIdLst>
    <p:notesMasterId r:id="rId24"/>
  </p:notesMasterIdLst>
  <p:handoutMasterIdLst>
    <p:handoutMasterId r:id="rId25"/>
  </p:handoutMasterIdLst>
  <p:sldIdLst>
    <p:sldId id="289" r:id="rId3"/>
    <p:sldId id="282" r:id="rId4"/>
    <p:sldId id="354" r:id="rId5"/>
    <p:sldId id="372" r:id="rId6"/>
    <p:sldId id="356" r:id="rId7"/>
    <p:sldId id="381" r:id="rId8"/>
    <p:sldId id="382" r:id="rId9"/>
    <p:sldId id="383" r:id="rId10"/>
    <p:sldId id="373" r:id="rId11"/>
    <p:sldId id="375" r:id="rId12"/>
    <p:sldId id="392" r:id="rId13"/>
    <p:sldId id="385" r:id="rId14"/>
    <p:sldId id="393" r:id="rId15"/>
    <p:sldId id="376" r:id="rId16"/>
    <p:sldId id="386" r:id="rId17"/>
    <p:sldId id="387" r:id="rId18"/>
    <p:sldId id="388" r:id="rId19"/>
    <p:sldId id="389" r:id="rId20"/>
    <p:sldId id="390" r:id="rId21"/>
    <p:sldId id="394" r:id="rId22"/>
    <p:sldId id="279" r:id="rId23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54"/>
            <p14:sldId id="372"/>
            <p14:sldId id="356"/>
            <p14:sldId id="381"/>
            <p14:sldId id="382"/>
            <p14:sldId id="383"/>
            <p14:sldId id="373"/>
            <p14:sldId id="375"/>
            <p14:sldId id="392"/>
            <p14:sldId id="385"/>
            <p14:sldId id="393"/>
            <p14:sldId id="376"/>
            <p14:sldId id="386"/>
            <p14:sldId id="387"/>
            <p14:sldId id="388"/>
            <p14:sldId id="389"/>
            <p14:sldId id="390"/>
            <p14:sldId id="394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DFE"/>
    <a:srgbClr val="005A97"/>
    <a:srgbClr val="FF99FF"/>
    <a:srgbClr val="ECE0E9"/>
    <a:srgbClr val="115FA8"/>
    <a:srgbClr val="319648"/>
    <a:srgbClr val="2FA24A"/>
    <a:srgbClr val="015998"/>
    <a:srgbClr val="015997"/>
    <a:srgbClr val="0E6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0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21CFAF-17E3-4FA1-AEAC-250B7D559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B7B29-A0F2-43BB-859D-9D34D4EC4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C20A7E8A-22F5-4944-8757-F3117FA9D6B4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9F26E-F081-4E76-90F4-5176742D0E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4B66C4-5FC7-477D-8562-44B07976E0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9E980C6B-12F6-4F46-BF67-C17C25AF18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55305BB8-8E0D-461E-A934-E5616AC5EECD}" type="datetimeFigureOut">
              <a:rPr lang="zh-CN" altLang="en-US" smtClean="0"/>
              <a:pPr/>
              <a:t>2020/7/31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3" rIns="95566" bIns="4778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66" tIns="47783" rIns="95566" bIns="47783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AB2D4A8E-BBED-4016-B69C-291C1005E0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6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57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9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077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00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54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8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7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5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1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61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41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2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4A8E-BBED-4016-B69C-291C1005E0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5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B76ADB6-2780-2846-95F8-AFAA5CFBA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109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</a:pPr>
            <a:r>
              <a:rPr lang="en-US" dirty="0"/>
              <a:t>MM • DD • YY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19E4EDB0-AABB-BE41-A3BE-D05669C6BF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178" indent="0" algn="r">
              <a:buNone/>
              <a:defRPr/>
            </a:lvl2pPr>
            <a:lvl3pPr marL="1377641" indent="0" algn="r">
              <a:buNone/>
              <a:defRPr/>
            </a:lvl3pPr>
            <a:lvl4pPr marL="1828389" indent="0" algn="r">
              <a:buNone/>
              <a:defRPr/>
            </a:lvl4pPr>
            <a:lvl5pPr marL="2437851" indent="0" algn="r">
              <a:buNone/>
              <a:defRPr/>
            </a:lvl5pPr>
          </a:lstStyle>
          <a:p>
            <a:pPr marL="0" marR="0" lvl="0" indent="0" algn="l" defTabSz="457109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charset="2"/>
              <a:buNone/>
              <a:tabLst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35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>
            <a:extLst>
              <a:ext uri="{FF2B5EF4-FFF2-40B4-BE49-F238E27FC236}">
                <a16:creationId xmlns:a16="http://schemas.microsoft.com/office/drawing/2014/main" id="{12F5F54E-08A5-6344-BFD1-276793D76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4999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3B4ECFE-E1D3-48D7-801B-FA7FC77110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EC4001-FC80-4FBD-B72C-289C4F2A16D0}"/>
              </a:ext>
            </a:extLst>
          </p:cNvPr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2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0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8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Automation 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For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Better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600" b="1" kern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Life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>
            <a:extLst>
              <a:ext uri="{FF2B5EF4-FFF2-40B4-BE49-F238E27FC236}">
                <a16:creationId xmlns:a16="http://schemas.microsoft.com/office/drawing/2014/main" id="{A5E14AA4-FC8B-584B-AAF6-717B6A5217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999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1" y="482648"/>
            <a:ext cx="264492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06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3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4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3" r:id="rId2"/>
    <p:sldLayoutId id="2147483709" r:id="rId3"/>
    <p:sldLayoutId id="2147483717" r:id="rId4"/>
    <p:sldLayoutId id="2147483718" r:id="rId5"/>
    <p:sldLayoutId id="2147483712" r:id="rId6"/>
    <p:sldLayoutId id="214748371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52F7382-77FA-47C5-9AAD-A766EFA8F0C5}"/>
              </a:ext>
            </a:extLst>
          </p:cNvPr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1AC9DC-3103-B54E-8108-A1E9A0B6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  <a:pPr algn="r" eaLnBrk="0" hangingPunct="0">
                <a:lnSpc>
                  <a:spcPct val="100000"/>
                </a:lnSpc>
                <a:defRPr/>
              </a:pPr>
              <a:t>‹#›</a:t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099DD7E3-0828-304A-96F3-96393DED100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5" y="6426850"/>
            <a:ext cx="136024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481267" y="2463282"/>
            <a:ext cx="6704537" cy="10788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>
              <a:defRPr/>
            </a:pPr>
            <a:r>
              <a:rPr lang="zh-CN" altLang="en-US" sz="320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和利时集团任职资格认证答辩材料</a:t>
            </a:r>
            <a:endParaRPr lang="en-US" altLang="zh-CN" sz="3200" kern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6584C4-E960-3041-B7CB-3429EB4395F6}"/>
              </a:ext>
            </a:extLst>
          </p:cNvPr>
          <p:cNvSpPr txBox="1">
            <a:spLocks/>
          </p:cNvSpPr>
          <p:nvPr/>
        </p:nvSpPr>
        <p:spPr>
          <a:xfrm>
            <a:off x="977328" y="4146825"/>
            <a:ext cx="7398921" cy="10376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rtl="0" eaLnBrk="1" fontAlgn="base" hangingPunct="1">
              <a:lnSpc>
                <a:spcPts val="4999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999" b="1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  <a:lvl2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5pPr>
            <a:lvl6pPr marL="609463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6pPr>
            <a:lvl7pPr marL="1218926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7pPr>
            <a:lvl8pPr marL="1828388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8pPr>
            <a:lvl9pPr marL="2437851" algn="l" rtl="0" eaLnBrk="1" fontAlgn="base" hangingPunct="1">
              <a:lnSpc>
                <a:spcPts val="3999"/>
              </a:lnSpc>
              <a:spcBef>
                <a:spcPct val="0"/>
              </a:spcBef>
              <a:spcAft>
                <a:spcPct val="0"/>
              </a:spcAft>
              <a:defRPr sz="3732">
                <a:solidFill>
                  <a:srgbClr val="CC0000"/>
                </a:solidFill>
                <a:latin typeface="Arial Narrow" charset="0"/>
                <a:ea typeface="ＭＳ Ｐゴシック" charset="-128"/>
                <a:cs typeface="ＭＳ Ｐゴシック" charset="-128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申请人：王斌</a:t>
            </a:r>
            <a:endParaRPr lang="en-US" altLang="zh-CN" sz="1800" b="0" kern="0" noProof="0" dirty="0" smtClean="0">
              <a:solidFill>
                <a:srgbClr val="115FA8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j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</a:t>
            </a:r>
            <a:r>
              <a:rPr lang="en-US" sz="1800" b="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20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年</a:t>
            </a:r>
            <a:r>
              <a:rPr lang="en-US" altLang="zh-CN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0</a:t>
            </a:r>
            <a:r>
              <a:rPr lang="en-US" altLang="zh-CN" sz="1800" b="0" kern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8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月</a:t>
            </a:r>
            <a:r>
              <a:rPr lang="en-US" altLang="zh-CN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04</a:t>
            </a:r>
            <a:r>
              <a:rPr lang="zh-CN" altLang="en-US" sz="1800" b="0" kern="0" noProof="0" dirty="0" smtClean="0">
                <a:solidFill>
                  <a:srgbClr val="115FA8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j-cs"/>
              </a:rPr>
              <a:t>日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115FA8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0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82248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专业知识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精通数据结构原理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掌握数据库的相关知识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技术和设计模式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掌握计算机网络相关知识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了解操作系统原理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了解现场总线应用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产品知识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熟悉本公司相关业务领域产品（工业自动化，轨道交通自动化，医疗自动化，智能制造）的技术特性，产品规格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了解竞争对手产品的技术特征和产品规格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专业知识</a:t>
                      </a:r>
                      <a:endParaRPr lang="en-US" altLang="zh-CN" sz="1050" b="1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精通数据结构原理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en-US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掌握数据库的相关知识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en-US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技术和设计模式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en-US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掌握计算机网络相关知识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en-US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了解操作系统原理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en-US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了解现场总线应用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 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050" b="1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产品知识</a:t>
                      </a:r>
                      <a:endParaRPr lang="en-US" altLang="zh-CN" sz="1050" b="1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熟悉本公司相关业务领域产品（工业自动化，轨道交通自动化，医疗自动化，智能制造）的技术特性，产品规格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了解竞争对手产品的技术特征和产品规格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</a:t>
                      </a:r>
                      <a:endParaRPr lang="zh-CN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050" b="1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93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30261"/>
              </p:ext>
            </p:extLst>
          </p:nvPr>
        </p:nvGraphicFramePr>
        <p:xfrm>
          <a:off x="1200148" y="1525237"/>
          <a:ext cx="9801227" cy="4618387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8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行业知识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熟悉本公司相关业务领域（工业自动化，轨道交通自动化，医疗自动化）的各种行业应用、发展状况及公司主要业绩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标准规范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掌握软件变更流程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掌握设计文件编写规范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掌握软件质量控制流程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掌握设计文件编写规范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行业知识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熟悉本公司相关业务领域（工业自动化，轨道交通自动化，医疗自动化）的各种行业应用、发展状况及公司主要业绩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部分了解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标准规范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掌握软件变更流程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掌握设计文件编写规范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掌握软件质量控制流程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掌握设计文件编写规范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52466"/>
              </p:ext>
            </p:extLst>
          </p:nvPr>
        </p:nvGraphicFramePr>
        <p:xfrm>
          <a:off x="1200148" y="1525237"/>
          <a:ext cx="9801227" cy="5355986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9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专业技能</a:t>
                      </a:r>
                      <a:endParaRPr lang="en-US" altLang="zh-CN" sz="1050" b="1" kern="100" dirty="0" smtClean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具备以下技能之一：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①能够熟练使用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C++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语言及面向对象思想的技能，掌握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STL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，掌握一种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C++ GUI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应用程序开发框架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</a:t>
                      </a:r>
                      <a:r>
                        <a:rPr lang="en-US" altLang="zh-CN" sz="105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Qt,MFC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②能够熟练使用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windows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平台的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VC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开发与调试的技能，对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MFC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QT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实现机制有一定理解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③ 能够熟练使用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语言，理解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SpringMVC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Struts2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等开发框架设计原理；掌握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JavaScript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JQuery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AJAX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等前端开发技术；掌握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Server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等主流数据库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④能够熟练使用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C#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语言并掌握</a:t>
                      </a:r>
                      <a:r>
                        <a:rPr lang="en-US" altLang="zh-CN" sz="105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.net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framework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，掌握各个版本的常用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API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并能灵活应用；掌握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Ado.net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050" b="1" kern="100" dirty="0" err="1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Server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等主流数据库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具备数据库技术、计算机图形知识、串口通信、网络通信、多线程技术的开发能力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能够担任一般产品的软件技术负责人，并确定其专业技术方向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能够在指导下进行故障分析、现场试验、实验室验证，参加路局故障分析会等现场工作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能够独立完成复杂模块的设计、编码与调试工作</a:t>
                      </a:r>
                    </a:p>
                    <a:p>
                      <a:pPr marL="0" algn="l" defTabSz="914400" rtl="0" eaLnBrk="1" fontAlgn="base" latinLnBrk="0" hangingPunct="1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6.</a:t>
                      </a:r>
                      <a:r>
                        <a:rPr lang="zh-CN" altLang="en-US" sz="1050" b="1" kern="1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能够分析并解决专业范围内的软件复杂问题</a:t>
                      </a:r>
                      <a:endParaRPr lang="zh-CN" sz="105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专业技能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具备以下技能之一：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①能够熟练使用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语言及面向对象思想的技能，掌握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STL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，掌握一种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C++ GUI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应用程序开发框架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</a:t>
                      </a:r>
                      <a:r>
                        <a:rPr lang="en-US" altLang="zh-CN" sz="105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Qt,MFC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②能够熟练使用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windows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平台的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VC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开发与调试的技能，对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MFC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QT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实现机制有一定理解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③ 能够熟练使用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语言，理解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SpringMVC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Struts2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等开发框架设计原理；掌握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JQuery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AJAX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等前端开发技术；掌握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等主流数据库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④能够熟练使用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C#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语言并掌握</a:t>
                      </a:r>
                      <a:r>
                        <a:rPr lang="en-US" altLang="zh-CN" sz="105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.net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framework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，掌握各个版本的常用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并能灵活应用；掌握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Ado.net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050" kern="1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Sql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Server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等主流数据库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具备数据库技术、计算机图形知识、串口通信、网络通信、多线程技术的开发能力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部分符合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能够担任一般产品的软件技术负责人，并确定其专业技术方向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能够在指导下进行故障分析、现场试验、实验室验证，参加路局故障分析会等现场工作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能够独立完成复杂模块的设计、编码与调试工作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能够分析并解决专业范围内的软件复杂问题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zh-CN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知识技能自述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74174"/>
              </p:ext>
            </p:extLst>
          </p:nvPr>
        </p:nvGraphicFramePr>
        <p:xfrm>
          <a:off x="1200148" y="1525237"/>
          <a:ext cx="9801227" cy="4153570"/>
        </p:xfrm>
        <a:graphic>
          <a:graphicData uri="http://schemas.openxmlformats.org/drawingml/2006/table">
            <a:tbl>
              <a:tblPr firstRow="1" firstCol="1" lastCol="1" bandRow="1" bandCol="1">
                <a:tableStyleId>{BC89EF96-8CEA-46FF-86C4-4CE0E7609802}</a:tableStyleId>
              </a:tblPr>
              <a:tblGrid>
                <a:gridCol w="483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3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9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技能标准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员工自评</a:t>
                      </a:r>
                      <a:endParaRPr lang="zh-CN" sz="14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584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外语技能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能熟练阅读英文技术手册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能熟练编写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翻译英文技术文档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外语技能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能熟练阅读英文技术手册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能熟练编写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翻译英文技术文档 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– 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符合</a:t>
                      </a:r>
                      <a:endParaRPr lang="en-US" altLang="zh-CN" sz="1050" kern="100" dirty="0" smtClean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胜任素质项一：成就客户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32306" y="520742"/>
            <a:ext cx="419991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耐心倾听内外部客户的咨询、要求，及时回应，解决客户问题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与客户保持沟通，关注客户的满意度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把客户的需求看成是自己的事，为此投入时间和精力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关注客户的潜在需求，致力于提供符合其需求的产品和服务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把客户当成伙伴，为客户寻找长期利益，并发展长期关系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不知道客户的预期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在不完全了解或无法准确了解顾客需求的情况下采取行动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仅从内部运营角度开展工作活动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无法与主要顾客建立有效的关系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3574007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远端设备连接图，需求最初只有一句话，通过和赵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利平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工、冯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工沟通确定需求细则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TPS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，无需求，出差北京和工程人员之间对接需求，了解清楚需求原则，之后在开发过程中和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工程员积极沟通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，落实转换细节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，顺利完成项目开发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胜任素质项二：追求成效                    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61123" y="553872"/>
            <a:ext cx="419991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关注效果，不走过场，不图虚名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设定有挑战性的目标，标准较高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做事情充满活力和动力，一定要完成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在面对挑战和挫折时，坚持不懈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2226" y="550260"/>
            <a:ext cx="3272533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关注做了什么，忽视达成什么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推动结果时犹豫不决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得过且过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绩效不稳定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容易放弃，不会采用多种方法进行尝试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遇到障碍就拖拉，不管积极想办法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4317569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远端设备连接图：处理高效提前完成项目任务，开发上采用领域建模的架构设计，分层设计，高内聚低耦合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，克服需求不清晰和工程人员配合等不利因素，通过本地版本控制，针对每次修改，对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多个转换的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POU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进行测试，保证修改高效精确，不引入问题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研，积极找北京郝工、西安赵工沟通协商需求，并找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人员确认实现方案，实现混合控制方案的制定，各方达成一致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447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胜任素质项三：精诚协作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2123" y="519015"/>
            <a:ext cx="43794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典型正面行为：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具有公心，说话办事为企业着想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积极、主动、开放地与他人进行沟通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能进行换位思考，理解他人的想法和困难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积极与他人分享信息和经验，提升整个团队的工作表现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能认识到他人的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长、短处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，重大局，讲配合</a:t>
            </a:r>
            <a:r>
              <a:rPr lang="zh-CN" altLang="en-US" sz="11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，扬长避短</a:t>
            </a:r>
            <a:r>
              <a:rPr lang="zh-CN" altLang="en-US" sz="11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，主动补位</a:t>
            </a:r>
            <a:endParaRPr lang="en-US" altLang="zh-CN" sz="11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9382" y="519015"/>
            <a:ext cx="390776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1218585">
              <a:lnSpc>
                <a:spcPct val="150000"/>
              </a:lnSpc>
              <a:defRPr/>
            </a:pPr>
            <a:r>
              <a:rPr lang="zh-CN" altLang="en-US" sz="11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典型负面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行为：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独来独往，不愿与人合作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不注重沟通方式，简单粗暴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只站在自己的角度看问题，只重视本单元的看法，不能理解他人，少通盘考虑</a:t>
            </a:r>
          </a:p>
          <a:p>
            <a:pPr lvl="0" defTabSz="1218585">
              <a:lnSpc>
                <a:spcPct val="150000"/>
              </a:lnSpc>
              <a:defRPr/>
            </a:pPr>
            <a:r>
              <a:rPr lang="en-US" altLang="zh-CN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拒绝分享，不愿意提供关键资源、信息，以促进目标实现</a:t>
            </a:r>
            <a:endParaRPr lang="en-US" altLang="zh-CN" sz="11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2969007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SAMA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图导出，由我和宋维接手前同事的遗留事项，由于我还负责硬件配置相关事项，在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图导出中，我和宋维分工合作，我主负责主流程的拉通、元件布局的设置，宋维负责部分需求的细化和实现，在我两的协助下，成功解决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图导出过程中的各种场景并顺利交付测试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9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胜任素质项四：分析式思维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7" y="4812596"/>
            <a:ext cx="10318783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项目，该项目核心在于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分析清楚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的组态数据含义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lphaL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元件的对应，未对应元件提供解决方案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顺利了解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的组态数据含义，分析清楚后，转成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组态数据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在最初一周的调研中就列出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元件的对应，未对应的元件特殊处理，也有实现方案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1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胜任素质项五：学习领悟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3436641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，很快的理解了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导出数据的格式，为转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组态信息提供有力支持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研项目，该项目涉及硬件配置、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、算法库等众多模块，通过自我学习、找人沟通，确定了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混合控制组态方案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9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5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227340"/>
            <a:ext cx="10450016" cy="57558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胜任素质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项六：归纳思维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7228" y="3462767"/>
            <a:ext cx="10450016" cy="169077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端设备连接图项目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在开发过程抽提基础层、业务层、服务层和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层，将数据定义、类关系放到基础层，主要描述实体数据，业务相关事项放到业务层，主要描述业务逻辑，基于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的各种操作处理放到了服务层，包含了条件判断、关联操作等相关操作，显示放在了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5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6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60856"/>
              </p:ext>
            </p:extLst>
          </p:nvPr>
        </p:nvGraphicFramePr>
        <p:xfrm>
          <a:off x="1171573" y="1620490"/>
          <a:ext cx="9296401" cy="3494435"/>
        </p:xfrm>
        <a:graphic>
          <a:graphicData uri="http://schemas.openxmlformats.org/drawingml/2006/table">
            <a:tbl>
              <a:tblPr firstRow="1" firstCol="1" lastCol="1" bandRow="1" bandCol="1">
                <a:tableStyleId>{69012ECD-51FC-41F1-AA8D-1B2483CD663E}</a:tableStyleId>
              </a:tblPr>
              <a:tblGrid>
                <a:gridCol w="207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89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申请序列：　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开发序列</a:t>
                      </a:r>
                      <a:r>
                        <a:rPr kumimoji="0" lang="zh-CN" altLang="zh-CN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　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申请子序列：　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软件设计子序列        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申请方向：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后台软件方向          </a:t>
                      </a:r>
                      <a:r>
                        <a:rPr kumimoji="0" lang="zh-CN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申请认证层级：</a:t>
                      </a:r>
                      <a:r>
                        <a:rPr lang="en-US" altLang="zh-CN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4_</a:t>
                      </a:r>
                      <a:r>
                        <a:rPr lang="zh-CN" altLang="en-US" sz="12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经验者</a:t>
                      </a: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王斌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杭州和利时西安分公司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软件设计部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高级开发工程师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太原理工大学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计算机科学与技术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入司时间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2019.05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参加工作时间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2011.03.25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24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职业资格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职称职鉴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30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相关工作经验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本科毕业</a:t>
                      </a:r>
                      <a:r>
                        <a:rPr lang="en-US" altLang="zh-CN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年工作经验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上一层级工作经验</a:t>
                      </a:r>
                      <a:endParaRPr lang="zh-CN" sz="105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r>
                        <a:rPr 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50" kern="1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endParaRPr lang="zh-CN" sz="105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95803" y="245745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16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3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2748541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成果项一：代码行数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万行以上高级编程语言代码（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）开发，无重大问题</a:t>
            </a: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万行以上高级编程语言代码（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）维护，未引入重大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开发代码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端设备连接图开发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3w+</a:t>
            </a: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1w+</a:t>
            </a: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 VBA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5k+</a:t>
            </a: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研项目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1w+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维护代码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硬件配置、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CFC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代码，超过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8w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140" y="4135944"/>
            <a:ext cx="413442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2478575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成果项二：模块设计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至少完成过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个及以上数据库、通用机制、应用框架及构件等后台软件复杂模块的设计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远端设备连接图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3w+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功能，从界面显示到后台逻辑开发，自己设计及开发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SAMA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图导出，实现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CFC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组态逻辑到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图的导出，在转换方案上有专利输出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专利：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技术交底书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VISIO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语言转换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图排布方法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.doc》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项目，实现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Honeywell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工程组态到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工程组态的转换设计及实现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FF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研项目实现混合组态方案的设计及开发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2347946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成果项三：现场问题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有效解决专业范围内的现场复杂问题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次以上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SAMA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图导出，对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和手操器的转换，提供解决方案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M6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，特殊模块的转换，比如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块，部分模块一个转多个等，提供解决方案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defTabSz="1218585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预研项目，提供混合组态方案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35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228" y="274320"/>
            <a:ext cx="10450016" cy="858129"/>
          </a:xfrm>
        </p:spPr>
        <p:txBody>
          <a:bodyPr/>
          <a:lstStyle/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成果自述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67228" y="1694803"/>
            <a:ext cx="10450016" cy="371396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ts val="4999"/>
              </a:lnSpc>
              <a:spcBef>
                <a:spcPct val="0"/>
              </a:spcBef>
              <a:buNone/>
              <a:defRPr sz="3600" b="0" kern="1200">
                <a:solidFill>
                  <a:srgbClr val="115FA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defTabSz="12185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成果项四：培养新人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标准要求：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至少培养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级工程师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个人成果自述及举证：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作为导师共指导过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位新人，其中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8585">
              <a:lnSpc>
                <a:spcPct val="100000"/>
              </a:lnSpc>
              <a:spcBef>
                <a:spcPts val="0"/>
              </a:spcBef>
              <a:defRPr/>
            </a:pP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6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77948" y="1726018"/>
            <a:ext cx="2304821" cy="674078"/>
            <a:chOff x="3799246" y="1097423"/>
            <a:chExt cx="2092076" cy="674078"/>
          </a:xfrm>
        </p:grpSpPr>
        <p:sp>
          <p:nvSpPr>
            <p:cNvPr id="9" name="椭圆 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基本信息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77945" y="2679439"/>
            <a:ext cx="2304822" cy="674078"/>
            <a:chOff x="3799245" y="1097423"/>
            <a:chExt cx="2092077" cy="674078"/>
          </a:xfrm>
        </p:grpSpPr>
        <p:sp>
          <p:nvSpPr>
            <p:cNvPr id="14" name="椭圆 13"/>
            <p:cNvSpPr/>
            <p:nvPr/>
          </p:nvSpPr>
          <p:spPr>
            <a:xfrm>
              <a:off x="3799245" y="1097423"/>
              <a:ext cx="882694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419986" y="1123015"/>
              <a:ext cx="1471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成果自述</a:t>
              </a:r>
              <a:endPara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377951" y="3596648"/>
            <a:ext cx="3022966" cy="674078"/>
            <a:chOff x="3799246" y="1097423"/>
            <a:chExt cx="2743929" cy="674078"/>
          </a:xfrm>
        </p:grpSpPr>
        <p:sp>
          <p:nvSpPr>
            <p:cNvPr id="19" name="椭圆 18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9DF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9DF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419985" y="1123015"/>
              <a:ext cx="2123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9DF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知识技能自述</a:t>
              </a:r>
              <a:endParaRPr lang="zh-CN" altLang="en-US" sz="2800" b="1" kern="0" dirty="0">
                <a:solidFill>
                  <a:srgbClr val="009DF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377946" y="4425052"/>
            <a:ext cx="3022966" cy="674078"/>
            <a:chOff x="3799246" y="1097423"/>
            <a:chExt cx="2743933" cy="674078"/>
          </a:xfrm>
        </p:grpSpPr>
        <p:sp>
          <p:nvSpPr>
            <p:cNvPr id="24" name="椭圆 23"/>
            <p:cNvSpPr/>
            <p:nvPr/>
          </p:nvSpPr>
          <p:spPr>
            <a:xfrm>
              <a:off x="3799246" y="1097423"/>
              <a:ext cx="882693" cy="674078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kumimoji="0" lang="en-US" altLang="zh-CN" sz="28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19986" y="1123015"/>
              <a:ext cx="21231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1218585">
                <a:defRPr/>
              </a:pPr>
              <a:r>
                <a:rPr lang="zh-CN" altLang="en-US" sz="2800" b="1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anose="02010609000101010101" pitchFamily="49" charset="-122"/>
                </a:rPr>
                <a:t>胜任素质自述</a:t>
              </a:r>
              <a:endParaRPr lang="zh-CN" altLang="en-US" sz="28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3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5256</TotalTime>
  <Words>2313</Words>
  <Application>Microsoft Office PowerPoint</Application>
  <PresentationFormat>宽屏</PresentationFormat>
  <Paragraphs>269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 Unicode MS</vt:lpstr>
      <vt:lpstr>等线</vt:lpstr>
      <vt:lpstr>等线 Light</vt:lpstr>
      <vt:lpstr>经典综艺体简</vt:lpstr>
      <vt:lpstr>思源黑体 CN Medium</vt:lpstr>
      <vt:lpstr>思源黑体 CN Normal</vt:lpstr>
      <vt:lpstr>思源黑体 CN Regular</vt:lpstr>
      <vt:lpstr>宋体</vt:lpstr>
      <vt:lpstr>微软雅黑</vt:lpstr>
      <vt:lpstr>Arial</vt:lpstr>
      <vt:lpstr>Calibri</vt:lpstr>
      <vt:lpstr>Wingdings</vt:lpstr>
      <vt:lpstr>Office 主题​​</vt:lpstr>
      <vt:lpstr>自定义设计方案</vt:lpstr>
      <vt:lpstr>PowerPoint 演示文稿</vt:lpstr>
      <vt:lpstr>目录</vt:lpstr>
      <vt:lpstr>基本信息</vt:lpstr>
      <vt:lpstr>目录</vt:lpstr>
      <vt:lpstr>成果自述</vt:lpstr>
      <vt:lpstr>成果自述</vt:lpstr>
      <vt:lpstr>成果自述</vt:lpstr>
      <vt:lpstr>成果自述</vt:lpstr>
      <vt:lpstr>目录</vt:lpstr>
      <vt:lpstr>知识技能自述</vt:lpstr>
      <vt:lpstr>知识技能自述</vt:lpstr>
      <vt:lpstr>知识技能自述</vt:lpstr>
      <vt:lpstr>知识技能自述</vt:lpstr>
      <vt:lpstr>目录</vt:lpstr>
      <vt:lpstr>胜任素质自述</vt:lpstr>
      <vt:lpstr>胜任素质自述</vt:lpstr>
      <vt:lpstr>胜任素质自述</vt:lpstr>
      <vt:lpstr>胜任素质自述</vt:lpstr>
      <vt:lpstr>胜任素质自述</vt:lpstr>
      <vt:lpstr>胜任素质自述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王斌</cp:lastModifiedBy>
  <cp:revision>387</cp:revision>
  <cp:lastPrinted>2019-06-14T03:10:29Z</cp:lastPrinted>
  <dcterms:created xsi:type="dcterms:W3CDTF">2019-05-24T09:03:46Z</dcterms:created>
  <dcterms:modified xsi:type="dcterms:W3CDTF">2020-07-31T06:39:45Z</dcterms:modified>
</cp:coreProperties>
</file>