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7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_Foxmail.0@9CDA9567-CD2D-45C4-AA4C-278D12790A0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baolin\Desktop\&#32472;&#22270;1\Drawing\~&#39029;-1\&#39029;&#38754;&#20869;&#24341;&#29992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052513"/>
            <a:ext cx="9144001" cy="510698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19672" y="220486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工程文件完整性保护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606006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AT --- </a:t>
            </a:r>
            <a:r>
              <a:rPr lang="zh-CN" altLang="en-US" sz="3200" dirty="0" smtClean="0">
                <a:solidFill>
                  <a:schemeClr val="bg1"/>
                </a:solidFill>
              </a:rPr>
              <a:t>框架模块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2014-07-15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id:_Foxmail.0@9CDA9567-CD2D-45C4-AA4C-278D12790A0B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1817082"/>
            <a:ext cx="8398251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910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65" y="3302982"/>
            <a:ext cx="79573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各时段的转换状态：</a:t>
            </a:r>
            <a:endParaRPr lang="zh-CN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(1)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：开始备份工程文件；</a:t>
            </a:r>
            <a:endParaRPr lang="zh-CN" altLang="en-US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(2)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：创建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宋体" pitchFamily="2" charset="-122"/>
              </a:rPr>
              <a:t>1(temp)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文件夹，并将所有工程文件复制到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宋体" pitchFamily="2" charset="-122"/>
              </a:rPr>
              <a:t>1(temp)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文件夹中；</a:t>
            </a:r>
            <a:endParaRPr lang="zh-CN" altLang="en-US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(3)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：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宋体" pitchFamily="2" charset="-122"/>
              </a:rPr>
              <a:t>1(temp)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中所有工程文件复制完成，创建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宋体" pitchFamily="2" charset="-122"/>
              </a:rPr>
              <a:t>bk.temp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文件，标识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宋体" pitchFamily="2" charset="-122"/>
              </a:rPr>
              <a:t>1(temp)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中备份文件完整；</a:t>
            </a:r>
            <a:endParaRPr lang="zh-CN" altLang="en-US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(4)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：删除上一次切换后备份的工程文件夹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；</a:t>
            </a:r>
            <a:endParaRPr lang="zh-CN" altLang="en-US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(5)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：将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宋体" pitchFamily="2" charset="-122"/>
              </a:rPr>
              <a:t>1(temp)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文件夹重命名为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；</a:t>
            </a:r>
            <a:endParaRPr lang="zh-CN" altLang="en-US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(6)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：删除</a:t>
            </a:r>
            <a:r>
              <a:rPr lang="en-US" altLang="zh-CN" dirty="0" err="1">
                <a:latin typeface="Calibri" pitchFamily="34" charset="0"/>
                <a:ea typeface="宋体" pitchFamily="2" charset="-122"/>
                <a:cs typeface="宋体" pitchFamily="2" charset="-122"/>
              </a:rPr>
              <a:t>bk.temp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宋体" pitchFamily="2" charset="-122"/>
              </a:rPr>
              <a:t>文件，文件备份成功完成；</a:t>
            </a:r>
            <a:endParaRPr lang="zh-CN" altLang="en-US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(7)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：自动备份工程文件结束；</a:t>
            </a:r>
            <a:b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31" y="1052736"/>
            <a:ext cx="30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自动备份工程文件过程：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7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85" y="93334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修复工程文件的几点保护：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115616" y="1628800"/>
            <a:ext cx="763284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在自动备份过程中，创建</a:t>
            </a: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1(temp)</a:t>
            </a:r>
            <a:r>
              <a:rPr lang="zh-CN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文件失败，提示用户重试或取消。重试：重</a:t>
            </a:r>
            <a:r>
              <a:rPr lang="en-US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zh-CN" b="1" dirty="0">
                <a:latin typeface="Calibri" pitchFamily="34" charset="0"/>
                <a:ea typeface="宋体" pitchFamily="2" charset="-122"/>
                <a:cs typeface="宋体" pitchFamily="2" charset="-122"/>
              </a:rPr>
              <a:t>新备份工程文件；取消：终止备份，提示必须手动备份工程文件；</a:t>
            </a:r>
            <a:endParaRPr lang="en-US" altLang="zh-CN" b="1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520" y="1772816"/>
            <a:ext cx="648072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70080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1115616" y="3212976"/>
            <a:ext cx="763284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/>
              <a:t>保存工程时，检查自动备份工程的完整性。若发现自动备份工程不完整，先修复自动备份工程再保存；若修复自动备份工程失败，</a:t>
            </a:r>
            <a:r>
              <a:rPr lang="zh-CN" altLang="en-US" b="1" dirty="0"/>
              <a:t>将自动备份的残留文件删除，避免下次再备份。</a:t>
            </a:r>
            <a:endParaRPr lang="en-US" altLang="zh-CN" b="1" dirty="0"/>
          </a:p>
        </p:txBody>
      </p:sp>
      <p:sp>
        <p:nvSpPr>
          <p:cNvPr id="10" name="椭圆 9"/>
          <p:cNvSpPr/>
          <p:nvPr/>
        </p:nvSpPr>
        <p:spPr>
          <a:xfrm>
            <a:off x="251520" y="3369186"/>
            <a:ext cx="648072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329717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1162540" y="4725144"/>
            <a:ext cx="7632848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b="1" dirty="0"/>
              <a:t>“撤销在线下装”时，检查自动备份工程的完整性</a:t>
            </a:r>
            <a:r>
              <a:rPr lang="zh-CN" altLang="en-US" b="1" dirty="0"/>
              <a:t>，进行修复</a:t>
            </a:r>
            <a:r>
              <a:rPr lang="zh-CN" altLang="zh-CN" dirty="0"/>
              <a:t>。</a:t>
            </a:r>
          </a:p>
        </p:txBody>
      </p:sp>
      <p:sp>
        <p:nvSpPr>
          <p:cNvPr id="13" name="椭圆 12"/>
          <p:cNvSpPr/>
          <p:nvPr/>
        </p:nvSpPr>
        <p:spPr>
          <a:xfrm>
            <a:off x="298015" y="4797152"/>
            <a:ext cx="648072" cy="5760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0023" y="472514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3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072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自动备份工程文件 </a:t>
            </a:r>
            <a:r>
              <a:rPr lang="en-US" altLang="zh-CN" sz="4000" b="1" dirty="0" smtClean="0"/>
              <a:t>– </a:t>
            </a:r>
            <a:r>
              <a:rPr lang="zh-CN" altLang="en-US" sz="4000" b="1" dirty="0" smtClean="0"/>
              <a:t>使用时机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419169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撤销在线</a:t>
            </a:r>
            <a:r>
              <a:rPr lang="zh-CN" altLang="en-US" sz="2800" dirty="0" smtClean="0"/>
              <a:t>下装。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709" y="354668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工程文件损坏，恢复原工程使用。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40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12" y="581405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保存工程，文件完整性保护</a:t>
            </a:r>
            <a:endParaRPr lang="zh-CN" alt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38599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         代表该处是否会提示保存失败；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代表状态转换；</a:t>
            </a:r>
            <a:endParaRPr lang="zh-CN" altLang="en-US" dirty="0"/>
          </a:p>
        </p:txBody>
      </p:sp>
      <p:sp>
        <p:nvSpPr>
          <p:cNvPr id="10" name="六角星 9"/>
          <p:cNvSpPr/>
          <p:nvPr/>
        </p:nvSpPr>
        <p:spPr>
          <a:xfrm>
            <a:off x="971600" y="5373095"/>
            <a:ext cx="360040" cy="36933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5965"/>
              </p:ext>
            </p:extLst>
          </p:nvPr>
        </p:nvGraphicFramePr>
        <p:xfrm>
          <a:off x="1002395" y="5949159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297745" imgH="297737" progId="Visio.Drawing.11">
                  <p:link updateAutomatic="1"/>
                </p:oleObj>
              </mc:Choice>
              <mc:Fallback>
                <p:oleObj name="Visio" r:id="rId3" imgW="297745" imgH="29773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2395" y="5949159"/>
                        <a:ext cx="2984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2582"/>
            <a:ext cx="903649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00450"/>
            <a:ext cx="903649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7504" y="164323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流程图：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状态转换图：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719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状态说明：</a:t>
            </a:r>
            <a:endParaRPr lang="zh-CN" altLang="en-US" sz="2400" b="1" dirty="0"/>
          </a:p>
        </p:txBody>
      </p:sp>
      <p:sp>
        <p:nvSpPr>
          <p:cNvPr id="4" name="流程图: 联系 3"/>
          <p:cNvSpPr/>
          <p:nvPr/>
        </p:nvSpPr>
        <p:spPr>
          <a:xfrm>
            <a:off x="755576" y="1550876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75656" y="2002329"/>
            <a:ext cx="386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648" y="15508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开始保存工程；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755576" y="2183741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75656" y="2506385"/>
            <a:ext cx="386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205493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r>
              <a:rPr lang="en-US" altLang="zh-CN" dirty="0" err="1" smtClean="0"/>
              <a:t>hpf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POU</a:t>
            </a:r>
            <a:r>
              <a:rPr lang="zh-CN" altLang="en-US" dirty="0" smtClean="0"/>
              <a:t>文件的序列化过程；</a:t>
            </a:r>
            <a:endParaRPr lang="en-US" altLang="zh-CN" dirty="0" smtClean="0"/>
          </a:p>
        </p:txBody>
      </p:sp>
      <p:sp>
        <p:nvSpPr>
          <p:cNvPr id="14" name="流程图: 联系 13"/>
          <p:cNvSpPr/>
          <p:nvPr/>
        </p:nvSpPr>
        <p:spPr>
          <a:xfrm>
            <a:off x="755576" y="2816606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75656" y="3053248"/>
            <a:ext cx="386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3648" y="263099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hpf</a:t>
            </a:r>
            <a:r>
              <a:rPr lang="zh-CN" altLang="en-US" dirty="0"/>
              <a:t>、</a:t>
            </a:r>
            <a:r>
              <a:rPr lang="en-US" altLang="zh-CN" dirty="0" err="1"/>
              <a:t>gvi</a:t>
            </a:r>
            <a:r>
              <a:rPr lang="zh-CN" altLang="en-US" dirty="0"/>
              <a:t>、</a:t>
            </a:r>
            <a:r>
              <a:rPr lang="en-US" altLang="zh-CN" dirty="0"/>
              <a:t>POU</a:t>
            </a:r>
            <a:r>
              <a:rPr lang="zh-CN" altLang="en-US" dirty="0"/>
              <a:t>文件的</a:t>
            </a:r>
            <a:r>
              <a:rPr lang="zh-CN" altLang="en-US" dirty="0" smtClean="0"/>
              <a:t>序列化完成，开始创建</a:t>
            </a:r>
            <a:r>
              <a:rPr lang="en-US" altLang="zh-CN" dirty="0" err="1" smtClean="0"/>
              <a:t>at.temp</a:t>
            </a:r>
            <a:r>
              <a:rPr lang="zh-CN" altLang="en-US" dirty="0" smtClean="0"/>
              <a:t>文件；</a:t>
            </a:r>
            <a:endParaRPr lang="zh-CN" altLang="en-US" dirty="0"/>
          </a:p>
        </p:txBody>
      </p:sp>
      <p:sp>
        <p:nvSpPr>
          <p:cNvPr id="21" name="流程图: 联系 20"/>
          <p:cNvSpPr/>
          <p:nvPr/>
        </p:nvSpPr>
        <p:spPr>
          <a:xfrm>
            <a:off x="755575" y="3449471"/>
            <a:ext cx="527957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313505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依次复制</a:t>
            </a:r>
            <a:r>
              <a:rPr lang="en-US" altLang="zh-CN" dirty="0" err="1" smtClean="0"/>
              <a:t>hpf.temp,gvi.temp,pou.temp</a:t>
            </a:r>
            <a:r>
              <a:rPr lang="zh-CN" altLang="en-US" dirty="0" smtClean="0"/>
              <a:t>到</a:t>
            </a:r>
            <a:r>
              <a:rPr lang="en-US" altLang="zh-CN" dirty="0" err="1"/>
              <a:t>hpf</a:t>
            </a:r>
            <a:r>
              <a:rPr lang="zh-CN" altLang="en-US" dirty="0"/>
              <a:t>、</a:t>
            </a:r>
            <a:r>
              <a:rPr lang="en-US" altLang="zh-CN" dirty="0" err="1"/>
              <a:t>gvi</a:t>
            </a:r>
            <a:r>
              <a:rPr lang="zh-CN" altLang="en-US" dirty="0"/>
              <a:t>、</a:t>
            </a:r>
            <a:r>
              <a:rPr lang="en-US" altLang="zh-CN" dirty="0" smtClean="0"/>
              <a:t>POU</a:t>
            </a:r>
            <a:r>
              <a:rPr lang="zh-CN" altLang="en-US" dirty="0" smtClean="0"/>
              <a:t>中（</a:t>
            </a:r>
            <a:r>
              <a:rPr lang="zh-CN" altLang="en-US" dirty="0"/>
              <a:t>创建</a:t>
            </a:r>
            <a:r>
              <a:rPr lang="en-US" altLang="zh-CN" dirty="0" err="1"/>
              <a:t>at.temp</a:t>
            </a:r>
            <a:r>
              <a:rPr lang="zh-CN" altLang="en-US" dirty="0"/>
              <a:t>文件成功，及工程文件序列化过程完整</a:t>
            </a:r>
            <a:r>
              <a:rPr lang="zh-CN" altLang="en-US" dirty="0" smtClean="0"/>
              <a:t>；）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可修复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475656" y="3855132"/>
            <a:ext cx="4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800246" y="4082336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75656" y="4509120"/>
            <a:ext cx="386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75656" y="413978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err="1" smtClean="0"/>
              <a:t>at.temp</a:t>
            </a:r>
            <a:r>
              <a:rPr lang="zh-CN" altLang="en-US" dirty="0" smtClean="0"/>
              <a:t>文件；</a:t>
            </a:r>
            <a:r>
              <a:rPr lang="en-US" altLang="zh-CN" dirty="0"/>
              <a:t>(</a:t>
            </a:r>
            <a:r>
              <a:rPr lang="zh-CN" altLang="en-US" dirty="0"/>
              <a:t>可修复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9" name="流程图: 联系 28"/>
          <p:cNvSpPr/>
          <p:nvPr/>
        </p:nvSpPr>
        <p:spPr>
          <a:xfrm>
            <a:off x="800246" y="4715201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8318" y="465716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 err="1" smtClean="0"/>
              <a:t>hpf.temp,gvi.temp,pou.temp</a:t>
            </a:r>
            <a:r>
              <a:rPr lang="zh-CN" altLang="en-US" dirty="0" smtClean="0"/>
              <a:t>文件；</a:t>
            </a:r>
            <a:r>
              <a:rPr lang="en-US" altLang="zh-CN" dirty="0"/>
              <a:t>(</a:t>
            </a:r>
            <a:r>
              <a:rPr lang="zh-CN" altLang="en-US" dirty="0"/>
              <a:t>可修复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1475656" y="5085184"/>
            <a:ext cx="386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819020" y="5348064"/>
            <a:ext cx="457200" cy="457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475656" y="5723964"/>
            <a:ext cx="386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5056" y="5377244"/>
            <a:ext cx="26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6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zh-CN" altLang="en-US" b="1" dirty="0"/>
              <a:t>不</a:t>
            </a:r>
            <a:r>
              <a:rPr lang="zh-CN" altLang="en-US" b="1" dirty="0" smtClean="0"/>
              <a:t>完整文件的修复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11560" y="1844824"/>
            <a:ext cx="7776864" cy="1368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）打开工程，若存在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at.temp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文件，则保存工程文件不完整，修复工程文件，进行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4,5,6,7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流程；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3645024"/>
            <a:ext cx="7776864" cy="1512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）保存工程和自动保存，若存在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at.temp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文件，则保存工程文件不完整，修复工程文件，进行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4,5,6,7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流程；若修复失败，结束保存过程。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DCS_AT</a:t>
            </a:r>
            <a:r>
              <a:rPr lang="zh-CN" altLang="en-US" sz="4000" b="1" dirty="0" smtClean="0"/>
              <a:t>文件完整性保护存在的问题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204864"/>
            <a:ext cx="486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文件在保存时生成，存在风险。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7" y="2924944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保存工程和自动保存时，没有对工程文件完整性进行修复，存在问题。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717032"/>
            <a:ext cx="686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自动保存工程过程，增加文件完整性保护。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7" y="4509120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没有自动备份工程文件过程，降低工程文件损坏后修复工程的几率。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37321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注：以上纯属个人观点，若存在考虑偏差，请指正。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609036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谢       谢！ </a:t>
            </a:r>
            <a:endParaRPr lang="en-US" altLang="zh-CN" sz="6600" dirty="0" smtClean="0"/>
          </a:p>
        </p:txBody>
      </p:sp>
    </p:spTree>
    <p:extLst>
      <p:ext uri="{BB962C8B-B14F-4D97-AF65-F5344CB8AC3E}">
        <p14:creationId xmlns:p14="http://schemas.microsoft.com/office/powerpoint/2010/main" val="27367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068" y="794802"/>
            <a:ext cx="544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/>
              <a:t>Bef</a:t>
            </a:r>
            <a:r>
              <a:rPr lang="en-US" altLang="zh-CN" sz="4000" b="1" dirty="0" smtClean="0"/>
              <a:t>   </a:t>
            </a:r>
            <a:r>
              <a:rPr lang="zh-CN" altLang="en-US" sz="4000" b="1" dirty="0" smtClean="0"/>
              <a:t>文件夹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生成时机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25838"/>
            <a:ext cx="8532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生成时机</a:t>
            </a:r>
            <a:r>
              <a:rPr lang="zh-CN" altLang="en-US" dirty="0" smtClean="0"/>
              <a:t>：保存工程序列化工程文件之前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包含文件：</a:t>
            </a:r>
            <a:r>
              <a:rPr lang="zh-CN" altLang="en-US" dirty="0" smtClean="0"/>
              <a:t>所有工程文件（包括：自动保存工程文件），</a:t>
            </a:r>
            <a:r>
              <a:rPr lang="en-US" altLang="zh-CN" dirty="0" smtClean="0"/>
              <a:t>POU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Link_GSDfiles</a:t>
            </a:r>
            <a:r>
              <a:rPr lang="en-US" altLang="zh-CN" dirty="0" smtClean="0"/>
              <a:t>-Original</a:t>
            </a:r>
            <a:r>
              <a:rPr lang="zh-CN" altLang="en-US" dirty="0" smtClean="0"/>
              <a:t>文件</a:t>
            </a:r>
            <a:r>
              <a:rPr lang="zh-CN" altLang="en-US" dirty="0"/>
              <a:t>，</a:t>
            </a:r>
            <a:r>
              <a:rPr lang="en-US" altLang="zh-CN" dirty="0" err="1" smtClean="0"/>
              <a:t>Link_GSDfiles-Originalbak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dirty="0"/>
              <a:t>文件路径</a:t>
            </a:r>
            <a:r>
              <a:rPr lang="zh-CN" altLang="en-US" b="1" dirty="0" smtClean="0"/>
              <a:t>：</a:t>
            </a:r>
            <a:r>
              <a:rPr lang="en-US" altLang="zh-CN" dirty="0"/>
              <a:t>\</a:t>
            </a:r>
            <a:r>
              <a:rPr lang="en-US" altLang="zh-CN" dirty="0" smtClean="0"/>
              <a:t>TEST_1 \ 12 \ </a:t>
            </a:r>
            <a:r>
              <a:rPr lang="en-US" altLang="zh-CN" dirty="0" err="1" smtClean="0"/>
              <a:t>bef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接口函数：</a:t>
            </a:r>
            <a:r>
              <a:rPr lang="en-US" altLang="zh-CN" dirty="0"/>
              <a:t>void </a:t>
            </a:r>
            <a:r>
              <a:rPr lang="en-US" altLang="zh-CN" dirty="0" err="1"/>
              <a:t>CAutoThinkApp</a:t>
            </a:r>
            <a:r>
              <a:rPr lang="en-US" altLang="zh-CN" dirty="0"/>
              <a:t>::</a:t>
            </a:r>
            <a:r>
              <a:rPr lang="en-US" altLang="zh-CN" dirty="0" err="1"/>
              <a:t>BackUpBefProject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dirty="0" smtClean="0"/>
              <a:t>实现过程：</a:t>
            </a:r>
            <a:r>
              <a:rPr lang="zh-CN" altLang="en-US" dirty="0" smtClean="0"/>
              <a:t>工程文件复制到</a:t>
            </a:r>
            <a:r>
              <a:rPr lang="en-US" altLang="zh-CN" dirty="0" smtClean="0"/>
              <a:t>BEF</a:t>
            </a:r>
            <a:r>
              <a:rPr lang="zh-CN" altLang="en-US" dirty="0" smtClean="0"/>
              <a:t>文件夹下（此过程存在很多问题：</a:t>
            </a:r>
            <a:r>
              <a:rPr lang="en-US" altLang="zh-CN" dirty="0" smtClean="0"/>
              <a:t>BEF</a:t>
            </a:r>
            <a:r>
              <a:rPr lang="zh-CN" altLang="en-US" dirty="0" smtClean="0"/>
              <a:t>文件的创建，冗余文件等）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068" y="794802"/>
            <a:ext cx="544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/>
              <a:t>Bef</a:t>
            </a:r>
            <a:r>
              <a:rPr lang="en-US" altLang="zh-CN" sz="4000" b="1" dirty="0" smtClean="0"/>
              <a:t>   </a:t>
            </a:r>
            <a:r>
              <a:rPr lang="zh-CN" altLang="en-US" sz="4000" b="1" dirty="0" smtClean="0"/>
              <a:t>文件夹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调用时机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77281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调用时机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hpf</a:t>
            </a:r>
            <a:r>
              <a:rPr lang="zh-CN" altLang="en-US" dirty="0" smtClean="0"/>
              <a:t>文件的校验和不一致（打开工程）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调用时机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：打开工程文件的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不一致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包括每一个工程文件，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是时间戳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0302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调用时机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：序列化工程文件出现异常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256" y="3284984"/>
            <a:ext cx="7753200" cy="240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60"/>
              </a:lnSpc>
            </a:pPr>
            <a:r>
              <a:rPr lang="zh-CN" altLang="en-US" dirty="0" smtClean="0"/>
              <a:t>功        能：避免工程文件因为损坏导致无法打开</a:t>
            </a:r>
            <a:endParaRPr lang="en-US" altLang="zh-CN" dirty="0" smtClean="0"/>
          </a:p>
          <a:p>
            <a:pPr>
              <a:lnSpc>
                <a:spcPts val="4660"/>
              </a:lnSpc>
            </a:pPr>
            <a:r>
              <a:rPr lang="zh-CN" altLang="en-US" dirty="0" smtClean="0"/>
              <a:t>包含文件：所有的工程文件</a:t>
            </a:r>
            <a:endParaRPr lang="en-US" altLang="zh-CN" dirty="0" smtClean="0"/>
          </a:p>
          <a:p>
            <a:pPr>
              <a:lnSpc>
                <a:spcPts val="4660"/>
              </a:lnSpc>
            </a:pPr>
            <a:r>
              <a:rPr lang="zh-CN" altLang="en-US" dirty="0" smtClean="0"/>
              <a:t>接口函数：</a:t>
            </a:r>
            <a:r>
              <a:rPr lang="en-US" altLang="zh-CN" dirty="0"/>
              <a:t>BOOL </a:t>
            </a:r>
            <a:r>
              <a:rPr lang="en-US" altLang="zh-CN" dirty="0" err="1"/>
              <a:t>CATSerialize</a:t>
            </a:r>
            <a:r>
              <a:rPr lang="en-US" altLang="zh-CN" dirty="0"/>
              <a:t>::</a:t>
            </a:r>
            <a:r>
              <a:rPr lang="en-US" altLang="zh-CN" dirty="0" err="1"/>
              <a:t>OpenLastSavePrj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>
              <a:lnSpc>
                <a:spcPts val="4660"/>
              </a:lnSpc>
            </a:pPr>
            <a:r>
              <a:rPr lang="zh-CN" altLang="en-US" dirty="0" smtClean="0"/>
              <a:t>实现过程：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80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70062"/>
            <a:ext cx="2713459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0527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按照备份文件打开工程，实现流程：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068" y="794802"/>
            <a:ext cx="544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ERR  </a:t>
            </a:r>
            <a:r>
              <a:rPr lang="zh-CN" altLang="en-US" sz="4000" b="1" dirty="0" smtClean="0"/>
              <a:t>文件夹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生成时机</a:t>
            </a:r>
            <a:endParaRPr lang="zh-CN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1553" y="1502688"/>
            <a:ext cx="8532440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60"/>
              </a:lnSpc>
            </a:pPr>
            <a:r>
              <a:rPr lang="zh-CN" altLang="en-US" b="1" dirty="0" smtClean="0"/>
              <a:t>功能：</a:t>
            </a:r>
            <a:r>
              <a:rPr lang="zh-CN" altLang="en-US" dirty="0" smtClean="0"/>
              <a:t>供工程人员和开发人员走查问题使用。</a:t>
            </a:r>
            <a:endParaRPr lang="en-US" altLang="zh-CN" dirty="0" smtClean="0"/>
          </a:p>
          <a:p>
            <a:pPr>
              <a:lnSpc>
                <a:spcPts val="4660"/>
              </a:lnSpc>
            </a:pPr>
            <a:r>
              <a:rPr lang="zh-CN" altLang="en-US" b="1" dirty="0" smtClean="0"/>
              <a:t>生成时机：</a:t>
            </a:r>
            <a:r>
              <a:rPr lang="zh-CN" altLang="en-US" dirty="0" smtClean="0"/>
              <a:t>打开工程过程中出现异常，要按照备份工程文件打开工程时。</a:t>
            </a:r>
            <a:endParaRPr lang="en-US" altLang="zh-CN" dirty="0" smtClean="0"/>
          </a:p>
          <a:p>
            <a:pPr>
              <a:lnSpc>
                <a:spcPts val="4660"/>
              </a:lnSpc>
            </a:pPr>
            <a:r>
              <a:rPr lang="zh-CN" altLang="en-US" b="1" dirty="0" smtClean="0"/>
              <a:t>使用时机：</a:t>
            </a:r>
            <a:r>
              <a:rPr lang="zh-CN" altLang="en-US" dirty="0" smtClean="0"/>
              <a:t>需要走查为何打开工程会出现异常情况时。</a:t>
            </a:r>
            <a:endParaRPr lang="en-US" altLang="zh-CN" dirty="0" smtClean="0"/>
          </a:p>
          <a:p>
            <a:pPr>
              <a:lnSpc>
                <a:spcPts val="4660"/>
              </a:lnSpc>
            </a:pPr>
            <a:r>
              <a:rPr lang="zh-CN" altLang="en-US" b="1" dirty="0" smtClean="0"/>
              <a:t>文件路径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TEST_1\12 \ERR</a:t>
            </a:r>
            <a:endParaRPr lang="en-US" altLang="zh-CN" dirty="0"/>
          </a:p>
          <a:p>
            <a:pPr>
              <a:lnSpc>
                <a:spcPts val="4660"/>
              </a:lnSpc>
            </a:pPr>
            <a:r>
              <a:rPr lang="zh-CN" altLang="en-US" b="1" dirty="0" smtClean="0"/>
              <a:t>包含文件：</a:t>
            </a:r>
            <a:r>
              <a:rPr lang="zh-CN" altLang="en-US" dirty="0"/>
              <a:t>当前所有的工程</a:t>
            </a:r>
            <a:r>
              <a:rPr lang="zh-CN" altLang="en-US" dirty="0" smtClean="0"/>
              <a:t>文件。</a:t>
            </a:r>
            <a:endParaRPr lang="en-US" altLang="zh-CN" dirty="0"/>
          </a:p>
          <a:p>
            <a:pPr>
              <a:lnSpc>
                <a:spcPts val="4660"/>
              </a:lnSpc>
            </a:pPr>
            <a:r>
              <a:rPr lang="zh-CN" altLang="en-US" b="1" dirty="0" smtClean="0"/>
              <a:t>接口函数：</a:t>
            </a:r>
            <a:r>
              <a:rPr lang="en-US" altLang="zh-CN" dirty="0"/>
              <a:t>BOOL </a:t>
            </a:r>
            <a:r>
              <a:rPr lang="en-US" altLang="zh-CN" dirty="0" err="1"/>
              <a:t>CATSerialize</a:t>
            </a:r>
            <a:r>
              <a:rPr lang="en-US" altLang="zh-CN" dirty="0"/>
              <a:t>::</a:t>
            </a:r>
            <a:r>
              <a:rPr lang="en-US" altLang="zh-CN" dirty="0" err="1"/>
              <a:t>OpenLastSavePrj</a:t>
            </a:r>
            <a:r>
              <a:rPr lang="en-US" altLang="zh-CN" dirty="0" smtClean="0"/>
              <a:t>();(</a:t>
            </a:r>
            <a:r>
              <a:rPr lang="zh-CN" altLang="en-US" dirty="0" smtClean="0"/>
              <a:t>在此接口先复制当前的工程文件到</a:t>
            </a:r>
            <a:r>
              <a:rPr lang="en-US" altLang="zh-CN" dirty="0" smtClean="0"/>
              <a:t>ERR</a:t>
            </a:r>
            <a:r>
              <a:rPr lang="zh-CN" altLang="en-US" dirty="0" smtClean="0"/>
              <a:t>文件夹内，</a:t>
            </a:r>
            <a:r>
              <a:rPr lang="zh-CN" altLang="en-US" dirty="0"/>
              <a:t>再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BEF</a:t>
            </a:r>
            <a:r>
              <a:rPr lang="zh-CN" altLang="en-US" dirty="0" smtClean="0"/>
              <a:t>文件到工程目录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4660"/>
              </a:lnSpc>
            </a:pPr>
            <a:r>
              <a:rPr lang="zh-CN" altLang="en-US" b="1" dirty="0" smtClean="0"/>
              <a:t>实现过程：</a:t>
            </a:r>
            <a:r>
              <a:rPr lang="zh-CN" altLang="en-US" dirty="0" smtClean="0"/>
              <a:t>省略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5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834861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自动保存文件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生成时机</a:t>
            </a:r>
            <a:endParaRPr lang="zh-CN" alt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3191" y="1761203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源头：选项文件</a:t>
            </a:r>
            <a:r>
              <a:rPr lang="en-US" altLang="zh-CN" dirty="0"/>
              <a:t> </a:t>
            </a:r>
            <a:r>
              <a:rPr lang="en-US" altLang="zh-CN" dirty="0" smtClean="0"/>
              <a:t>- - </a:t>
            </a:r>
            <a:r>
              <a:rPr lang="zh-CN" altLang="en-US" dirty="0" smtClean="0"/>
              <a:t>自动保存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取值范围：</a:t>
            </a:r>
            <a:r>
              <a:rPr lang="en-US" altLang="zh-CN" dirty="0" smtClean="0"/>
              <a:t>5—60min)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65913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生成时机：定时器根据设定的自动保存时间，触发自动保存的过程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521523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自动保存的文件：</a:t>
            </a:r>
            <a:r>
              <a:rPr lang="en-US" altLang="zh-CN" dirty="0" err="1" smtClean="0"/>
              <a:t>hpf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gvi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pou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23386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文件路径：</a:t>
            </a:r>
            <a:r>
              <a:rPr lang="en-US" altLang="zh-CN" dirty="0" smtClean="0"/>
              <a:t>TEST_1\12\TEST_1_12.hpfbak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TEST_1\12\TEST_1_12.gvibak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smtClean="0"/>
              <a:t>TEST_1\12\POU\</a:t>
            </a:r>
            <a:r>
              <a:rPr lang="en-US" altLang="zh-CN" dirty="0" err="1" smtClean="0"/>
              <a:t>Main.poubak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77066" y="29623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生成条件：工程发生改变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066" y="5229200"/>
            <a:ext cx="674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接口：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CAutoThinkApp</a:t>
            </a:r>
            <a:r>
              <a:rPr lang="en-US" altLang="zh-CN" dirty="0"/>
              <a:t>::</a:t>
            </a:r>
            <a:r>
              <a:rPr lang="en-US" altLang="zh-CN" dirty="0" err="1"/>
              <a:t>DoAutoSave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4861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自动保存文件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删除时机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206304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叉叉关闭工程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7011" y="279869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文件关闭工程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7011" y="3588547"/>
            <a:ext cx="537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打开指定目录的工程文件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关闭已打开的工程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326" y="2484566"/>
            <a:ext cx="677108" cy="2960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b="1" dirty="0" smtClean="0"/>
              <a:t>关</a:t>
            </a:r>
            <a:r>
              <a:rPr lang="en-US" altLang="zh-CN" sz="3200" b="1" dirty="0"/>
              <a:t> </a:t>
            </a:r>
            <a:r>
              <a:rPr lang="en-US" altLang="zh-CN" sz="3200" b="1" dirty="0" smtClean="0"/>
              <a:t>  </a:t>
            </a:r>
            <a:r>
              <a:rPr lang="zh-CN" altLang="en-US" sz="3200" b="1" dirty="0" smtClean="0"/>
              <a:t>闭   工  程</a:t>
            </a:r>
            <a:endParaRPr lang="zh-CN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436510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清除错误工程信息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5157192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故障恢复对话框选择用户保存的工程文件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123728" y="2060848"/>
            <a:ext cx="0" cy="3816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23728" y="2432379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38524" y="3356992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123728" y="4149080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38524" y="4941168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23728" y="5733256"/>
            <a:ext cx="47885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自动保存文件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使用时机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6616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使用时机：故障恢复对话框，选择自动保存的工程文件时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21" y="2204864"/>
            <a:ext cx="51149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0142" y="3821353"/>
            <a:ext cx="7940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>
                <a:solidFill>
                  <a:srgbClr val="0070C0"/>
                </a:solidFill>
              </a:rPr>
              <a:t>选择用户保存的工程，会删除自动保存的</a:t>
            </a:r>
            <a:r>
              <a:rPr lang="en-US" altLang="zh-CN" b="1" dirty="0" err="1">
                <a:solidFill>
                  <a:srgbClr val="0070C0"/>
                </a:solidFill>
              </a:rPr>
              <a:t>bak</a:t>
            </a:r>
            <a:r>
              <a:rPr lang="zh-CN" altLang="en-US" b="1" dirty="0" smtClean="0">
                <a:solidFill>
                  <a:srgbClr val="0070C0"/>
                </a:solidFill>
              </a:rPr>
              <a:t>文件；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 smtClean="0">
                <a:solidFill>
                  <a:srgbClr val="0070C0"/>
                </a:solidFill>
              </a:rPr>
              <a:t>选择“取消”或叉叉，都会默认删除自动保存的文件，打开用户保存的工程；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zh-CN" altLang="en-US" b="1" dirty="0" smtClean="0">
                <a:solidFill>
                  <a:srgbClr val="0070C0"/>
                </a:solidFill>
              </a:rPr>
              <a:t>选择自动保存的工程，会删除原文件，替换为自动保存的文件。</a:t>
            </a:r>
            <a:r>
              <a:rPr lang="zh-CN" altLang="en-US" dirty="0" smtClean="0"/>
              <a:t>（替换</a:t>
            </a:r>
            <a:r>
              <a:rPr lang="zh-CN" altLang="en-US" dirty="0"/>
              <a:t>时按照先 </a:t>
            </a:r>
            <a:r>
              <a:rPr lang="en-US" altLang="zh-CN" dirty="0" err="1"/>
              <a:t>hpf</a:t>
            </a:r>
            <a:r>
              <a:rPr lang="zh-CN" altLang="en-US" dirty="0"/>
              <a:t>，再</a:t>
            </a:r>
            <a:r>
              <a:rPr lang="en-US" altLang="zh-CN" dirty="0" err="1"/>
              <a:t>gvi</a:t>
            </a:r>
            <a:r>
              <a:rPr lang="zh-CN" altLang="en-US" dirty="0"/>
              <a:t>，最后</a:t>
            </a:r>
            <a:r>
              <a:rPr lang="en-US" altLang="zh-CN" dirty="0" err="1"/>
              <a:t>pou</a:t>
            </a:r>
            <a:r>
              <a:rPr lang="zh-CN" altLang="en-US" dirty="0"/>
              <a:t>的</a:t>
            </a:r>
            <a:r>
              <a:rPr lang="zh-CN" altLang="en-US" dirty="0" smtClean="0"/>
              <a:t>顺序</a:t>
            </a:r>
            <a:r>
              <a:rPr lang="zh-CN" altLang="en-US" dirty="0"/>
              <a:t>。</a:t>
            </a:r>
            <a:r>
              <a:rPr lang="zh-CN" altLang="en-US" dirty="0" smtClean="0"/>
              <a:t>替换</a:t>
            </a:r>
            <a:r>
              <a:rPr lang="zh-CN" altLang="en-US" dirty="0"/>
              <a:t>时，首先判断是否存在对应</a:t>
            </a:r>
            <a:r>
              <a:rPr lang="zh-CN" altLang="en-US" dirty="0" smtClean="0"/>
              <a:t>文件的</a:t>
            </a:r>
            <a:r>
              <a:rPr lang="en-US" altLang="zh-CN" dirty="0" err="1"/>
              <a:t>bak</a:t>
            </a:r>
            <a:r>
              <a:rPr lang="zh-CN" altLang="en-US" dirty="0" smtClean="0"/>
              <a:t>文件。如果</a:t>
            </a:r>
            <a:r>
              <a:rPr lang="zh-CN" altLang="en-US" dirty="0"/>
              <a:t>存在，则删除原文件，将</a:t>
            </a:r>
            <a:r>
              <a:rPr lang="en-US" altLang="zh-CN" dirty="0" err="1"/>
              <a:t>bak</a:t>
            </a:r>
            <a:r>
              <a:rPr lang="zh-CN" altLang="en-US" dirty="0"/>
              <a:t>文件重命名为原文件的名字，如果</a:t>
            </a:r>
            <a:r>
              <a:rPr lang="en-US" altLang="zh-CN" dirty="0" err="1" smtClean="0"/>
              <a:t>bak</a:t>
            </a:r>
            <a:r>
              <a:rPr lang="zh-CN" altLang="en-US" dirty="0" smtClean="0"/>
              <a:t>文件</a:t>
            </a:r>
            <a:r>
              <a:rPr lang="zh-CN" altLang="en-US" dirty="0"/>
              <a:t>不存在</a:t>
            </a:r>
            <a:r>
              <a:rPr lang="zh-CN" altLang="en-US" dirty="0" smtClean="0"/>
              <a:t>，若为</a:t>
            </a:r>
            <a:r>
              <a:rPr lang="en-US" altLang="zh-CN" dirty="0" smtClean="0"/>
              <a:t>POU</a:t>
            </a:r>
            <a:r>
              <a:rPr lang="zh-CN" altLang="en-US" dirty="0" smtClean="0"/>
              <a:t>文件，直接重命名，其它文件不处理</a:t>
            </a:r>
            <a:r>
              <a:rPr lang="zh-CN" altLang="en-US" dirty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03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072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自动备份工程文件 </a:t>
            </a:r>
            <a:r>
              <a:rPr lang="en-US" altLang="zh-CN" sz="4000" b="1" dirty="0" smtClean="0"/>
              <a:t>– </a:t>
            </a:r>
            <a:r>
              <a:rPr lang="zh-CN" altLang="en-US" sz="4000" b="1" dirty="0" smtClean="0"/>
              <a:t>生成时机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467544" y="1967929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备份的文件</a:t>
            </a:r>
            <a:endParaRPr lang="zh-CN" altLang="zh-CN" dirty="0"/>
          </a:p>
          <a:p>
            <a:r>
              <a:rPr lang="zh-CN" altLang="zh-CN" dirty="0"/>
              <a:t>自动备份的文件包括所有的工程文件，其中：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不包括</a:t>
            </a:r>
            <a:r>
              <a:rPr lang="en-US" altLang="zh-CN" dirty="0"/>
              <a:t>at.co</a:t>
            </a:r>
            <a:r>
              <a:rPr lang="zh-CN" altLang="zh-CN" dirty="0"/>
              <a:t>文件；</a:t>
            </a:r>
          </a:p>
          <a:p>
            <a:r>
              <a:rPr lang="en-US" altLang="zh-CN" dirty="0"/>
              <a:t>(2) </a:t>
            </a:r>
            <a:r>
              <a:rPr lang="zh-CN" altLang="en-US" dirty="0" smtClean="0"/>
              <a:t>不包括</a:t>
            </a:r>
            <a:r>
              <a:rPr lang="en-US" altLang="zh-CN" dirty="0" err="1"/>
              <a:t>comm_log</a:t>
            </a:r>
            <a:r>
              <a:rPr lang="zh-CN" altLang="en-US" dirty="0" smtClean="0"/>
              <a:t>文件夹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b="1" dirty="0"/>
              <a:t>2.</a:t>
            </a:r>
            <a:r>
              <a:rPr lang="zh-CN" altLang="zh-CN" b="1" dirty="0"/>
              <a:t>备份的时机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(1) </a:t>
            </a:r>
            <a:r>
              <a:rPr lang="zh-CN" altLang="zh-CN" dirty="0"/>
              <a:t>初始化下装</a:t>
            </a:r>
            <a:r>
              <a:rPr lang="en-US" altLang="zh-CN" dirty="0"/>
              <a:t>ETM281</a:t>
            </a:r>
            <a:r>
              <a:rPr lang="zh-CN" altLang="zh-CN" dirty="0"/>
              <a:t>工程成功时；</a:t>
            </a:r>
          </a:p>
          <a:p>
            <a:r>
              <a:rPr lang="en-US" altLang="zh-CN" dirty="0" smtClean="0"/>
              <a:t>  (</a:t>
            </a:r>
            <a:r>
              <a:rPr lang="en-US" altLang="zh-CN" dirty="0"/>
              <a:t>2) ETM281</a:t>
            </a:r>
            <a:r>
              <a:rPr lang="zh-CN" altLang="zh-CN" dirty="0"/>
              <a:t>的三系切换成功时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b="1" dirty="0"/>
              <a:t>3.</a:t>
            </a:r>
            <a:r>
              <a:rPr lang="zh-CN" altLang="zh-CN" b="1" dirty="0"/>
              <a:t>备份的目录</a:t>
            </a:r>
            <a:endParaRPr lang="zh-CN" altLang="zh-CN" dirty="0"/>
          </a:p>
          <a:p>
            <a:r>
              <a:rPr lang="zh-CN" altLang="zh-CN" dirty="0" smtClean="0"/>
              <a:t>备份</a:t>
            </a:r>
            <a:r>
              <a:rPr lang="zh-CN" altLang="zh-CN" dirty="0"/>
              <a:t>的目录为：工程目录下跟工程同名的文件夹，比如，</a:t>
            </a:r>
          </a:p>
          <a:p>
            <a:r>
              <a:rPr lang="zh-CN" altLang="zh-CN" dirty="0"/>
              <a:t>原工程文件</a:t>
            </a:r>
            <a:r>
              <a:rPr lang="en-US" altLang="zh-CN" dirty="0"/>
              <a:t>:\</a:t>
            </a:r>
            <a:r>
              <a:rPr lang="en-US" altLang="zh-CN" dirty="0" err="1"/>
              <a:t>HOLLiAS_MACS</a:t>
            </a:r>
            <a:r>
              <a:rPr lang="en-US" altLang="zh-CN" dirty="0"/>
              <a:t>\ENG\USER\PRJ\10\ETM\1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备份工程文件：</a:t>
            </a:r>
            <a:r>
              <a:rPr lang="en-US" altLang="zh-CN" dirty="0"/>
              <a:t>\</a:t>
            </a:r>
            <a:r>
              <a:rPr lang="en-US" altLang="zh-CN" dirty="0" err="1"/>
              <a:t>HOLLiAS_MACS</a:t>
            </a:r>
            <a:r>
              <a:rPr lang="en-US" altLang="zh-CN" dirty="0"/>
              <a:t>\ENG\USER\PRJ\10\ETM\1\1;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70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1152</Words>
  <Application>Microsoft Office PowerPoint</Application>
  <PresentationFormat>全屏显示(4:3)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C:\Users\libaolin\Desktop\绘图1\Drawing\~页-1\页面内引用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李保霖</dc:creator>
  <cp:lastModifiedBy>李保霖</cp:lastModifiedBy>
  <cp:revision>35</cp:revision>
  <dcterms:created xsi:type="dcterms:W3CDTF">2014-07-15T03:11:17Z</dcterms:created>
  <dcterms:modified xsi:type="dcterms:W3CDTF">2014-07-18T07:55:11Z</dcterms:modified>
</cp:coreProperties>
</file>