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5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2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5D44B-4880-48B7-8DF6-57DE65997E4C}" type="datetimeFigureOut">
              <a:rPr lang="zh-CN" altLang="en-US" smtClean="0"/>
              <a:pPr/>
              <a:t>2012-3-8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00958-F682-4ABB-ACCA-A39420CD72B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0"/>
          <p:cNvSpPr>
            <a:spLocks noChangeShapeType="1"/>
          </p:cNvSpPr>
          <p:nvPr/>
        </p:nvSpPr>
        <p:spPr bwMode="auto">
          <a:xfrm>
            <a:off x="1331913" y="2997200"/>
            <a:ext cx="7561262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none" w="med" len="sm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5" name="Object 21"/>
          <p:cNvGraphicFramePr>
            <a:graphicFrameLocks noChangeAspect="1"/>
          </p:cNvGraphicFramePr>
          <p:nvPr/>
        </p:nvGraphicFramePr>
        <p:xfrm>
          <a:off x="827088" y="3860800"/>
          <a:ext cx="3168650" cy="936625"/>
        </p:xfrm>
        <a:graphic>
          <a:graphicData uri="http://schemas.openxmlformats.org/presentationml/2006/ole">
            <p:oleObj spid="_x0000_s2050" name="Picture2" r:id="rId3" imgW="1959864" imgH="1100328" progId="Word.Picture.8">
              <p:embed/>
            </p:oleObj>
          </a:graphicData>
        </a:graphic>
      </p:graphicFrame>
      <p:sp>
        <p:nvSpPr>
          <p:cNvPr id="6" name="Rectangle 22"/>
          <p:cNvSpPr>
            <a:spLocks noChangeArrowheads="1"/>
          </p:cNvSpPr>
          <p:nvPr/>
        </p:nvSpPr>
        <p:spPr bwMode="auto">
          <a:xfrm>
            <a:off x="468313" y="2492375"/>
            <a:ext cx="863600" cy="50482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Rectangle 23"/>
          <p:cNvSpPr>
            <a:spLocks noChangeArrowheads="1"/>
          </p:cNvSpPr>
          <p:nvPr/>
        </p:nvSpPr>
        <p:spPr bwMode="auto">
          <a:xfrm>
            <a:off x="466725" y="3011488"/>
            <a:ext cx="863600" cy="504825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Line 24"/>
          <p:cNvSpPr>
            <a:spLocks noChangeShapeType="1"/>
          </p:cNvSpPr>
          <p:nvPr/>
        </p:nvSpPr>
        <p:spPr bwMode="auto">
          <a:xfrm>
            <a:off x="1333500" y="3027363"/>
            <a:ext cx="7561263" cy="0"/>
          </a:xfrm>
          <a:prstGeom prst="line">
            <a:avLst/>
          </a:prstGeom>
          <a:noFill/>
          <a:ln w="19050">
            <a:solidFill>
              <a:srgbClr val="339933"/>
            </a:solidFill>
            <a:round/>
            <a:headEnd/>
            <a:tailEnd type="none" w="med" len="sm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9" name="Picture 2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688" y="0"/>
            <a:ext cx="2627312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10" name="Rectangle 14"/>
          <p:cNvSpPr>
            <a:spLocks noGrp="1" noChangeArrowheads="1"/>
          </p:cNvSpPr>
          <p:nvPr>
            <p:ph type="ctrTitle" sz="quarter"/>
          </p:nvPr>
        </p:nvSpPr>
        <p:spPr>
          <a:xfrm>
            <a:off x="1905000" y="1981200"/>
            <a:ext cx="6553200" cy="990600"/>
          </a:xfrm>
        </p:spPr>
        <p:txBody>
          <a:bodyPr/>
          <a:lstStyle>
            <a:lvl1pPr algn="ctr">
              <a:defRPr>
                <a:latin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 dirty="0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267200" y="3886200"/>
            <a:ext cx="3581400" cy="1371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 dirty="0"/>
          </a:p>
        </p:txBody>
      </p:sp>
      <p:sp>
        <p:nvSpPr>
          <p:cNvPr id="10" name="Rectangle 16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439738" y="5989638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400" smtClean="0">
                <a:solidFill>
                  <a:schemeClr val="tx1"/>
                </a:solidFill>
                <a:ea typeface="+mj-ea"/>
              </a:defRPr>
            </a:lvl1pPr>
          </a:lstStyle>
          <a:p>
            <a:fld id="{938F91F5-9418-496D-9F83-3E19376C051A}" type="datetimeFigureOut">
              <a:rPr lang="zh-CN" altLang="en-US" smtClean="0"/>
              <a:pPr/>
              <a:t>2012-3-8</a:t>
            </a:fld>
            <a:endParaRPr lang="zh-CN" altLang="en-US"/>
          </a:p>
        </p:txBody>
      </p:sp>
      <p:sp>
        <p:nvSpPr>
          <p:cNvPr id="11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35313" y="6002338"/>
            <a:ext cx="2895600" cy="457200"/>
          </a:xfrm>
        </p:spPr>
        <p:txBody>
          <a:bodyPr anchor="b"/>
          <a:lstStyle>
            <a:lvl1pPr>
              <a:defRPr sz="1400" b="0" smtClean="0">
                <a:solidFill>
                  <a:schemeClr val="tx1"/>
                </a:solidFill>
                <a:latin typeface="Times New Roman" pitchFamily="18" charset="0"/>
                <a:ea typeface="+mj-ea"/>
              </a:defRPr>
            </a:lvl1pPr>
          </a:lstStyle>
          <a:p>
            <a:endParaRPr lang="zh-CN" altLang="en-US"/>
          </a:p>
        </p:txBody>
      </p:sp>
      <p:sp>
        <p:nvSpPr>
          <p:cNvPr id="12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00850" y="5978525"/>
            <a:ext cx="1905000" cy="457200"/>
          </a:xfrm>
        </p:spPr>
        <p:txBody>
          <a:bodyPr anchor="b"/>
          <a:lstStyle>
            <a:lvl1pPr>
              <a:defRPr sz="1400" smtClean="0">
                <a:latin typeface="Times New Roman" pitchFamily="18" charset="0"/>
                <a:ea typeface="+mj-ea"/>
              </a:defRPr>
            </a:lvl1pPr>
          </a:lstStyle>
          <a:p>
            <a:fld id="{1B312637-E505-429A-AC0B-2C7A631109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4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312637-E505-429A-AC0B-2C7A631109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2095500" cy="54006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134100" cy="54006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4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312637-E505-429A-AC0B-2C7A631109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0"/>
            <a:ext cx="8208963" cy="863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038600" cy="4105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4572000" y="1295400"/>
            <a:ext cx="4038600" cy="4105275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单击图标添加图表</a:t>
            </a:r>
          </a:p>
        </p:txBody>
      </p:sp>
      <p:sp>
        <p:nvSpPr>
          <p:cNvPr id="5" name="Rectangle 3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4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312637-E505-429A-AC0B-2C7A631109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4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312637-E505-429A-AC0B-2C7A631109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4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312637-E505-429A-AC0B-2C7A631109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038600" cy="410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038600" cy="410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4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312637-E505-429A-AC0B-2C7A631109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4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312637-E505-429A-AC0B-2C7A631109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3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312637-E505-429A-AC0B-2C7A631109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4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312637-E505-429A-AC0B-2C7A631109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4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312637-E505-429A-AC0B-2C7A631109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4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312637-E505-429A-AC0B-2C7A631109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1" name="Text Box 29"/>
          <p:cNvSpPr txBox="1">
            <a:spLocks noChangeArrowheads="1"/>
          </p:cNvSpPr>
          <p:nvPr/>
        </p:nvSpPr>
        <p:spPr bwMode="auto">
          <a:xfrm>
            <a:off x="8618538" y="6521450"/>
            <a:ext cx="5254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fld id="{889F81E1-CC5C-4B6D-B56B-94CABB36303B}" type="slidenum">
              <a:rPr kumimoji="0" lang="zh-CN" altLang="en-US" sz="1600">
                <a:solidFill>
                  <a:srgbClr val="666699"/>
                </a:solidFill>
                <a:latin typeface="华文细黑" pitchFamily="2" charset="-122"/>
                <a:ea typeface="华文细黑" pitchFamily="2" charset="-122"/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‹#›</a:t>
            </a:fld>
            <a:endParaRPr kumimoji="0" lang="en-US" altLang="zh-CN" sz="1600">
              <a:solidFill>
                <a:srgbClr val="666699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029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0"/>
            <a:ext cx="820896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3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2296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111" name="Rectangle 3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16675"/>
            <a:ext cx="2895600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kumimoji="0" sz="1200" b="1" smtClean="0">
                <a:solidFill>
                  <a:srgbClr val="3D7DCB"/>
                </a:solidFill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3112" name="Rectangle 4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96050" y="6438900"/>
            <a:ext cx="213360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fld id="{1B312637-E505-429A-AC0B-2C7A6311093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113" name="Line 41"/>
          <p:cNvSpPr>
            <a:spLocks noChangeShapeType="1"/>
          </p:cNvSpPr>
          <p:nvPr/>
        </p:nvSpPr>
        <p:spPr bwMode="auto">
          <a:xfrm>
            <a:off x="0" y="909638"/>
            <a:ext cx="914400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none" w="med" len="sm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026" name="Object 42"/>
          <p:cNvGraphicFramePr>
            <a:graphicFrameLocks noChangeAspect="1"/>
          </p:cNvGraphicFramePr>
          <p:nvPr/>
        </p:nvGraphicFramePr>
        <p:xfrm>
          <a:off x="6948488" y="0"/>
          <a:ext cx="2195512" cy="620713"/>
        </p:xfrm>
        <a:graphic>
          <a:graphicData uri="http://schemas.openxmlformats.org/presentationml/2006/ole">
            <p:oleObj spid="_x0000_s1026" name="Picture2" r:id="rId15" imgW="1959864" imgH="1100328" progId="Word.Picture.8">
              <p:embed/>
            </p:oleObj>
          </a:graphicData>
        </a:graphic>
      </p:graphicFrame>
      <p:sp>
        <p:nvSpPr>
          <p:cNvPr id="3115" name="Line 43"/>
          <p:cNvSpPr>
            <a:spLocks noChangeShapeType="1"/>
          </p:cNvSpPr>
          <p:nvPr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19050">
            <a:solidFill>
              <a:srgbClr val="339933"/>
            </a:solidFill>
            <a:round/>
            <a:headEnd/>
            <a:tailEnd type="none" w="med" len="sm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lnSpc>
          <a:spcPct val="110000"/>
        </a:lnSpc>
        <a:spcBef>
          <a:spcPct val="20000"/>
        </a:spcBef>
        <a:spcAft>
          <a:spcPct val="20000"/>
        </a:spcAft>
        <a:buClr>
          <a:schemeClr val="tx1"/>
        </a:buClr>
        <a:buSzPct val="80000"/>
        <a:buFont typeface="Wingdings" pitchFamily="2" charset="2"/>
        <a:buChar char="p"/>
        <a:defRPr sz="2000">
          <a:solidFill>
            <a:srgbClr val="292929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10000"/>
        </a:lnSpc>
        <a:spcBef>
          <a:spcPct val="20000"/>
        </a:spcBef>
        <a:spcAft>
          <a:spcPct val="20000"/>
        </a:spcAft>
        <a:buClr>
          <a:schemeClr val="tx1"/>
        </a:buClr>
        <a:buSzPct val="80000"/>
        <a:buFont typeface="Wingdings" pitchFamily="2" charset="2"/>
        <a:buChar char="p"/>
        <a:defRPr>
          <a:solidFill>
            <a:srgbClr val="292929"/>
          </a:solidFill>
          <a:latin typeface="+mn-lt"/>
          <a:ea typeface="+mn-ea"/>
        </a:defRPr>
      </a:lvl2pPr>
      <a:lvl3pPr marL="1143000" indent="-228600" algn="l" rtl="0" eaLnBrk="1" fontAlgn="base" hangingPunct="1">
        <a:lnSpc>
          <a:spcPct val="110000"/>
        </a:lnSpc>
        <a:spcBef>
          <a:spcPct val="20000"/>
        </a:spcBef>
        <a:spcAft>
          <a:spcPct val="20000"/>
        </a:spcAft>
        <a:buClr>
          <a:schemeClr val="tx1"/>
        </a:buClr>
        <a:buSzPct val="80000"/>
        <a:buFont typeface="Wingdings" pitchFamily="2" charset="2"/>
        <a:buChar char="p"/>
        <a:defRPr sz="1600">
          <a:solidFill>
            <a:srgbClr val="292929"/>
          </a:solidFill>
          <a:latin typeface="+mn-lt"/>
          <a:ea typeface="+mn-ea"/>
        </a:defRPr>
      </a:lvl3pPr>
      <a:lvl4pPr marL="1600200" indent="-228600" algn="l" rtl="0" eaLnBrk="1" fontAlgn="base" hangingPunct="1">
        <a:lnSpc>
          <a:spcPct val="110000"/>
        </a:lnSpc>
        <a:spcBef>
          <a:spcPct val="20000"/>
        </a:spcBef>
        <a:spcAft>
          <a:spcPct val="20000"/>
        </a:spcAft>
        <a:buClr>
          <a:schemeClr val="tx1"/>
        </a:buClr>
        <a:buSzPct val="80000"/>
        <a:buFont typeface="Wingdings" pitchFamily="2" charset="2"/>
        <a:buChar char="p"/>
        <a:defRPr sz="1400">
          <a:solidFill>
            <a:srgbClr val="292929"/>
          </a:solidFill>
          <a:latin typeface="+mn-lt"/>
          <a:ea typeface="+mn-ea"/>
        </a:defRPr>
      </a:lvl4pPr>
      <a:lvl5pPr marL="2057400" indent="-228600" algn="l" rtl="0" eaLnBrk="1" fontAlgn="base" hangingPunct="1">
        <a:lnSpc>
          <a:spcPct val="110000"/>
        </a:lnSpc>
        <a:spcBef>
          <a:spcPct val="20000"/>
        </a:spcBef>
        <a:spcAft>
          <a:spcPct val="20000"/>
        </a:spcAft>
        <a:buClr>
          <a:schemeClr val="tx1"/>
        </a:buClr>
        <a:buSzPct val="80000"/>
        <a:buFont typeface="Wingdings" pitchFamily="2" charset="2"/>
        <a:buChar char="p"/>
        <a:defRPr sz="1200">
          <a:solidFill>
            <a:srgbClr val="292929"/>
          </a:solidFill>
          <a:latin typeface="+mn-lt"/>
          <a:ea typeface="+mn-ea"/>
        </a:defRPr>
      </a:lvl5pPr>
      <a:lvl6pPr marL="2514600" indent="-228600" algn="l" rtl="0" eaLnBrk="1" fontAlgn="base" hangingPunct="1">
        <a:lnSpc>
          <a:spcPct val="110000"/>
        </a:lnSpc>
        <a:spcBef>
          <a:spcPct val="20000"/>
        </a:spcBef>
        <a:spcAft>
          <a:spcPct val="20000"/>
        </a:spcAft>
        <a:buClr>
          <a:schemeClr val="tx1"/>
        </a:buClr>
        <a:buSzPct val="80000"/>
        <a:buFont typeface="Wingdings" pitchFamily="2" charset="2"/>
        <a:buChar char="p"/>
        <a:defRPr sz="1200">
          <a:solidFill>
            <a:srgbClr val="292929"/>
          </a:solidFill>
          <a:latin typeface="+mn-lt"/>
          <a:ea typeface="+mn-ea"/>
        </a:defRPr>
      </a:lvl6pPr>
      <a:lvl7pPr marL="2971800" indent="-228600" algn="l" rtl="0" eaLnBrk="1" fontAlgn="base" hangingPunct="1">
        <a:lnSpc>
          <a:spcPct val="110000"/>
        </a:lnSpc>
        <a:spcBef>
          <a:spcPct val="20000"/>
        </a:spcBef>
        <a:spcAft>
          <a:spcPct val="20000"/>
        </a:spcAft>
        <a:buClr>
          <a:schemeClr val="tx1"/>
        </a:buClr>
        <a:buSzPct val="80000"/>
        <a:buFont typeface="Wingdings" pitchFamily="2" charset="2"/>
        <a:buChar char="p"/>
        <a:defRPr sz="1200">
          <a:solidFill>
            <a:srgbClr val="292929"/>
          </a:solidFill>
          <a:latin typeface="+mn-lt"/>
          <a:ea typeface="+mn-ea"/>
        </a:defRPr>
      </a:lvl7pPr>
      <a:lvl8pPr marL="3429000" indent="-228600" algn="l" rtl="0" eaLnBrk="1" fontAlgn="base" hangingPunct="1">
        <a:lnSpc>
          <a:spcPct val="110000"/>
        </a:lnSpc>
        <a:spcBef>
          <a:spcPct val="20000"/>
        </a:spcBef>
        <a:spcAft>
          <a:spcPct val="20000"/>
        </a:spcAft>
        <a:buClr>
          <a:schemeClr val="tx1"/>
        </a:buClr>
        <a:buSzPct val="80000"/>
        <a:buFont typeface="Wingdings" pitchFamily="2" charset="2"/>
        <a:buChar char="p"/>
        <a:defRPr sz="1200">
          <a:solidFill>
            <a:srgbClr val="292929"/>
          </a:solidFill>
          <a:latin typeface="+mn-lt"/>
          <a:ea typeface="+mn-ea"/>
        </a:defRPr>
      </a:lvl8pPr>
      <a:lvl9pPr marL="3886200" indent="-228600" algn="l" rtl="0" eaLnBrk="1" fontAlgn="base" hangingPunct="1">
        <a:lnSpc>
          <a:spcPct val="110000"/>
        </a:lnSpc>
        <a:spcBef>
          <a:spcPct val="20000"/>
        </a:spcBef>
        <a:spcAft>
          <a:spcPct val="20000"/>
        </a:spcAft>
        <a:buClr>
          <a:schemeClr val="tx1"/>
        </a:buClr>
        <a:buSzPct val="80000"/>
        <a:buFont typeface="Wingdings" pitchFamily="2" charset="2"/>
        <a:buChar char="p"/>
        <a:defRPr sz="1200">
          <a:solidFill>
            <a:srgbClr val="292929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CN" sz="3200" dirty="0" smtClean="0"/>
              <a:t>AT-DCS</a:t>
            </a:r>
            <a:r>
              <a:rPr lang="zh-CN" altLang="en-US" sz="3200" dirty="0" smtClean="0"/>
              <a:t>帮助文档定位方案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sz="quarter" idx="1"/>
          </p:nvPr>
        </p:nvSpPr>
        <p:spPr>
          <a:xfrm>
            <a:off x="5652120" y="4221088"/>
            <a:ext cx="2196480" cy="1440160"/>
          </a:xfrm>
        </p:spPr>
        <p:txBody>
          <a:bodyPr/>
          <a:lstStyle/>
          <a:p>
            <a:pPr algn="l"/>
            <a:r>
              <a:rPr lang="zh-CN" altLang="en-US" sz="2800" dirty="0" smtClean="0"/>
              <a:t>控制软件部</a:t>
            </a:r>
            <a:endParaRPr lang="en-US" altLang="zh-CN" sz="2800" dirty="0" smtClean="0"/>
          </a:p>
          <a:p>
            <a:pPr algn="l"/>
            <a:r>
              <a:rPr lang="zh-CN" altLang="en-US" sz="2800" dirty="0" smtClean="0"/>
              <a:t>王肖敏</a:t>
            </a:r>
            <a:endParaRPr lang="en-US" altLang="zh-CN" sz="2800" dirty="0" smtClean="0"/>
          </a:p>
          <a:p>
            <a:pPr algn="l"/>
            <a:r>
              <a:rPr lang="en-US" altLang="zh-CN" sz="2800" dirty="0" smtClean="0"/>
              <a:t>2012</a:t>
            </a:r>
            <a:r>
              <a:rPr lang="zh-CN" altLang="en-US" sz="2800" dirty="0" smtClean="0"/>
              <a:t>年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月</a:t>
            </a:r>
            <a:r>
              <a:rPr lang="en-US" altLang="zh-CN" sz="2800" dirty="0" smtClean="0"/>
              <a:t>8</a:t>
            </a:r>
            <a:r>
              <a:rPr lang="zh-CN" altLang="en-US" sz="2800" dirty="0" smtClean="0"/>
              <a:t>日</a:t>
            </a: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帮助文档定位</a:t>
            </a:r>
            <a:endParaRPr lang="zh-CN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555026"/>
            <a:ext cx="79928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提供定位帮助的内容：</a:t>
            </a:r>
            <a:endParaRPr lang="en-US" altLang="zh-CN" sz="2400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  点击工程管理树上节点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  点击系统算法库中的算法块节点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  </a:t>
            </a:r>
            <a:r>
              <a:rPr lang="zh-CN" altLang="en-US" sz="2400" dirty="0" smtClean="0"/>
              <a:t>在</a:t>
            </a:r>
            <a:r>
              <a:rPr lang="en-US" altLang="zh-CN" sz="2400" dirty="0" smtClean="0"/>
              <a:t>IEC</a:t>
            </a:r>
            <a:r>
              <a:rPr lang="zh-CN" altLang="en-US" sz="2400" dirty="0" smtClean="0"/>
              <a:t>视图中点击某个系统算法块节点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  菜单</a:t>
            </a:r>
            <a:r>
              <a:rPr lang="zh-CN" altLang="en-US" sz="2400" dirty="0" smtClean="0"/>
              <a:t>项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340768"/>
            <a:ext cx="7776864" cy="1128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概念：</a:t>
            </a:r>
            <a:r>
              <a:rPr lang="zh-CN" altLang="en-US" sz="2400" dirty="0" smtClean="0"/>
              <a:t>当用户点击提供帮助的信息时，按</a:t>
            </a:r>
            <a:r>
              <a:rPr lang="en-US" altLang="zh-CN" sz="2400" dirty="0" smtClean="0"/>
              <a:t>F1</a:t>
            </a:r>
            <a:r>
              <a:rPr lang="zh-CN" altLang="en-US" sz="2400" dirty="0" smtClean="0"/>
              <a:t>会打开帮助文档并定位到相应的帮助信息；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前提条件</a:t>
            </a:r>
            <a:endParaRPr lang="zh-CN" altLang="en-US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39552" y="1340768"/>
            <a:ext cx="81369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外界条件：</a:t>
            </a:r>
            <a:r>
              <a:rPr lang="zh-CN" altLang="en-US" sz="2400" dirty="0" smtClean="0"/>
              <a:t>手册组为帮助文档每一页分配一个唯一的</a:t>
            </a:r>
            <a:r>
              <a:rPr lang="en-US" altLang="zh-CN" sz="2400" dirty="0" smtClean="0"/>
              <a:t>ID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内在条件</a:t>
            </a:r>
            <a:r>
              <a:rPr lang="zh-CN" altLang="en-US" sz="2400" dirty="0" smtClean="0"/>
              <a:t>：一个</a:t>
            </a:r>
            <a:r>
              <a:rPr lang="en-US" altLang="zh-CN" sz="2400" dirty="0" smtClean="0"/>
              <a:t>INI</a:t>
            </a:r>
            <a:r>
              <a:rPr lang="zh-CN" altLang="en-US" sz="2400" dirty="0" smtClean="0"/>
              <a:t>文件，记录每一个帮助信息和帮助</a:t>
            </a:r>
            <a:r>
              <a:rPr lang="en-US" altLang="zh-CN" sz="2400" dirty="0" smtClean="0"/>
              <a:t>ID</a:t>
            </a:r>
            <a:r>
              <a:rPr lang="zh-CN" altLang="en-US" sz="2400" dirty="0" smtClean="0"/>
              <a:t>之间的对应关系；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帮助文档存放位置：</a:t>
            </a:r>
            <a:r>
              <a:rPr lang="en-US" altLang="zh-CN" sz="2400" dirty="0" smtClean="0"/>
              <a:t>…\</a:t>
            </a:r>
            <a:r>
              <a:rPr lang="en-US" altLang="zh-CN" sz="2400" dirty="0" err="1" smtClean="0"/>
              <a:t>HOLLiAS_MACS</a:t>
            </a:r>
            <a:r>
              <a:rPr lang="en-US" altLang="zh-CN" sz="2400" dirty="0" smtClean="0"/>
              <a:t>\help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INI</a:t>
            </a:r>
            <a:r>
              <a:rPr lang="zh-CN" altLang="en-US" sz="2400" b="1" dirty="0" smtClean="0"/>
              <a:t>文件存放位置：</a:t>
            </a:r>
            <a:r>
              <a:rPr lang="en-US" altLang="zh-CN" sz="2400" dirty="0" smtClean="0"/>
              <a:t> …\</a:t>
            </a:r>
            <a:r>
              <a:rPr lang="en-US" altLang="zh-CN" sz="2400" dirty="0" err="1" smtClean="0"/>
              <a:t>HOLLiAS_MACS</a:t>
            </a:r>
            <a:r>
              <a:rPr lang="en-US" altLang="zh-CN" sz="2400" dirty="0" smtClean="0"/>
              <a:t>\help </a:t>
            </a:r>
            <a:r>
              <a:rPr lang="zh-CN" altLang="en-US" sz="2400" dirty="0" smtClean="0"/>
              <a:t>，名字暂定</a:t>
            </a:r>
            <a:r>
              <a:rPr lang="en-US" sz="2400" dirty="0" smtClean="0"/>
              <a:t>HelpID.INI</a:t>
            </a:r>
            <a:r>
              <a:rPr lang="zh-CN" altLang="en-US" sz="2400" dirty="0" smtClean="0"/>
              <a:t>；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实现的思路</a:t>
            </a:r>
            <a:endParaRPr lang="zh-CN" altLang="en-US" dirty="0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553" name="Object 1"/>
          <p:cNvGraphicFramePr>
            <a:graphicFrameLocks noChangeAspect="1"/>
          </p:cNvGraphicFramePr>
          <p:nvPr/>
        </p:nvGraphicFramePr>
        <p:xfrm>
          <a:off x="971600" y="-216024"/>
          <a:ext cx="7159625" cy="7461448"/>
        </p:xfrm>
        <a:graphic>
          <a:graphicData uri="http://schemas.openxmlformats.org/presentationml/2006/ole">
            <p:oleObj spid="_x0000_s23553" name="Visio" r:id="rId3" imgW="5176647" imgH="7192518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AT</a:t>
            </a:r>
            <a:r>
              <a:rPr lang="zh-CN" altLang="en-US" sz="2800" dirty="0" smtClean="0"/>
              <a:t>中的修改</a:t>
            </a:r>
            <a:endParaRPr lang="zh-CN" altLang="en-US" sz="2800" dirty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7544" y="908720"/>
            <a:ext cx="820891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latin typeface="+mj-ea"/>
                <a:ea typeface="+mj-ea"/>
              </a:rPr>
              <a:t>    在</a:t>
            </a:r>
            <a:r>
              <a:rPr lang="en-US" sz="2400" dirty="0" err="1" smtClean="0">
                <a:latin typeface="+mj-ea"/>
                <a:ea typeface="+mj-ea"/>
              </a:rPr>
              <a:t>CStation</a:t>
            </a:r>
            <a:r>
              <a:rPr lang="zh-CN" altLang="en-US" sz="2400" dirty="0" smtClean="0">
                <a:latin typeface="+mj-ea"/>
                <a:ea typeface="+mj-ea"/>
              </a:rPr>
              <a:t>中添加两个变量：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+mj-ea"/>
                <a:ea typeface="+mj-ea"/>
              </a:rPr>
              <a:t>  </a:t>
            </a:r>
            <a:r>
              <a:rPr lang="en-US" sz="2400" dirty="0" err="1" smtClean="0">
                <a:latin typeface="+mj-ea"/>
                <a:ea typeface="+mj-ea"/>
              </a:rPr>
              <a:t>CString</a:t>
            </a:r>
            <a:r>
              <a:rPr lang="en-US" sz="2400" dirty="0" smtClean="0">
                <a:latin typeface="+mj-ea"/>
                <a:ea typeface="+mj-ea"/>
              </a:rPr>
              <a:t> </a:t>
            </a:r>
            <a:r>
              <a:rPr lang="en-US" sz="2400" dirty="0" err="1" smtClean="0">
                <a:latin typeface="+mj-ea"/>
                <a:ea typeface="+mj-ea"/>
              </a:rPr>
              <a:t>m_strSelContent</a:t>
            </a:r>
            <a:r>
              <a:rPr lang="en-US" sz="2400" dirty="0" smtClean="0">
                <a:latin typeface="+mj-ea"/>
                <a:ea typeface="+mj-ea"/>
              </a:rPr>
              <a:t>;//</a:t>
            </a:r>
            <a:r>
              <a:rPr lang="zh-CN" altLang="en-US" sz="2400" dirty="0" smtClean="0">
                <a:latin typeface="+mj-ea"/>
                <a:ea typeface="+mj-ea"/>
              </a:rPr>
              <a:t>记录选中的字符串，按照此字符串确定帮助文档</a:t>
            </a:r>
            <a:r>
              <a:rPr lang="en-US" sz="2400" dirty="0" smtClean="0">
                <a:latin typeface="+mj-ea"/>
                <a:ea typeface="+mj-ea"/>
              </a:rPr>
              <a:t>ID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+mj-ea"/>
                <a:ea typeface="+mj-ea"/>
              </a:rPr>
              <a:t>  </a:t>
            </a:r>
            <a:r>
              <a:rPr lang="en-US" sz="2400" dirty="0" err="1" smtClean="0">
                <a:latin typeface="+mj-ea"/>
                <a:ea typeface="+mj-ea"/>
              </a:rPr>
              <a:t>int</a:t>
            </a:r>
            <a:r>
              <a:rPr lang="en-US" sz="2400" dirty="0" smtClean="0">
                <a:latin typeface="+mj-ea"/>
                <a:ea typeface="+mj-ea"/>
              </a:rPr>
              <a:t> </a:t>
            </a:r>
            <a:r>
              <a:rPr lang="en-US" sz="2400" dirty="0" err="1" smtClean="0">
                <a:latin typeface="+mj-ea"/>
                <a:ea typeface="+mj-ea"/>
              </a:rPr>
              <a:t>m_iHelpFileType</a:t>
            </a:r>
            <a:r>
              <a:rPr lang="en-US" sz="2400" dirty="0" smtClean="0">
                <a:latin typeface="+mj-ea"/>
                <a:ea typeface="+mj-ea"/>
              </a:rPr>
              <a:t>;//AT</a:t>
            </a:r>
            <a:r>
              <a:rPr lang="zh-CN" altLang="en-US" sz="2400" dirty="0" smtClean="0">
                <a:latin typeface="+mj-ea"/>
                <a:ea typeface="+mj-ea"/>
              </a:rPr>
              <a:t>的帮助文档还是库的帮助文档</a:t>
            </a:r>
            <a:r>
              <a:rPr lang="en-US" sz="2400" dirty="0" smtClean="0">
                <a:latin typeface="+mj-ea"/>
                <a:ea typeface="+mj-ea"/>
              </a:rPr>
              <a:t>,651</a:t>
            </a:r>
            <a:r>
              <a:rPr lang="zh-CN" altLang="en-US" sz="2400" dirty="0" smtClean="0">
                <a:latin typeface="+mj-ea"/>
                <a:ea typeface="+mj-ea"/>
              </a:rPr>
              <a:t>中的</a:t>
            </a:r>
            <a:r>
              <a:rPr lang="en-US" sz="2400" dirty="0" smtClean="0">
                <a:latin typeface="+mj-ea"/>
                <a:ea typeface="+mj-ea"/>
              </a:rPr>
              <a:t>AT</a:t>
            </a:r>
            <a:r>
              <a:rPr lang="zh-CN" altLang="en-US" sz="2400" dirty="0" smtClean="0">
                <a:latin typeface="+mj-ea"/>
                <a:ea typeface="+mj-ea"/>
              </a:rPr>
              <a:t>帮助文档和库管理器的帮助文档是分开</a:t>
            </a:r>
            <a:r>
              <a:rPr lang="zh-CN" altLang="en-US" sz="2400" dirty="0" smtClean="0">
                <a:latin typeface="+mj-ea"/>
                <a:ea typeface="+mj-ea"/>
              </a:rPr>
              <a:t>的</a:t>
            </a:r>
            <a:endParaRPr lang="en-US" altLang="zh-CN" sz="24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latin typeface="+mj-ea"/>
                <a:ea typeface="+mj-ea"/>
              </a:rPr>
              <a:t>   在</a:t>
            </a:r>
            <a:r>
              <a:rPr lang="en-US" sz="2400" dirty="0" err="1" smtClean="0">
                <a:latin typeface="+mj-ea"/>
                <a:ea typeface="+mj-ea"/>
              </a:rPr>
              <a:t>CAutoThinkApp</a:t>
            </a:r>
            <a:r>
              <a:rPr lang="zh-CN" altLang="en-US" sz="2400" dirty="0" smtClean="0">
                <a:latin typeface="+mj-ea"/>
                <a:ea typeface="+mj-ea"/>
              </a:rPr>
              <a:t>中添加一个</a:t>
            </a:r>
            <a:r>
              <a:rPr lang="en-US" sz="2400" dirty="0" smtClean="0">
                <a:latin typeface="+mj-ea"/>
                <a:ea typeface="+mj-ea"/>
              </a:rPr>
              <a:t>Map</a:t>
            </a:r>
            <a:r>
              <a:rPr lang="zh-CN" altLang="en-US" sz="2400" dirty="0" smtClean="0">
                <a:latin typeface="+mj-ea"/>
                <a:ea typeface="+mj-ea"/>
              </a:rPr>
              <a:t>；</a:t>
            </a:r>
            <a:endParaRPr lang="en-US" altLang="zh-CN" sz="24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+mj-ea"/>
                <a:ea typeface="+mj-ea"/>
              </a:rPr>
              <a:t>   </a:t>
            </a:r>
            <a:r>
              <a:rPr lang="en-US" sz="2400" dirty="0" err="1" smtClean="0">
                <a:latin typeface="+mj-ea"/>
                <a:ea typeface="+mj-ea"/>
              </a:rPr>
              <a:t>Cm</a:t>
            </a:r>
            <a:r>
              <a:rPr lang="en-US" altLang="zh-CN" sz="2400" dirty="0" err="1" smtClean="0">
                <a:latin typeface="+mj-ea"/>
                <a:ea typeface="+mj-ea"/>
              </a:rPr>
              <a:t>ap</a:t>
            </a:r>
            <a:r>
              <a:rPr lang="en-US" altLang="zh-CN" sz="2400" dirty="0" smtClean="0">
                <a:latin typeface="+mj-ea"/>
                <a:ea typeface="+mj-ea"/>
              </a:rPr>
              <a:t> &lt;</a:t>
            </a:r>
            <a:r>
              <a:rPr lang="en-US" altLang="zh-CN" sz="2400" dirty="0" err="1" smtClean="0">
                <a:latin typeface="+mj-ea"/>
                <a:ea typeface="+mj-ea"/>
              </a:rPr>
              <a:t>CString,LPCTSTR,int,int</a:t>
            </a:r>
            <a:r>
              <a:rPr lang="en-US" altLang="zh-CN" sz="2400" dirty="0" smtClean="0">
                <a:latin typeface="+mj-ea"/>
                <a:ea typeface="+mj-ea"/>
              </a:rPr>
              <a:t>&gt; </a:t>
            </a:r>
            <a:r>
              <a:rPr lang="en-US" sz="2400" dirty="0" err="1" smtClean="0">
                <a:latin typeface="+mj-ea"/>
                <a:ea typeface="+mj-ea"/>
              </a:rPr>
              <a:t>m_MapHelpId</a:t>
            </a:r>
            <a:r>
              <a:rPr lang="zh-CN" altLang="en-US" sz="2400" dirty="0" smtClean="0">
                <a:latin typeface="+mj-ea"/>
                <a:ea typeface="+mj-ea"/>
              </a:rPr>
              <a:t>；</a:t>
            </a:r>
            <a:r>
              <a:rPr lang="en-US" altLang="zh-CN" sz="2400" dirty="0" smtClean="0">
                <a:latin typeface="+mj-ea"/>
                <a:ea typeface="+mj-ea"/>
              </a:rPr>
              <a:t>//</a:t>
            </a:r>
            <a:r>
              <a:rPr lang="zh-CN" altLang="en-US" sz="2400" dirty="0" smtClean="0">
                <a:latin typeface="+mj-ea"/>
                <a:ea typeface="+mj-ea"/>
              </a:rPr>
              <a:t>用来</a:t>
            </a:r>
            <a:r>
              <a:rPr lang="zh-CN" altLang="en-US" sz="2400" dirty="0" smtClean="0">
                <a:latin typeface="+mj-ea"/>
                <a:ea typeface="+mj-ea"/>
              </a:rPr>
              <a:t>存储选中的字符串和帮助文档中的</a:t>
            </a:r>
            <a:r>
              <a:rPr lang="en-US" sz="2400" dirty="0" smtClean="0">
                <a:latin typeface="+mj-ea"/>
                <a:ea typeface="+mj-ea"/>
              </a:rPr>
              <a:t>ID</a:t>
            </a:r>
            <a:r>
              <a:rPr lang="zh-CN" altLang="en-US" sz="2400" dirty="0" smtClean="0">
                <a:latin typeface="+mj-ea"/>
                <a:ea typeface="+mj-ea"/>
              </a:rPr>
              <a:t>的对应</a:t>
            </a:r>
            <a:r>
              <a:rPr lang="zh-CN" altLang="en-US" sz="2400" dirty="0" smtClean="0">
                <a:latin typeface="+mj-ea"/>
                <a:ea typeface="+mj-ea"/>
              </a:rPr>
              <a:t>关系</a:t>
            </a:r>
            <a:endParaRPr lang="en-US" altLang="zh-CN" sz="2400" dirty="0" smtClean="0">
              <a:latin typeface="+mj-ea"/>
              <a:ea typeface="+mj-ea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AT</a:t>
            </a:r>
            <a:r>
              <a:rPr lang="zh-CN" altLang="en-US" sz="2800" dirty="0" smtClean="0"/>
              <a:t>中的修改</a:t>
            </a:r>
            <a:endParaRPr lang="zh-CN" altLang="en-US" sz="2800" dirty="0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1560" y="1340768"/>
            <a:ext cx="806489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    定义</a:t>
            </a:r>
            <a:r>
              <a:rPr lang="zh-CN" altLang="en-US" sz="2400" dirty="0" smtClean="0"/>
              <a:t>两个宏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#define AT_HELP_LOCATION_PROMANAGERTREE 0//</a:t>
            </a:r>
            <a:r>
              <a:rPr lang="zh-CN" altLang="en-US" sz="2400" dirty="0" smtClean="0"/>
              <a:t>框架帮助文档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#define AT_HELP_LOCATION_LIB 3</a:t>
            </a:r>
            <a:r>
              <a:rPr lang="en-US" altLang="zh-CN" sz="2400" dirty="0" smtClean="0"/>
              <a:t>//</a:t>
            </a:r>
            <a:r>
              <a:rPr lang="zh-CN" altLang="en-US" sz="2400" dirty="0" smtClean="0"/>
              <a:t>库相关帮助文档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    在</a:t>
            </a:r>
            <a:r>
              <a:rPr lang="en-US" sz="2400" dirty="0" err="1" smtClean="0"/>
              <a:t>CappGlobalFun</a:t>
            </a:r>
            <a:r>
              <a:rPr lang="zh-CN" altLang="en-US" sz="2400" dirty="0" smtClean="0"/>
              <a:t>里面添加四个函数接口：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static </a:t>
            </a:r>
            <a:r>
              <a:rPr lang="en-US" sz="2400" dirty="0" err="1" smtClean="0"/>
              <a:t>CString</a:t>
            </a:r>
            <a:r>
              <a:rPr lang="en-US" sz="2400" dirty="0" smtClean="0"/>
              <a:t> </a:t>
            </a:r>
            <a:r>
              <a:rPr lang="en-US" sz="2400" dirty="0" err="1" smtClean="0"/>
              <a:t>GetSelContent</a:t>
            </a:r>
            <a:r>
              <a:rPr lang="en-US" sz="2400" dirty="0" smtClean="0"/>
              <a:t>();//</a:t>
            </a:r>
            <a:r>
              <a:rPr lang="zh-CN" altLang="en-US" sz="2400" dirty="0" smtClean="0"/>
              <a:t>选中的</a:t>
            </a:r>
            <a:r>
              <a:rPr lang="zh-CN" altLang="en-US" sz="2400" dirty="0" smtClean="0"/>
              <a:t>内容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 </a:t>
            </a:r>
            <a:r>
              <a:rPr lang="en-US" sz="2400" dirty="0" smtClean="0"/>
              <a:t>static void </a:t>
            </a:r>
            <a:r>
              <a:rPr lang="en-US" sz="2400" dirty="0" err="1" smtClean="0"/>
              <a:t>SetSelContent</a:t>
            </a:r>
            <a:r>
              <a:rPr lang="en-US" sz="2400" dirty="0" smtClean="0"/>
              <a:t>(</a:t>
            </a:r>
            <a:r>
              <a:rPr lang="en-US" sz="2400" dirty="0" err="1" smtClean="0"/>
              <a:t>CString</a:t>
            </a:r>
            <a:r>
              <a:rPr lang="en-US" sz="2400" dirty="0" smtClean="0"/>
              <a:t> </a:t>
            </a:r>
            <a:r>
              <a:rPr lang="en-US" sz="2400" dirty="0" err="1" smtClean="0"/>
              <a:t>strSelContent</a:t>
            </a:r>
            <a:r>
              <a:rPr lang="en-US" sz="2400" dirty="0" smtClean="0"/>
              <a:t>);</a:t>
            </a:r>
            <a:endParaRPr lang="zh-CN" alt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static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GetHelpFileType</a:t>
            </a:r>
            <a:r>
              <a:rPr lang="en-US" sz="2400" dirty="0" smtClean="0"/>
              <a:t>();//AT</a:t>
            </a:r>
            <a:r>
              <a:rPr lang="zh-CN" altLang="en-US" sz="2400" dirty="0" smtClean="0"/>
              <a:t>文档还是库文档帮助文件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static </a:t>
            </a:r>
            <a:r>
              <a:rPr lang="en-US" sz="2400" dirty="0" smtClean="0"/>
              <a:t>void </a:t>
            </a:r>
            <a:r>
              <a:rPr lang="en-US" sz="2400" dirty="0" err="1" smtClean="0"/>
              <a:t>SetHelpFileType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bHelpFileType</a:t>
            </a:r>
            <a:r>
              <a:rPr lang="en-US" sz="2400" dirty="0" smtClean="0"/>
              <a:t>);</a:t>
            </a:r>
            <a:endParaRPr lang="zh-CN" altLang="en-US" sz="2400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各个模块需要做的改动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268760"/>
            <a:ext cx="82809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 smtClean="0">
                <a:latin typeface="+mj-ea"/>
                <a:ea typeface="+mj-ea"/>
              </a:rPr>
              <a:t>    IEC</a:t>
            </a:r>
            <a:r>
              <a:rPr lang="zh-CN" altLang="en-US" sz="2400" dirty="0" smtClean="0">
                <a:latin typeface="+mj-ea"/>
                <a:ea typeface="+mj-ea"/>
              </a:rPr>
              <a:t>模块在各自视图中选中系统算法块时，通过调用接口</a:t>
            </a:r>
            <a:r>
              <a:rPr lang="en-US" sz="2400" dirty="0" err="1" smtClean="0">
                <a:latin typeface="+mj-ea"/>
              </a:rPr>
              <a:t>SetSelContent</a:t>
            </a:r>
            <a:r>
              <a:rPr lang="en-US" sz="2400" dirty="0" smtClean="0">
                <a:latin typeface="+mj-ea"/>
              </a:rPr>
              <a:t>(</a:t>
            </a:r>
            <a:r>
              <a:rPr lang="en-US" sz="2400" dirty="0" err="1" smtClean="0">
                <a:latin typeface="+mj-ea"/>
              </a:rPr>
              <a:t>CString</a:t>
            </a:r>
            <a:r>
              <a:rPr lang="en-US" sz="2400" dirty="0" smtClean="0">
                <a:latin typeface="+mj-ea"/>
              </a:rPr>
              <a:t> </a:t>
            </a:r>
            <a:r>
              <a:rPr lang="en-US" sz="2400" dirty="0" err="1" smtClean="0">
                <a:latin typeface="+mj-ea"/>
              </a:rPr>
              <a:t>strSelContent</a:t>
            </a:r>
            <a:r>
              <a:rPr lang="en-US" sz="2400" dirty="0" smtClean="0">
                <a:latin typeface="+mj-ea"/>
              </a:rPr>
              <a:t>)</a:t>
            </a:r>
            <a:r>
              <a:rPr lang="zh-CN" altLang="en-US" sz="2400" dirty="0" smtClean="0">
                <a:latin typeface="+mj-ea"/>
              </a:rPr>
              <a:t>设置选中的算法块的名字；如果不是算法库中的算法块或者函数设置为空；</a:t>
            </a:r>
            <a:endParaRPr lang="en-US" altLang="zh-CN" sz="2400" dirty="0" smtClean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+mj-ea"/>
              </a:rPr>
              <a:t>通过</a:t>
            </a:r>
            <a:r>
              <a:rPr lang="en-US" sz="2400" dirty="0" err="1" smtClean="0">
                <a:latin typeface="+mj-ea"/>
              </a:rPr>
              <a:t>SetHelpFileType</a:t>
            </a:r>
            <a:r>
              <a:rPr lang="en-US" sz="2400" dirty="0" smtClean="0">
                <a:latin typeface="+mj-ea"/>
              </a:rPr>
              <a:t>(</a:t>
            </a:r>
            <a:r>
              <a:rPr lang="en-US" sz="2400" dirty="0" err="1" smtClean="0">
                <a:latin typeface="+mj-ea"/>
              </a:rPr>
              <a:t>int</a:t>
            </a:r>
            <a:r>
              <a:rPr lang="en-US" sz="2400" dirty="0" smtClean="0">
                <a:latin typeface="+mj-ea"/>
              </a:rPr>
              <a:t> </a:t>
            </a:r>
            <a:r>
              <a:rPr lang="en-US" sz="2400" dirty="0" err="1" smtClean="0">
                <a:latin typeface="+mj-ea"/>
              </a:rPr>
              <a:t>bHelpFileType</a:t>
            </a:r>
            <a:r>
              <a:rPr lang="en-US" sz="2400" dirty="0" smtClean="0">
                <a:latin typeface="+mj-ea"/>
              </a:rPr>
              <a:t>)</a:t>
            </a:r>
            <a:r>
              <a:rPr lang="zh-CN" altLang="en-US" sz="2400" dirty="0" smtClean="0">
                <a:latin typeface="+mj-ea"/>
              </a:rPr>
              <a:t>设置帮助文档类型是库帮助文档；</a:t>
            </a:r>
            <a:endParaRPr lang="en-US" altLang="zh-CN" sz="2400" dirty="0" smtClean="0">
              <a:latin typeface="+mj-ea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latin typeface="+mj-ea"/>
                <a:ea typeface="+mj-ea"/>
              </a:rPr>
              <a:t>    库管理器在点击系统算法库上的算法块节点时通过</a:t>
            </a:r>
            <a:r>
              <a:rPr lang="en-US" sz="2400" dirty="0" err="1" smtClean="0">
                <a:latin typeface="+mj-ea"/>
                <a:ea typeface="+mj-ea"/>
              </a:rPr>
              <a:t>SetHelpFileType</a:t>
            </a:r>
            <a:r>
              <a:rPr lang="en-US" sz="2400" dirty="0" smtClean="0">
                <a:latin typeface="+mj-ea"/>
                <a:ea typeface="+mj-ea"/>
              </a:rPr>
              <a:t>(</a:t>
            </a:r>
            <a:r>
              <a:rPr lang="en-US" sz="2400" dirty="0" err="1" smtClean="0">
                <a:latin typeface="+mj-ea"/>
                <a:ea typeface="+mj-ea"/>
              </a:rPr>
              <a:t>int</a:t>
            </a:r>
            <a:r>
              <a:rPr lang="en-US" sz="2400" dirty="0" smtClean="0">
                <a:latin typeface="+mj-ea"/>
                <a:ea typeface="+mj-ea"/>
              </a:rPr>
              <a:t> </a:t>
            </a:r>
            <a:r>
              <a:rPr lang="en-US" sz="2400" dirty="0" err="1" smtClean="0">
                <a:latin typeface="+mj-ea"/>
                <a:ea typeface="+mj-ea"/>
              </a:rPr>
              <a:t>bHelpFileType</a:t>
            </a:r>
            <a:r>
              <a:rPr lang="en-US" sz="2400" dirty="0" smtClean="0">
                <a:latin typeface="+mj-ea"/>
                <a:ea typeface="+mj-ea"/>
              </a:rPr>
              <a:t>)</a:t>
            </a:r>
            <a:r>
              <a:rPr lang="zh-CN" altLang="en-US" sz="2400" dirty="0" smtClean="0">
                <a:latin typeface="+mj-ea"/>
                <a:ea typeface="+mj-ea"/>
              </a:rPr>
              <a:t>和</a:t>
            </a:r>
            <a:r>
              <a:rPr lang="en-US" sz="2400" dirty="0" err="1" smtClean="0">
                <a:latin typeface="+mj-ea"/>
              </a:rPr>
              <a:t>SetHelpFileType</a:t>
            </a:r>
            <a:r>
              <a:rPr lang="en-US" sz="2400" dirty="0" smtClean="0">
                <a:latin typeface="+mj-ea"/>
              </a:rPr>
              <a:t>(</a:t>
            </a:r>
            <a:r>
              <a:rPr lang="en-US" sz="2400" dirty="0" err="1" smtClean="0">
                <a:latin typeface="+mj-ea"/>
              </a:rPr>
              <a:t>int</a:t>
            </a:r>
            <a:r>
              <a:rPr lang="en-US" sz="2400" dirty="0" smtClean="0">
                <a:latin typeface="+mj-ea"/>
              </a:rPr>
              <a:t> </a:t>
            </a:r>
            <a:r>
              <a:rPr lang="en-US" sz="2400" dirty="0" err="1" smtClean="0">
                <a:latin typeface="+mj-ea"/>
              </a:rPr>
              <a:t>bHelpFileType</a:t>
            </a:r>
            <a:r>
              <a:rPr lang="en-US" sz="2400" dirty="0" smtClean="0">
                <a:latin typeface="+mj-ea"/>
              </a:rPr>
              <a:t>)</a:t>
            </a:r>
            <a:r>
              <a:rPr lang="zh-CN" altLang="en-US" sz="2400" dirty="0" smtClean="0">
                <a:latin typeface="+mj-ea"/>
                <a:ea typeface="+mj-ea"/>
              </a:rPr>
              <a:t>设置</a:t>
            </a:r>
            <a:r>
              <a:rPr lang="zh-CN" altLang="en-US" sz="2400" dirty="0" smtClean="0">
                <a:latin typeface="+mj-ea"/>
                <a:ea typeface="+mj-ea"/>
              </a:rPr>
              <a:t>选中的内容和帮助文档类型；</a:t>
            </a:r>
            <a:endParaRPr lang="zh-CN" altLang="en-US" sz="24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3284984"/>
            <a:ext cx="8229600" cy="1224135"/>
          </a:xfrm>
        </p:spPr>
        <p:txBody>
          <a:bodyPr/>
          <a:lstStyle/>
          <a:p>
            <a:pPr algn="ctr">
              <a:buNone/>
            </a:pPr>
            <a:r>
              <a:rPr lang="zh-CN" altLang="en-US" sz="6000" dirty="0" smtClean="0"/>
              <a:t>谢谢大家！</a:t>
            </a:r>
            <a:endParaRPr lang="zh-CN" alt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2083495"/>
            <a:ext cx="58326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欢迎大家提出宝贵意见！</a:t>
            </a:r>
            <a:endParaRPr lang="zh-CN" altLang="en-US" sz="4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ollysys">
  <a:themeElements>
    <a:clrScheme name="Basics of Computers 2">
      <a:dk1>
        <a:srgbClr val="000066"/>
      </a:dk1>
      <a:lt1>
        <a:srgbClr val="FFFFFF"/>
      </a:lt1>
      <a:dk2>
        <a:srgbClr val="3333FF"/>
      </a:dk2>
      <a:lt2>
        <a:srgbClr val="3399FF"/>
      </a:lt2>
      <a:accent1>
        <a:srgbClr val="66CCFF"/>
      </a:accent1>
      <a:accent2>
        <a:srgbClr val="FF66FF"/>
      </a:accent2>
      <a:accent3>
        <a:srgbClr val="FFFFFF"/>
      </a:accent3>
      <a:accent4>
        <a:srgbClr val="000056"/>
      </a:accent4>
      <a:accent5>
        <a:srgbClr val="B8E2FF"/>
      </a:accent5>
      <a:accent6>
        <a:srgbClr val="E75CE7"/>
      </a:accent6>
      <a:hlink>
        <a:srgbClr val="CC00CC"/>
      </a:hlink>
      <a:folHlink>
        <a:srgbClr val="CC99FF"/>
      </a:folHlink>
    </a:clrScheme>
    <a:fontScheme name="Basics of Computers">
      <a:majorFont>
        <a:latin typeface="Arial"/>
        <a:ea typeface="宋体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tx1"/>
          </a:buClr>
          <a:buSzPct val="80000"/>
          <a:buFont typeface="Wingdings" pitchFamily="2" charset="2"/>
          <a:buChar char="p"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tx1"/>
          </a:buClr>
          <a:buSzPct val="80000"/>
          <a:buFont typeface="Wingdings" pitchFamily="2" charset="2"/>
          <a:buChar char="p"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Basics of Computers 1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6699FF"/>
        </a:accent1>
        <a:accent2>
          <a:srgbClr val="9933FF"/>
        </a:accent2>
        <a:accent3>
          <a:srgbClr val="AAAAAA"/>
        </a:accent3>
        <a:accent4>
          <a:srgbClr val="D4D4D4"/>
        </a:accent4>
        <a:accent5>
          <a:srgbClr val="B8CAFF"/>
        </a:accent5>
        <a:accent6>
          <a:srgbClr val="8A2DE7"/>
        </a:accent6>
        <a:hlink>
          <a:srgbClr val="00FFFF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s of Computers 2">
        <a:dk1>
          <a:srgbClr val="000066"/>
        </a:dk1>
        <a:lt1>
          <a:srgbClr val="FFFFFF"/>
        </a:lt1>
        <a:dk2>
          <a:srgbClr val="3333FF"/>
        </a:dk2>
        <a:lt2>
          <a:srgbClr val="3399FF"/>
        </a:lt2>
        <a:accent1>
          <a:srgbClr val="66CCFF"/>
        </a:accent1>
        <a:accent2>
          <a:srgbClr val="FF66FF"/>
        </a:accent2>
        <a:accent3>
          <a:srgbClr val="FFFFFF"/>
        </a:accent3>
        <a:accent4>
          <a:srgbClr val="000056"/>
        </a:accent4>
        <a:accent5>
          <a:srgbClr val="B8E2FF"/>
        </a:accent5>
        <a:accent6>
          <a:srgbClr val="E75CE7"/>
        </a:accent6>
        <a:hlink>
          <a:srgbClr val="CC00CC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s of Computer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69696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C8C8C8"/>
        </a:accent6>
        <a:hlink>
          <a:srgbClr val="3333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s of Computers 4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CC9900"/>
        </a:accent1>
        <a:accent2>
          <a:srgbClr val="996600"/>
        </a:accent2>
        <a:accent3>
          <a:srgbClr val="AAAAAA"/>
        </a:accent3>
        <a:accent4>
          <a:srgbClr val="D4D4D4"/>
        </a:accent4>
        <a:accent5>
          <a:srgbClr val="E2CAAA"/>
        </a:accent5>
        <a:accent6>
          <a:srgbClr val="8A5C00"/>
        </a:accent6>
        <a:hlink>
          <a:srgbClr val="CC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s of Computers 5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FF6600"/>
        </a:accent1>
        <a:accent2>
          <a:srgbClr val="FF41FF"/>
        </a:accent2>
        <a:accent3>
          <a:srgbClr val="AAAAAA"/>
        </a:accent3>
        <a:accent4>
          <a:srgbClr val="D4D4D4"/>
        </a:accent4>
        <a:accent5>
          <a:srgbClr val="FFB8AA"/>
        </a:accent5>
        <a:accent6>
          <a:srgbClr val="E73AE7"/>
        </a:accent6>
        <a:hlink>
          <a:srgbClr val="FF0066"/>
        </a:hlink>
        <a:folHlink>
          <a:srgbClr val="CC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s of Computers 6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FF4FC9"/>
        </a:accent1>
        <a:accent2>
          <a:srgbClr val="FF91B6"/>
        </a:accent2>
        <a:accent3>
          <a:srgbClr val="AAAAAA"/>
        </a:accent3>
        <a:accent4>
          <a:srgbClr val="D4D4D4"/>
        </a:accent4>
        <a:accent5>
          <a:srgbClr val="FFB2E1"/>
        </a:accent5>
        <a:accent6>
          <a:srgbClr val="E783A5"/>
        </a:accent6>
        <a:hlink>
          <a:srgbClr val="FF99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Hollysys</Template>
  <TotalTime>383</TotalTime>
  <Words>398</Words>
  <Application>Microsoft Office PowerPoint</Application>
  <PresentationFormat>全屏显示(4:3)</PresentationFormat>
  <Paragraphs>38</Paragraphs>
  <Slides>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Hollysys</vt:lpstr>
      <vt:lpstr>Picture2</vt:lpstr>
      <vt:lpstr>Microsoft Office Visio 绘图</vt:lpstr>
      <vt:lpstr>AT-DCS帮助文档定位方案</vt:lpstr>
      <vt:lpstr>帮助文档定位</vt:lpstr>
      <vt:lpstr>前提条件</vt:lpstr>
      <vt:lpstr>实现的思路</vt:lpstr>
      <vt:lpstr>AT中的修改</vt:lpstr>
      <vt:lpstr>AT中的修改</vt:lpstr>
      <vt:lpstr>各个模块需要做的改动</vt:lpstr>
      <vt:lpstr>幻灯片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AT-DCS序列化版本兼容实施方案</dc:title>
  <dc:subject>序列化版本兼容</dc:subject>
  <dc:creator>叶文</dc:creator>
  <cp:keywords>DCS</cp:keywords>
  <cp:lastModifiedBy>wangxiaomin</cp:lastModifiedBy>
  <cp:revision>45</cp:revision>
  <dcterms:created xsi:type="dcterms:W3CDTF">2012-02-29T00:37:13Z</dcterms:created>
  <dcterms:modified xsi:type="dcterms:W3CDTF">2012-03-08T06:11:50Z</dcterms:modified>
</cp:coreProperties>
</file>