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3" r:id="rId2"/>
  </p:sldMasterIdLst>
  <p:notesMasterIdLst>
    <p:notesMasterId r:id="rId23"/>
  </p:notesMasterIdLst>
  <p:sldIdLst>
    <p:sldId id="702" r:id="rId3"/>
    <p:sldId id="882" r:id="rId4"/>
    <p:sldId id="1109" r:id="rId5"/>
    <p:sldId id="1204" r:id="rId6"/>
    <p:sldId id="1165" r:id="rId7"/>
    <p:sldId id="1120" r:id="rId8"/>
    <p:sldId id="1134" r:id="rId9"/>
    <p:sldId id="1169" r:id="rId10"/>
    <p:sldId id="1207" r:id="rId11"/>
    <p:sldId id="1182" r:id="rId12"/>
    <p:sldId id="1178" r:id="rId13"/>
    <p:sldId id="1202" r:id="rId14"/>
    <p:sldId id="1179" r:id="rId15"/>
    <p:sldId id="1180" r:id="rId16"/>
    <p:sldId id="1205" r:id="rId17"/>
    <p:sldId id="1198" r:id="rId18"/>
    <p:sldId id="1200" r:id="rId19"/>
    <p:sldId id="1201" r:id="rId20"/>
    <p:sldId id="1203" r:id="rId21"/>
    <p:sldId id="1107" r:id="rId22"/>
  </p:sldIdLst>
  <p:sldSz cx="9144000" cy="6858000" type="screen4x3"/>
  <p:notesSz cx="6808788" cy="982345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rgbClr val="000000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rgbClr val="000000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rgbClr val="000000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rgbClr val="000000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rgbClr val="000000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3333FF"/>
    <a:srgbClr val="660066"/>
    <a:srgbClr val="000000"/>
    <a:srgbClr val="0000FF"/>
    <a:srgbClr val="006600"/>
    <a:srgbClr val="66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2449" autoAdjust="0"/>
  </p:normalViewPr>
  <p:slideViewPr>
    <p:cSldViewPr>
      <p:cViewPr>
        <p:scale>
          <a:sx n="75" d="100"/>
          <a:sy n="75" d="100"/>
        </p:scale>
        <p:origin x="-124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02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7738" y="736600"/>
            <a:ext cx="4913312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FCD067F6-ED31-4E1D-B766-E874841F5BC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4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D3D0DA2-74CD-4EE5-9A82-7DA886A2DA0B}" type="slidenum">
              <a:rPr lang="zh-CN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65663"/>
            <a:ext cx="5446712" cy="4421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smtClean="0">
                <a:ea typeface="宋体" charset="-122"/>
              </a:rPr>
              <a:t>    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－培训课程　内部公开－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F5516-B5A9-40A8-A4B4-8D34C6BE9E2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－培训课程　内部公开－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5BD8B-124E-46A7-8D12-C72B4E6F86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095500" cy="5400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341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－培训课程　内部公开－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3241F-8E05-4412-A508-D20F73587A1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4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215F2-C7FF-45F5-8673-6020B81739A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D3490-465E-43A2-BD27-6EC3BEFAB23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07792-90DD-4FB1-845C-9039D0F5CF0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C9044-7821-4BF7-B89E-AD577C75578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E7B0C-34B2-4B46-8606-CEB4A88AAE6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1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6D507-4033-45B0-9FFB-EAF094DF225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95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AEE8B-EC47-4BB7-8992-720505AA20B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48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413BF-647C-4381-ACE6-4D7B7DC3AEF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－培训课程　内部公开－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F78E7-3463-4507-994F-9CD39181014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6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D9F8C-C1A5-4329-AE10-A53F9F3A523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77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40BB5-33A9-4BEE-A011-1BCE0C0989E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41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095500" cy="5400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341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570E-0378-4399-A449-D04EA4A515E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3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－培训课程　内部公开－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68A31-B217-45F5-BD9F-EB0C1C41A0F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9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－培训课程　内部公开－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9EA8A-07E2-497B-88F8-78B402047D6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－培训课程　内部公开－</a:t>
            </a:r>
          </a:p>
        </p:txBody>
      </p:sp>
      <p:sp>
        <p:nvSpPr>
          <p:cNvPr id="8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BA17F-B5C7-45E9-9339-14FF4A8EB8B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8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－培训课程　内部公开－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FE0DB-4B20-4C58-A725-CA7E11728A7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8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－培训课程　内部公开－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981E4-6CAE-43B6-9088-FC1A7980428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－培训课程　内部公开－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D77E5-3E24-4494-B926-AD45D7FD40C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3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－培训课程　内部公开－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107CF-5D1E-445C-8302-DA3F939EC3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9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9"/>
          <p:cNvSpPr txBox="1">
            <a:spLocks noChangeArrowheads="1"/>
          </p:cNvSpPr>
          <p:nvPr/>
        </p:nvSpPr>
        <p:spPr bwMode="auto">
          <a:xfrm>
            <a:off x="8618538" y="6521450"/>
            <a:ext cx="5254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fld id="{F01F3498-E2B1-46E4-AB4F-611BC760DD4D}" type="slidenum">
              <a:rPr lang="zh-CN" altLang="en-US" sz="1600" smtClean="0">
                <a:solidFill>
                  <a:srgbClr val="666699"/>
                </a:solidFill>
                <a:latin typeface="华文细黑" pitchFamily="2" charset="-122"/>
                <a:ea typeface="华文细黑" pitchFamily="2" charset="-122"/>
              </a:rPr>
              <a:pPr algn="ctr" eaLnBrk="1" hangingPunct="1">
                <a:spcBef>
                  <a:spcPct val="0"/>
                </a:spcBef>
                <a:defRPr/>
              </a:pPr>
              <a:t>‹#›</a:t>
            </a:fld>
            <a:endParaRPr lang="en-US" altLang="zh-CN" sz="1600" smtClean="0">
              <a:solidFill>
                <a:srgbClr val="666699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27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2089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1">
                <a:solidFill>
                  <a:srgbClr val="3D7DCB"/>
                </a:solidFill>
                <a:latin typeface="Arial" pitchFamily="34" charset="0"/>
                <a:ea typeface="楷体_GB2312" pitchFamily="1" charset="-122"/>
              </a:defRPr>
            </a:lvl1pPr>
          </a:lstStyle>
          <a:p>
            <a:pPr>
              <a:defRPr/>
            </a:pPr>
            <a:r>
              <a:rPr lang="zh-CN" altLang="en-US"/>
              <a:t>－培训课程　内部公开－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6050" y="6438900"/>
            <a:ext cx="2133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fld id="{151962E2-2936-4F7C-8212-3CB9FCE1918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41"/>
          <p:cNvSpPr>
            <a:spLocks noChangeShapeType="1"/>
          </p:cNvSpPr>
          <p:nvPr/>
        </p:nvSpPr>
        <p:spPr bwMode="auto">
          <a:xfrm>
            <a:off x="0" y="909638"/>
            <a:ext cx="91440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32" name="Object 42"/>
          <p:cNvGraphicFramePr>
            <a:graphicFrameLocks noChangeAspect="1"/>
          </p:cNvGraphicFramePr>
          <p:nvPr/>
        </p:nvGraphicFramePr>
        <p:xfrm>
          <a:off x="6934200" y="152400"/>
          <a:ext cx="21955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Picture" r:id="rId14" imgW="1959864" imgH="1100328" progId="Word.Picture.8">
                  <p:embed/>
                </p:oleObj>
              </mc:Choice>
              <mc:Fallback>
                <p:oleObj name="Picture" r:id="rId14" imgW="1959864" imgH="1100328" progId="Word.Picture.8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658" b="30736"/>
                      <a:stretch>
                        <a:fillRect/>
                      </a:stretch>
                    </p:blipFill>
                    <p:spPr bwMode="auto">
                      <a:xfrm>
                        <a:off x="6934200" y="152400"/>
                        <a:ext cx="219551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Line 43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90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20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16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1400" b="1">
          <a:solidFill>
            <a:srgbClr val="292929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1400" b="1">
          <a:solidFill>
            <a:srgbClr val="292929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1400" b="1">
          <a:solidFill>
            <a:srgbClr val="292929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1400" b="1">
          <a:solidFill>
            <a:srgbClr val="292929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1400" b="1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0"/>
          <p:cNvSpPr>
            <a:spLocks noChangeShapeType="1"/>
          </p:cNvSpPr>
          <p:nvPr/>
        </p:nvSpPr>
        <p:spPr bwMode="auto">
          <a:xfrm>
            <a:off x="1331913" y="2997200"/>
            <a:ext cx="7561262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1" name="Object 21"/>
          <p:cNvGraphicFramePr>
            <a:graphicFrameLocks noChangeAspect="1"/>
          </p:cNvGraphicFramePr>
          <p:nvPr/>
        </p:nvGraphicFramePr>
        <p:xfrm>
          <a:off x="990600" y="3886200"/>
          <a:ext cx="31242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Picture" r:id="rId14" imgW="1959864" imgH="1100328" progId="Word.Picture.8">
                  <p:embed/>
                </p:oleObj>
              </mc:Choice>
              <mc:Fallback>
                <p:oleObj name="Picture" r:id="rId14" imgW="1959864" imgH="1100328" progId="Word.Pictur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658" b="30736"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31242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468313" y="2492375"/>
            <a:ext cx="863600" cy="5048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53" name="Rectangle 23"/>
          <p:cNvSpPr>
            <a:spLocks noChangeArrowheads="1"/>
          </p:cNvSpPr>
          <p:nvPr/>
        </p:nvSpPr>
        <p:spPr bwMode="auto">
          <a:xfrm>
            <a:off x="466725" y="3011488"/>
            <a:ext cx="863600" cy="5048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54" name="Line 24"/>
          <p:cNvSpPr>
            <a:spLocks noChangeShapeType="1"/>
          </p:cNvSpPr>
          <p:nvPr/>
        </p:nvSpPr>
        <p:spPr bwMode="auto">
          <a:xfrm>
            <a:off x="1333500" y="3027363"/>
            <a:ext cx="7561263" cy="0"/>
          </a:xfrm>
          <a:prstGeom prst="line">
            <a:avLst/>
          </a:prstGeom>
          <a:noFill/>
          <a:ln w="190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5" name="Picture 2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0"/>
            <a:ext cx="2627312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2089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7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39738" y="5989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+mj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5313" y="60023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+mj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0850" y="5978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  <a:ea typeface="+mj-ea"/>
              </a:defRPr>
            </a:lvl1pPr>
          </a:lstStyle>
          <a:p>
            <a:pPr>
              <a:defRPr/>
            </a:pPr>
            <a:fld id="{E4CF7F7A-02D6-4BDC-9F4B-DCCE2E1BB1D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20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16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1400" b="1">
          <a:solidFill>
            <a:srgbClr val="292929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1400" b="1">
          <a:solidFill>
            <a:srgbClr val="292929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1400" b="1">
          <a:solidFill>
            <a:srgbClr val="292929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1400" b="1">
          <a:solidFill>
            <a:srgbClr val="292929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p"/>
        <a:defRPr sz="1400" b="1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00200" y="1981200"/>
            <a:ext cx="6629400" cy="990600"/>
          </a:xfrm>
        </p:spPr>
        <p:txBody>
          <a:bodyPr/>
          <a:lstStyle/>
          <a:p>
            <a:pPr algn="ctr" eaLnBrk="1" hangingPunct="1">
              <a:spcBef>
                <a:spcPct val="30000"/>
              </a:spcBef>
            </a:pPr>
            <a:r>
              <a:rPr lang="en-US" altLang="zh-CN" sz="3200" dirty="0" err="1" smtClean="0">
                <a:latin typeface="楷体_GB2312" pitchFamily="49" charset="-122"/>
                <a:ea typeface="楷体_GB2312" pitchFamily="49" charset="-122"/>
              </a:rPr>
              <a:t>AutoThink</a:t>
            </a:r>
            <a:r>
              <a:rPr lang="en-US" altLang="zh-CN" sz="32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 smtClean="0">
                <a:latin typeface="楷体_GB2312" pitchFamily="49" charset="-122"/>
                <a:ea typeface="楷体_GB2312" pitchFamily="49" charset="-122"/>
              </a:rPr>
              <a:t>硬件配置</a:t>
            </a:r>
            <a:endParaRPr lang="en-US" altLang="zh-CN" sz="3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subTitle" idx="4294967295"/>
          </p:nvPr>
        </p:nvSpPr>
        <p:spPr>
          <a:xfrm>
            <a:off x="3886200" y="3429000"/>
            <a:ext cx="4343400" cy="2133600"/>
          </a:xfrm>
          <a:noFill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部门：软件设计部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姓名： 赵城亮</a:t>
            </a:r>
            <a:endParaRPr lang="en-US" altLang="zh-CN" sz="3200" dirty="0" smtClean="0">
              <a:solidFill>
                <a:srgbClr val="000000"/>
              </a:solidFill>
              <a:latin typeface="华文行楷" pitchFamily="2" charset="-122"/>
              <a:ea typeface="华文行楷" pitchFamily="2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时间： </a:t>
            </a:r>
            <a:r>
              <a:rPr lang="en-US" altLang="zh-CN" sz="3200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2014-11-20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2.2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</a:t>
            </a:r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 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硬件配置窗口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9" y="1700213"/>
            <a:ext cx="6769661" cy="401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虚尾箭头 5"/>
          <p:cNvSpPr/>
          <p:nvPr/>
        </p:nvSpPr>
        <p:spPr>
          <a:xfrm>
            <a:off x="1066892" y="3200406"/>
            <a:ext cx="428625" cy="357187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7010336" y="1700213"/>
            <a:ext cx="2071688" cy="814411"/>
          </a:xfrm>
          <a:prstGeom prst="borderCallout2">
            <a:avLst>
              <a:gd name="adj1" fmla="val 18750"/>
              <a:gd name="adj2" fmla="val -1502"/>
              <a:gd name="adj3" fmla="val 18750"/>
              <a:gd name="adj4" fmla="val -16667"/>
              <a:gd name="adj5" fmla="val 186006"/>
              <a:gd name="adj6" fmla="val -2915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双击“工程树”的“硬件配置”节点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7010336" y="4465637"/>
            <a:ext cx="2071688" cy="644525"/>
          </a:xfrm>
          <a:prstGeom prst="borderCallout2">
            <a:avLst>
              <a:gd name="adj1" fmla="val 18750"/>
              <a:gd name="adj2" fmla="val -1502"/>
              <a:gd name="adj3" fmla="val 18750"/>
              <a:gd name="adj4" fmla="val -16667"/>
              <a:gd name="adj5" fmla="val -26687"/>
              <a:gd name="adj6" fmla="val -399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自动加载设备库窗口</a:t>
            </a:r>
          </a:p>
        </p:txBody>
      </p:sp>
      <p:sp>
        <p:nvSpPr>
          <p:cNvPr id="9" name="线形标注 2 8"/>
          <p:cNvSpPr/>
          <p:nvPr/>
        </p:nvSpPr>
        <p:spPr>
          <a:xfrm>
            <a:off x="7010336" y="3078154"/>
            <a:ext cx="2071688" cy="642938"/>
          </a:xfrm>
          <a:prstGeom prst="borderCallout2">
            <a:avLst>
              <a:gd name="adj1" fmla="val 18750"/>
              <a:gd name="adj2" fmla="val -1502"/>
              <a:gd name="adj3" fmla="val 18750"/>
              <a:gd name="adj4" fmla="val -16667"/>
              <a:gd name="adj5" fmla="val 114286"/>
              <a:gd name="adj6" fmla="val -1583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在工作区域打开“硬件配置”窗口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2.2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</a:t>
            </a:r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 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硬件配置窗口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24200" y="1371600"/>
            <a:ext cx="5943482" cy="4800600"/>
          </a:xfrm>
        </p:spPr>
        <p:txBody>
          <a:bodyPr/>
          <a:lstStyle/>
          <a:p>
            <a:r>
              <a:rPr lang="en-US" altLang="zh-CN" dirty="0" smtClean="0">
                <a:effectLst/>
              </a:rPr>
              <a:t>CPU</a:t>
            </a:r>
            <a:r>
              <a:rPr lang="zh-CN" altLang="en-US" dirty="0" smtClean="0">
                <a:effectLst/>
              </a:rPr>
              <a:t>模块：列出所有可选的</a:t>
            </a:r>
            <a:r>
              <a:rPr lang="en-US" altLang="zh-CN" dirty="0" smtClean="0">
                <a:effectLst/>
              </a:rPr>
              <a:t>CPU</a:t>
            </a:r>
            <a:r>
              <a:rPr lang="zh-CN" altLang="en-US" dirty="0" smtClean="0">
                <a:effectLst/>
              </a:rPr>
              <a:t>模块。</a:t>
            </a:r>
          </a:p>
          <a:p>
            <a:r>
              <a:rPr lang="zh-CN" altLang="en-US" dirty="0" smtClean="0">
                <a:effectLst/>
              </a:rPr>
              <a:t>功能扩展板：扩展功能模块。</a:t>
            </a:r>
          </a:p>
          <a:p>
            <a:r>
              <a:rPr lang="zh-CN" altLang="en-US" dirty="0"/>
              <a:t> </a:t>
            </a:r>
            <a:r>
              <a:rPr lang="en-US" altLang="zh-CN" dirty="0" smtClean="0">
                <a:effectLst/>
              </a:rPr>
              <a:t>I/O</a:t>
            </a:r>
            <a:r>
              <a:rPr lang="zh-CN" altLang="en-US" dirty="0" smtClean="0">
                <a:effectLst/>
              </a:rPr>
              <a:t>模块：分为</a:t>
            </a:r>
            <a:r>
              <a:rPr lang="en-US" altLang="zh-CN" dirty="0" smtClean="0">
                <a:effectLst/>
              </a:rPr>
              <a:t>AI</a:t>
            </a:r>
            <a:r>
              <a:rPr lang="zh-CN" altLang="en-US" dirty="0" smtClean="0">
                <a:effectLst/>
              </a:rPr>
              <a:t>模块、</a:t>
            </a:r>
            <a:r>
              <a:rPr lang="en-US" altLang="zh-CN" dirty="0" smtClean="0">
                <a:effectLst/>
              </a:rPr>
              <a:t>AO</a:t>
            </a:r>
            <a:r>
              <a:rPr lang="zh-CN" altLang="en-US" dirty="0" smtClean="0">
                <a:effectLst/>
              </a:rPr>
              <a:t>模块、</a:t>
            </a:r>
            <a:r>
              <a:rPr lang="en-US" altLang="zh-CN" dirty="0" smtClean="0">
                <a:effectLst/>
              </a:rPr>
              <a:t>DI</a:t>
            </a:r>
            <a:r>
              <a:rPr lang="zh-CN" altLang="en-US" dirty="0" smtClean="0">
                <a:effectLst/>
              </a:rPr>
              <a:t>模块、</a:t>
            </a:r>
            <a:r>
              <a:rPr lang="en-US" altLang="zh-CN" dirty="0" smtClean="0">
                <a:effectLst/>
              </a:rPr>
              <a:t>DO</a:t>
            </a:r>
            <a:r>
              <a:rPr lang="zh-CN" altLang="en-US" dirty="0" smtClean="0">
                <a:effectLst/>
              </a:rPr>
              <a:t>模块、</a:t>
            </a:r>
            <a:r>
              <a:rPr lang="en-US" altLang="zh-CN" dirty="0" smtClean="0">
                <a:effectLst/>
              </a:rPr>
              <a:t>AI/AO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DI/DO</a:t>
            </a:r>
            <a:r>
              <a:rPr lang="zh-CN" altLang="en-US" dirty="0" smtClean="0">
                <a:effectLst/>
              </a:rPr>
              <a:t>等模块这几类，分别包含各自类型的模块。</a:t>
            </a:r>
          </a:p>
          <a:p>
            <a:r>
              <a:rPr lang="zh-CN" altLang="en-US" dirty="0" smtClean="0">
                <a:effectLst/>
              </a:rPr>
              <a:t>通讯模块：通讯功能模块。</a:t>
            </a:r>
          </a:p>
          <a:p>
            <a:r>
              <a:rPr lang="zh-CN" altLang="en-US" dirty="0" smtClean="0">
                <a:effectLst/>
              </a:rPr>
              <a:t>其它：其他类型的模块。</a:t>
            </a:r>
            <a:endParaRPr lang="zh-CN" altLang="en-US" dirty="0">
              <a:effectLst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6" y="1066862"/>
            <a:ext cx="2362138" cy="506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2.2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</a:t>
            </a:r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 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硬件配置窗口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1055977"/>
            <a:ext cx="2133544" cy="542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线形标注 2 6"/>
          <p:cNvSpPr/>
          <p:nvPr/>
        </p:nvSpPr>
        <p:spPr>
          <a:xfrm>
            <a:off x="4800594" y="5257752"/>
            <a:ext cx="3505108" cy="644525"/>
          </a:xfrm>
          <a:prstGeom prst="borderCallout2">
            <a:avLst>
              <a:gd name="adj1" fmla="val 18750"/>
              <a:gd name="adj2" fmla="val -1502"/>
              <a:gd name="adj3" fmla="val 18750"/>
              <a:gd name="adj4" fmla="val -16667"/>
              <a:gd name="adj5" fmla="val 147531"/>
              <a:gd name="adj6" fmla="val -979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1.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输入设备名称，点击查找按钮</a:t>
            </a:r>
            <a:endParaRPr lang="zh-CN" altLang="en-US" sz="1800" dirty="0">
              <a:solidFill>
                <a:schemeClr val="tx1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4800594" y="4298951"/>
            <a:ext cx="3505108" cy="644525"/>
          </a:xfrm>
          <a:prstGeom prst="borderCallout2">
            <a:avLst>
              <a:gd name="adj1" fmla="val 18750"/>
              <a:gd name="adj2" fmla="val -1502"/>
              <a:gd name="adj3" fmla="val 18750"/>
              <a:gd name="adj4" fmla="val -16667"/>
              <a:gd name="adj5" fmla="val 24996"/>
              <a:gd name="adj6" fmla="val -712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2.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显示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查找结果，双击一条记录</a:t>
            </a:r>
          </a:p>
        </p:txBody>
      </p:sp>
      <p:sp>
        <p:nvSpPr>
          <p:cNvPr id="10" name="线形标注 2 9"/>
          <p:cNvSpPr/>
          <p:nvPr/>
        </p:nvSpPr>
        <p:spPr>
          <a:xfrm>
            <a:off x="4800594" y="2730499"/>
            <a:ext cx="3505108" cy="644525"/>
          </a:xfrm>
          <a:prstGeom prst="borderCallout2">
            <a:avLst>
              <a:gd name="adj1" fmla="val 18750"/>
              <a:gd name="adj2" fmla="val -1502"/>
              <a:gd name="adj3" fmla="val 18750"/>
              <a:gd name="adj4" fmla="val -16667"/>
              <a:gd name="adj5" fmla="val -66757"/>
              <a:gd name="adj6" fmla="val -840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3.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在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设备库中定位到该模块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624" y="1413108"/>
            <a:ext cx="4521142" cy="46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SzPct val="80000"/>
              <a:buFont typeface="Wingdings" pitchFamily="2" charset="2"/>
              <a:buChar char="p"/>
            </a:pPr>
            <a:r>
              <a:rPr lang="zh-CN" altLang="en-US" dirty="0" smtClean="0"/>
              <a:t>根据设备名称查找模块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824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2.3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 设备组态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371600"/>
            <a:ext cx="8229600" cy="4800600"/>
          </a:xfrm>
        </p:spPr>
        <p:txBody>
          <a:bodyPr/>
          <a:lstStyle/>
          <a:p>
            <a:r>
              <a:rPr lang="zh-CN" altLang="en-US" dirty="0" smtClean="0">
                <a:effectLst/>
              </a:rPr>
              <a:t>现场必须配置</a:t>
            </a:r>
            <a:r>
              <a:rPr lang="en-US" altLang="zh-CN" dirty="0" smtClean="0">
                <a:effectLst/>
              </a:rPr>
              <a:t>CPU</a:t>
            </a:r>
            <a:r>
              <a:rPr lang="zh-CN" altLang="en-US" dirty="0" smtClean="0">
                <a:effectLst/>
              </a:rPr>
              <a:t>模块，它是整个</a:t>
            </a:r>
            <a:r>
              <a:rPr lang="en-US" altLang="zh-CN" dirty="0" smtClean="0">
                <a:effectLst/>
              </a:rPr>
              <a:t>PLC</a:t>
            </a:r>
            <a:r>
              <a:rPr lang="zh-CN" altLang="en-US" dirty="0" smtClean="0">
                <a:effectLst/>
              </a:rPr>
              <a:t>运算的核心，有些</a:t>
            </a:r>
            <a:r>
              <a:rPr lang="en-US" altLang="zh-CN" dirty="0" smtClean="0">
                <a:effectLst/>
              </a:rPr>
              <a:t>CPU</a:t>
            </a:r>
            <a:r>
              <a:rPr lang="zh-CN" altLang="en-US" dirty="0" smtClean="0">
                <a:effectLst/>
              </a:rPr>
              <a:t>模块自带一定的输入</a:t>
            </a:r>
            <a:r>
              <a:rPr lang="en-US" altLang="zh-CN" dirty="0" smtClean="0">
                <a:effectLst/>
              </a:rPr>
              <a:t>/</a:t>
            </a:r>
            <a:r>
              <a:rPr lang="zh-CN" altLang="en-US" dirty="0" smtClean="0">
                <a:effectLst/>
              </a:rPr>
              <a:t>输出通道，这样，当</a:t>
            </a:r>
            <a:r>
              <a:rPr lang="en-US" altLang="zh-CN" dirty="0" smtClean="0">
                <a:effectLst/>
              </a:rPr>
              <a:t>CPU</a:t>
            </a:r>
            <a:r>
              <a:rPr lang="zh-CN" altLang="en-US" dirty="0" smtClean="0">
                <a:effectLst/>
              </a:rPr>
              <a:t>满足现场信号的采集数量需求时，可以不必配置</a:t>
            </a:r>
            <a:r>
              <a:rPr lang="en-US" altLang="zh-CN" dirty="0" smtClean="0">
                <a:effectLst/>
              </a:rPr>
              <a:t>I/O</a:t>
            </a:r>
            <a:r>
              <a:rPr lang="zh-CN" altLang="en-US" dirty="0" smtClean="0">
                <a:effectLst/>
              </a:rPr>
              <a:t>模块。</a:t>
            </a:r>
            <a:endParaRPr lang="en-US" altLang="zh-CN" dirty="0" smtClean="0">
              <a:effectLst/>
            </a:endParaRPr>
          </a:p>
          <a:p>
            <a:endParaRPr lang="zh-CN" altLang="en-US" dirty="0" smtClean="0">
              <a:effectLst/>
            </a:endParaRP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82" y="2590822"/>
            <a:ext cx="6476830" cy="384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2.3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 设备组态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371600"/>
            <a:ext cx="8229600" cy="4800600"/>
          </a:xfrm>
        </p:spPr>
        <p:txBody>
          <a:bodyPr/>
          <a:lstStyle/>
          <a:p>
            <a:r>
              <a:rPr lang="zh-CN" altLang="en-US" dirty="0" smtClean="0">
                <a:effectLst/>
              </a:rPr>
              <a:t>添加好</a:t>
            </a:r>
            <a:r>
              <a:rPr lang="en-US" altLang="zh-CN" dirty="0" smtClean="0">
                <a:effectLst/>
              </a:rPr>
              <a:t>CPU</a:t>
            </a:r>
            <a:r>
              <a:rPr lang="zh-CN" altLang="en-US" dirty="0" smtClean="0">
                <a:effectLst/>
              </a:rPr>
              <a:t>模块后，再添加普通</a:t>
            </a:r>
            <a:r>
              <a:rPr lang="en-US" altLang="zh-CN" dirty="0" smtClean="0">
                <a:effectLst/>
              </a:rPr>
              <a:t>IO</a:t>
            </a:r>
            <a:r>
              <a:rPr lang="zh-CN" altLang="en-US" dirty="0" smtClean="0">
                <a:effectLst/>
              </a:rPr>
              <a:t>模块。单个</a:t>
            </a:r>
            <a:r>
              <a:rPr lang="en-US" altLang="zh-CN" dirty="0" smtClean="0">
                <a:effectLst/>
              </a:rPr>
              <a:t>IO</a:t>
            </a:r>
            <a:r>
              <a:rPr lang="zh-CN" altLang="en-US" dirty="0" smtClean="0">
                <a:effectLst/>
              </a:rPr>
              <a:t>模块的添加方法与</a:t>
            </a:r>
            <a:r>
              <a:rPr lang="en-US" altLang="zh-CN" dirty="0" smtClean="0">
                <a:effectLst/>
              </a:rPr>
              <a:t>CPU</a:t>
            </a:r>
            <a:r>
              <a:rPr lang="zh-CN" altLang="en-US" dirty="0" smtClean="0">
                <a:effectLst/>
              </a:rPr>
              <a:t>模块的添加方法一致；逐个添加多个</a:t>
            </a:r>
            <a:r>
              <a:rPr lang="en-US" altLang="zh-CN" dirty="0" smtClean="0">
                <a:effectLst/>
              </a:rPr>
              <a:t>IO</a:t>
            </a:r>
            <a:r>
              <a:rPr lang="zh-CN" altLang="en-US" dirty="0" smtClean="0">
                <a:effectLst/>
              </a:rPr>
              <a:t>模块</a:t>
            </a:r>
            <a:endParaRPr lang="zh-CN" altLang="en-US" dirty="0">
              <a:effectLst/>
            </a:endParaRP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86" y="2209832"/>
            <a:ext cx="7086414" cy="420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2.3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 设备组态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371600"/>
            <a:ext cx="8229600" cy="4800600"/>
          </a:xfrm>
        </p:spPr>
        <p:txBody>
          <a:bodyPr/>
          <a:lstStyle/>
          <a:p>
            <a:r>
              <a:rPr lang="zh-CN" altLang="en-US" dirty="0" smtClean="0">
                <a:effectLst/>
              </a:rPr>
              <a:t>使用右键菜单可以进行模块替换、插入、删除操作。当执行模块插入操作时，新的模块添加到当前选中模块的左侧</a:t>
            </a:r>
            <a:endParaRPr lang="zh-CN" altLang="en-US" dirty="0">
              <a:effectLst/>
            </a:endParaRP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08" y="2209832"/>
            <a:ext cx="7098594" cy="420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7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2.3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 设备组态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371600"/>
            <a:ext cx="8229600" cy="4800600"/>
          </a:xfrm>
        </p:spPr>
        <p:txBody>
          <a:bodyPr/>
          <a:lstStyle/>
          <a:p>
            <a:r>
              <a:rPr lang="zh-CN" altLang="en-US" dirty="0" smtClean="0">
                <a:effectLst/>
              </a:rPr>
              <a:t>在“硬件配置”窗口上部的模块分布图上选中模块后，在“硬件配置”窗口下部相应的该模块的“模块参数信息”</a:t>
            </a:r>
            <a:endParaRPr lang="zh-CN" altLang="en-US" dirty="0">
              <a:effectLst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75" y="2743218"/>
            <a:ext cx="8456613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2.3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 设备组态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371600"/>
            <a:ext cx="8229600" cy="4800600"/>
          </a:xfrm>
        </p:spPr>
        <p:txBody>
          <a:bodyPr/>
          <a:lstStyle/>
          <a:p>
            <a:r>
              <a:rPr lang="zh-CN" altLang="en-US" dirty="0" smtClean="0">
                <a:effectLst/>
              </a:rPr>
              <a:t>每个硬件模块都有“基本参数”，显示该模块的模块名、模块类型、输入地址、输出地址、诊断地址、规格说明。</a:t>
            </a:r>
            <a:endParaRPr lang="en-US" altLang="zh-CN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其中“输入地址”和“输出地址”分别表示该模块对应</a:t>
            </a:r>
            <a:r>
              <a:rPr lang="en-US" altLang="zh-CN" dirty="0" smtClean="0">
                <a:effectLst/>
              </a:rPr>
              <a:t>I/O</a:t>
            </a:r>
            <a:r>
              <a:rPr lang="zh-CN" altLang="en-US" dirty="0" smtClean="0">
                <a:effectLst/>
              </a:rPr>
              <a:t>存储区的起始地址，添加模块时为其分配输入和输出地址；某个模块被删除后，则占用的输入输出区的内存会被回收，可以重新分配给其他新添加的模块。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r>
              <a:rPr lang="zh-CN" altLang="en-US" dirty="0" smtClean="0">
                <a:effectLst/>
              </a:rPr>
              <a:t>每个硬件模块都有“模块参数”，根据模块的不同类型，该模块包含的参数也各不相同，详细内容参见硬件手册。</a:t>
            </a:r>
          </a:p>
          <a:p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4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2.3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 设备组态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0814" y="990664"/>
            <a:ext cx="8229600" cy="4800600"/>
          </a:xfrm>
        </p:spPr>
        <p:txBody>
          <a:bodyPr/>
          <a:lstStyle/>
          <a:p>
            <a:r>
              <a:rPr lang="zh-CN" altLang="en-US" dirty="0" smtClean="0">
                <a:effectLst/>
              </a:rPr>
              <a:t>在“硬件配置”窗口上部的模块分布图上选中模块后，在“硬件配置”窗口下部相应的该模块的“通道参数信息”，单击每一通道，下面栏目显示相应的通道参数信息。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添加模块时，已经按照系统命名规则自动添加了通道名称，为了便于访问</a:t>
            </a:r>
            <a:r>
              <a:rPr lang="en-US" altLang="zh-CN" dirty="0" smtClean="0">
                <a:effectLst/>
              </a:rPr>
              <a:t>I/O</a:t>
            </a:r>
            <a:r>
              <a:rPr lang="zh-CN" altLang="en-US" dirty="0" smtClean="0">
                <a:effectLst/>
              </a:rPr>
              <a:t>变量，可以根据实际工程的需要修改其变量定义信息。</a:t>
            </a:r>
          </a:p>
          <a:p>
            <a:endParaRPr lang="zh-CN" altLang="en-US" dirty="0">
              <a:effectLst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8" y="3581396"/>
            <a:ext cx="8456613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2.3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 设备组态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371600"/>
            <a:ext cx="8229600" cy="4800600"/>
          </a:xfrm>
        </p:spPr>
        <p:txBody>
          <a:bodyPr/>
          <a:lstStyle/>
          <a:p>
            <a:r>
              <a:rPr lang="zh-CN" altLang="en-US" dirty="0" smtClean="0">
                <a:effectLst/>
              </a:rPr>
              <a:t>在“硬件配置”窗口上部的模块分布图上选中模块后，在“硬件配置”窗口下部相应的该模块的“通讯参数信息”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/>
              <a:t>不同的模块有不同的通讯参数，常见的有</a:t>
            </a:r>
            <a:r>
              <a:rPr lang="en-US" altLang="zh-CN" dirty="0" smtClean="0"/>
              <a:t>COM</a:t>
            </a:r>
            <a:r>
              <a:rPr lang="zh-CN" altLang="en-US" dirty="0" smtClean="0"/>
              <a:t>口配置等</a:t>
            </a:r>
            <a:endParaRPr lang="en-US" altLang="zh-CN" dirty="0" smtClean="0">
              <a:effectLst/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2" y="3200406"/>
            <a:ext cx="8456613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4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2"/>
                </a:solidFill>
                <a:ea typeface="华文新魏" pitchFamily="2" charset="-122"/>
              </a:rPr>
              <a:t>目录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1676446"/>
            <a:ext cx="5715000" cy="2819384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3333FF"/>
                </a:solidFill>
                <a:latin typeface="Lucida Sans Unicode" pitchFamily="34" charset="0"/>
                <a:ea typeface="黑体" pitchFamily="2" charset="-122"/>
              </a:rPr>
              <a:t>1</a:t>
            </a:r>
            <a:r>
              <a:rPr lang="zh-CN" altLang="en-US" dirty="0" smtClean="0">
                <a:solidFill>
                  <a:srgbClr val="3333FF"/>
                </a:solidFill>
                <a:latin typeface="Lucida Sans Unicode" pitchFamily="34" charset="0"/>
                <a:ea typeface="黑体" pitchFamily="2" charset="-122"/>
              </a:rPr>
              <a:t>、引言</a:t>
            </a:r>
            <a:endParaRPr lang="en-US" altLang="zh-CN" dirty="0" smtClean="0">
              <a:solidFill>
                <a:srgbClr val="3333FF"/>
              </a:solidFill>
              <a:latin typeface="Lucida Sans Unicode" pitchFamily="34" charset="0"/>
              <a:ea typeface="黑体" pitchFamily="2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>
                <a:latin typeface="Lucida Sans Unicode" pitchFamily="34" charset="0"/>
                <a:ea typeface="黑体" pitchFamily="2" charset="-122"/>
              </a:rPr>
              <a:t>2</a:t>
            </a:r>
            <a:r>
              <a:rPr lang="zh-CN" altLang="en-US" dirty="0" smtClean="0">
                <a:latin typeface="Lucida Sans Unicode" pitchFamily="34" charset="0"/>
                <a:ea typeface="黑体" pitchFamily="2" charset="-122"/>
              </a:rPr>
              <a:t>、硬件配置简介</a:t>
            </a:r>
            <a:endParaRPr lang="en-US" altLang="zh-CN" dirty="0" smtClean="0">
              <a:latin typeface="Lucida Sans Unicode" pitchFamily="34" charset="0"/>
              <a:ea typeface="黑体" pitchFamily="2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latin typeface="Lucida Sans Unicode" pitchFamily="34" charset="0"/>
                <a:ea typeface="黑体" pitchFamily="2" charset="-122"/>
              </a:rPr>
              <a:t>    2.1</a:t>
            </a:r>
            <a:r>
              <a:rPr lang="zh-CN" altLang="en-US" sz="2000" dirty="0" smtClean="0">
                <a:latin typeface="Lucida Sans Unicode" pitchFamily="34" charset="0"/>
                <a:ea typeface="黑体" pitchFamily="2" charset="-122"/>
              </a:rPr>
              <a:t>、硬件配置文件</a:t>
            </a:r>
            <a:endParaRPr lang="en-US" altLang="zh-CN" sz="2000" dirty="0" smtClean="0">
              <a:latin typeface="Lucida Sans Unicode" pitchFamily="34" charset="0"/>
              <a:ea typeface="黑体" pitchFamily="2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latin typeface="Lucida Sans Unicode" pitchFamily="34" charset="0"/>
                <a:ea typeface="黑体" pitchFamily="2" charset="-122"/>
              </a:rPr>
              <a:t>    2.2</a:t>
            </a:r>
            <a:r>
              <a:rPr lang="zh-CN" altLang="en-US" sz="2000" dirty="0" smtClean="0">
                <a:latin typeface="Lucida Sans Unicode" pitchFamily="34" charset="0"/>
                <a:ea typeface="黑体" pitchFamily="2" charset="-122"/>
              </a:rPr>
              <a:t>、硬件配置窗口</a:t>
            </a:r>
            <a:endParaRPr lang="en-US" altLang="zh-CN" sz="2000" dirty="0" smtClean="0">
              <a:latin typeface="Lucida Sans Unicode" pitchFamily="34" charset="0"/>
              <a:ea typeface="黑体" pitchFamily="2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>
                <a:latin typeface="Lucida Sans Unicode" pitchFamily="34" charset="0"/>
                <a:ea typeface="黑体" pitchFamily="2" charset="-122"/>
              </a:rPr>
              <a:t>    2.3</a:t>
            </a:r>
            <a:r>
              <a:rPr lang="zh-CN" altLang="en-US" sz="2000" dirty="0" smtClean="0">
                <a:latin typeface="Lucida Sans Unicode" pitchFamily="34" charset="0"/>
                <a:ea typeface="黑体" pitchFamily="2" charset="-122"/>
              </a:rPr>
              <a:t>、设备组态</a:t>
            </a:r>
            <a:endParaRPr lang="en-US" altLang="zh-CN" sz="2000" dirty="0" smtClean="0"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3124200" y="2209800"/>
          <a:ext cx="28956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r:id="rId3" imgW="5349875" imgH="2911475" progId="MS_ClipArt_Gallery.2">
                  <p:embed/>
                </p:oleObj>
              </mc:Choice>
              <mc:Fallback>
                <p:oleObj r:id="rId3" imgW="5349875" imgH="2911475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28956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457200" y="1233488"/>
            <a:ext cx="81534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                谢谢大家！</a:t>
            </a:r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1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、引言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704" y="1447852"/>
            <a:ext cx="8229600" cy="32004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本</a:t>
            </a:r>
            <a:r>
              <a:rPr lang="zh-CN" altLang="en-US" sz="2400" dirty="0"/>
              <a:t>次以</a:t>
            </a:r>
            <a:r>
              <a:rPr lang="en-US" altLang="zh-CN" sz="2400" dirty="0"/>
              <a:t>FA-AT</a:t>
            </a:r>
            <a:r>
              <a:rPr lang="zh-CN" altLang="en-US" sz="2400" dirty="0"/>
              <a:t>为例，介绍硬件</a:t>
            </a:r>
            <a:r>
              <a:rPr lang="zh-CN" altLang="en-US" sz="2400" dirty="0" smtClean="0"/>
              <a:t>配置</a:t>
            </a:r>
            <a:endParaRPr lang="en-US" altLang="zh-CN" sz="2400" dirty="0" smtClean="0"/>
          </a:p>
          <a:p>
            <a:pPr marL="342900" lvl="1" indent="-342900">
              <a:buFont typeface="Wingdings" pitchFamily="2" charset="2"/>
              <a:buChar char="Ø"/>
              <a:defRPr/>
            </a:pPr>
            <a:endParaRPr lang="en-US" altLang="zh-CN" sz="2400" b="1" dirty="0"/>
          </a:p>
          <a:p>
            <a:pPr marL="342900" lvl="1" indent="-342900">
              <a:buFont typeface="Wingdings" pitchFamily="2" charset="2"/>
              <a:buChar char="Ø"/>
              <a:defRPr/>
            </a:pPr>
            <a:r>
              <a:rPr lang="en-US" altLang="zh-CN" sz="2400" b="1" dirty="0" smtClean="0"/>
              <a:t>AT</a:t>
            </a:r>
            <a:r>
              <a:rPr lang="zh-CN" altLang="en-US" sz="2400" b="1" dirty="0" smtClean="0"/>
              <a:t>模块划分</a:t>
            </a:r>
            <a:endParaRPr lang="en-US" altLang="zh-CN" sz="2400" b="1" dirty="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004221"/>
              </p:ext>
            </p:extLst>
          </p:nvPr>
        </p:nvGraphicFramePr>
        <p:xfrm>
          <a:off x="1447882" y="3048010"/>
          <a:ext cx="5987964" cy="2971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Visio" r:id="rId3" imgW="5116999" imgH="2543044" progId="Visio.Drawing.11">
                  <p:embed/>
                </p:oleObj>
              </mc:Choice>
              <mc:Fallback>
                <p:oleObj name="Visio" r:id="rId3" imgW="5116999" imgH="254304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82" y="3048010"/>
                        <a:ext cx="5987964" cy="29717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1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、引言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506" y="2209832"/>
            <a:ext cx="8229600" cy="32004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Ø"/>
              <a:defRPr/>
            </a:pPr>
            <a:r>
              <a:rPr lang="zh-CN" altLang="en-US" sz="2400" b="1" dirty="0"/>
              <a:t>硬件配置在</a:t>
            </a:r>
            <a:r>
              <a:rPr lang="en-US" altLang="zh-CN" sz="2400" b="1" dirty="0" err="1"/>
              <a:t>AutoThink</a:t>
            </a:r>
            <a:r>
              <a:rPr lang="zh-CN" altLang="en-US" sz="2400" b="1" dirty="0"/>
              <a:t>中完成</a:t>
            </a:r>
            <a:r>
              <a:rPr lang="zh-CN" altLang="en-US" sz="2400" b="1" dirty="0" smtClean="0"/>
              <a:t>对硬件</a:t>
            </a:r>
            <a:r>
              <a:rPr lang="zh-CN" altLang="en-US" sz="2400" b="1" dirty="0"/>
              <a:t>模块配置，使之与相应的实际硬件系统相匹配。硬件配置以模块化图形方式显示，使得硬件配置组态更为简单直观</a:t>
            </a:r>
            <a:r>
              <a:rPr lang="zh-CN" altLang="en-US" sz="2400" b="1" dirty="0" smtClean="0"/>
              <a:t>。</a:t>
            </a:r>
            <a:endParaRPr lang="en-US" altLang="zh-CN" sz="2400" b="1" dirty="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2"/>
                </a:solidFill>
                <a:ea typeface="华文新魏" pitchFamily="2" charset="-122"/>
              </a:rPr>
              <a:t>目录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1219200"/>
            <a:ext cx="5715000" cy="4648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 smtClean="0">
                <a:latin typeface="Lucida Sans Unicode" pitchFamily="34" charset="0"/>
                <a:ea typeface="黑体" pitchFamily="2" charset="-122"/>
              </a:rPr>
              <a:t>1</a:t>
            </a:r>
            <a:r>
              <a:rPr lang="zh-CN" altLang="en-US" dirty="0" smtClean="0">
                <a:latin typeface="Lucida Sans Unicode" pitchFamily="34" charset="0"/>
                <a:ea typeface="黑体" pitchFamily="2" charset="-122"/>
              </a:rPr>
              <a:t>、引言</a:t>
            </a:r>
            <a:endParaRPr lang="en-US" altLang="zh-CN" dirty="0" smtClean="0">
              <a:latin typeface="Lucida Sans Unicode" pitchFamily="34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33FF"/>
                </a:solidFill>
                <a:latin typeface="Lucida Sans Unicode" pitchFamily="34" charset="0"/>
                <a:ea typeface="黑体" pitchFamily="2" charset="-122"/>
              </a:rPr>
              <a:t>2</a:t>
            </a:r>
            <a:r>
              <a:rPr lang="zh-CN" altLang="en-US" dirty="0" smtClean="0">
                <a:solidFill>
                  <a:srgbClr val="3333FF"/>
                </a:solidFill>
                <a:latin typeface="Lucida Sans Unicode" pitchFamily="34" charset="0"/>
                <a:ea typeface="黑体" pitchFamily="2" charset="-122"/>
              </a:rPr>
              <a:t>、硬件配置简介</a:t>
            </a:r>
            <a:endParaRPr lang="en-US" altLang="zh-CN" dirty="0" smtClean="0">
              <a:solidFill>
                <a:srgbClr val="3333FF"/>
              </a:solidFill>
              <a:latin typeface="Lucida Sans Unicode" pitchFamily="34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33FF"/>
                </a:solidFill>
                <a:latin typeface="Lucida Sans Unicode" pitchFamily="34" charset="0"/>
                <a:ea typeface="黑体" pitchFamily="2" charset="-122"/>
              </a:rPr>
              <a:t>    2.1</a:t>
            </a:r>
            <a:r>
              <a:rPr lang="zh-CN" altLang="en-US" dirty="0" smtClean="0">
                <a:solidFill>
                  <a:srgbClr val="3333FF"/>
                </a:solidFill>
                <a:latin typeface="Lucida Sans Unicode" pitchFamily="34" charset="0"/>
                <a:ea typeface="黑体" pitchFamily="2" charset="-122"/>
              </a:rPr>
              <a:t>、硬件配置文件</a:t>
            </a:r>
            <a:endParaRPr lang="en-US" altLang="zh-CN" dirty="0" smtClean="0">
              <a:solidFill>
                <a:srgbClr val="3333FF"/>
              </a:solidFill>
              <a:latin typeface="Lucida Sans Unicode" pitchFamily="34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33FF"/>
                </a:solidFill>
                <a:latin typeface="Lucida Sans Unicode" pitchFamily="34" charset="0"/>
                <a:ea typeface="黑体" pitchFamily="2" charset="-122"/>
              </a:rPr>
              <a:t>    2.2</a:t>
            </a:r>
            <a:r>
              <a:rPr lang="zh-CN" altLang="en-US" dirty="0" smtClean="0">
                <a:solidFill>
                  <a:srgbClr val="3333FF"/>
                </a:solidFill>
                <a:latin typeface="Lucida Sans Unicode" pitchFamily="34" charset="0"/>
                <a:ea typeface="黑体" pitchFamily="2" charset="-122"/>
              </a:rPr>
              <a:t>、硬件配置窗口</a:t>
            </a:r>
            <a:endParaRPr lang="en-US" altLang="zh-CN" dirty="0" smtClean="0">
              <a:solidFill>
                <a:srgbClr val="3333FF"/>
              </a:solidFill>
              <a:latin typeface="Lucida Sans Unicode" pitchFamily="34" charset="0"/>
              <a:ea typeface="黑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33FF"/>
                </a:solidFill>
                <a:latin typeface="Lucida Sans Unicode" pitchFamily="34" charset="0"/>
                <a:ea typeface="黑体" pitchFamily="2" charset="-122"/>
              </a:rPr>
              <a:t>    2.3</a:t>
            </a:r>
            <a:r>
              <a:rPr lang="zh-CN" altLang="en-US" dirty="0" smtClean="0">
                <a:solidFill>
                  <a:srgbClr val="3333FF"/>
                </a:solidFill>
                <a:latin typeface="Lucida Sans Unicode" pitchFamily="34" charset="0"/>
                <a:ea typeface="黑体" pitchFamily="2" charset="-122"/>
              </a:rPr>
              <a:t>、设备组态</a:t>
            </a:r>
            <a:endParaRPr lang="en-US" altLang="zh-CN" dirty="0" smtClean="0">
              <a:solidFill>
                <a:srgbClr val="3333FF"/>
              </a:solidFill>
              <a:latin typeface="Lucida Sans Unicode" pitchFamily="34" charset="0"/>
              <a:ea typeface="黑体" pitchFamily="2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 smtClean="0"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、硬件配置简介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371600"/>
            <a:ext cx="8229600" cy="4800600"/>
          </a:xfrm>
        </p:spPr>
        <p:txBody>
          <a:bodyPr/>
          <a:lstStyle/>
          <a:p>
            <a:r>
              <a:rPr lang="zh-CN" altLang="en-US" dirty="0" smtClean="0">
                <a:effectLst/>
              </a:rPr>
              <a:t>系统通过硬件模块采集和处理现场的数据，为了完成采集和控制任务，需要根据具体的工程，对系统的硬件模块进行相应的配置。</a:t>
            </a:r>
            <a:endParaRPr lang="en-US" altLang="zh-CN" dirty="0" smtClean="0">
              <a:effectLst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FA-</a:t>
            </a:r>
            <a:r>
              <a:rPr lang="en-US" altLang="zh-CN" dirty="0" err="1" smtClean="0"/>
              <a:t>AutoThink</a:t>
            </a:r>
            <a:endParaRPr lang="en-US" altLang="zh-CN" dirty="0"/>
          </a:p>
          <a:p>
            <a:pPr lvl="1"/>
            <a:r>
              <a:rPr lang="en-US" altLang="zh-CN" dirty="0" smtClean="0"/>
              <a:t>LE</a:t>
            </a:r>
          </a:p>
          <a:p>
            <a:pPr lvl="1"/>
            <a:r>
              <a:rPr lang="en-US" altLang="zh-CN" dirty="0" smtClean="0"/>
              <a:t>ETM281</a:t>
            </a:r>
          </a:p>
          <a:p>
            <a:pPr lvl="1"/>
            <a:r>
              <a:rPr lang="en-US" altLang="zh-CN" dirty="0" smtClean="0"/>
              <a:t>MC</a:t>
            </a:r>
            <a:r>
              <a:rPr lang="zh-CN" altLang="en-US" dirty="0" smtClean="0"/>
              <a:t>（本次示例对象）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381000" y="228600"/>
            <a:ext cx="563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、硬件配置简介</a:t>
            </a:r>
            <a:endParaRPr lang="zh-CN" altLang="en-US" sz="3600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44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" y="1062699"/>
            <a:ext cx="9001011" cy="533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2.1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、硬件配置文件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371600"/>
            <a:ext cx="8229600" cy="4800600"/>
          </a:xfrm>
        </p:spPr>
        <p:txBody>
          <a:bodyPr/>
          <a:lstStyle/>
          <a:p>
            <a:r>
              <a:rPr lang="en-US" altLang="zh-CN" dirty="0" err="1" smtClean="0">
                <a:effectLst/>
              </a:rPr>
              <a:t>AutoThink</a:t>
            </a:r>
            <a:r>
              <a:rPr lang="zh-CN" altLang="en-US" dirty="0" smtClean="0">
                <a:effectLst/>
              </a:rPr>
              <a:t>软件安装路径下，缺省路径为“</a:t>
            </a:r>
            <a:r>
              <a:rPr lang="en-US" altLang="zh-CN" dirty="0" smtClean="0">
                <a:effectLst/>
              </a:rPr>
              <a:t>C:\AutoThink\V3.1.4_2015.02.09 (V3.1.4 </a:t>
            </a:r>
            <a:r>
              <a:rPr lang="zh-CN" altLang="en-US" dirty="0" smtClean="0">
                <a:effectLst/>
              </a:rPr>
              <a:t>版本对应的配置文件</a:t>
            </a:r>
            <a:r>
              <a:rPr lang="en-US" altLang="zh-CN" dirty="0" smtClean="0">
                <a:effectLst/>
              </a:rPr>
              <a:t>) \“</a:t>
            </a:r>
            <a:r>
              <a:rPr lang="zh-CN" altLang="en-US" dirty="0" smtClean="0">
                <a:effectLst/>
              </a:rPr>
              <a:t>目标文件名称（配置文件）”配置文件描述的是设备相关信息，与硬件模块的型号相关联。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 txBox="1">
            <a:spLocks noGrp="1" noChangeArrowheads="1"/>
          </p:cNvSpPr>
          <p:nvPr/>
        </p:nvSpPr>
        <p:spPr bwMode="auto">
          <a:xfrm>
            <a:off x="3124200" y="6416675"/>
            <a:ext cx="28956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0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24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600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p"/>
              <a:defRPr sz="1400" b="1">
                <a:solidFill>
                  <a:srgbClr val="292929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>
                <a:solidFill>
                  <a:srgbClr val="3D7DCB"/>
                </a:solidFill>
              </a:rPr>
              <a:t>－培训课程　内部公开－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chemeClr val="tx2"/>
                </a:solidFill>
                <a:ea typeface="华文新魏" pitchFamily="2" charset="-122"/>
              </a:rPr>
              <a:t>2.1</a:t>
            </a:r>
            <a:r>
              <a:rPr lang="zh-CN" altLang="en-US" sz="3600" dirty="0" smtClean="0">
                <a:solidFill>
                  <a:schemeClr val="tx2"/>
                </a:solidFill>
                <a:ea typeface="华文新魏" pitchFamily="2" charset="-122"/>
              </a:rPr>
              <a:t>、硬件配置文件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371600"/>
            <a:ext cx="8229600" cy="4800600"/>
          </a:xfrm>
        </p:spPr>
        <p:txBody>
          <a:bodyPr/>
          <a:lstStyle/>
          <a:p>
            <a:r>
              <a:rPr lang="zh-CN" altLang="en-US" dirty="0" smtClean="0">
                <a:effectLst/>
              </a:rPr>
              <a:t>每个设备都有一个单独的</a:t>
            </a:r>
            <a:r>
              <a:rPr lang="en-US" altLang="zh-CN" dirty="0" smtClean="0">
                <a:effectLst/>
              </a:rPr>
              <a:t>AHC</a:t>
            </a:r>
            <a:r>
              <a:rPr lang="zh-CN" altLang="en-US" dirty="0" smtClean="0">
                <a:effectLst/>
              </a:rPr>
              <a:t>文件，描述模块数据大小、模块通道、模块参数、通讯参数等。</a:t>
            </a:r>
            <a:endParaRPr lang="zh-CN" altLang="en-US" dirty="0">
              <a:effectLst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209832"/>
            <a:ext cx="6627813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cs of Computers">
  <a:themeElements>
    <a:clrScheme name="Basics of Computers 2">
      <a:dk1>
        <a:srgbClr val="000066"/>
      </a:dk1>
      <a:lt1>
        <a:srgbClr val="FFFFFF"/>
      </a:lt1>
      <a:dk2>
        <a:srgbClr val="3333FF"/>
      </a:dk2>
      <a:lt2>
        <a:srgbClr val="3399FF"/>
      </a:lt2>
      <a:accent1>
        <a:srgbClr val="66CCFF"/>
      </a:accent1>
      <a:accent2>
        <a:srgbClr val="FF66FF"/>
      </a:accent2>
      <a:accent3>
        <a:srgbClr val="FFFFFF"/>
      </a:accent3>
      <a:accent4>
        <a:srgbClr val="000056"/>
      </a:accent4>
      <a:accent5>
        <a:srgbClr val="B8E2FF"/>
      </a:accent5>
      <a:accent6>
        <a:srgbClr val="E75CE7"/>
      </a:accent6>
      <a:hlink>
        <a:srgbClr val="CC00CC"/>
      </a:hlink>
      <a:folHlink>
        <a:srgbClr val="CC99FF"/>
      </a:folHlink>
    </a:clrScheme>
    <a:fontScheme name="Basics of Computers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Basics of Computers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s of Computers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s of Computer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s of Computers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s of Computers 5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6600"/>
        </a:accent1>
        <a:accent2>
          <a:srgbClr val="FF41FF"/>
        </a:accent2>
        <a:accent3>
          <a:srgbClr val="AAAAAA"/>
        </a:accent3>
        <a:accent4>
          <a:srgbClr val="D4D4D4"/>
        </a:accent4>
        <a:accent5>
          <a:srgbClr val="FFB8AA"/>
        </a:accent5>
        <a:accent6>
          <a:srgbClr val="E73AE7"/>
        </a:accent6>
        <a:hlink>
          <a:srgbClr val="FF0066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s of Computers 6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4FC9"/>
        </a:accent1>
        <a:accent2>
          <a:srgbClr val="FF91B6"/>
        </a:accent2>
        <a:accent3>
          <a:srgbClr val="AAAAAA"/>
        </a:accent3>
        <a:accent4>
          <a:srgbClr val="D4D4D4"/>
        </a:accent4>
        <a:accent5>
          <a:srgbClr val="FFB2E1"/>
        </a:accent5>
        <a:accent6>
          <a:srgbClr val="E783A5"/>
        </a:accent6>
        <a:hlink>
          <a:srgbClr val="FF99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asics of Computers">
  <a:themeElements>
    <a:clrScheme name="1_Basics of Computers 2">
      <a:dk1>
        <a:srgbClr val="000066"/>
      </a:dk1>
      <a:lt1>
        <a:srgbClr val="FFFFFF"/>
      </a:lt1>
      <a:dk2>
        <a:srgbClr val="3333FF"/>
      </a:dk2>
      <a:lt2>
        <a:srgbClr val="3399FF"/>
      </a:lt2>
      <a:accent1>
        <a:srgbClr val="66CCFF"/>
      </a:accent1>
      <a:accent2>
        <a:srgbClr val="FF66FF"/>
      </a:accent2>
      <a:accent3>
        <a:srgbClr val="FFFFFF"/>
      </a:accent3>
      <a:accent4>
        <a:srgbClr val="000056"/>
      </a:accent4>
      <a:accent5>
        <a:srgbClr val="B8E2FF"/>
      </a:accent5>
      <a:accent6>
        <a:srgbClr val="E75CE7"/>
      </a:accent6>
      <a:hlink>
        <a:srgbClr val="CC00CC"/>
      </a:hlink>
      <a:folHlink>
        <a:srgbClr val="CC99FF"/>
      </a:folHlink>
    </a:clrScheme>
    <a:fontScheme name="1_Basics of Computers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1_Basics of Computers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sics of Computers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sics of Computer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sics of Computers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sics of Computers 5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6600"/>
        </a:accent1>
        <a:accent2>
          <a:srgbClr val="FF41FF"/>
        </a:accent2>
        <a:accent3>
          <a:srgbClr val="AAAAAA"/>
        </a:accent3>
        <a:accent4>
          <a:srgbClr val="D4D4D4"/>
        </a:accent4>
        <a:accent5>
          <a:srgbClr val="FFB8AA"/>
        </a:accent5>
        <a:accent6>
          <a:srgbClr val="E73AE7"/>
        </a:accent6>
        <a:hlink>
          <a:srgbClr val="FF0066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sics of Computers 6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FF4FC9"/>
        </a:accent1>
        <a:accent2>
          <a:srgbClr val="FF91B6"/>
        </a:accent2>
        <a:accent3>
          <a:srgbClr val="AAAAAA"/>
        </a:accent3>
        <a:accent4>
          <a:srgbClr val="D4D4D4"/>
        </a:accent4>
        <a:accent5>
          <a:srgbClr val="FFB2E1"/>
        </a:accent5>
        <a:accent6>
          <a:srgbClr val="E783A5"/>
        </a:accent6>
        <a:hlink>
          <a:srgbClr val="FF99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6136</TotalTime>
  <Pages>0</Pages>
  <Words>778</Words>
  <Characters>0</Characters>
  <Application>Microsoft Office PowerPoint</Application>
  <DocSecurity>0</DocSecurity>
  <PresentationFormat>全屏显示(4:3)</PresentationFormat>
  <Lines>0</Lines>
  <Paragraphs>91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Basics of Computers</vt:lpstr>
      <vt:lpstr>1_Basics of Computers</vt:lpstr>
      <vt:lpstr>Picture</vt:lpstr>
      <vt:lpstr>Visio</vt:lpstr>
      <vt:lpstr>MS_ClipArt_Gallery.2</vt:lpstr>
      <vt:lpstr>AutoThink 硬件配置</vt:lpstr>
      <vt:lpstr>目录</vt:lpstr>
      <vt:lpstr>1、引言</vt:lpstr>
      <vt:lpstr>1、引言</vt:lpstr>
      <vt:lpstr>目录</vt:lpstr>
      <vt:lpstr>2、硬件配置简介</vt:lpstr>
      <vt:lpstr>PowerPoint 演示文稿</vt:lpstr>
      <vt:lpstr>2.1、硬件配置文件</vt:lpstr>
      <vt:lpstr>2.1、硬件配置文件</vt:lpstr>
      <vt:lpstr>2.2、 硬件配置窗口</vt:lpstr>
      <vt:lpstr>2.2、 硬件配置窗口</vt:lpstr>
      <vt:lpstr>2.2、 硬件配置窗口</vt:lpstr>
      <vt:lpstr>2.3、 设备组态</vt:lpstr>
      <vt:lpstr>2.3、 设备组态</vt:lpstr>
      <vt:lpstr>2.3、 设备组态</vt:lpstr>
      <vt:lpstr>2.3、 设备组态</vt:lpstr>
      <vt:lpstr>2.3、 设备组态</vt:lpstr>
      <vt:lpstr>2.3、 设备组态</vt:lpstr>
      <vt:lpstr>2.3、 设备组态</vt:lpstr>
      <vt:lpstr>PowerPoint 演示文稿</vt:lpstr>
    </vt:vector>
  </TitlesOfParts>
  <Company>HOLLYSYS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wangsonglin</dc:creator>
  <cp:lastModifiedBy>赵利平</cp:lastModifiedBy>
  <cp:revision>4828</cp:revision>
  <dcterms:created xsi:type="dcterms:W3CDTF">2000-12-19T18:38:18Z</dcterms:created>
  <dcterms:modified xsi:type="dcterms:W3CDTF">2015-01-08T06:15:56Z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