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353" r:id="rId5"/>
    <p:sldId id="267" r:id="rId6"/>
    <p:sldId id="356" r:id="rId7"/>
    <p:sldId id="355" r:id="rId8"/>
    <p:sldId id="357" r:id="rId9"/>
    <p:sldId id="358" r:id="rId10"/>
    <p:sldId id="365" r:id="rId11"/>
    <p:sldId id="359" r:id="rId12"/>
    <p:sldId id="364" r:id="rId13"/>
    <p:sldId id="360" r:id="rId14"/>
    <p:sldId id="361" r:id="rId15"/>
    <p:sldId id="362" r:id="rId16"/>
    <p:sldId id="363" r:id="rId17"/>
    <p:sldId id="26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7">
          <p15:clr>
            <a:srgbClr val="A4A3A4"/>
          </p15:clr>
        </p15:guide>
        <p15:guide id="2" pos="22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7FF"/>
    <a:srgbClr val="9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20" y="114"/>
      </p:cViewPr>
      <p:guideLst>
        <p:guide orient="horz" pos="2188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28" y="-90"/>
      </p:cViewPr>
      <p:guideLst>
        <p:guide orient="horz" pos="2917"/>
        <p:guide pos="2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3A98-7889-4D1C-B292-8750778D83E6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A731-7D08-4EDA-8673-0A0DA3962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2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과학회오리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未标题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314166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图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图0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图0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2884432" cy="70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700808"/>
            <a:ext cx="8208912" cy="1008112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 dirty="0" smtClean="0"/>
              <a:t>封面版式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44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56176" y="5013176"/>
            <a:ext cx="2520280" cy="1656184"/>
          </a:xfrm>
        </p:spPr>
        <p:txBody>
          <a:bodyPr/>
          <a:lstStyle>
            <a:lvl1pPr marL="0" indent="0" algn="ctr" eaLnBrk="1" hangingPunct="1">
              <a:lnSpc>
                <a:spcPct val="150000"/>
              </a:lnSpc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和利时集团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横排版式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82089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16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两栏内容版式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4008" y="1783357"/>
            <a:ext cx="4038600" cy="45259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16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t>‹#›</a:t>
            </a:fld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比较内容版式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/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67544" y="6448251"/>
            <a:ext cx="216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t>‹#›</a:t>
            </a:fld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132856"/>
            <a:ext cx="7200800" cy="2232248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800"/>
            </a:lvl1pPr>
          </a:lstStyle>
          <a:p>
            <a:r>
              <a:rPr lang="zh-CN" altLang="en-US" dirty="0" smtClean="0"/>
              <a:t>热烈欢迎</a:t>
            </a:r>
            <a:r>
              <a:rPr lang="en-US" altLang="zh-CN" dirty="0" smtClean="0"/>
              <a:t>XXX</a:t>
            </a:r>
            <a:r>
              <a:rPr lang="zh-CN" altLang="en-US" dirty="0" smtClean="0"/>
              <a:t>领导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莅临和利时考察指导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708920"/>
            <a:ext cx="7200800" cy="1656184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用自动化改进人们的工作、生活和环境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for Better Life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28" y="1700808"/>
            <a:ext cx="4499960" cy="110507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23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编辑母版标题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16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3972"/>
            <a:ext cx="1944216" cy="477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</a:t>
            </a:r>
            <a:r>
              <a:rPr dirty="0" smtClean="0"/>
              <a:t> </a:t>
            </a:r>
            <a:r>
              <a:rPr lang="zh-CN" dirty="0"/>
              <a:t>系统架构介绍</a:t>
            </a:r>
            <a:r>
              <a:rPr dirty="0"/>
              <a:t>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2265" y="5659120"/>
            <a:ext cx="2199640" cy="1031240"/>
          </a:xfrm>
        </p:spPr>
        <p:txBody>
          <a:bodyPr>
            <a:normAutofit lnSpcReduction="10000"/>
          </a:bodyPr>
          <a:lstStyle/>
          <a:p>
            <a:pPr algn="ctr"/>
            <a:r>
              <a:rPr lang="zh-CN" altLang="en-US" sz="2000" dirty="0"/>
              <a:t>赵利平</a:t>
            </a:r>
            <a:endParaRPr lang="zh-CN" altLang="en-US" sz="2000" dirty="0" smtClean="0"/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07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XI'AN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endParaRPr lang="zh-CN" altLang="en-US" sz="2000" dirty="0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4928870"/>
            <a:ext cx="1908175" cy="1878965"/>
          </a:xfrm>
          <a:prstGeom prst="rect">
            <a:avLst/>
          </a:prstGeom>
        </p:spPr>
      </p:pic>
      <p:pic>
        <p:nvPicPr>
          <p:cNvPr id="8" name="Picture 6" descr="\\mkt-server\e$\4、图片素材库\从华盖购买的图片\dv0640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35" y="3130550"/>
            <a:ext cx="1968500" cy="14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\\mkt-server\e$\4、图片素材库\从华盖购买的图片\bu00761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040" y="3130550"/>
            <a:ext cx="1674495" cy="14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ZANGJIE\g$\2016\集团\集团简介2016.3\素材\P10\1083649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" y="3130550"/>
            <a:ext cx="1896110" cy="140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\\mkt-server\e$\4、图片素材库\从华盖购买的图片\gic382310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55" y="3126740"/>
            <a:ext cx="2014855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mkt-server\e$\4、图片素材库\从华盖购买的图片\AA02765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85" y="3130550"/>
            <a:ext cx="2004060" cy="140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9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设计合理的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对系统比较关键</a:t>
            </a:r>
            <a:endParaRPr lang="en-US" altLang="zh-CN" sz="2000" b="1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硬件配置模块原来存在大量的字符串比较情况：设备名称、机柜名称、树节点、等等。在多语言处理中因为中英不同语言字符串比较导致很多问题。另外从安全性以及效率来讲，存在不小的问题。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如果采用数字做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，系统中尽量规范，不要有的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是从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开始，有的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是从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开始。包括配置文件中的信息，尽可能统一。</a:t>
            </a:r>
            <a:endParaRPr lang="en-US" altLang="zh-CN" sz="2000" dirty="0" smtClean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10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UI</a:t>
            </a:r>
            <a:r>
              <a:rPr lang="zh-CN" altLang="en-US" sz="2000" b="1" dirty="0" smtClean="0"/>
              <a:t>分离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系统的整体设计，从一开始就要考虑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分离，分离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不单单是模块的隔离，更多的是需要一些设计策略来支持这种剥离。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UI</a:t>
            </a:r>
            <a:r>
              <a:rPr lang="zh-CN" altLang="en-US" sz="2000" dirty="0" smtClean="0"/>
              <a:t>剥离为自动化单元测试实施提供有利的条件。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降低各个模块因为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同步等造成的额外的复杂度。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UI</a:t>
            </a:r>
            <a:r>
              <a:rPr lang="zh-CN" altLang="en-US" sz="2000" dirty="0" smtClean="0"/>
              <a:t>不要考虑通用性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11</a:t>
            </a:fld>
            <a:endParaRPr lang="zh-CN" altLang="en-US" dirty="0" smtClean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2" y="2601669"/>
            <a:ext cx="2352381" cy="1685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841" y="2598811"/>
            <a:ext cx="2352381" cy="16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584" y="2593096"/>
            <a:ext cx="2347619" cy="1700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23528" y="1785722"/>
            <a:ext cx="79914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Cdevice</a:t>
            </a:r>
            <a:r>
              <a:rPr lang="en-US" altLang="zh-CN" sz="1600" dirty="0" smtClean="0"/>
              <a:t> * </a:t>
            </a:r>
            <a:r>
              <a:rPr lang="en-US" altLang="zh-CN" sz="1600" dirty="0" err="1" smtClean="0"/>
              <a:t>CreateObject</a:t>
            </a:r>
            <a:r>
              <a:rPr lang="en-US" altLang="zh-CN" sz="1600" dirty="0" smtClean="0"/>
              <a:t>(UINT </a:t>
            </a:r>
            <a:r>
              <a:rPr lang="en-US" altLang="zh-CN" sz="1600" dirty="0" err="1" smtClean="0"/>
              <a:t>uiParentID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Cstring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strName</a:t>
            </a:r>
            <a:r>
              <a:rPr lang="en-US" altLang="zh-CN" sz="1600" dirty="0" smtClean="0"/>
              <a:t>, UCHAR </a:t>
            </a:r>
            <a:r>
              <a:rPr lang="en-US" altLang="zh-CN" sz="1600" dirty="0" err="1" smtClean="0"/>
              <a:t>ucAddress</a:t>
            </a:r>
            <a:r>
              <a:rPr lang="en-US" altLang="zh-CN" sz="1600" dirty="0" smtClean="0"/>
              <a:t>, BOOL </a:t>
            </a:r>
            <a:r>
              <a:rPr lang="en-US" altLang="zh-CN" sz="1600" dirty="0" err="1" smtClean="0"/>
              <a:t>bRedFlag</a:t>
            </a:r>
            <a:r>
              <a:rPr lang="en-US" altLang="zh-CN" sz="1600" dirty="0" smtClean="0"/>
              <a:t>)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32894" y="4500002"/>
            <a:ext cx="7991484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ASSERT(</a:t>
            </a:r>
            <a:r>
              <a:rPr lang="en-US" altLang="zh-CN" sz="1600" dirty="0" err="1" smtClean="0"/>
              <a:t>CreateObject</a:t>
            </a:r>
            <a:r>
              <a:rPr lang="en-US" altLang="zh-CN" sz="1600" dirty="0" smtClean="0"/>
              <a:t>(1, “A”, 1, 1) != NULL);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ASSERT(</a:t>
            </a:r>
            <a:r>
              <a:rPr lang="en-US" altLang="zh-CN" sz="1600" dirty="0" err="1"/>
              <a:t>CreateObject</a:t>
            </a:r>
            <a:r>
              <a:rPr lang="en-US" altLang="zh-CN" sz="1600" dirty="0"/>
              <a:t>(1, </a:t>
            </a:r>
            <a:r>
              <a:rPr lang="en-US" altLang="zh-CN" sz="1600" dirty="0" smtClean="0"/>
              <a:t>“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”, 2, 0) </a:t>
            </a:r>
            <a:r>
              <a:rPr lang="en-US" altLang="zh-CN" sz="1600" dirty="0"/>
              <a:t>!= NULL);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ASSERT(</a:t>
            </a:r>
            <a:r>
              <a:rPr lang="en-US" altLang="zh-CN" sz="1600" dirty="0" err="1"/>
              <a:t>CreateObject</a:t>
            </a:r>
            <a:r>
              <a:rPr lang="en-US" altLang="zh-CN" sz="1600" dirty="0"/>
              <a:t>(1, </a:t>
            </a:r>
            <a:r>
              <a:rPr lang="en-US" altLang="zh-CN" sz="1600" dirty="0" smtClean="0"/>
              <a:t>“</a:t>
            </a:r>
            <a:r>
              <a:rPr lang="en-US" altLang="zh-CN" sz="1600" dirty="0"/>
              <a:t>C</a:t>
            </a:r>
            <a:r>
              <a:rPr lang="en-US" altLang="zh-CN" sz="1600" dirty="0" smtClean="0"/>
              <a:t>”, 3, 1) </a:t>
            </a:r>
            <a:r>
              <a:rPr lang="en-US" altLang="zh-CN" sz="1600" dirty="0"/>
              <a:t>!= NULL);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ASSERT(</a:t>
            </a:r>
            <a:r>
              <a:rPr lang="en-US" altLang="zh-CN" sz="1600" dirty="0" err="1"/>
              <a:t>CreateObject</a:t>
            </a:r>
            <a:r>
              <a:rPr lang="en-US" altLang="zh-CN" sz="1600" dirty="0"/>
              <a:t>(1, </a:t>
            </a:r>
            <a:r>
              <a:rPr lang="en-US" altLang="zh-CN" sz="1600" dirty="0" smtClean="0"/>
              <a:t>“</a:t>
            </a:r>
            <a:r>
              <a:rPr lang="en-US" altLang="zh-CN" sz="1600" dirty="0"/>
              <a:t>D</a:t>
            </a:r>
            <a:r>
              <a:rPr lang="en-US" altLang="zh-CN" sz="1600" dirty="0" smtClean="0"/>
              <a:t>”, 4, 0) </a:t>
            </a:r>
            <a:r>
              <a:rPr lang="en-US" altLang="zh-CN" sz="1600" dirty="0"/>
              <a:t>!= NULL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024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12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实现要注重细节，良好的设计最终通过编码来落实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遵循编码规范，没有规范就制定规范。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向细节要效率，每一行的代码质量决定整体的运行效率。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删除不必要的逻辑以及代码。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实现新需求的同时要维护好相关旧代码。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实现思路比编码更重要。</a:t>
            </a:r>
            <a:endParaRPr lang="en-US" altLang="zh-CN" sz="2000" dirty="0" smtClean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13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项目组成员要加强沟通，保证思路一致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85" y="2336067"/>
            <a:ext cx="772380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14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5062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代码处理逻辑</a:t>
            </a:r>
            <a:endParaRPr lang="en-US" altLang="zh-CN" sz="2000" dirty="0" smtClean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5257143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15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设计的最高原则：大道至简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275238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用自动化改进人们的工作、生活和环境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Automation for Better Life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543175" y="4558030"/>
            <a:ext cx="4194175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sz="3600" dirty="0"/>
              <a:t>Thanks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培训内容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1</a:t>
            </a:fld>
            <a:endParaRPr lang="zh-CN" altLang="en-US" dirty="0" smtClean="0"/>
          </a:p>
        </p:txBody>
      </p:sp>
      <p:sp>
        <p:nvSpPr>
          <p:cNvPr id="6146" name="TextBox 1"/>
          <p:cNvSpPr txBox="1"/>
          <p:nvPr/>
        </p:nvSpPr>
        <p:spPr>
          <a:xfrm>
            <a:off x="1043305" y="1627505"/>
            <a:ext cx="6664960" cy="230832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AutoThink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AutoThink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快速主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控平台系统设计介绍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平台化设计经验分享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AutoThink</a:t>
            </a:r>
            <a:r>
              <a:rPr lang="zh-CN" altLang="en-US" dirty="0" smtClean="0"/>
              <a:t>软件介绍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2</a:t>
            </a:fld>
            <a:endParaRPr lang="zh-CN" altLang="en-US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323528" y="1772816"/>
            <a:ext cx="8496944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手册定义：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AutoThink</a:t>
            </a:r>
            <a:r>
              <a:rPr lang="zh-CN" altLang="en-US" sz="2000" dirty="0"/>
              <a:t>软件作为</a:t>
            </a:r>
            <a:r>
              <a:rPr lang="en-US" altLang="zh-CN" sz="2000" dirty="0" err="1"/>
              <a:t>HOLLiAS_MACS</a:t>
            </a:r>
            <a:r>
              <a:rPr lang="zh-CN" altLang="en-US" sz="2000" dirty="0"/>
              <a:t>组态软件的算法组态组件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基本功能介绍：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软件演示</a:t>
            </a:r>
            <a:endParaRPr lang="en-US" altLang="zh-CN" sz="2000" dirty="0"/>
          </a:p>
          <a:p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AutoThink</a:t>
            </a:r>
            <a:r>
              <a:rPr lang="zh-CN" altLang="en-US" dirty="0" smtClean="0"/>
              <a:t>软件介绍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3</a:t>
            </a:fld>
            <a:endParaRPr lang="zh-CN" altLang="en-US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323528" y="1772816"/>
            <a:ext cx="8496944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AutoThink</a:t>
            </a:r>
            <a:r>
              <a:rPr lang="zh-CN" altLang="en-US" sz="2000" dirty="0" smtClean="0"/>
              <a:t>相关软件介绍：</a:t>
            </a:r>
            <a:endParaRPr lang="en-US" altLang="zh-CN" sz="2000" dirty="0" smtClean="0"/>
          </a:p>
          <a:p>
            <a:endParaRPr lang="en-US" altLang="zh-CN" sz="2000" dirty="0">
              <a:effectLst/>
            </a:endParaRPr>
          </a:p>
          <a:p>
            <a:endParaRPr lang="zh-CN" altLang="en-US" sz="2000" dirty="0"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80647"/>
            <a:ext cx="5923809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75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AutoThink</a:t>
            </a:r>
            <a:r>
              <a:rPr lang="zh-CN" altLang="en-US" dirty="0" smtClean="0">
                <a:sym typeface="+mn-ea"/>
              </a:rPr>
              <a:t>系统结构介绍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4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775460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AutoThink</a:t>
            </a:r>
            <a:r>
              <a:rPr lang="zh-CN" altLang="en-US" sz="2000" dirty="0" smtClean="0"/>
              <a:t>系统设计理念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模块化设计思路比较清晰，职责划分也比较明确。</a:t>
            </a:r>
            <a:endParaRPr lang="en-US" altLang="zh-CN" sz="2000" dirty="0" smtClean="0"/>
          </a:p>
          <a:p>
            <a:pPr algn="l"/>
            <a:endParaRPr lang="en-US" altLang="zh-CN" sz="20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AT</a:t>
            </a:r>
            <a:r>
              <a:rPr lang="zh-CN" altLang="en-US" sz="2000" dirty="0" smtClean="0"/>
              <a:t>模块结构图</a:t>
            </a:r>
            <a:endParaRPr lang="zh-CN" altLang="en-US" sz="2000" dirty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06" y="3429001"/>
            <a:ext cx="6245174" cy="2931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快速主控平台系统设计介绍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5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快速主控平台化的初衷以及要求</a:t>
            </a:r>
            <a:endParaRPr lang="en-US" altLang="zh-CN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模块之间解耦，为将来的发展打下良好基础。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支持多协议，添加一种新的协议涉及的范围可控，工作量可控。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针对目前的多分支情况，减少拉分支的可能性。</a:t>
            </a:r>
            <a:endParaRPr lang="en-US" altLang="zh-CN" sz="2000" dirty="0" smtClean="0"/>
          </a:p>
          <a:p>
            <a:pPr algn="l"/>
            <a:endParaRPr lang="zh-CN" altLang="en-US" sz="2000" dirty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快速主控平台系统设计介绍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6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快速主控平台系统不是针对整个</a:t>
            </a:r>
            <a:r>
              <a:rPr lang="en-US" altLang="zh-CN" sz="2000" dirty="0" smtClean="0"/>
              <a:t>AT</a:t>
            </a:r>
            <a:r>
              <a:rPr lang="zh-CN" altLang="en-US" sz="2000" dirty="0" smtClean="0"/>
              <a:t>系统，主要是针对硬件配置部分</a:t>
            </a:r>
            <a:endParaRPr lang="zh-CN" altLang="en-US" sz="2000" dirty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714286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快速主控平台系统设计介绍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7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34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快速主控平台开发遵循的几个原则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除了具体协议模块，其他模块不涉及具体协议、硬件模块信息。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界面不关心显示、操作的数据。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除了界面、产品模块，其他模块不涉及任何界面元素。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平台参考</a:t>
            </a:r>
            <a:r>
              <a:rPr lang="en-US" altLang="zh-CN" sz="2000" dirty="0" err="1" smtClean="0"/>
              <a:t>GetLastError</a:t>
            </a:r>
            <a:r>
              <a:rPr lang="zh-CN" altLang="en-US" sz="2000" dirty="0" smtClean="0"/>
              <a:t>，引入错误码。代码中根据情况设置合理的错误码信息。方便后续调试以及问题调查。</a:t>
            </a:r>
            <a:endParaRPr lang="en-US" altLang="zh-CN" sz="2000" dirty="0" smtClean="0"/>
          </a:p>
          <a:p>
            <a:pPr algn="l"/>
            <a:endParaRPr lang="en-US" altLang="zh-CN" sz="2000" dirty="0" smtClean="0"/>
          </a:p>
          <a:p>
            <a:pPr algn="l"/>
            <a:endParaRPr lang="zh-CN" altLang="en-US" sz="2000" dirty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平台化设计经验分享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t>8</a:t>
            </a:fld>
            <a:endParaRPr lang="zh-CN" altLang="en-US" dirty="0" smtClean="0"/>
          </a:p>
        </p:txBody>
      </p:sp>
      <p:sp>
        <p:nvSpPr>
          <p:cNvPr id="8194" name="TextBox 2"/>
          <p:cNvSpPr txBox="1"/>
          <p:nvPr/>
        </p:nvSpPr>
        <p:spPr>
          <a:xfrm>
            <a:off x="468948" y="1700808"/>
            <a:ext cx="7991484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模块之间的设计要思想、思路要统一，设计效果遵循木桶效应。</a:t>
            </a:r>
            <a:endParaRPr lang="en-US" altLang="zh-CN" sz="2000" b="1" dirty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827584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62139"/>
            <a:ext cx="3885714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667</Words>
  <Application>Microsoft Office PowerPoint</Application>
  <PresentationFormat>全屏显示(4:3)</PresentationFormat>
  <Paragraphs>97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Wingdings</vt:lpstr>
      <vt:lpstr>Office 主题​​</vt:lpstr>
      <vt:lpstr>AT 系统架构介绍 </vt:lpstr>
      <vt:lpstr>培训内容</vt:lpstr>
      <vt:lpstr>AutoThink软件介绍</vt:lpstr>
      <vt:lpstr>AutoThink软件介绍</vt:lpstr>
      <vt:lpstr>AutoThink系统结构介绍</vt:lpstr>
      <vt:lpstr>快速主控平台系统设计介绍</vt:lpstr>
      <vt:lpstr>快速主控平台系统设计介绍</vt:lpstr>
      <vt:lpstr>快速主控平台系统设计介绍</vt:lpstr>
      <vt:lpstr>平台化设计经验分享</vt:lpstr>
      <vt:lpstr>平台化设计经验分享</vt:lpstr>
      <vt:lpstr>平台化设计经验分享</vt:lpstr>
      <vt:lpstr>平台化设计经验分享</vt:lpstr>
      <vt:lpstr>平台化设计经验分享</vt:lpstr>
      <vt:lpstr>平台化设计经验分享</vt:lpstr>
      <vt:lpstr>平台化设计经验分享</vt:lpstr>
      <vt:lpstr>平台化设计经验分享</vt:lpstr>
      <vt:lpstr>用自动化改进人们的工作、生活和环境 Automation for Better Life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</dc:creator>
  <cp:lastModifiedBy>赵利平</cp:lastModifiedBy>
  <cp:revision>567</cp:revision>
  <dcterms:created xsi:type="dcterms:W3CDTF">2016-02-25T05:46:00Z</dcterms:created>
  <dcterms:modified xsi:type="dcterms:W3CDTF">2017-08-04T07:33:17Z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