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28" r:id="rId3"/>
    <p:sldId id="327" r:id="rId4"/>
    <p:sldId id="326" r:id="rId5"/>
    <p:sldId id="324" r:id="rId6"/>
    <p:sldId id="323" r:id="rId7"/>
    <p:sldId id="322" r:id="rId8"/>
    <p:sldId id="290" r:id="rId9"/>
    <p:sldId id="293" r:id="rId10"/>
    <p:sldId id="297" r:id="rId11"/>
    <p:sldId id="311" r:id="rId12"/>
    <p:sldId id="291" r:id="rId13"/>
    <p:sldId id="294" r:id="rId14"/>
    <p:sldId id="312" r:id="rId15"/>
    <p:sldId id="292" r:id="rId16"/>
    <p:sldId id="295" r:id="rId17"/>
    <p:sldId id="313" r:id="rId18"/>
    <p:sldId id="307" r:id="rId19"/>
    <p:sldId id="306" r:id="rId20"/>
    <p:sldId id="303" r:id="rId21"/>
    <p:sldId id="304" r:id="rId22"/>
    <p:sldId id="333" r:id="rId24"/>
    <p:sldId id="331" r:id="rId25"/>
    <p:sldId id="329" r:id="rId26"/>
    <p:sldId id="330" r:id="rId27"/>
    <p:sldId id="32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6561944" y="1041337"/>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2" y="3104037"/>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2"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4"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450015" y="244885"/>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1123221"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3698439"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6273656"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8848873" y="1924633"/>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463973" y="378460"/>
            <a:ext cx="679873" cy="275590"/>
          </a:xfrm>
          <a:prstGeom prst="rect">
            <a:avLst/>
          </a:prstGeom>
          <a:noFill/>
        </p:spPr>
        <p:txBody>
          <a:bodyPr wrap="square" rtlCol="0">
            <a:spAutoFit/>
          </a:bodyPr>
          <a:lstStyle/>
          <a:p>
            <a:r>
              <a:rPr lang="en-US" altLang="zh-CN" sz="1200" b="1" i="1">
                <a:solidFill>
                  <a:schemeClr val="bg1"/>
                </a:solidFill>
                <a:latin typeface="微软雅黑" panose="020B0503020204020204" charset="-122"/>
                <a:ea typeface="微软雅黑" panose="020B0503020204020204" charset="-122"/>
              </a:rPr>
              <a:t>SXT</a:t>
            </a:r>
            <a:endParaRPr lang="en-US" altLang="zh-CN" sz="1200" b="1" i="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6530" y="2536825"/>
            <a:ext cx="11388090" cy="706755"/>
          </a:xfrm>
          <a:prstGeom prst="rect">
            <a:avLst/>
          </a:prstGeom>
          <a:noFill/>
        </p:spPr>
        <p:txBody>
          <a:bodyPr wrap="square" rtlCol="0">
            <a:spAutoFit/>
          </a:bodyPr>
          <a:p>
            <a:pPr algn="ctr"/>
            <a:r>
              <a:rPr lang="en-US" altLang="zh-CN" sz="4000"/>
              <a:t>JAVA_OO_CLASS_PROJECT</a:t>
            </a:r>
            <a:endParaRPr lang="en-US" altLang="zh-CN" sz="40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1909445" y="1557655"/>
            <a:ext cx="8537575" cy="4154170"/>
          </a:xfrm>
          <a:prstGeom prst="rect">
            <a:avLst/>
          </a:prstGeom>
          <a:noFill/>
        </p:spPr>
        <p:txBody>
          <a:bodyPr wrap="square" rtlCol="0">
            <a:spAutoFit/>
          </a:bodyPr>
          <a:p>
            <a:r>
              <a:rPr lang="zh-CN" altLang="en-US" sz="4400" b="1"/>
              <a:t>蘑菇敌人的坐标</a:t>
            </a:r>
            <a:r>
              <a:rPr lang="en-US" altLang="zh-CN" sz="4400" b="1"/>
              <a:t>(580,385)</a:t>
            </a:r>
            <a:endParaRPr lang="en-US" altLang="zh-CN" sz="4400" b="1"/>
          </a:p>
          <a:p>
            <a:endParaRPr lang="en-US" altLang="zh-CN" sz="4400" b="1"/>
          </a:p>
          <a:p>
            <a:endParaRPr lang="en-US" altLang="zh-CN" sz="4400" b="1"/>
          </a:p>
          <a:p>
            <a:endParaRPr lang="en-US" altLang="zh-CN" sz="4400" b="1"/>
          </a:p>
          <a:p>
            <a:endParaRPr lang="en-US" altLang="zh-CN" sz="4400" b="1"/>
          </a:p>
          <a:p>
            <a:r>
              <a:rPr lang="zh-CN" altLang="en-US" sz="4400" b="1">
                <a:sym typeface="+mn-ea"/>
              </a:rPr>
              <a:t>食人花</a:t>
            </a:r>
            <a:r>
              <a:rPr lang="zh-CN" altLang="en-US" sz="4400" b="1"/>
              <a:t>敌人的坐标</a:t>
            </a:r>
            <a:r>
              <a:rPr lang="en-US" altLang="zh-CN" sz="4400" b="1"/>
              <a:t>(635,420)</a:t>
            </a:r>
            <a:endParaRPr lang="en-US" altLang="zh-CN" sz="44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descr="D}S[D@DC~}EPWJOA[DDVB1L"/>
          <p:cNvPicPr>
            <a:picLocks noChangeAspect="1"/>
          </p:cNvPicPr>
          <p:nvPr/>
        </p:nvPicPr>
        <p:blipFill>
          <a:blip r:embed="rId1"/>
          <a:srcRect l="-145" t="6644" r="-145" b="3300"/>
          <a:stretch>
            <a:fillRect/>
          </a:stretch>
        </p:blipFill>
        <p:spPr>
          <a:xfrm>
            <a:off x="2305050" y="959485"/>
            <a:ext cx="7581900" cy="5129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477520" y="1646555"/>
            <a:ext cx="6007100" cy="2676525"/>
          </a:xfrm>
          <a:prstGeom prst="rect">
            <a:avLst/>
          </a:prstGeom>
          <a:noFill/>
        </p:spPr>
        <p:txBody>
          <a:bodyPr wrap="square" rtlCol="0">
            <a:spAutoFit/>
          </a:bodyPr>
          <a:p>
            <a:r>
              <a:rPr lang="en-US" altLang="zh-CN" sz="2800" b="1"/>
              <a:t>	    </a:t>
            </a:r>
            <a:r>
              <a:rPr lang="zh-CN" altLang="en-US" sz="2800" b="1"/>
              <a:t>空</a:t>
            </a:r>
            <a:r>
              <a:rPr lang="en-US" altLang="zh-CN" sz="2800" b="1"/>
              <a:t>1     </a:t>
            </a:r>
            <a:r>
              <a:rPr lang="zh-CN" altLang="en-US" sz="2800" b="1"/>
              <a:t>空</a:t>
            </a:r>
            <a:r>
              <a:rPr lang="en-US" altLang="zh-CN" sz="2800" b="1"/>
              <a:t>2    </a:t>
            </a:r>
            <a:r>
              <a:rPr lang="zh-CN" altLang="en-US" sz="2800" b="1"/>
              <a:t>空</a:t>
            </a:r>
            <a:r>
              <a:rPr lang="en-US" altLang="zh-CN" sz="2800" b="1"/>
              <a:t>3    </a:t>
            </a:r>
            <a:r>
              <a:rPr lang="zh-CN" altLang="en-US" sz="2800" b="1"/>
              <a:t>空</a:t>
            </a:r>
            <a:r>
              <a:rPr lang="en-US" altLang="zh-CN" sz="2800" b="1"/>
              <a:t>4</a:t>
            </a:r>
            <a:endParaRPr lang="en-US" altLang="zh-CN" sz="2800" b="1"/>
          </a:p>
          <a:p>
            <a:endParaRPr lang="en-US" altLang="zh-CN" sz="2800" b="1"/>
          </a:p>
          <a:p>
            <a:r>
              <a:rPr lang="en-US" altLang="zh-CN" sz="2800" b="1"/>
              <a:t>f1   </a:t>
            </a:r>
            <a:endParaRPr lang="en-US" altLang="zh-CN" sz="2800" b="1"/>
          </a:p>
          <a:p>
            <a:r>
              <a:rPr lang="en-US" altLang="zh-CN" sz="2800" b="1"/>
              <a:t>      C</a:t>
            </a:r>
            <a:endParaRPr lang="en-US" altLang="zh-CN" sz="2800" b="1"/>
          </a:p>
          <a:p>
            <a:r>
              <a:rPr lang="en-US" altLang="zh-CN" sz="2800" b="1"/>
              <a:t>   B E G</a:t>
            </a:r>
            <a:endParaRPr lang="en-US" altLang="zh-CN" sz="2800" b="1"/>
          </a:p>
          <a:p>
            <a:r>
              <a:rPr lang="en-US" altLang="zh-CN" sz="2800" b="1"/>
              <a:t>A D F H I</a:t>
            </a:r>
            <a:endParaRPr lang="en-US" altLang="zh-CN" sz="2800" b="1"/>
          </a:p>
        </p:txBody>
      </p:sp>
      <p:sp>
        <p:nvSpPr>
          <p:cNvPr id="3" name="文本框 2"/>
          <p:cNvSpPr txBox="1"/>
          <p:nvPr/>
        </p:nvSpPr>
        <p:spPr>
          <a:xfrm>
            <a:off x="6484620" y="1557655"/>
            <a:ext cx="5106670" cy="521970"/>
          </a:xfrm>
          <a:prstGeom prst="rect">
            <a:avLst/>
          </a:prstGeom>
          <a:noFill/>
        </p:spPr>
        <p:txBody>
          <a:bodyPr wrap="square" rtlCol="0">
            <a:spAutoFit/>
          </a:bodyPr>
          <a:p>
            <a:r>
              <a:rPr lang="zh-CN" altLang="en-US" sz="2800" b="1"/>
              <a:t>这是我们第二关的砖块的位置</a:t>
            </a:r>
            <a:endParaRPr lang="zh-CN" altLang="en-US" sz="2800" b="1"/>
          </a:p>
        </p:txBody>
      </p:sp>
      <p:sp>
        <p:nvSpPr>
          <p:cNvPr id="4" name="文本框 3"/>
          <p:cNvSpPr txBox="1"/>
          <p:nvPr/>
        </p:nvSpPr>
        <p:spPr>
          <a:xfrm>
            <a:off x="6517640" y="2646045"/>
            <a:ext cx="5474335" cy="3969385"/>
          </a:xfrm>
          <a:prstGeom prst="rect">
            <a:avLst/>
          </a:prstGeom>
          <a:noFill/>
        </p:spPr>
        <p:txBody>
          <a:bodyPr wrap="square" rtlCol="0">
            <a:spAutoFit/>
          </a:bodyPr>
          <a:p>
            <a:r>
              <a:rPr lang="en-US" altLang="zh-CN" sz="2800" b="1"/>
              <a:t>A</a:t>
            </a:r>
            <a:r>
              <a:rPr lang="zh-CN" altLang="en-US" sz="2800" b="1"/>
              <a:t>：</a:t>
            </a:r>
            <a:r>
              <a:rPr lang="en-US" altLang="zh-CN" sz="2800" b="1"/>
              <a:t>(240,510)           f1</a:t>
            </a:r>
            <a:r>
              <a:rPr lang="zh-CN" altLang="en-US" sz="2800" b="1"/>
              <a:t>：</a:t>
            </a:r>
            <a:r>
              <a:rPr lang="en-US" altLang="zh-CN" sz="2800" b="1"/>
              <a:t>(240,300)</a:t>
            </a:r>
            <a:endParaRPr lang="en-US" altLang="zh-CN" sz="2800" b="1"/>
          </a:p>
          <a:p>
            <a:r>
              <a:rPr lang="en-US" altLang="zh-CN" sz="2800" b="1"/>
              <a:t>B</a:t>
            </a:r>
            <a:r>
              <a:rPr lang="zh-CN" altLang="en-US" sz="2800" b="1"/>
              <a:t>：</a:t>
            </a:r>
            <a:r>
              <a:rPr lang="en-US" altLang="zh-CN" sz="2800" b="1"/>
              <a:t>(270,480)	</a:t>
            </a:r>
            <a:r>
              <a:rPr lang="zh-CN" altLang="en-US" sz="2800" b="1"/>
              <a:t>空</a:t>
            </a:r>
            <a:r>
              <a:rPr lang="en-US" altLang="zh-CN" sz="2800" b="1"/>
              <a:t>1</a:t>
            </a:r>
            <a:r>
              <a:rPr lang="zh-CN" altLang="en-US" sz="2800" b="1"/>
              <a:t>：</a:t>
            </a:r>
            <a:r>
              <a:rPr lang="en-US" altLang="zh-CN" sz="2800" b="1"/>
              <a:t>(360,390)</a:t>
            </a:r>
            <a:endParaRPr lang="en-US" altLang="zh-CN" sz="2800" b="1"/>
          </a:p>
          <a:p>
            <a:r>
              <a:rPr lang="en-US" altLang="zh-CN" sz="2800" b="1"/>
              <a:t>C</a:t>
            </a:r>
            <a:r>
              <a:rPr lang="zh-CN" altLang="en-US" sz="2800" b="1"/>
              <a:t>：</a:t>
            </a:r>
            <a:r>
              <a:rPr lang="en-US" altLang="zh-CN" sz="2800" b="1"/>
              <a:t>(300,450)	</a:t>
            </a:r>
            <a:r>
              <a:rPr lang="zh-CN" altLang="en-US" sz="2800" b="1"/>
              <a:t>空</a:t>
            </a:r>
            <a:r>
              <a:rPr lang="en-US" altLang="zh-CN" sz="2800" b="1"/>
              <a:t>2</a:t>
            </a:r>
            <a:r>
              <a:rPr lang="zh-CN" altLang="en-US" sz="2800" b="1"/>
              <a:t>：</a:t>
            </a:r>
            <a:r>
              <a:rPr lang="en-US" altLang="zh-CN" sz="2800" b="1"/>
              <a:t>(420,390)</a:t>
            </a:r>
            <a:endParaRPr lang="en-US" altLang="zh-CN" sz="2800" b="1"/>
          </a:p>
          <a:p>
            <a:r>
              <a:rPr lang="en-US" altLang="zh-CN" sz="2800" b="1"/>
              <a:t>D</a:t>
            </a:r>
            <a:r>
              <a:rPr lang="zh-CN" altLang="en-US" sz="2800" b="1"/>
              <a:t>：</a:t>
            </a:r>
            <a:r>
              <a:rPr lang="en-US" altLang="zh-CN" sz="2800" b="1"/>
              <a:t>(270,510)	</a:t>
            </a:r>
            <a:r>
              <a:rPr lang="zh-CN" altLang="en-US" sz="2800" b="1"/>
              <a:t>空</a:t>
            </a:r>
            <a:r>
              <a:rPr lang="en-US" altLang="zh-CN" sz="2800" b="1"/>
              <a:t>3</a:t>
            </a:r>
            <a:r>
              <a:rPr lang="zh-CN" altLang="en-US" sz="2800" b="1"/>
              <a:t>：</a:t>
            </a:r>
            <a:r>
              <a:rPr lang="en-US" altLang="zh-CN" sz="2800" b="1"/>
              <a:t>(480,390)</a:t>
            </a:r>
            <a:endParaRPr lang="en-US" altLang="zh-CN" sz="2800" b="1"/>
          </a:p>
          <a:p>
            <a:r>
              <a:rPr lang="en-US" altLang="zh-CN" sz="2800" b="1"/>
              <a:t>E</a:t>
            </a:r>
            <a:r>
              <a:rPr lang="zh-CN" altLang="en-US" sz="2800" b="1"/>
              <a:t>：</a:t>
            </a:r>
            <a:r>
              <a:rPr lang="en-US" altLang="zh-CN" sz="2800" b="1"/>
              <a:t>(300,480)	</a:t>
            </a:r>
            <a:r>
              <a:rPr lang="zh-CN" altLang="en-US" sz="2800" b="1"/>
              <a:t>空</a:t>
            </a:r>
            <a:r>
              <a:rPr lang="en-US" altLang="zh-CN" sz="2800" b="1"/>
              <a:t>4</a:t>
            </a:r>
            <a:r>
              <a:rPr lang="zh-CN" altLang="en-US" sz="2800" b="1"/>
              <a:t>：</a:t>
            </a:r>
            <a:r>
              <a:rPr lang="en-US" altLang="zh-CN" sz="2800" b="1"/>
              <a:t>(540,390)</a:t>
            </a:r>
            <a:endParaRPr lang="zh-CN" altLang="en-US" sz="2800" b="1"/>
          </a:p>
          <a:p>
            <a:r>
              <a:rPr lang="en-US" altLang="zh-CN" sz="2800" b="1"/>
              <a:t>F</a:t>
            </a:r>
            <a:r>
              <a:rPr lang="zh-CN" altLang="en-US" sz="2800" b="1"/>
              <a:t>：</a:t>
            </a:r>
            <a:r>
              <a:rPr lang="en-US" altLang="zh-CN" sz="2800" b="1"/>
              <a:t>(300,510)</a:t>
            </a:r>
            <a:endParaRPr lang="zh-CN" altLang="en-US" sz="2800" b="1"/>
          </a:p>
          <a:p>
            <a:r>
              <a:rPr lang="en-US" altLang="zh-CN" sz="2800" b="1"/>
              <a:t>G</a:t>
            </a:r>
            <a:r>
              <a:rPr lang="zh-CN" altLang="en-US" sz="2800" b="1"/>
              <a:t>：</a:t>
            </a:r>
            <a:r>
              <a:rPr lang="en-US" altLang="zh-CN" sz="2800" b="1"/>
              <a:t>(330,480)</a:t>
            </a:r>
            <a:endParaRPr lang="zh-CN" altLang="en-US" sz="2800" b="1"/>
          </a:p>
          <a:p>
            <a:r>
              <a:rPr lang="en-US" altLang="zh-CN" sz="2800" b="1"/>
              <a:t>H</a:t>
            </a:r>
            <a:r>
              <a:rPr lang="zh-CN" altLang="en-US" sz="2800" b="1"/>
              <a:t>：</a:t>
            </a:r>
            <a:r>
              <a:rPr lang="en-US" altLang="zh-CN" sz="2800" b="1"/>
              <a:t>(330,510)</a:t>
            </a:r>
            <a:endParaRPr lang="zh-CN" altLang="en-US" sz="2800" b="1"/>
          </a:p>
          <a:p>
            <a:r>
              <a:rPr lang="en-US" altLang="zh-CN" sz="2800" b="1"/>
              <a:t>I</a:t>
            </a:r>
            <a:r>
              <a:rPr lang="zh-CN" altLang="en-US" sz="2800" b="1"/>
              <a:t>： </a:t>
            </a:r>
            <a:r>
              <a:rPr lang="en-US" altLang="zh-CN" sz="2800" b="1"/>
              <a:t>(360,510)</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1909445" y="1557655"/>
            <a:ext cx="8727440" cy="2553335"/>
          </a:xfrm>
          <a:prstGeom prst="rect">
            <a:avLst/>
          </a:prstGeom>
          <a:noFill/>
        </p:spPr>
        <p:txBody>
          <a:bodyPr wrap="square" rtlCol="0">
            <a:spAutoFit/>
          </a:bodyPr>
          <a:p>
            <a:r>
              <a:rPr lang="zh-CN" altLang="en-US" sz="4000" b="1"/>
              <a:t>加上之前的坐标后</a:t>
            </a:r>
            <a:endParaRPr lang="zh-CN" altLang="en-US" sz="4000" b="1"/>
          </a:p>
          <a:p>
            <a:r>
              <a:rPr lang="zh-CN" altLang="en-US" sz="4000" b="1"/>
              <a:t>蘑菇敌人的坐标</a:t>
            </a:r>
            <a:r>
              <a:rPr lang="en-US" altLang="zh-CN" sz="4000" b="1"/>
              <a:t>(500,385)  (200,385)</a:t>
            </a:r>
            <a:endParaRPr lang="en-US" altLang="zh-CN" sz="4000" b="1"/>
          </a:p>
          <a:p>
            <a:endParaRPr lang="en-US" altLang="zh-CN" sz="4000" b="1"/>
          </a:p>
          <a:p>
            <a:r>
              <a:rPr lang="zh-CN" altLang="en-US" sz="4000" b="1"/>
              <a:t>食人花敌人的坐标</a:t>
            </a:r>
            <a:r>
              <a:rPr lang="en-US" altLang="zh-CN" sz="4000" b="1"/>
              <a:t>(635,420)  (75,420)</a:t>
            </a:r>
            <a:endParaRPr lang="en-US" altLang="zh-CN" sz="40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图片 2" descr="G1EO]6XPC6K8QA$A]M{F@4U"/>
          <p:cNvPicPr>
            <a:picLocks noChangeAspect="1"/>
          </p:cNvPicPr>
          <p:nvPr/>
        </p:nvPicPr>
        <p:blipFill>
          <a:blip r:embed="rId1"/>
          <a:srcRect l="871" t="8127" r="-871" b="1338"/>
          <a:stretch>
            <a:fillRect/>
          </a:stretch>
        </p:blipFill>
        <p:spPr>
          <a:xfrm>
            <a:off x="2305050" y="1450340"/>
            <a:ext cx="7581900" cy="5156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3086735" y="1679575"/>
            <a:ext cx="6018530" cy="2553335"/>
          </a:xfrm>
          <a:prstGeom prst="rect">
            <a:avLst/>
          </a:prstGeom>
          <a:noFill/>
        </p:spPr>
        <p:txBody>
          <a:bodyPr wrap="square" rtlCol="0">
            <a:spAutoFit/>
          </a:bodyPr>
          <a:p>
            <a:r>
              <a:rPr lang="en-US" altLang="zh-CN" sz="3200" b="1"/>
              <a:t>               K</a:t>
            </a:r>
            <a:endParaRPr lang="en-US" altLang="zh-CN" sz="3200" b="1"/>
          </a:p>
          <a:p>
            <a:r>
              <a:rPr lang="en-US" altLang="zh-CN" sz="3200" b="1"/>
              <a:t>          G  L</a:t>
            </a:r>
            <a:endParaRPr lang="en-US" altLang="zh-CN" sz="3200" b="1"/>
          </a:p>
          <a:p>
            <a:r>
              <a:rPr lang="en-US" altLang="zh-CN" sz="3200" b="1"/>
              <a:t>      C H M</a:t>
            </a:r>
            <a:endParaRPr lang="en-US" altLang="zh-CN" sz="3200" b="1"/>
          </a:p>
          <a:p>
            <a:r>
              <a:rPr lang="en-US" altLang="zh-CN" sz="3200" b="1"/>
              <a:t>   B E  I  N</a:t>
            </a:r>
            <a:endParaRPr lang="en-US" altLang="zh-CN" sz="3200" b="1"/>
          </a:p>
          <a:p>
            <a:r>
              <a:rPr lang="en-US" altLang="zh-CN" sz="3200" b="1"/>
              <a:t>A D F J  O</a:t>
            </a:r>
            <a:endParaRPr lang="en-US" altLang="zh-CN" sz="3200" b="1"/>
          </a:p>
        </p:txBody>
      </p:sp>
      <p:sp>
        <p:nvSpPr>
          <p:cNvPr id="3" name="文本框 2"/>
          <p:cNvSpPr txBox="1"/>
          <p:nvPr/>
        </p:nvSpPr>
        <p:spPr>
          <a:xfrm>
            <a:off x="299085" y="3156585"/>
            <a:ext cx="2009775" cy="1076325"/>
          </a:xfrm>
          <a:prstGeom prst="rect">
            <a:avLst/>
          </a:prstGeom>
          <a:noFill/>
        </p:spPr>
        <p:txBody>
          <a:bodyPr wrap="square" rtlCol="0">
            <a:spAutoFit/>
          </a:bodyPr>
          <a:p>
            <a:r>
              <a:rPr lang="en-US" altLang="zh-CN" sz="3200" b="1"/>
              <a:t>   Q</a:t>
            </a:r>
            <a:endParaRPr lang="en-US" altLang="zh-CN" sz="3200" b="1"/>
          </a:p>
          <a:p>
            <a:r>
              <a:rPr lang="en-US" altLang="zh-CN" sz="3200" b="1"/>
              <a:t>P R</a:t>
            </a:r>
            <a:endParaRPr lang="en-US" altLang="zh-CN" sz="3200" b="1"/>
          </a:p>
        </p:txBody>
      </p:sp>
      <p:sp>
        <p:nvSpPr>
          <p:cNvPr id="5" name="文本框 4"/>
          <p:cNvSpPr txBox="1"/>
          <p:nvPr/>
        </p:nvSpPr>
        <p:spPr>
          <a:xfrm>
            <a:off x="6040755" y="847090"/>
            <a:ext cx="5739130" cy="860425"/>
          </a:xfrm>
          <a:prstGeom prst="rect">
            <a:avLst/>
          </a:prstGeom>
          <a:noFill/>
        </p:spPr>
        <p:txBody>
          <a:bodyPr wrap="square" rtlCol="0">
            <a:spAutoFit/>
          </a:bodyPr>
          <a:p>
            <a:r>
              <a:rPr lang="zh-CN" altLang="en-US" sz="3200" b="1">
                <a:sym typeface="+mn-ea"/>
              </a:rPr>
              <a:t>这是我们第三关的砖块的位置</a:t>
            </a:r>
            <a:endParaRPr lang="zh-CN" altLang="en-US" b="1"/>
          </a:p>
          <a:p>
            <a:endParaRPr lang="zh-CN" altLang="en-US"/>
          </a:p>
        </p:txBody>
      </p:sp>
      <p:sp>
        <p:nvSpPr>
          <p:cNvPr id="6" name="文本框 5"/>
          <p:cNvSpPr txBox="1"/>
          <p:nvPr/>
        </p:nvSpPr>
        <p:spPr>
          <a:xfrm>
            <a:off x="6040755" y="2081530"/>
            <a:ext cx="5974080" cy="4523105"/>
          </a:xfrm>
          <a:prstGeom prst="rect">
            <a:avLst/>
          </a:prstGeom>
          <a:noFill/>
        </p:spPr>
        <p:txBody>
          <a:bodyPr wrap="square" rtlCol="0">
            <a:spAutoFit/>
          </a:bodyPr>
          <a:p>
            <a:r>
              <a:rPr lang="en-US" altLang="zh-CN" sz="3200" b="1"/>
              <a:t>A</a:t>
            </a:r>
            <a:r>
              <a:rPr lang="zh-CN" altLang="en-US" sz="3200" b="1"/>
              <a:t>：</a:t>
            </a:r>
            <a:r>
              <a:rPr lang="en-US" altLang="zh-CN" sz="3200" b="1"/>
              <a:t>(290,510)</a:t>
            </a:r>
            <a:r>
              <a:rPr lang="zh-CN" altLang="en-US" sz="3200" b="1"/>
              <a:t>           </a:t>
            </a:r>
            <a:r>
              <a:rPr lang="en-US" altLang="zh-CN" sz="3200" b="1"/>
              <a:t>J</a:t>
            </a:r>
            <a:r>
              <a:rPr lang="zh-CN" altLang="en-US" sz="3200" b="1"/>
              <a:t>：</a:t>
            </a:r>
            <a:r>
              <a:rPr lang="en-US" altLang="zh-CN" sz="3200" b="1"/>
              <a:t>(380,510)</a:t>
            </a:r>
            <a:endParaRPr lang="zh-CN" altLang="en-US" sz="3200" b="1"/>
          </a:p>
          <a:p>
            <a:r>
              <a:rPr lang="en-US" altLang="zh-CN" sz="3200" b="1"/>
              <a:t>B</a:t>
            </a:r>
            <a:r>
              <a:rPr lang="zh-CN" altLang="en-US" sz="3200" b="1"/>
              <a:t>：</a:t>
            </a:r>
            <a:r>
              <a:rPr lang="en-US" altLang="zh-CN" sz="3200" b="1"/>
              <a:t>(320,480)	     K</a:t>
            </a:r>
            <a:r>
              <a:rPr lang="zh-CN" altLang="en-US" sz="3200" b="1"/>
              <a:t>：</a:t>
            </a:r>
            <a:r>
              <a:rPr lang="en-US" altLang="zh-CN" sz="3200" b="1"/>
              <a:t>(410,390)</a:t>
            </a:r>
            <a:endParaRPr lang="zh-CN" altLang="en-US" sz="3200" b="1"/>
          </a:p>
          <a:p>
            <a:r>
              <a:rPr lang="en-US" altLang="zh-CN" sz="3200" b="1"/>
              <a:t>C</a:t>
            </a:r>
            <a:r>
              <a:rPr lang="zh-CN" altLang="en-US" sz="3200" b="1"/>
              <a:t>：</a:t>
            </a:r>
            <a:r>
              <a:rPr lang="en-US" altLang="zh-CN" sz="3200" b="1"/>
              <a:t>(350,450)	     L</a:t>
            </a:r>
            <a:r>
              <a:rPr lang="zh-CN" altLang="en-US" sz="3200" b="1"/>
              <a:t>：</a:t>
            </a:r>
            <a:r>
              <a:rPr lang="en-US" altLang="zh-CN" sz="3200" b="1"/>
              <a:t>(410,420)</a:t>
            </a:r>
            <a:endParaRPr lang="zh-CN" altLang="en-US" sz="3200" b="1"/>
          </a:p>
          <a:p>
            <a:r>
              <a:rPr lang="en-US" altLang="zh-CN" sz="3200" b="1"/>
              <a:t>D</a:t>
            </a:r>
            <a:r>
              <a:rPr lang="zh-CN" altLang="en-US" sz="3200" b="1"/>
              <a:t>：</a:t>
            </a:r>
            <a:r>
              <a:rPr lang="en-US" altLang="zh-CN" sz="3200" b="1"/>
              <a:t>(320,510)	    M</a:t>
            </a:r>
            <a:r>
              <a:rPr lang="zh-CN" altLang="en-US" sz="3200" b="1"/>
              <a:t>：</a:t>
            </a:r>
            <a:r>
              <a:rPr lang="en-US" altLang="zh-CN" sz="3200" b="1"/>
              <a:t>(410,450)</a:t>
            </a:r>
            <a:endParaRPr lang="zh-CN" altLang="en-US" sz="3200" b="1"/>
          </a:p>
          <a:p>
            <a:r>
              <a:rPr lang="en-US" altLang="zh-CN" sz="3200" b="1"/>
              <a:t>E</a:t>
            </a:r>
            <a:r>
              <a:rPr lang="zh-CN" altLang="en-US" sz="3200" b="1"/>
              <a:t>：</a:t>
            </a:r>
            <a:r>
              <a:rPr lang="en-US" altLang="zh-CN" sz="3200" b="1"/>
              <a:t>(350,480)	     N</a:t>
            </a:r>
            <a:r>
              <a:rPr lang="zh-CN" altLang="en-US" sz="3200" b="1"/>
              <a:t>：</a:t>
            </a:r>
            <a:r>
              <a:rPr lang="en-US" altLang="zh-CN" sz="3200" b="1"/>
              <a:t>(410,480)</a:t>
            </a:r>
            <a:endParaRPr lang="zh-CN" altLang="en-US" sz="3200" b="1"/>
          </a:p>
          <a:p>
            <a:r>
              <a:rPr lang="en-US" altLang="zh-CN" sz="3200" b="1"/>
              <a:t>F</a:t>
            </a:r>
            <a:r>
              <a:rPr lang="zh-CN" altLang="en-US" sz="3200" b="1"/>
              <a:t>：</a:t>
            </a:r>
            <a:r>
              <a:rPr lang="en-US" altLang="zh-CN" sz="3200" b="1"/>
              <a:t>(350,510)           O</a:t>
            </a:r>
            <a:r>
              <a:rPr lang="zh-CN" altLang="en-US" sz="3200" b="1"/>
              <a:t>：</a:t>
            </a:r>
            <a:r>
              <a:rPr lang="en-US" altLang="zh-CN" sz="3200" b="1"/>
              <a:t>(410,510)</a:t>
            </a:r>
            <a:endParaRPr lang="zh-CN" altLang="en-US" sz="3200" b="1"/>
          </a:p>
          <a:p>
            <a:r>
              <a:rPr lang="en-US" altLang="zh-CN" sz="3200" b="1"/>
              <a:t>G</a:t>
            </a:r>
            <a:r>
              <a:rPr lang="zh-CN" altLang="en-US" sz="3200" b="1"/>
              <a:t>：</a:t>
            </a:r>
            <a:r>
              <a:rPr lang="en-US" altLang="zh-CN" sz="3200" b="1"/>
              <a:t>(380,420)	     P</a:t>
            </a:r>
            <a:r>
              <a:rPr lang="zh-CN" altLang="en-US" sz="3200" b="1"/>
              <a:t>：</a:t>
            </a:r>
            <a:r>
              <a:rPr lang="en-US" altLang="zh-CN" sz="3200" b="1"/>
              <a:t>(60,510)</a:t>
            </a:r>
            <a:endParaRPr lang="zh-CN" altLang="en-US" sz="3200" b="1"/>
          </a:p>
          <a:p>
            <a:r>
              <a:rPr lang="en-US" altLang="zh-CN" sz="3200" b="1"/>
              <a:t>H</a:t>
            </a:r>
            <a:r>
              <a:rPr lang="zh-CN" altLang="en-US" sz="3200" b="1"/>
              <a:t>：</a:t>
            </a:r>
            <a:r>
              <a:rPr lang="en-US" altLang="zh-CN" sz="3200" b="1"/>
              <a:t>(380,450)	     Q</a:t>
            </a:r>
            <a:r>
              <a:rPr lang="zh-CN" altLang="en-US" sz="3200" b="1"/>
              <a:t>：</a:t>
            </a:r>
            <a:r>
              <a:rPr lang="en-US" altLang="zh-CN" sz="3200" b="1"/>
              <a:t>(90,480)</a:t>
            </a:r>
            <a:endParaRPr lang="zh-CN" altLang="en-US" sz="3200" b="1"/>
          </a:p>
          <a:p>
            <a:r>
              <a:rPr lang="en-US" altLang="zh-CN" sz="3200" b="1"/>
              <a:t>I</a:t>
            </a:r>
            <a:r>
              <a:rPr lang="zh-CN" altLang="en-US" sz="3200" b="1"/>
              <a:t>：</a:t>
            </a:r>
            <a:r>
              <a:rPr lang="en-US" altLang="zh-CN" sz="3200" b="1"/>
              <a:t>(380,480)	     R</a:t>
            </a:r>
            <a:r>
              <a:rPr lang="zh-CN" altLang="en-US" sz="3200" b="1"/>
              <a:t>：</a:t>
            </a:r>
            <a:r>
              <a:rPr lang="en-US" altLang="zh-CN" sz="3200" b="1"/>
              <a:t>(90,510)</a:t>
            </a:r>
            <a:endParaRPr lang="en-US" altLang="zh-CN" sz="32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文本框 2"/>
          <p:cNvSpPr txBox="1"/>
          <p:nvPr/>
        </p:nvSpPr>
        <p:spPr>
          <a:xfrm>
            <a:off x="1616075" y="3319780"/>
            <a:ext cx="8727440" cy="2553335"/>
          </a:xfrm>
          <a:prstGeom prst="rect">
            <a:avLst/>
          </a:prstGeom>
          <a:noFill/>
        </p:spPr>
        <p:txBody>
          <a:bodyPr wrap="square" rtlCol="0">
            <a:spAutoFit/>
          </a:bodyPr>
          <a:p>
            <a:r>
              <a:rPr lang="zh-CN" altLang="en-US" sz="4000" b="1"/>
              <a:t>加上之前的坐标后</a:t>
            </a:r>
            <a:endParaRPr lang="zh-CN" altLang="en-US" sz="4000" b="1"/>
          </a:p>
          <a:p>
            <a:r>
              <a:rPr lang="zh-CN" altLang="en-US" sz="4000" b="1"/>
              <a:t>蘑菇敌人的坐标</a:t>
            </a:r>
            <a:r>
              <a:rPr lang="en-US" altLang="zh-CN" sz="4000" b="1"/>
              <a:t>1(500,385)  2(200,385)</a:t>
            </a:r>
            <a:endParaRPr lang="en-US" altLang="zh-CN" sz="4000" b="1"/>
          </a:p>
          <a:p>
            <a:r>
              <a:rPr lang="en-US" altLang="zh-CN" sz="4000" b="1">
                <a:sym typeface="+mn-ea"/>
              </a:rPr>
              <a:t>3(150,385)</a:t>
            </a:r>
            <a:endParaRPr lang="en-US" altLang="zh-CN" sz="4000" b="1"/>
          </a:p>
          <a:p>
            <a:r>
              <a:rPr lang="zh-CN" altLang="en-US" sz="4000" b="1"/>
              <a:t>食人花敌人的坐标</a:t>
            </a:r>
            <a:r>
              <a:rPr lang="en-US" altLang="zh-CN" sz="4000" b="1"/>
              <a:t>1(635,420)  2(75,420)</a:t>
            </a:r>
            <a:endParaRPr lang="en-US" altLang="zh-CN" sz="40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这是我们马里奥位于障碍物上方的情况，我们马里奥的</a:t>
            </a:r>
            <a:r>
              <a:rPr lang="en-US" altLang="zh-CN" sz="2800" b="1"/>
              <a:t>y</a:t>
            </a:r>
            <a:r>
              <a:rPr lang="zh-CN" altLang="en-US" sz="2800"/>
              <a:t>与障碍物的</a:t>
            </a:r>
            <a:r>
              <a:rPr lang="en-US" altLang="zh-CN" sz="2800" b="1"/>
              <a:t>Y</a:t>
            </a:r>
            <a:r>
              <a:rPr lang="zh-CN" altLang="en-US" sz="2800"/>
              <a:t>的差值是固定的，马里奥的极限位置就是我们左边这个样子。</a:t>
            </a:r>
            <a:endParaRPr lang="zh-CN" altLang="en-US" sz="2800"/>
          </a:p>
        </p:txBody>
      </p:sp>
      <p:sp>
        <p:nvSpPr>
          <p:cNvPr id="8" name="文本框 7"/>
          <p:cNvSpPr txBox="1"/>
          <p:nvPr/>
        </p:nvSpPr>
        <p:spPr>
          <a:xfrm>
            <a:off x="6994525" y="4011295"/>
            <a:ext cx="3830955" cy="521970"/>
          </a:xfrm>
          <a:prstGeom prst="rect">
            <a:avLst/>
          </a:prstGeom>
          <a:noFill/>
        </p:spPr>
        <p:txBody>
          <a:bodyPr wrap="square" rtlCol="0">
            <a:spAutoFit/>
          </a:bodyPr>
          <a:p>
            <a:r>
              <a:rPr lang="zh-CN" altLang="en-US" sz="2800" b="1"/>
              <a:t>障碍物</a:t>
            </a:r>
            <a:r>
              <a:rPr lang="en-US" altLang="zh-CN" sz="2800" b="1"/>
              <a:t>.Y == this.y + 25</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.X &gt; this.x - 30 &amp;&amp; </a:t>
            </a:r>
            <a:r>
              <a:rPr lang="zh-CN" altLang="en-US" sz="2800" b="1"/>
              <a:t>障碍物</a:t>
            </a:r>
            <a:r>
              <a:rPr lang="en-US" altLang="zh-CN" sz="2800" b="1"/>
              <a:t>.X &lt; this.x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这是我们马里奥位于障碍物下方的情况，马里奥的极限位置就是我们左边这个样子，只有此时的马里奥跳起来碰到了障碍物，才算是顶到。</a:t>
            </a:r>
            <a:endParaRPr lang="zh-CN" altLang="en-US" sz="2800"/>
          </a:p>
        </p:txBody>
      </p:sp>
      <p:sp>
        <p:nvSpPr>
          <p:cNvPr id="8" name="文本框 7"/>
          <p:cNvSpPr txBox="1"/>
          <p:nvPr/>
        </p:nvSpPr>
        <p:spPr>
          <a:xfrm>
            <a:off x="7382510" y="4011295"/>
            <a:ext cx="4308475" cy="953135"/>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- 20</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.X &gt; this.x - 30 &amp;&amp; </a:t>
            </a:r>
            <a:r>
              <a:rPr lang="zh-CN" altLang="en-US" sz="2800" b="1"/>
              <a:t>障碍物</a:t>
            </a:r>
            <a:r>
              <a:rPr lang="en-US" altLang="zh-CN" sz="2800" b="1"/>
              <a:t>.X &lt; this.x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250888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笑脸 4"/>
          <p:cNvSpPr/>
          <p:nvPr/>
        </p:nvSpPr>
        <p:spPr>
          <a:xfrm>
            <a:off x="2435860"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08115" y="1023620"/>
            <a:ext cx="4519295" cy="2245360"/>
          </a:xfrm>
          <a:prstGeom prst="rect">
            <a:avLst/>
          </a:prstGeom>
          <a:noFill/>
        </p:spPr>
        <p:txBody>
          <a:bodyPr wrap="square" rtlCol="0">
            <a:spAutoFit/>
          </a:bodyPr>
          <a:p>
            <a:r>
              <a:rPr lang="zh-CN" altLang="en-US" sz="2800"/>
              <a:t>这是我们马里奥位于障碍物左方的情况，我们马里奥的</a:t>
            </a:r>
            <a:r>
              <a:rPr lang="en-US" altLang="zh-CN" sz="2800" b="1"/>
              <a:t>x</a:t>
            </a:r>
            <a:r>
              <a:rPr lang="zh-CN" altLang="en-US" sz="2800"/>
              <a:t>与障碍物的</a:t>
            </a:r>
            <a:r>
              <a:rPr lang="en-US" altLang="zh-CN" sz="2800" b="1"/>
              <a:t>X</a:t>
            </a:r>
            <a:r>
              <a:rPr lang="zh-CN" altLang="en-US" sz="2800"/>
              <a:t>的差值是固定的，马里奥的极限位置就是我们左边这个样子。</a:t>
            </a:r>
            <a:endParaRPr lang="zh-CN" altLang="en-US" sz="2800"/>
          </a:p>
        </p:txBody>
      </p:sp>
      <p:sp>
        <p:nvSpPr>
          <p:cNvPr id="8" name="文本框 7"/>
          <p:cNvSpPr txBox="1"/>
          <p:nvPr/>
        </p:nvSpPr>
        <p:spPr>
          <a:xfrm>
            <a:off x="6852285" y="4011295"/>
            <a:ext cx="3830955" cy="521970"/>
          </a:xfrm>
          <a:prstGeom prst="rect">
            <a:avLst/>
          </a:prstGeom>
          <a:noFill/>
        </p:spPr>
        <p:txBody>
          <a:bodyPr wrap="square" rtlCol="0">
            <a:spAutoFit/>
          </a:bodyPr>
          <a:p>
            <a:r>
              <a:rPr lang="zh-CN" altLang="en-US" sz="2800" b="1"/>
              <a:t>障碍物</a:t>
            </a:r>
            <a:r>
              <a:rPr lang="en-US" altLang="zh-CN" sz="2800" b="1"/>
              <a:t>.X == this.x + 25</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71090" y="1125220"/>
            <a:ext cx="5978525" cy="583565"/>
          </a:xfrm>
          <a:prstGeom prst="rect">
            <a:avLst/>
          </a:prstGeom>
          <a:noFill/>
        </p:spPr>
        <p:txBody>
          <a:bodyPr wrap="square" rtlCol="0">
            <a:spAutoFit/>
          </a:bodyPr>
          <a:p>
            <a:pPr algn="ctr"/>
            <a:r>
              <a:rPr lang="zh-CN" altLang="en-US" sz="3200"/>
              <a:t>为什么会做这个项目</a:t>
            </a:r>
            <a:endParaRPr lang="zh-CN" altLang="en-US" sz="3200"/>
          </a:p>
        </p:txBody>
      </p:sp>
      <p:sp>
        <p:nvSpPr>
          <p:cNvPr id="3" name="文本框 2"/>
          <p:cNvSpPr txBox="1"/>
          <p:nvPr/>
        </p:nvSpPr>
        <p:spPr>
          <a:xfrm>
            <a:off x="2704465" y="2771775"/>
            <a:ext cx="7781925" cy="2861310"/>
          </a:xfrm>
          <a:prstGeom prst="rect">
            <a:avLst/>
          </a:prstGeom>
          <a:noFill/>
        </p:spPr>
        <p:txBody>
          <a:bodyPr wrap="square" rtlCol="0">
            <a:spAutoFit/>
          </a:bodyPr>
          <a:p>
            <a:r>
              <a:rPr lang="zh-CN" altLang="en-US" sz="3600"/>
              <a:t>起初做游戏这个想法是杨瑾鸿提出来的，后面我也认可了。我们进行了讨论，认为做游戏是比较简单的，兴趣使然，可以用兴趣激励我们。后面就开始我们的创作之旅了。</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矩形 1"/>
          <p:cNvSpPr/>
          <p:nvPr/>
        </p:nvSpPr>
        <p:spPr>
          <a:xfrm>
            <a:off x="3197225" y="1835150"/>
            <a:ext cx="2076450" cy="26981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97580" y="2861945"/>
            <a:ext cx="1776095" cy="645160"/>
          </a:xfrm>
          <a:prstGeom prst="rect">
            <a:avLst/>
          </a:prstGeom>
          <a:noFill/>
        </p:spPr>
        <p:txBody>
          <a:bodyPr wrap="square" rtlCol="0">
            <a:spAutoFit/>
          </a:bodyPr>
          <a:p>
            <a:r>
              <a:rPr lang="zh-CN" altLang="en-US" sz="3600" b="1"/>
              <a:t>障碍物</a:t>
            </a:r>
            <a:endParaRPr lang="zh-CN" altLang="en-US" sz="3600" b="1"/>
          </a:p>
        </p:txBody>
      </p:sp>
      <p:sp>
        <p:nvSpPr>
          <p:cNvPr id="4" name="笑脸 3"/>
          <p:cNvSpPr/>
          <p:nvPr/>
        </p:nvSpPr>
        <p:spPr>
          <a:xfrm>
            <a:off x="5273675" y="1135380"/>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笑脸 5"/>
          <p:cNvSpPr/>
          <p:nvPr/>
        </p:nvSpPr>
        <p:spPr>
          <a:xfrm>
            <a:off x="5273675" y="4533265"/>
            <a:ext cx="688340" cy="69977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994525" y="1135380"/>
            <a:ext cx="4519295" cy="2245360"/>
          </a:xfrm>
          <a:prstGeom prst="rect">
            <a:avLst/>
          </a:prstGeom>
          <a:noFill/>
        </p:spPr>
        <p:txBody>
          <a:bodyPr wrap="square" rtlCol="0">
            <a:spAutoFit/>
          </a:bodyPr>
          <a:p>
            <a:r>
              <a:rPr lang="zh-CN" altLang="en-US" sz="2800"/>
              <a:t>这是我们马里奥位于障碍物左方的情况，我们马里奥的</a:t>
            </a:r>
            <a:r>
              <a:rPr lang="en-US" altLang="zh-CN" sz="2800" b="1"/>
              <a:t>x</a:t>
            </a:r>
            <a:r>
              <a:rPr lang="zh-CN" altLang="en-US" sz="2800"/>
              <a:t>与障碍物的</a:t>
            </a:r>
            <a:r>
              <a:rPr lang="en-US" altLang="zh-CN" sz="2800" b="1"/>
              <a:t>X</a:t>
            </a:r>
            <a:r>
              <a:rPr lang="zh-CN" altLang="en-US" sz="2800"/>
              <a:t>的差值是固定的，马里奥的极限位置就是我们左边这个样子。</a:t>
            </a:r>
            <a:endParaRPr lang="zh-CN" altLang="en-US" sz="2800"/>
          </a:p>
        </p:txBody>
      </p:sp>
      <p:sp>
        <p:nvSpPr>
          <p:cNvPr id="8" name="文本框 7"/>
          <p:cNvSpPr txBox="1"/>
          <p:nvPr/>
        </p:nvSpPr>
        <p:spPr>
          <a:xfrm>
            <a:off x="6994525" y="4011295"/>
            <a:ext cx="3830955" cy="521970"/>
          </a:xfrm>
          <a:prstGeom prst="rect">
            <a:avLst/>
          </a:prstGeom>
          <a:noFill/>
        </p:spPr>
        <p:txBody>
          <a:bodyPr wrap="square" rtlCol="0">
            <a:spAutoFit/>
          </a:bodyPr>
          <a:p>
            <a:r>
              <a:rPr lang="zh-CN" altLang="en-US" sz="2800" b="1"/>
              <a:t>障碍物</a:t>
            </a:r>
            <a:r>
              <a:rPr lang="en-US" altLang="zh-CN" sz="2800" b="1"/>
              <a:t>.X == this.x - 30</a:t>
            </a:r>
            <a:endParaRPr lang="en-US" altLang="zh-CN" sz="2800" b="1"/>
          </a:p>
        </p:txBody>
      </p:sp>
      <p:sp>
        <p:nvSpPr>
          <p:cNvPr id="9" name="文本框 8"/>
          <p:cNvSpPr txBox="1"/>
          <p:nvPr/>
        </p:nvSpPr>
        <p:spPr>
          <a:xfrm>
            <a:off x="4463415" y="5311140"/>
            <a:ext cx="7448550" cy="521970"/>
          </a:xfrm>
          <a:prstGeom prst="rect">
            <a:avLst/>
          </a:prstGeom>
          <a:noFill/>
        </p:spPr>
        <p:txBody>
          <a:bodyPr wrap="square" rtlCol="0">
            <a:spAutoFit/>
          </a:bodyPr>
          <a:p>
            <a:r>
              <a:rPr lang="zh-CN" altLang="en-US" sz="2800" b="1"/>
              <a:t>障碍物</a:t>
            </a:r>
            <a:r>
              <a:rPr lang="en-US" altLang="zh-CN" sz="2800" b="1"/>
              <a:t>.Y &gt; this.Y - 30 &amp;&amp; </a:t>
            </a:r>
            <a:r>
              <a:rPr lang="zh-CN" altLang="en-US" sz="2800" b="1"/>
              <a:t>障碍物</a:t>
            </a:r>
            <a:r>
              <a:rPr lang="en-US" altLang="zh-CN" sz="2800" b="1"/>
              <a:t>.Y &lt; this.y + 25</a:t>
            </a:r>
            <a:r>
              <a:rPr lang="en-US" altLang="zh-CN" b="1"/>
              <a:t> </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ML"/>
          <p:cNvPicPr>
            <a:picLocks noChangeAspect="1"/>
          </p:cNvPicPr>
          <p:nvPr/>
        </p:nvPicPr>
        <p:blipFill>
          <a:blip r:embed="rId1"/>
          <a:stretch>
            <a:fillRect/>
          </a:stretch>
        </p:blipFill>
        <p:spPr>
          <a:xfrm>
            <a:off x="-58420" y="-206375"/>
            <a:ext cx="12096115" cy="7068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33545" y="1184275"/>
            <a:ext cx="3241675" cy="368300"/>
          </a:xfrm>
          <a:prstGeom prst="rect">
            <a:avLst/>
          </a:prstGeom>
          <a:noFill/>
        </p:spPr>
        <p:txBody>
          <a:bodyPr wrap="square" rtlCol="0">
            <a:spAutoFit/>
          </a:bodyPr>
          <a:p>
            <a:pPr algn="ctr"/>
            <a:r>
              <a:rPr lang="zh-CN" altLang="en-US"/>
              <a:t>项目用到的理念</a:t>
            </a:r>
            <a:endParaRPr lang="zh-CN" altLang="en-US"/>
          </a:p>
        </p:txBody>
      </p:sp>
      <p:sp>
        <p:nvSpPr>
          <p:cNvPr id="3" name="文本框 2"/>
          <p:cNvSpPr txBox="1"/>
          <p:nvPr/>
        </p:nvSpPr>
        <p:spPr>
          <a:xfrm>
            <a:off x="2002790" y="1967865"/>
            <a:ext cx="7702550" cy="1198880"/>
          </a:xfrm>
          <a:prstGeom prst="rect">
            <a:avLst/>
          </a:prstGeom>
          <a:noFill/>
        </p:spPr>
        <p:txBody>
          <a:bodyPr wrap="square" rtlCol="0">
            <a:spAutoFit/>
          </a:bodyPr>
          <a:p>
            <a:r>
              <a:rPr lang="zh-CN" altLang="en-US"/>
              <a:t>本项目在游戏角色，版本信息的创建上用到了单例模式，在怪物的生成，和地图的绘制上，运用了策略模式，当然游戏避免不了观察者模式，对于角色的移动，死亡判断，怪物的自动移动和死亡判断我们用到了观察者模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77210" y="1057910"/>
            <a:ext cx="6036945" cy="706755"/>
          </a:xfrm>
          <a:prstGeom prst="rect">
            <a:avLst/>
          </a:prstGeom>
          <a:noFill/>
        </p:spPr>
        <p:txBody>
          <a:bodyPr wrap="square" rtlCol="0">
            <a:spAutoFit/>
          </a:bodyPr>
          <a:p>
            <a:pPr algn="ctr"/>
            <a:r>
              <a:rPr lang="zh-CN" altLang="en-US" sz="4000"/>
              <a:t>项目创作经历</a:t>
            </a:r>
            <a:endParaRPr lang="zh-CN" altLang="en-US" sz="4000"/>
          </a:p>
        </p:txBody>
      </p:sp>
      <p:sp>
        <p:nvSpPr>
          <p:cNvPr id="4" name="文本框 3"/>
          <p:cNvSpPr txBox="1"/>
          <p:nvPr/>
        </p:nvSpPr>
        <p:spPr>
          <a:xfrm>
            <a:off x="840740" y="2261235"/>
            <a:ext cx="10754995" cy="3138170"/>
          </a:xfrm>
          <a:prstGeom prst="rect">
            <a:avLst/>
          </a:prstGeom>
          <a:noFill/>
        </p:spPr>
        <p:txBody>
          <a:bodyPr wrap="square" rtlCol="0">
            <a:spAutoFit/>
          </a:bodyPr>
          <a:p>
            <a:r>
              <a:rPr lang="en-US" altLang="zh-CN"/>
              <a:t>	</a:t>
            </a:r>
            <a:r>
              <a:rPr lang="zh-CN" altLang="en-US"/>
              <a:t>我们的项目目前已经基本完善，基本的功能都已经有所实现，起初是杨瑾鸿提出的游戏创作，我们一起选的题材创作马里奥。后面主要的框架和项目创建思路大多也都是他进行设计，我主要是进行思路的实现。当然我们也有交叉部分。</a:t>
            </a:r>
            <a:endParaRPr lang="zh-CN" altLang="en-US"/>
          </a:p>
          <a:p>
            <a:r>
              <a:rPr lang="en-US" altLang="zh-CN"/>
              <a:t>	</a:t>
            </a:r>
            <a:r>
              <a:rPr lang="zh-CN" altLang="en-US"/>
              <a:t>由于我们都是新手，所以比较乱打乱撞，起初我们都是想到什么就加入什么，导致后面我们的项目特别乱，各种功能都是只写了个思路，无法组装。起初一个下午</a:t>
            </a:r>
            <a:r>
              <a:rPr lang="en-US" altLang="zh-CN"/>
              <a:t>6</a:t>
            </a:r>
            <a:r>
              <a:rPr lang="zh-CN" altLang="en-US"/>
              <a:t>个小时只写了一个功能，边学习边尝试，</a:t>
            </a:r>
            <a:r>
              <a:rPr lang="en-US" altLang="zh-CN"/>
              <a:t>bug</a:t>
            </a:r>
            <a:r>
              <a:rPr lang="zh-CN" altLang="en-US"/>
              <a:t>的修改也特别消耗时间</a:t>
            </a:r>
            <a:r>
              <a:rPr lang="zh-CN" altLang="en-US"/>
              <a:t>。还有一个有趣的事，有些前面写的功能，和后面写的功能发生冲突，导致了一些奇怪的事情，图片无法展示，卡住动不了，怪物不知道生成到什么地方去了，走着走着就死了，穿墙，等等，太多奇怪的事件。最后我们只能放弃一部分功能，重新梳理了项目概况。最后经过艰难的调试才得以实现项目。还好我们的项目最终得以实现，虽然不是我们最初想象的那么高级呢么好，但是也算是完成了第一个属于我们自己的项目了。</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76475" y="1515110"/>
            <a:ext cx="8118475" cy="706755"/>
          </a:xfrm>
          <a:prstGeom prst="rect">
            <a:avLst/>
          </a:prstGeom>
          <a:noFill/>
        </p:spPr>
        <p:txBody>
          <a:bodyPr wrap="square" rtlCol="0">
            <a:spAutoFit/>
          </a:bodyPr>
          <a:p>
            <a:pPr algn="ctr"/>
            <a:r>
              <a:rPr lang="zh-CN" altLang="en-US" sz="4000"/>
              <a:t>一些感慨和反思</a:t>
            </a:r>
            <a:endParaRPr lang="zh-CN" altLang="en-US" sz="4000"/>
          </a:p>
        </p:txBody>
      </p:sp>
      <p:sp>
        <p:nvSpPr>
          <p:cNvPr id="3" name="文本框 2"/>
          <p:cNvSpPr txBox="1"/>
          <p:nvPr/>
        </p:nvSpPr>
        <p:spPr>
          <a:xfrm>
            <a:off x="2163445" y="2440305"/>
            <a:ext cx="8798560" cy="3415030"/>
          </a:xfrm>
          <a:prstGeom prst="rect">
            <a:avLst/>
          </a:prstGeom>
          <a:noFill/>
        </p:spPr>
        <p:txBody>
          <a:bodyPr wrap="square" rtlCol="0">
            <a:spAutoFit/>
          </a:bodyPr>
          <a:p>
            <a:r>
              <a:rPr lang="en-US" altLang="zh-CN"/>
              <a:t>	</a:t>
            </a:r>
            <a:r>
              <a:rPr lang="zh-CN" altLang="en-US"/>
              <a:t>这里写一写我们的感慨吧，经常骂别人游戏做的烂，到自己实践才发现确实不容易。对于我们自己来说，起初的想法都是特别好的，也特别多，但是能成功实现的功能确实不多，还有好多临时的奇思妙想也未能实现。反思一下，这次的项目前准备还是太少了，没有规划好项目的工程结构，以至于后面的扩展特别困难，想实现新的功能变得特别不容易，也不知道从何加起。我们玩游戏经常骂，游戏为什么越做越烂啊，起初特别好玩的游戏后面可能越来越不好玩，数值，功能，各种超标，与先前的游戏功能相违背。可能也是因为没有做好游戏前期规划吧，导致后期扩展更新特别难。后面再做游戏一定要花特别多的时间</a:t>
            </a:r>
            <a:r>
              <a:rPr lang="en-US" altLang="zh-CN"/>
              <a:t>50%</a:t>
            </a:r>
            <a:r>
              <a:rPr lang="zh-CN" altLang="en-US"/>
              <a:t>的时间来进行规划，在游戏创作过程中一定不要临时改变加入自己的奇思妙想。可以记录，后面再更新加入。同时特别重要的一点是项目的保留，做完一定要及时保存，每次创作都要开一个新的副本进行创作，有一次项目功能</a:t>
            </a:r>
            <a:r>
              <a:rPr lang="en-US" altLang="zh-CN"/>
              <a:t>bug</a:t>
            </a:r>
            <a:r>
              <a:rPr lang="zh-CN" altLang="en-US"/>
              <a:t>满天飞，改结构直接改废了，最后找了好久才找到</a:t>
            </a:r>
            <a:r>
              <a:rPr lang="en-US" altLang="zh-CN"/>
              <a:t>2</a:t>
            </a:r>
            <a:r>
              <a:rPr lang="zh-CN" altLang="en-US"/>
              <a:t>天前偶然保存的项目文件，我们这几天的努力都白费了。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091295" y="5568950"/>
            <a:ext cx="2740660" cy="368300"/>
          </a:xfrm>
          <a:prstGeom prst="rect">
            <a:avLst/>
          </a:prstGeom>
          <a:noFill/>
        </p:spPr>
        <p:txBody>
          <a:bodyPr wrap="square" rtlCol="0">
            <a:spAutoFit/>
          </a:bodyPr>
          <a:p>
            <a:r>
              <a:rPr lang="en-US" altLang="zh-CN"/>
              <a:t>by </a:t>
            </a:r>
            <a:r>
              <a:rPr lang="zh-CN" altLang="en-US"/>
              <a:t>杨瑾鸿，杨皓元</a:t>
            </a:r>
            <a:endParaRPr lang="zh-CN" altLang="en-US"/>
          </a:p>
        </p:txBody>
      </p:sp>
      <p:sp>
        <p:nvSpPr>
          <p:cNvPr id="3" name="文本框 2"/>
          <p:cNvSpPr txBox="1"/>
          <p:nvPr/>
        </p:nvSpPr>
        <p:spPr>
          <a:xfrm>
            <a:off x="4537710" y="2320925"/>
            <a:ext cx="3116580" cy="922020"/>
          </a:xfrm>
          <a:prstGeom prst="rect">
            <a:avLst/>
          </a:prstGeom>
          <a:noFill/>
        </p:spPr>
        <p:txBody>
          <a:bodyPr wrap="square" rtlCol="0">
            <a:spAutoFit/>
          </a:bodyPr>
          <a:p>
            <a:pPr algn="ctr"/>
            <a:r>
              <a:rPr lang="en-US" altLang="zh-CN" sz="5400"/>
              <a:t>Thanks</a:t>
            </a:r>
            <a:endParaRPr lang="en-US" altLang="zh-CN" sz="5400"/>
          </a:p>
        </p:txBody>
      </p:sp>
      <p:sp>
        <p:nvSpPr>
          <p:cNvPr id="4" name="文本框 3"/>
          <p:cNvSpPr txBox="1"/>
          <p:nvPr/>
        </p:nvSpPr>
        <p:spPr>
          <a:xfrm>
            <a:off x="4091305" y="3754120"/>
            <a:ext cx="4820285" cy="922020"/>
          </a:xfrm>
          <a:prstGeom prst="rect">
            <a:avLst/>
          </a:prstGeom>
          <a:noFill/>
        </p:spPr>
        <p:txBody>
          <a:bodyPr wrap="square" rtlCol="0">
            <a:spAutoFit/>
          </a:bodyPr>
          <a:p>
            <a:r>
              <a:rPr lang="zh-CN" altLang="en-US"/>
              <a:t>项目</a:t>
            </a:r>
            <a:r>
              <a:rPr lang="en-US" altLang="zh-CN"/>
              <a:t>git</a:t>
            </a:r>
            <a:r>
              <a:rPr lang="en-US" altLang="zh-CN"/>
              <a:t>hub</a:t>
            </a:r>
            <a:r>
              <a:rPr lang="zh-CN" altLang="en-US"/>
              <a:t>链接</a:t>
            </a:r>
            <a:r>
              <a:rPr lang="zh-CN" altLang="en-US"/>
              <a:t>https://github.com/mumuaqa/Project_of_oo_class/tree/main</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55825" y="1693545"/>
            <a:ext cx="7546340" cy="922020"/>
          </a:xfrm>
          <a:prstGeom prst="rect">
            <a:avLst/>
          </a:prstGeom>
          <a:noFill/>
        </p:spPr>
        <p:txBody>
          <a:bodyPr wrap="square" rtlCol="0">
            <a:spAutoFit/>
          </a:bodyPr>
          <a:p>
            <a:pPr algn="ctr"/>
            <a:r>
              <a:rPr lang="zh-CN" altLang="en-US" sz="5400"/>
              <a:t>项目概况</a:t>
            </a:r>
            <a:endParaRPr lang="zh-CN" altLang="en-US" sz="5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B1E59AF6-5C9E-4c55-9BC0-65741F53A4C8}"/>
          <p:cNvPicPr>
            <a:picLocks noChangeAspect="1"/>
          </p:cNvPicPr>
          <p:nvPr/>
        </p:nvPicPr>
        <p:blipFill>
          <a:blip r:embed="rId1"/>
          <a:stretch>
            <a:fillRect/>
          </a:stretch>
        </p:blipFill>
        <p:spPr>
          <a:xfrm>
            <a:off x="1783080" y="184785"/>
            <a:ext cx="7620000" cy="5715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18715" y="1741805"/>
            <a:ext cx="6682105" cy="768350"/>
          </a:xfrm>
          <a:prstGeom prst="rect">
            <a:avLst/>
          </a:prstGeom>
          <a:noFill/>
        </p:spPr>
        <p:txBody>
          <a:bodyPr wrap="square" rtlCol="0">
            <a:spAutoFit/>
          </a:bodyPr>
          <a:p>
            <a:pPr algn="ctr"/>
            <a:r>
              <a:rPr lang="zh-CN" altLang="en-US" sz="4400"/>
              <a:t>游戏概况</a:t>
            </a:r>
            <a:endParaRPr lang="zh-CN" altLang="en-US" sz="4400"/>
          </a:p>
        </p:txBody>
      </p:sp>
      <p:sp>
        <p:nvSpPr>
          <p:cNvPr id="3" name="文本框 2"/>
          <p:cNvSpPr txBox="1"/>
          <p:nvPr/>
        </p:nvSpPr>
        <p:spPr>
          <a:xfrm>
            <a:off x="2550795" y="3319780"/>
            <a:ext cx="7173595" cy="1198880"/>
          </a:xfrm>
          <a:prstGeom prst="rect">
            <a:avLst/>
          </a:prstGeom>
          <a:noFill/>
        </p:spPr>
        <p:txBody>
          <a:bodyPr wrap="square" rtlCol="0">
            <a:spAutoFit/>
          </a:bodyPr>
          <a:p>
            <a:r>
              <a:rPr lang="zh-CN" altLang="en-US"/>
              <a:t>一个超级马里奥游戏，你可以操纵马里奥闯过关卡，达到旗子，从而取得游戏胜利。游戏有</a:t>
            </a:r>
            <a:r>
              <a:rPr lang="en-US" altLang="zh-CN"/>
              <a:t>3</a:t>
            </a:r>
            <a:r>
              <a:rPr lang="zh-CN" altLang="en-US"/>
              <a:t>种怪物，食人花，海龟，蘑菇。打败海龟可以获得额外的生命，如果你有</a:t>
            </a:r>
            <a:r>
              <a:rPr lang="en-US" altLang="zh-CN"/>
              <a:t>2</a:t>
            </a:r>
            <a:r>
              <a:rPr lang="zh-CN" altLang="en-US"/>
              <a:t>条命，当受到伤害时会有短暂无敌时间。</a:t>
            </a:r>
            <a:endParaRPr lang="zh-CN" altLang="en-US"/>
          </a:p>
          <a:p>
            <a:r>
              <a:rPr lang="zh-CN" altLang="en-US"/>
              <a:t>好！现在可以开始你的闯关了！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61415" y="1599565"/>
            <a:ext cx="8524875" cy="768350"/>
          </a:xfrm>
          <a:prstGeom prst="rect">
            <a:avLst/>
          </a:prstGeom>
          <a:noFill/>
        </p:spPr>
        <p:txBody>
          <a:bodyPr wrap="square" rtlCol="0">
            <a:spAutoFit/>
          </a:bodyPr>
          <a:p>
            <a:pPr algn="ctr"/>
            <a:r>
              <a:rPr lang="zh-CN" altLang="en-US" sz="4400"/>
              <a:t>地图设计</a:t>
            </a: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 name="图片 1" descr=")6AWW{3EA}B`NUY@K]UX6WG"/>
          <p:cNvPicPr>
            <a:picLocks noChangeAspect="1"/>
          </p:cNvPicPr>
          <p:nvPr/>
        </p:nvPicPr>
        <p:blipFill>
          <a:blip r:embed="rId1"/>
          <a:srcRect l="-117" t="5510" r="117" b="5185"/>
          <a:stretch>
            <a:fillRect/>
          </a:stretch>
        </p:blipFill>
        <p:spPr>
          <a:xfrm>
            <a:off x="2305050" y="1705610"/>
            <a:ext cx="7581900" cy="5053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2186940" y="2134870"/>
            <a:ext cx="9704705" cy="1198880"/>
          </a:xfrm>
          <a:prstGeom prst="rect">
            <a:avLst/>
          </a:prstGeom>
          <a:noFill/>
        </p:spPr>
        <p:txBody>
          <a:bodyPr wrap="square" rtlCol="0">
            <a:spAutoFit/>
          </a:bodyPr>
          <a:p>
            <a:r>
              <a:rPr lang="en-US" altLang="zh-CN" sz="3600" b="1"/>
              <a:t>                   G </a:t>
            </a:r>
            <a:endParaRPr lang="en-US" altLang="zh-CN" sz="3600" b="1"/>
          </a:p>
          <a:p>
            <a:r>
              <a:rPr lang="en-US" altLang="zh-CN" sz="3600" b="1"/>
              <a:t>A          B C D E F</a:t>
            </a:r>
            <a:r>
              <a:rPr lang="en-US" altLang="zh-CN"/>
              <a:t> </a:t>
            </a:r>
            <a:endParaRPr lang="en-US" altLang="zh-CN"/>
          </a:p>
        </p:txBody>
      </p:sp>
      <p:sp>
        <p:nvSpPr>
          <p:cNvPr id="3" name="文本框 2"/>
          <p:cNvSpPr txBox="1"/>
          <p:nvPr/>
        </p:nvSpPr>
        <p:spPr>
          <a:xfrm>
            <a:off x="6028690" y="2279015"/>
            <a:ext cx="5530215" cy="953135"/>
          </a:xfrm>
          <a:prstGeom prst="rect">
            <a:avLst/>
          </a:prstGeom>
          <a:noFill/>
        </p:spPr>
        <p:txBody>
          <a:bodyPr wrap="square" rtlCol="0">
            <a:spAutoFit/>
          </a:bodyPr>
          <a:p>
            <a:r>
              <a:rPr lang="zh-CN" altLang="en-US" sz="2800"/>
              <a:t>这是我们场景一当中的砖块对应的位置，每一个字母代表了两个砖块</a:t>
            </a:r>
            <a:endParaRPr lang="zh-CN" altLang="en-US" sz="2800"/>
          </a:p>
        </p:txBody>
      </p:sp>
      <p:sp>
        <p:nvSpPr>
          <p:cNvPr id="4" name="文本框 3"/>
          <p:cNvSpPr txBox="1"/>
          <p:nvPr/>
        </p:nvSpPr>
        <p:spPr>
          <a:xfrm>
            <a:off x="1798955" y="4066540"/>
            <a:ext cx="8771890" cy="1814830"/>
          </a:xfrm>
          <a:prstGeom prst="rect">
            <a:avLst/>
          </a:prstGeom>
          <a:noFill/>
        </p:spPr>
        <p:txBody>
          <a:bodyPr wrap="square" rtlCol="0">
            <a:spAutoFit/>
          </a:bodyPr>
          <a:p>
            <a:r>
              <a:rPr lang="en-US" altLang="zh-CN" sz="2800" b="1"/>
              <a:t>A</a:t>
            </a:r>
            <a:r>
              <a:rPr lang="zh-CN" altLang="en-US" sz="2800" b="1"/>
              <a:t>：</a:t>
            </a:r>
            <a:r>
              <a:rPr lang="en-US" altLang="zh-CN" sz="2800" b="1"/>
              <a:t>(120,420)  (150,420)                 </a:t>
            </a:r>
            <a:r>
              <a:rPr lang="en-US" altLang="zh-CN" sz="2800" b="1">
                <a:sym typeface="+mn-ea"/>
              </a:rPr>
              <a:t>D</a:t>
            </a:r>
            <a:r>
              <a:rPr lang="zh-CN" altLang="en-US" sz="2800" b="1">
                <a:sym typeface="+mn-ea"/>
              </a:rPr>
              <a:t>：</a:t>
            </a:r>
            <a:r>
              <a:rPr lang="en-US" altLang="zh-CN" sz="2800" b="1">
                <a:sym typeface="+mn-ea"/>
              </a:rPr>
              <a:t>(420,420)  (450,420)</a:t>
            </a:r>
            <a:endParaRPr lang="en-US" altLang="zh-CN" sz="2800" b="1"/>
          </a:p>
          <a:p>
            <a:r>
              <a:rPr lang="en-US" altLang="zh-CN" sz="2800" b="1"/>
              <a:t>B</a:t>
            </a:r>
            <a:r>
              <a:rPr lang="zh-CN" altLang="en-US" sz="2800" b="1"/>
              <a:t>：</a:t>
            </a:r>
            <a:r>
              <a:rPr lang="en-US" altLang="zh-CN" sz="2800" b="1"/>
              <a:t>(300,420)  (330,420)                 </a:t>
            </a:r>
            <a:r>
              <a:rPr lang="en-US" altLang="zh-CN" sz="2800" b="1">
                <a:sym typeface="+mn-ea"/>
              </a:rPr>
              <a:t>E</a:t>
            </a:r>
            <a:r>
              <a:rPr lang="zh-CN" altLang="en-US" sz="2800" b="1">
                <a:sym typeface="+mn-ea"/>
              </a:rPr>
              <a:t>：</a:t>
            </a:r>
            <a:r>
              <a:rPr lang="en-US" altLang="zh-CN" sz="2800" b="1">
                <a:sym typeface="+mn-ea"/>
              </a:rPr>
              <a:t>(480,420)  (510,420)</a:t>
            </a:r>
            <a:endParaRPr lang="en-US" altLang="zh-CN" sz="2800" b="1"/>
          </a:p>
          <a:p>
            <a:r>
              <a:rPr lang="en-US" altLang="zh-CN" sz="2800" b="1"/>
              <a:t>C</a:t>
            </a:r>
            <a:r>
              <a:rPr lang="zh-CN" altLang="en-US" sz="2800" b="1"/>
              <a:t>：</a:t>
            </a:r>
            <a:r>
              <a:rPr lang="en-US" altLang="zh-CN" sz="2800" b="1"/>
              <a:t>(360,420)  (390,420)                 </a:t>
            </a:r>
            <a:r>
              <a:rPr lang="en-US" altLang="zh-CN" sz="2800" b="1">
                <a:sym typeface="+mn-ea"/>
              </a:rPr>
              <a:t>F</a:t>
            </a:r>
            <a:r>
              <a:rPr lang="zh-CN" altLang="en-US" sz="2800" b="1">
                <a:sym typeface="+mn-ea"/>
              </a:rPr>
              <a:t>：</a:t>
            </a:r>
            <a:r>
              <a:rPr lang="en-US" altLang="zh-CN" sz="2800" b="1">
                <a:sym typeface="+mn-ea"/>
              </a:rPr>
              <a:t>(540,420)  (570,420)</a:t>
            </a:r>
            <a:endParaRPr lang="en-US" altLang="zh-CN" sz="2800" b="1"/>
          </a:p>
          <a:p>
            <a:r>
              <a:rPr lang="en-US" altLang="zh-CN" sz="2800" b="1"/>
              <a:t>G</a:t>
            </a:r>
            <a:r>
              <a:rPr lang="zh-CN" altLang="en-US" sz="2800" b="1"/>
              <a:t>：</a:t>
            </a:r>
            <a:r>
              <a:rPr lang="en-US" altLang="zh-CN" sz="2800" b="1"/>
              <a:t>(420,360) (450,360)</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文本框 1"/>
          <p:cNvSpPr txBox="1"/>
          <p:nvPr/>
        </p:nvSpPr>
        <p:spPr>
          <a:xfrm>
            <a:off x="2414905" y="1338580"/>
            <a:ext cx="5152390" cy="2061210"/>
          </a:xfrm>
          <a:prstGeom prst="rect">
            <a:avLst/>
          </a:prstGeom>
          <a:noFill/>
        </p:spPr>
        <p:txBody>
          <a:bodyPr wrap="square" rtlCol="0">
            <a:spAutoFit/>
          </a:bodyPr>
          <a:p>
            <a:r>
              <a:rPr lang="en-US" altLang="zh-CN" sz="3200" b="1"/>
              <a:t>3   4</a:t>
            </a:r>
            <a:endParaRPr lang="en-US" altLang="zh-CN" sz="3200" b="1"/>
          </a:p>
          <a:p>
            <a:r>
              <a:rPr lang="en-US" altLang="zh-CN" sz="3200" b="1"/>
              <a:t>5   6</a:t>
            </a:r>
            <a:endParaRPr lang="en-US" altLang="zh-CN" sz="3200" b="1"/>
          </a:p>
          <a:p>
            <a:r>
              <a:rPr lang="en-US" altLang="zh-CN" sz="3200" b="1"/>
              <a:t>5   6</a:t>
            </a:r>
            <a:endParaRPr lang="en-US" altLang="zh-CN" sz="3200" b="1"/>
          </a:p>
          <a:p>
            <a:r>
              <a:rPr lang="en-US" altLang="zh-CN" sz="3200" b="1"/>
              <a:t>5   6</a:t>
            </a:r>
            <a:endParaRPr lang="en-US" altLang="zh-CN" sz="3200" b="1"/>
          </a:p>
        </p:txBody>
      </p:sp>
      <p:sp>
        <p:nvSpPr>
          <p:cNvPr id="3" name="文本框 2"/>
          <p:cNvSpPr txBox="1"/>
          <p:nvPr/>
        </p:nvSpPr>
        <p:spPr>
          <a:xfrm>
            <a:off x="5118100" y="1424305"/>
            <a:ext cx="6228715" cy="2061210"/>
          </a:xfrm>
          <a:prstGeom prst="rect">
            <a:avLst/>
          </a:prstGeom>
          <a:noFill/>
        </p:spPr>
        <p:txBody>
          <a:bodyPr wrap="square" rtlCol="0">
            <a:spAutoFit/>
          </a:bodyPr>
          <a:p>
            <a:r>
              <a:rPr lang="zh-CN" altLang="en-US" sz="3200" b="1"/>
              <a:t>这是我们水管的拼接方法，左边各个数字对应的是我们存储在常量类里的障碍物列表里水管对应的照片的索引值</a:t>
            </a:r>
            <a:endParaRPr lang="zh-CN" altLang="en-US" sz="3200" b="1"/>
          </a:p>
        </p:txBody>
      </p:sp>
      <p:sp>
        <p:nvSpPr>
          <p:cNvPr id="4" name="文本框 3"/>
          <p:cNvSpPr txBox="1"/>
          <p:nvPr/>
        </p:nvSpPr>
        <p:spPr>
          <a:xfrm>
            <a:off x="2142490" y="4144645"/>
            <a:ext cx="7162165" cy="1814830"/>
          </a:xfrm>
          <a:prstGeom prst="rect">
            <a:avLst/>
          </a:prstGeom>
          <a:noFill/>
        </p:spPr>
        <p:txBody>
          <a:bodyPr wrap="square" rtlCol="0">
            <a:spAutoFit/>
          </a:bodyPr>
          <a:p>
            <a:r>
              <a:rPr lang="en-US" altLang="zh-CN" sz="2800" b="1"/>
              <a:t>3</a:t>
            </a:r>
            <a:r>
              <a:rPr lang="zh-CN" altLang="en-US" sz="2800" b="1"/>
              <a:t>：</a:t>
            </a:r>
            <a:r>
              <a:rPr lang="en-US" altLang="zh-CN" sz="2800" b="1"/>
              <a:t>(620,360)                                 </a:t>
            </a:r>
            <a:endParaRPr lang="en-US" altLang="zh-CN" sz="2800" b="1"/>
          </a:p>
          <a:p>
            <a:r>
              <a:rPr lang="en-US" altLang="zh-CN" sz="2800" b="1"/>
              <a:t>4</a:t>
            </a:r>
            <a:r>
              <a:rPr lang="zh-CN" altLang="en-US" sz="2800" b="1"/>
              <a:t>：</a:t>
            </a:r>
            <a:r>
              <a:rPr lang="en-US" altLang="zh-CN" sz="2800" b="1"/>
              <a:t>(645,360)</a:t>
            </a:r>
            <a:endParaRPr lang="en-US" altLang="zh-CN" sz="2800" b="1"/>
          </a:p>
          <a:p>
            <a:r>
              <a:rPr lang="en-US" altLang="zh-CN" sz="2800" b="1"/>
              <a:t>5</a:t>
            </a:r>
            <a:r>
              <a:rPr lang="zh-CN" altLang="en-US" sz="2800" b="1"/>
              <a:t>：</a:t>
            </a:r>
            <a:r>
              <a:rPr lang="en-US" altLang="zh-CN" sz="2800" b="1"/>
              <a:t>(620,385)</a:t>
            </a:r>
            <a:endParaRPr lang="zh-CN" altLang="en-US" sz="2800" b="1"/>
          </a:p>
          <a:p>
            <a:r>
              <a:rPr lang="en-US" altLang="zh-CN" sz="2800" b="1"/>
              <a:t>6</a:t>
            </a:r>
            <a:r>
              <a:rPr lang="zh-CN" altLang="en-US" sz="2800" b="1"/>
              <a:t>：</a:t>
            </a:r>
            <a:r>
              <a:rPr lang="en-US" altLang="zh-CN" sz="2800" b="1"/>
              <a:t>(645,385)</a:t>
            </a:r>
            <a:endParaRPr lang="en-US" altLang="zh-CN" sz="2800" b="1"/>
          </a:p>
        </p:txBody>
      </p:sp>
      <p:sp>
        <p:nvSpPr>
          <p:cNvPr id="5" name="文本框 4"/>
          <p:cNvSpPr txBox="1"/>
          <p:nvPr/>
        </p:nvSpPr>
        <p:spPr>
          <a:xfrm>
            <a:off x="5052060" y="4200525"/>
            <a:ext cx="6140450" cy="1814830"/>
          </a:xfrm>
          <a:prstGeom prst="rect">
            <a:avLst/>
          </a:prstGeom>
          <a:noFill/>
        </p:spPr>
        <p:txBody>
          <a:bodyPr wrap="square" rtlCol="0">
            <a:spAutoFit/>
          </a:bodyPr>
          <a:p>
            <a:r>
              <a:rPr lang="zh-CN" altLang="en-US" sz="2800" b="1"/>
              <a:t>虽然我们水管对应的图片是</a:t>
            </a:r>
            <a:r>
              <a:rPr lang="en-US" altLang="zh-CN" sz="2800" b="1"/>
              <a:t>30*30</a:t>
            </a:r>
            <a:r>
              <a:rPr lang="zh-CN" altLang="en-US" sz="2800" b="1"/>
              <a:t>的，但是我们让右边的水管图片盖住左侧一点点会更加的好看，因此我们的</a:t>
            </a:r>
            <a:r>
              <a:rPr lang="en-US" altLang="zh-CN" sz="2800" b="1"/>
              <a:t>3</a:t>
            </a:r>
            <a:r>
              <a:rPr lang="zh-CN" altLang="en-US" sz="2800" b="1"/>
              <a:t>和</a:t>
            </a:r>
            <a:r>
              <a:rPr lang="en-US" altLang="zh-CN" sz="2800" b="1"/>
              <a:t>4</a:t>
            </a:r>
            <a:r>
              <a:rPr lang="zh-CN" altLang="en-US" sz="2800" b="1"/>
              <a:t>横坐标差为</a:t>
            </a:r>
            <a:r>
              <a:rPr lang="en-US" altLang="zh-CN" sz="2800" b="1"/>
              <a:t>25</a:t>
            </a:r>
            <a:r>
              <a:rPr lang="zh-CN" altLang="en-US" sz="2800" b="1"/>
              <a:t>，</a:t>
            </a:r>
            <a:r>
              <a:rPr lang="en-US" altLang="zh-CN" sz="2800" b="1"/>
              <a:t>3</a:t>
            </a:r>
            <a:r>
              <a:rPr lang="zh-CN" altLang="en-US" sz="2800" b="1"/>
              <a:t>和</a:t>
            </a:r>
            <a:r>
              <a:rPr lang="en-US" altLang="zh-CN" sz="2800" b="1"/>
              <a:t>5</a:t>
            </a:r>
            <a:r>
              <a:rPr lang="zh-CN" altLang="en-US" sz="2800" b="1"/>
              <a:t>纵坐标差为</a:t>
            </a:r>
            <a:r>
              <a:rPr lang="en-US" altLang="zh-CN" sz="2800" b="1"/>
              <a:t>25</a:t>
            </a:r>
            <a:endParaRPr lang="en-US" altLang="zh-CN" sz="2800" b="1"/>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theme/theme1.xml><?xml version="1.0" encoding="utf-8"?>
<a:theme xmlns:a="http://schemas.openxmlformats.org/drawingml/2006/main" name="1_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3021</Words>
  <Application>WPS 演示</Application>
  <PresentationFormat>宽屏</PresentationFormat>
  <Paragraphs>149</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微软雅黑</vt:lpstr>
      <vt:lpstr>Arial Unicode MS</vt:lpstr>
      <vt:lpstr>Calibri</vt:lpstr>
      <vt:lpstr>Calibri Light</vt:lpstr>
      <vt:lpstr>微软雅黑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XuYang</dc:creator>
  <cp:lastModifiedBy>Administrator</cp:lastModifiedBy>
  <cp:revision>83</cp:revision>
  <dcterms:created xsi:type="dcterms:W3CDTF">2018-09-08T07:29:00Z</dcterms:created>
  <dcterms:modified xsi:type="dcterms:W3CDTF">2024-06-13T07:37:23Z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