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9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44B85-6F4F-435E-BA5E-1A0BF25158F1}" v="2322" dt="2021-10-28T23:46:59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9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6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1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2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707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1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6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3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7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67EB5B9-904F-4435-98CE-099B89C9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6628" t="36079" r="2463"/>
          <a:stretch/>
        </p:blipFill>
        <p:spPr>
          <a:xfrm>
            <a:off x="8195114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cs typeface="Calibri"/>
              </a:rPr>
              <a:t>CSCi</a:t>
            </a:r>
            <a:r>
              <a:rPr lang="en-US">
                <a:cs typeface="Calibri"/>
              </a:rPr>
              <a:t> 232</a:t>
            </a:r>
          </a:p>
          <a:p>
            <a:r>
              <a:rPr lang="en-US">
                <a:cs typeface="Calibri"/>
              </a:rPr>
              <a:t>Alvin Lam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2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054"/>
          </a:xfrm>
        </p:spPr>
        <p:txBody>
          <a:bodyPr/>
          <a:lstStyle/>
          <a:p>
            <a:r>
              <a:rPr lang="en-US" dirty="0"/>
              <a:t>Cross join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8149"/>
            <a:ext cx="8946541" cy="4863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Keyword: CROSS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Syntax: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SELECT &lt;attributes&gt; FROM &lt;table1&gt; [[AS] alias]</a:t>
            </a:r>
          </a:p>
          <a:p>
            <a:pPr marL="457200" lvl="1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     CROSS JOIN &lt;table2&gt; [[AS] alias]  </a:t>
            </a:r>
            <a:endParaRPr lang="en-US"/>
          </a:p>
          <a:p>
            <a:pPr lvl="1"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Note: When using doing a cross join of two tables S and T, the amount of rows in the resulting table will be 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                   (Total rows in table S) x (Total rows in table T).</a:t>
            </a:r>
          </a:p>
          <a:p>
            <a:r>
              <a:rPr lang="en-US" dirty="0"/>
              <a:t>Be careful of running cross joins on tables with large amounts of rows!</a:t>
            </a:r>
          </a:p>
        </p:txBody>
      </p:sp>
    </p:spTree>
    <p:extLst>
      <p:ext uri="{BB962C8B-B14F-4D97-AF65-F5344CB8AC3E}">
        <p14:creationId xmlns:p14="http://schemas.microsoft.com/office/powerpoint/2010/main" val="128325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Cartesian product of tables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B8887A-8742-4A78-8351-3F04DD85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21025"/>
            <a:ext cx="5449889" cy="2615946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</a:rPr>
              <a:t>Assume</a:t>
            </a:r>
            <a:r>
              <a:rPr lang="en-US" dirty="0">
                <a:solidFill>
                  <a:srgbClr val="EBEBEB"/>
                </a:solidFill>
                <a:ea typeface="+mj-lt"/>
                <a:cs typeface="+mj-lt"/>
              </a:rPr>
              <a:t> we have two tables S and T.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</a:rPr>
              <a:t>The cartesian product of S x T is simply all rows in one table being paired up with every row in the other table.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</a:rPr>
              <a:t>Query: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SELECT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s.A,s.B,s.C,t.A,t.E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FROM S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CROSS JOIN T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t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;</a:t>
            </a: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8AD0D6"/>
              </a:buClr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5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054"/>
          </a:xfrm>
        </p:spPr>
        <p:txBody>
          <a:bodyPr/>
          <a:lstStyle/>
          <a:p>
            <a:r>
              <a:rPr lang="en-US" dirty="0"/>
              <a:t>Disambiguation of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8149"/>
            <a:ext cx="8946541" cy="4863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 far we have mainly only been using a single table when crafting our queries.</a:t>
            </a:r>
          </a:p>
          <a:p>
            <a:pPr lvl="1" indent="0">
              <a:buClr>
                <a:srgbClr val="8AD0D6"/>
              </a:buClr>
            </a:pPr>
            <a:r>
              <a:rPr lang="en-US" dirty="0"/>
              <a:t>Ex) SELECT </a:t>
            </a:r>
            <a:r>
              <a:rPr lang="en-US" dirty="0" err="1"/>
              <a:t>first_name</a:t>
            </a:r>
            <a:r>
              <a:rPr lang="en-US" dirty="0"/>
              <a:t> FROM accounts;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We can clearly tell that the attribute "</a:t>
            </a:r>
            <a:r>
              <a:rPr lang="en-US" dirty="0" err="1"/>
              <a:t>first_name</a:t>
            </a:r>
            <a:r>
              <a:rPr lang="en-US" dirty="0"/>
              <a:t>" comes from the table accounts</a:t>
            </a:r>
          </a:p>
          <a:p>
            <a:pPr>
              <a:buClr>
                <a:srgbClr val="8AD0D6"/>
              </a:buClr>
            </a:pPr>
            <a:r>
              <a:rPr lang="en-US" dirty="0"/>
              <a:t>With joins we will be introducing multiple different tables, in some cases we will have common attribute names.</a:t>
            </a:r>
          </a:p>
          <a:p>
            <a:pPr>
              <a:buClr>
                <a:srgbClr val="8AD0D6"/>
              </a:buClr>
            </a:pPr>
            <a:r>
              <a:rPr lang="en-US" dirty="0"/>
              <a:t>To </a:t>
            </a:r>
            <a:r>
              <a:rPr lang="en-US" dirty="0">
                <a:ea typeface="+mj-lt"/>
                <a:cs typeface="+mj-lt"/>
              </a:rPr>
              <a:t>distinguish between which attribute belongs to which table we can use the following syntax:</a:t>
            </a:r>
          </a:p>
          <a:p>
            <a:pPr lvl="1" indent="0">
              <a:buClr>
                <a:srgbClr val="8AD0D6"/>
              </a:buClr>
            </a:pPr>
            <a:r>
              <a:rPr lang="en-US" dirty="0"/>
              <a:t>&lt;table name&gt;.&lt;attribute name&gt;</a:t>
            </a:r>
          </a:p>
          <a:p>
            <a:pPr lvl="1" indent="0">
              <a:buClr>
                <a:srgbClr val="8AD0D6"/>
              </a:buClr>
            </a:pPr>
            <a:r>
              <a:rPr lang="en-US" dirty="0"/>
              <a:t>Ex) SELECT </a:t>
            </a:r>
            <a:r>
              <a:rPr lang="en-US" dirty="0" err="1"/>
              <a:t>accounts.first_name</a:t>
            </a:r>
            <a:r>
              <a:rPr lang="en-US" dirty="0"/>
              <a:t> FROM accounts;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The logic here is the same as above, however we clearly know which table the attribute </a:t>
            </a:r>
            <a:r>
              <a:rPr lang="en-US" dirty="0" err="1"/>
              <a:t>first_name</a:t>
            </a:r>
            <a:r>
              <a:rPr lang="en-US" dirty="0"/>
              <a:t> comes from if we were to introduce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6788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054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8149"/>
            <a:ext cx="8946541" cy="48636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What is a "Join"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The keyword JOIN will allow us to combine columns from tables based on the values of some common column.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Why use joins?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When constructing our tables it's good practice to have a strong separation of data points leading to our data possibly being scattered across multiple tables.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Tables usually will hold relationships with other tables (one-one, one-many many-many), joins will allow us to utilize these relationships to extract the desired data points we might want to look at.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 indent="-285750">
              <a:buClr>
                <a:srgbClr val="8AD0D6"/>
              </a:buClr>
            </a:pPr>
            <a:r>
              <a:rPr lang="en-US" dirty="0"/>
              <a:t>Note: Primary – foreign key relationships are the most common column pairs to join on. </a:t>
            </a:r>
          </a:p>
        </p:txBody>
      </p:sp>
    </p:spTree>
    <p:extLst>
      <p:ext uri="{BB962C8B-B14F-4D97-AF65-F5344CB8AC3E}">
        <p14:creationId xmlns:p14="http://schemas.microsoft.com/office/powerpoint/2010/main" val="301811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054"/>
          </a:xfrm>
        </p:spPr>
        <p:txBody>
          <a:bodyPr/>
          <a:lstStyle/>
          <a:p>
            <a:r>
              <a:rPr lang="en-US" dirty="0"/>
              <a:t>Inner JOIN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8149"/>
            <a:ext cx="8946541" cy="4863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Keyword(s): [INNER] JOIN</a:t>
            </a:r>
          </a:p>
          <a:p>
            <a:pPr>
              <a:buClr>
                <a:srgbClr val="8AD0D6"/>
              </a:buClr>
            </a:pPr>
            <a:r>
              <a:rPr lang="en-US" dirty="0"/>
              <a:t>Syntax: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&lt;attributes&gt; FROM &lt;table1&gt; [[AS] alias]</a:t>
            </a:r>
          </a:p>
          <a:p>
            <a:pPr marL="457200" lvl="1" indent="0">
              <a:buClr>
                <a:srgbClr val="8AD0D6"/>
              </a:buClr>
              <a:buNone/>
            </a:pPr>
            <a:r>
              <a:rPr lang="en-US" dirty="0"/>
              <a:t>     [INNER] JOIN &lt;table2&gt; [[AS] alias]  </a:t>
            </a:r>
          </a:p>
          <a:p>
            <a:pPr marL="457200" lvl="1" indent="0">
              <a:buNone/>
            </a:pPr>
            <a:r>
              <a:rPr lang="en-US" dirty="0"/>
              <a:t>     &lt;</a:t>
            </a:r>
            <a:r>
              <a:rPr lang="en-US" b="1" i="1" dirty="0"/>
              <a:t>join condition</a:t>
            </a:r>
            <a:r>
              <a:rPr lang="en-US" dirty="0"/>
              <a:t>&gt; […]</a:t>
            </a:r>
          </a:p>
          <a:p>
            <a:pPr lvl="1"/>
            <a:r>
              <a:rPr lang="en-US" dirty="0"/>
              <a:t>Where </a:t>
            </a:r>
            <a:r>
              <a:rPr lang="en-US" b="1" i="1" dirty="0"/>
              <a:t>join condition </a:t>
            </a:r>
            <a:r>
              <a:rPr lang="en-US" dirty="0"/>
              <a:t>is either:</a:t>
            </a:r>
          </a:p>
          <a:p>
            <a:pPr lvl="2" indent="-285750">
              <a:buClr>
                <a:srgbClr val="8AD0D6"/>
              </a:buClr>
            </a:pPr>
            <a:r>
              <a:rPr lang="en-US" dirty="0"/>
              <a:t>ON &lt;attribute-1&gt; = &lt;attribute-2&gt;</a:t>
            </a:r>
          </a:p>
          <a:p>
            <a:pPr lvl="2" indent="-285750">
              <a:buClr>
                <a:srgbClr val="8AD0D6"/>
              </a:buClr>
            </a:pPr>
            <a:r>
              <a:rPr lang="en-US" dirty="0"/>
              <a:t>USING(&lt;attribute&gt;)</a:t>
            </a:r>
          </a:p>
          <a:p>
            <a:pPr lvl="3" indent="-285750">
              <a:buClr>
                <a:srgbClr val="8AD0D6"/>
              </a:buClr>
            </a:pPr>
            <a:r>
              <a:rPr lang="en-US" dirty="0"/>
              <a:t>The attribute must be identical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335332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Inner JOIN Example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CAA2B2-8FEF-4F9C-B9E5-C0BB6CB9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Assume we have a table S and T.</a:t>
            </a:r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EBEBEB"/>
                </a:solidFill>
              </a:rPr>
              <a:t>Note in both S and T we hold a common attribute A, using this common attribute we can JOIN the columns of these two tables into one.</a:t>
            </a:r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EBEBEB"/>
                </a:solidFill>
              </a:rPr>
              <a:t>An inner join will find rows that have the same values for the specified attribute (A in this example) and combine the columns from both tables into one row.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7DD8A-B21C-4985-AADD-7A4D562425D4}"/>
              </a:ext>
            </a:extLst>
          </p:cNvPr>
          <p:cNvSpPr txBox="1"/>
          <p:nvPr/>
        </p:nvSpPr>
        <p:spPr>
          <a:xfrm>
            <a:off x="6330461" y="16646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8C858-6526-48C0-B385-2B029911A5CB}"/>
              </a:ext>
            </a:extLst>
          </p:cNvPr>
          <p:cNvSpPr txBox="1"/>
          <p:nvPr/>
        </p:nvSpPr>
        <p:spPr>
          <a:xfrm>
            <a:off x="8604737" y="1664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</a:p>
        </p:txBody>
      </p:sp>
      <p:pic>
        <p:nvPicPr>
          <p:cNvPr id="7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3EC83F-6180-418B-B694-E393854C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677" y="2075294"/>
            <a:ext cx="6682153" cy="32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Joining multiple tables (3 or more)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DB59B25-731A-48A3-9C96-C32A89B0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61" y="1648131"/>
            <a:ext cx="6235335" cy="3538288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</a:rPr>
              <a:t>You are able to join multiple tables in one query (as much as you want).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</a:rPr>
              <a:t>Joins will be evaluated one at a time (2 tables joining together), each join will generate a intermediate result table to be used in the next join if applicable.</a:t>
            </a:r>
          </a:p>
        </p:txBody>
      </p:sp>
    </p:spTree>
    <p:extLst>
      <p:ext uri="{BB962C8B-B14F-4D97-AF65-F5344CB8AC3E}">
        <p14:creationId xmlns:p14="http://schemas.microsoft.com/office/powerpoint/2010/main" val="181706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054"/>
          </a:xfrm>
        </p:spPr>
        <p:txBody>
          <a:bodyPr/>
          <a:lstStyle/>
          <a:p>
            <a:r>
              <a:rPr lang="en-US" dirty="0"/>
              <a:t>Inner JOIN on non-</a:t>
            </a:r>
            <a:r>
              <a:rPr lang="en-US" dirty="0" err="1"/>
              <a:t>equi</a:t>
            </a:r>
            <a:r>
              <a:rPr lang="en-US" dirty="0"/>
              <a:t>-joins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8149"/>
            <a:ext cx="8946541" cy="4863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most cases we usually join on primary – foreign key relationships, because of this we usually see the following pattern:</a:t>
            </a:r>
          </a:p>
          <a:p>
            <a:pPr lvl="1" indent="0">
              <a:buClr>
                <a:srgbClr val="8AD0D6"/>
              </a:buClr>
            </a:pPr>
            <a:r>
              <a:rPr lang="en-US" dirty="0"/>
              <a:t>[…] JOIN &lt;table-2&gt; ON &lt;attribute-1&gt; </a:t>
            </a:r>
            <a:r>
              <a:rPr lang="en-US" b="1" i="1" dirty="0"/>
              <a:t>= </a:t>
            </a:r>
            <a:r>
              <a:rPr lang="en-US" dirty="0"/>
              <a:t>&lt;attribute-2&gt; 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We can also use any other operator besides the = operation when joining on attributes.</a:t>
            </a:r>
          </a:p>
          <a:p>
            <a:pPr lvl="1" indent="0">
              <a:buClr>
                <a:srgbClr val="8AD0D6"/>
              </a:buClr>
            </a:pPr>
            <a:r>
              <a:rPr lang="en-US" dirty="0"/>
              <a:t>Ex) </a:t>
            </a:r>
            <a:r>
              <a:rPr lang="en-US" dirty="0">
                <a:ea typeface="+mj-lt"/>
                <a:cs typeface="+mj-lt"/>
              </a:rPr>
              <a:t>[…] JOIN &lt;table-2&gt; ON &lt;attribute-1&gt; &lt;</a:t>
            </a:r>
            <a:r>
              <a:rPr lang="en-US" b="1" i="1" dirty="0">
                <a:ea typeface="+mj-lt"/>
                <a:cs typeface="+mj-lt"/>
              </a:rPr>
              <a:t>= </a:t>
            </a:r>
            <a:r>
              <a:rPr lang="en-US" dirty="0">
                <a:ea typeface="+mj-lt"/>
                <a:cs typeface="+mj-lt"/>
              </a:rPr>
              <a:t>&lt;attribute-2&gt; </a:t>
            </a:r>
          </a:p>
          <a:p>
            <a:pPr lvl="1" indent="0">
              <a:buClr>
                <a:srgbClr val="8AD0D6"/>
              </a:buClr>
              <a:buFont typeface="Wingdings 3"/>
              <a:buChar char=""/>
            </a:pPr>
            <a:r>
              <a:rPr lang="en-US" dirty="0">
                <a:ea typeface="+mj-lt"/>
                <a:cs typeface="+mj-lt"/>
              </a:rPr>
              <a:t>Ex) […] JOIN &lt;table-2&gt; ON &lt;attribute-1&gt; !</a:t>
            </a:r>
            <a:r>
              <a:rPr lang="en-US" b="1" i="1" dirty="0">
                <a:ea typeface="+mj-lt"/>
                <a:cs typeface="+mj-lt"/>
              </a:rPr>
              <a:t>= </a:t>
            </a:r>
            <a:r>
              <a:rPr lang="en-US" dirty="0">
                <a:ea typeface="+mj-lt"/>
                <a:cs typeface="+mj-lt"/>
              </a:rPr>
              <a:t>&lt;attribute-2&gt; 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Wingdings 3"/>
            </a:pPr>
            <a:r>
              <a:rPr lang="en-US" dirty="0"/>
              <a:t>When using a operation that isn't =, be mindful of the attributes. </a:t>
            </a:r>
          </a:p>
          <a:p>
            <a:pPr lvl="1" indent="0">
              <a:buClr>
                <a:srgbClr val="8AD0D6"/>
              </a:buClr>
              <a:buFont typeface="Wingdings 3"/>
            </a:pPr>
            <a:r>
              <a:rPr lang="en-US" dirty="0"/>
              <a:t>You should ensure the data types are the same</a:t>
            </a:r>
          </a:p>
          <a:p>
            <a:pPr lvl="1" indent="0">
              <a:buClr>
                <a:srgbClr val="8AD0D6"/>
              </a:buClr>
              <a:buFont typeface="Wingdings 3"/>
            </a:pPr>
            <a:r>
              <a:rPr lang="en-US" dirty="0"/>
              <a:t>Be careful of NULL values</a:t>
            </a:r>
          </a:p>
          <a:p>
            <a:pPr lvl="1" indent="0">
              <a:buClr>
                <a:srgbClr val="8AD0D6"/>
              </a:buClr>
            </a:pPr>
            <a:endParaRPr lang="en-US" dirty="0"/>
          </a:p>
          <a:p>
            <a:pPr lvl="1" indent="0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5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054"/>
          </a:xfrm>
        </p:spPr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8149"/>
            <a:ext cx="8946541" cy="4863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Recall:</a:t>
            </a:r>
          </a:p>
          <a:p>
            <a:pPr lvl="1" indent="0">
              <a:buClr>
                <a:srgbClr val="8AD0D6"/>
              </a:buClr>
            </a:pPr>
            <a:r>
              <a:rPr lang="en-US" dirty="0"/>
              <a:t>Set = arbitrary collection of items called elements</a:t>
            </a:r>
          </a:p>
          <a:p>
            <a:pPr>
              <a:buClr>
                <a:srgbClr val="8AD0D6"/>
              </a:buClr>
            </a:pPr>
            <a:r>
              <a:rPr lang="en-US" dirty="0"/>
              <a:t>Cartesian product of two sets X and Y = set of all ordered pairs constructible using one from the first set and one from the second</a:t>
            </a:r>
          </a:p>
          <a:p>
            <a:pPr lvl="1" indent="0">
              <a:buClr>
                <a:srgbClr val="8AD0D6"/>
              </a:buClr>
            </a:pPr>
            <a:r>
              <a:rPr lang="en-US" dirty="0"/>
              <a:t> S x T = {(</a:t>
            </a:r>
            <a:r>
              <a:rPr lang="en-US" dirty="0" err="1"/>
              <a:t>x,y</a:t>
            </a:r>
            <a:r>
              <a:rPr lang="en-US" dirty="0"/>
              <a:t>) | </a:t>
            </a:r>
            <a:r>
              <a:rPr lang="en-US" dirty="0">
                <a:ea typeface="+mj-lt"/>
                <a:cs typeface="+mj-lt"/>
              </a:rPr>
              <a:t>x ∈ X and y ∈ Y}</a:t>
            </a:r>
          </a:p>
          <a:p>
            <a:pPr lvl="2" indent="0">
              <a:buClr>
                <a:srgbClr val="8AD0D6"/>
              </a:buClr>
            </a:pPr>
            <a:r>
              <a:rPr lang="en-US" b="1" i="1" dirty="0"/>
              <a:t>S x T </a:t>
            </a:r>
            <a:r>
              <a:rPr lang="en-US" dirty="0"/>
              <a:t>= The cartesian product of sets S and T</a:t>
            </a:r>
          </a:p>
          <a:p>
            <a:pPr lvl="2" indent="0">
              <a:buClr>
                <a:srgbClr val="8AD0D6"/>
              </a:buClr>
            </a:pPr>
            <a:r>
              <a:rPr lang="en-US" b="1" i="1" dirty="0"/>
              <a:t>(</a:t>
            </a:r>
            <a:r>
              <a:rPr lang="en-US" b="1" i="1" err="1"/>
              <a:t>x,y</a:t>
            </a:r>
            <a:r>
              <a:rPr lang="en-US" b="1" i="1" dirty="0"/>
              <a:t>) </a:t>
            </a:r>
            <a:r>
              <a:rPr lang="en-US" dirty="0"/>
              <a:t>= Describes a tuple of </a:t>
            </a:r>
            <a:r>
              <a:rPr lang="en-US" err="1"/>
              <a:t>x,y</a:t>
            </a:r>
            <a:r>
              <a:rPr lang="en-US" dirty="0"/>
              <a:t>. (resulting tuple)</a:t>
            </a:r>
          </a:p>
          <a:p>
            <a:pPr lvl="2" indent="0">
              <a:buClr>
                <a:srgbClr val="8AD0D6"/>
              </a:buClr>
            </a:pPr>
            <a:r>
              <a:rPr lang="en-US" b="1" i="1" dirty="0">
                <a:ea typeface="+mj-lt"/>
                <a:cs typeface="+mj-lt"/>
              </a:rPr>
              <a:t>|</a:t>
            </a:r>
            <a:r>
              <a:rPr lang="en-US" dirty="0">
                <a:ea typeface="+mj-lt"/>
                <a:cs typeface="+mj-lt"/>
              </a:rPr>
              <a:t> = "Such that"</a:t>
            </a:r>
          </a:p>
          <a:p>
            <a:pPr lvl="2" indent="0">
              <a:buClr>
                <a:srgbClr val="8AD0D6"/>
              </a:buClr>
            </a:pPr>
            <a:r>
              <a:rPr lang="en-US" b="1" i="1" dirty="0">
                <a:ea typeface="+mj-lt"/>
                <a:cs typeface="+mj-lt"/>
              </a:rPr>
              <a:t>x ∈ X and y ∈ Y</a:t>
            </a:r>
            <a:r>
              <a:rPr lang="en-US" dirty="0">
                <a:ea typeface="+mj-lt"/>
                <a:cs typeface="+mj-lt"/>
              </a:rPr>
              <a:t> = x is a element from set X and y is a element from set Y</a:t>
            </a:r>
            <a:endParaRPr lang="en-US" dirty="0"/>
          </a:p>
          <a:p>
            <a:pPr lvl="1" indent="0">
              <a:buClr>
                <a:srgbClr val="8AD0D6"/>
              </a:buClr>
            </a:pPr>
            <a:r>
              <a:rPr lang="en-US" dirty="0"/>
              <a:t>Ex)  </a:t>
            </a:r>
            <a:r>
              <a:rPr lang="en-US" dirty="0">
                <a:ea typeface="+mj-lt"/>
                <a:cs typeface="+mj-lt"/>
              </a:rPr>
              <a:t>A = {1,2,3}, B = {</a:t>
            </a:r>
            <a:r>
              <a:rPr lang="en-US" dirty="0" err="1">
                <a:ea typeface="+mj-lt"/>
                <a:cs typeface="+mj-lt"/>
              </a:rPr>
              <a:t>c,a,t</a:t>
            </a:r>
            <a:r>
              <a:rPr lang="en-US" dirty="0">
                <a:ea typeface="+mj-lt"/>
                <a:cs typeface="+mj-lt"/>
              </a:rPr>
              <a:t>}</a:t>
            </a:r>
            <a:endParaRPr lang="en-US" dirty="0"/>
          </a:p>
          <a:p>
            <a:pPr marL="177165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× B = {(1,c),(2,c),(3,c), (1,a),(2,a),(3,a), (1,t),(2,t),(3,t)}</a:t>
            </a:r>
            <a:endParaRPr lang="en-US"/>
          </a:p>
          <a:p>
            <a:pPr lvl="2" indent="0">
              <a:buClr>
                <a:srgbClr val="8AD0D6"/>
              </a:buClr>
            </a:pPr>
            <a:endParaRPr lang="en-US" dirty="0"/>
          </a:p>
          <a:p>
            <a:pPr lvl="2" indent="0">
              <a:buClr>
                <a:srgbClr val="8AD0D6"/>
              </a:buClr>
            </a:pPr>
            <a:endParaRPr lang="en-US" dirty="0"/>
          </a:p>
          <a:p>
            <a:pPr lvl="2" indent="0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2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B1ED-B6A2-44AD-B767-2D9984D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054"/>
          </a:xfrm>
        </p:spPr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C408-0A6E-4A98-8977-C3A7247C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08149"/>
            <a:ext cx="8946541" cy="4863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The cartesian product can be constructed from any number (</a:t>
            </a:r>
            <a:r>
              <a:rPr lang="en-US" b="1" i="1" dirty="0"/>
              <a:t>n</a:t>
            </a:r>
            <a:r>
              <a:rPr lang="en-US" dirty="0"/>
              <a:t>) of sets. </a:t>
            </a:r>
          </a:p>
          <a:p>
            <a:pPr>
              <a:buClr>
                <a:srgbClr val="8AD0D6"/>
              </a:buClr>
            </a:pPr>
            <a:r>
              <a:rPr lang="en-US" dirty="0"/>
              <a:t>The cartesian product of </a:t>
            </a:r>
            <a:r>
              <a:rPr lang="en-US" b="1" i="1" dirty="0"/>
              <a:t>n </a:t>
            </a:r>
            <a:r>
              <a:rPr lang="en-US" dirty="0"/>
              <a:t>sets consist of ordered n-tuples.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S1 × S2 × …× Sn = { (x1, x2,…, </a:t>
            </a:r>
            <a:r>
              <a:rPr lang="en-US" dirty="0" err="1">
                <a:ea typeface="+mj-lt"/>
                <a:cs typeface="+mj-lt"/>
              </a:rPr>
              <a:t>xn</a:t>
            </a:r>
            <a:r>
              <a:rPr lang="en-US" dirty="0">
                <a:ea typeface="+mj-lt"/>
                <a:cs typeface="+mj-lt"/>
              </a:rPr>
              <a:t>) | xi ∈ Si for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= 1, 2, …, n}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Ex) </a:t>
            </a:r>
            <a:r>
              <a:rPr lang="en-US" dirty="0">
                <a:ea typeface="+mj-lt"/>
                <a:cs typeface="+mj-lt"/>
              </a:rPr>
              <a:t>A = {1,2,3}, B = {</a:t>
            </a:r>
            <a:r>
              <a:rPr lang="en-US" dirty="0" err="1">
                <a:ea typeface="+mj-lt"/>
                <a:cs typeface="+mj-lt"/>
              </a:rPr>
              <a:t>c,a,t</a:t>
            </a:r>
            <a:r>
              <a:rPr lang="en-US" dirty="0">
                <a:ea typeface="+mj-lt"/>
                <a:cs typeface="+mj-lt"/>
              </a:rPr>
              <a:t>}, C = {</a:t>
            </a:r>
            <a:r>
              <a:rPr lang="en-US" dirty="0" err="1">
                <a:ea typeface="+mj-lt"/>
                <a:cs typeface="+mj-lt"/>
              </a:rPr>
              <a:t>p,q</a:t>
            </a:r>
            <a:r>
              <a:rPr lang="en-US" dirty="0">
                <a:ea typeface="+mj-lt"/>
                <a:cs typeface="+mj-lt"/>
              </a:rPr>
              <a:t>}.</a:t>
            </a:r>
          </a:p>
          <a:p>
            <a:pPr lvl="2" indent="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× B X C = {(1,c,p), (2,c,p), (3,c,p), (1,c,q), (2,c,q), (3,c,q), (1,a,p), (2,a,p), (3,a,p), (1,a,q), (2,a,q), (3,a,q), (1,t,p), (2,t,p), (3,t,p), (1,t,q), (2,t,q), (3,t,q)}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83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Ion</vt:lpstr>
      <vt:lpstr>Joins</vt:lpstr>
      <vt:lpstr>Disambiguation of multiple tables</vt:lpstr>
      <vt:lpstr>Joins</vt:lpstr>
      <vt:lpstr>Inner JOIN Syntax</vt:lpstr>
      <vt:lpstr>Inner JOIN Example</vt:lpstr>
      <vt:lpstr>Joining multiple tables (3 or more)</vt:lpstr>
      <vt:lpstr>Inner JOIN on non-equi-joins</vt:lpstr>
      <vt:lpstr>Cartesian product</vt:lpstr>
      <vt:lpstr>Cartesian product</vt:lpstr>
      <vt:lpstr>Cross join syntax</vt:lpstr>
      <vt:lpstr>Cartesian product of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305</cp:revision>
  <dcterms:created xsi:type="dcterms:W3CDTF">2021-10-28T22:35:49Z</dcterms:created>
  <dcterms:modified xsi:type="dcterms:W3CDTF">2021-10-28T23:47:00Z</dcterms:modified>
</cp:coreProperties>
</file>